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wdp" ContentType="image/vnd.ms-photo"/>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xml" ContentType="application/vnd.openxmlformats-officedocument.presentationml.tags+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2" r:id="rId1"/>
  </p:sldMasterIdLst>
  <p:notesMasterIdLst>
    <p:notesMasterId r:id="rId54"/>
  </p:notesMasterIdLst>
  <p:handoutMasterIdLst>
    <p:handoutMasterId r:id="rId55"/>
  </p:handoutMasterIdLst>
  <p:sldIdLst>
    <p:sldId id="461" r:id="rId2"/>
    <p:sldId id="508" r:id="rId3"/>
    <p:sldId id="467" r:id="rId4"/>
    <p:sldId id="468" r:id="rId5"/>
    <p:sldId id="335" r:id="rId6"/>
    <p:sldId id="479" r:id="rId7"/>
    <p:sldId id="482" r:id="rId8"/>
    <p:sldId id="477" r:id="rId9"/>
    <p:sldId id="283" r:id="rId10"/>
    <p:sldId id="410" r:id="rId11"/>
    <p:sldId id="411" r:id="rId12"/>
    <p:sldId id="378" r:id="rId13"/>
    <p:sldId id="505" r:id="rId14"/>
    <p:sldId id="506" r:id="rId15"/>
    <p:sldId id="433" r:id="rId16"/>
    <p:sldId id="380" r:id="rId17"/>
    <p:sldId id="440" r:id="rId18"/>
    <p:sldId id="390" r:id="rId19"/>
    <p:sldId id="503" r:id="rId20"/>
    <p:sldId id="435" r:id="rId21"/>
    <p:sldId id="436" r:id="rId22"/>
    <p:sldId id="491" r:id="rId23"/>
    <p:sldId id="382" r:id="rId24"/>
    <p:sldId id="442" r:id="rId25"/>
    <p:sldId id="444" r:id="rId26"/>
    <p:sldId id="451" r:id="rId27"/>
    <p:sldId id="438" r:id="rId28"/>
    <p:sldId id="443" r:id="rId29"/>
    <p:sldId id="481" r:id="rId30"/>
    <p:sldId id="423" r:id="rId31"/>
    <p:sldId id="426" r:id="rId32"/>
    <p:sldId id="507" r:id="rId33"/>
    <p:sldId id="493" r:id="rId34"/>
    <p:sldId id="483" r:id="rId35"/>
    <p:sldId id="484" r:id="rId36"/>
    <p:sldId id="485" r:id="rId37"/>
    <p:sldId id="486" r:id="rId38"/>
    <p:sldId id="487" r:id="rId39"/>
    <p:sldId id="488" r:id="rId40"/>
    <p:sldId id="489" r:id="rId41"/>
    <p:sldId id="490" r:id="rId42"/>
    <p:sldId id="494" r:id="rId43"/>
    <p:sldId id="408" r:id="rId44"/>
    <p:sldId id="446" r:id="rId45"/>
    <p:sldId id="349" r:id="rId46"/>
    <p:sldId id="499" r:id="rId47"/>
    <p:sldId id="365" r:id="rId48"/>
    <p:sldId id="473" r:id="rId49"/>
    <p:sldId id="464" r:id="rId50"/>
    <p:sldId id="465" r:id="rId51"/>
    <p:sldId id="504" r:id="rId52"/>
    <p:sldId id="480" r:id="rId53"/>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CA3"/>
    <a:srgbClr val="D7C38E"/>
    <a:srgbClr val="6DA87D"/>
    <a:srgbClr val="5F8F6C"/>
    <a:srgbClr val="429A46"/>
    <a:srgbClr val="EEED88"/>
    <a:srgbClr val="458DCA"/>
    <a:srgbClr val="386F9D"/>
    <a:srgbClr val="4483C0"/>
    <a:srgbClr val="F2F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79441" autoAdjust="0"/>
  </p:normalViewPr>
  <p:slideViewPr>
    <p:cSldViewPr>
      <p:cViewPr varScale="1">
        <p:scale>
          <a:sx n="82" d="100"/>
          <a:sy n="82" d="100"/>
        </p:scale>
        <p:origin x="157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71C1753-5D7B-7145-A2DC-F6EB51F5138B}" type="datetime1">
              <a:rPr lang="en-US" altLang="en-US"/>
              <a:pPr/>
              <a:t>9/3/18</a:t>
            </a:fld>
            <a:endParaRPr lang="en-US" altLang="en-US"/>
          </a:p>
        </p:txBody>
      </p:sp>
      <p:sp>
        <p:nvSpPr>
          <p:cNvPr id="4" name="Footer Placeholder 3"/>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C93AD54-9E1A-FD42-99E9-B0FCE32159EF}" type="slidenum">
              <a:rPr lang="en-US" altLang="en-US"/>
              <a:pPr/>
              <a:t>‹#›</a:t>
            </a:fld>
            <a:endParaRPr lang="en-US" altLang="en-US"/>
          </a:p>
        </p:txBody>
      </p:sp>
    </p:spTree>
    <p:extLst>
      <p:ext uri="{BB962C8B-B14F-4D97-AF65-F5344CB8AC3E}">
        <p14:creationId xmlns:p14="http://schemas.microsoft.com/office/powerpoint/2010/main" val="39932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6EDA58F-A9A0-0B4A-BE82-DB7A8AB72F21}" type="datetime1">
              <a:rPr lang="en-US" altLang="en-US"/>
              <a:pPr/>
              <a:t>9/3/18</a:t>
            </a:fld>
            <a:endParaRPr lang="en-US" alt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38E42D-A9AA-6140-BFBB-FA92141E4A52}" type="slidenum">
              <a:rPr lang="en-US" altLang="en-US"/>
              <a:pPr/>
              <a:t>‹#›</a:t>
            </a:fld>
            <a:endParaRPr lang="en-US" altLang="en-US"/>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8F82B0D0-0AAD-4EC2-ABE0-14F9F922C54D}" type="slidenum">
              <a:rPr lang="en-US" smtClean="0">
                <a:latin typeface="Times New Roman" pitchFamily="18" charset="0"/>
                <a:ea typeface="ＭＳ Ｐゴシック" pitchFamily="34" charset="-128"/>
                <a:cs typeface="Arial" charset="0"/>
              </a:rPr>
              <a:pPr/>
              <a:t>1</a:t>
            </a:fld>
            <a:endParaRPr lang="en-US" dirty="0" smtClean="0">
              <a:latin typeface="Times New Roman" pitchFamily="18" charset="0"/>
              <a:ea typeface="ＭＳ Ｐゴシック" pitchFamily="34" charset="-128"/>
              <a:cs typeface="Arial" charset="0"/>
            </a:endParaRPr>
          </a:p>
        </p:txBody>
      </p:sp>
      <p:sp>
        <p:nvSpPr>
          <p:cNvPr id="30722" name="Rectangle 2"/>
          <p:cNvSpPr>
            <a:spLocks noGrp="1" noRot="1" noChangeAspect="1" noChangeArrowheads="1" noTextEdit="1"/>
          </p:cNvSpPr>
          <p:nvPr>
            <p:ph type="sldImg"/>
          </p:nvPr>
        </p:nvSpPr>
        <p:spPr>
          <a:xfrm>
            <a:off x="2857500" y="514350"/>
            <a:ext cx="3429000" cy="2571750"/>
          </a:xfrm>
          <a:prstGeom prst="rect">
            <a:avLst/>
          </a:prstGeom>
          <a:solidFill>
            <a:srgbClr val="FFFFFF"/>
          </a:solidFill>
          <a:ln/>
        </p:spPr>
      </p:sp>
      <p:sp>
        <p:nvSpPr>
          <p:cNvPr id="30723" name="Rectangle 3"/>
          <p:cNvSpPr>
            <a:spLocks noGrp="1" noChangeArrowheads="1"/>
          </p:cNvSpPr>
          <p:nvPr>
            <p:ph type="body" idx="1"/>
          </p:nvPr>
        </p:nvSpPr>
        <p:spPr>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Times New Roman" charset="0"/>
                <a:ea typeface="ＭＳ Ｐゴシック" charset="-128"/>
                <a:cs typeface="ＭＳ Ｐゴシック" charset="-128"/>
              </a:rPr>
              <a:t>Pure elements rarely found.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Times New Roman" charset="0"/>
                <a:ea typeface="ＭＳ Ｐゴシック" charset="-128"/>
                <a:cs typeface="ＭＳ Ｐゴシック" charset="-128"/>
              </a:rPr>
              <a:t>Molecules they form and that are important for life</a:t>
            </a:r>
          </a:p>
        </p:txBody>
      </p:sp>
    </p:spTree>
    <p:extLst>
      <p:ext uri="{BB962C8B-B14F-4D97-AF65-F5344CB8AC3E}">
        <p14:creationId xmlns:p14="http://schemas.microsoft.com/office/powerpoint/2010/main" val="318172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12</a:t>
            </a:fld>
            <a:endParaRPr lang="en-US" altLang="en-US"/>
          </a:p>
        </p:txBody>
      </p:sp>
    </p:spTree>
    <p:extLst>
      <p:ext uri="{BB962C8B-B14F-4D97-AF65-F5344CB8AC3E}">
        <p14:creationId xmlns:p14="http://schemas.microsoft.com/office/powerpoint/2010/main" val="238065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15</a:t>
            </a:fld>
            <a:endParaRPr lang="en-US" altLang="en-US"/>
          </a:p>
        </p:txBody>
      </p:sp>
    </p:spTree>
    <p:extLst>
      <p:ext uri="{BB962C8B-B14F-4D97-AF65-F5344CB8AC3E}">
        <p14:creationId xmlns:p14="http://schemas.microsoft.com/office/powerpoint/2010/main" val="173510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16</a:t>
            </a:fld>
            <a:endParaRPr lang="en-US" altLang="en-US"/>
          </a:p>
        </p:txBody>
      </p:sp>
    </p:spTree>
    <p:extLst>
      <p:ext uri="{BB962C8B-B14F-4D97-AF65-F5344CB8AC3E}">
        <p14:creationId xmlns:p14="http://schemas.microsoft.com/office/powerpoint/2010/main" val="111171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18</a:t>
            </a:fld>
            <a:endParaRPr lang="en-US" altLang="en-US"/>
          </a:p>
        </p:txBody>
      </p:sp>
    </p:spTree>
    <p:extLst>
      <p:ext uri="{BB962C8B-B14F-4D97-AF65-F5344CB8AC3E}">
        <p14:creationId xmlns:p14="http://schemas.microsoft.com/office/powerpoint/2010/main" val="290741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Figure 3.5</a:t>
            </a:r>
            <a:r>
              <a:rPr lang="en-US" dirty="0" smtClean="0">
                <a:latin typeface="Times New Roman"/>
                <a:cs typeface="Times New Roman"/>
              </a:rPr>
              <a:t>-2 </a:t>
            </a:r>
            <a:r>
              <a:rPr lang="en-US" dirty="0">
                <a:latin typeface="Times New Roman"/>
                <a:cs typeface="Times New Roman"/>
              </a:rPr>
              <a:t>Disaccharide formation by a dehydration reaction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51889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20</a:t>
            </a:fld>
            <a:endParaRPr lang="en-US" altLang="en-US"/>
          </a:p>
        </p:txBody>
      </p:sp>
    </p:spTree>
    <p:extLst>
      <p:ext uri="{BB962C8B-B14F-4D97-AF65-F5344CB8AC3E}">
        <p14:creationId xmlns:p14="http://schemas.microsoft.com/office/powerpoint/2010/main" val="3095521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21</a:t>
            </a:fld>
            <a:endParaRPr lang="en-US" altLang="en-US"/>
          </a:p>
        </p:txBody>
      </p:sp>
    </p:spTree>
    <p:extLst>
      <p:ext uri="{BB962C8B-B14F-4D97-AF65-F5344CB8AC3E}">
        <p14:creationId xmlns:p14="http://schemas.microsoft.com/office/powerpoint/2010/main" val="142943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22</a:t>
            </a:fld>
            <a:endParaRPr lang="en-US" altLang="en-US"/>
          </a:p>
        </p:txBody>
      </p:sp>
    </p:spTree>
    <p:extLst>
      <p:ext uri="{BB962C8B-B14F-4D97-AF65-F5344CB8AC3E}">
        <p14:creationId xmlns:p14="http://schemas.microsoft.com/office/powerpoint/2010/main" val="1735103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23</a:t>
            </a:fld>
            <a:endParaRPr lang="en-US" altLang="en-US"/>
          </a:p>
        </p:txBody>
      </p:sp>
    </p:spTree>
    <p:extLst>
      <p:ext uri="{BB962C8B-B14F-4D97-AF65-F5344CB8AC3E}">
        <p14:creationId xmlns:p14="http://schemas.microsoft.com/office/powerpoint/2010/main" val="3250866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prstTxWarp prst="textNoShape">
              <a:avLst/>
            </a:prstTxWarp>
          </a:bodyPr>
          <a:lstStyle/>
          <a:p>
            <a:pPr algn="r" eaLnBrk="0" hangingPunct="0"/>
            <a:fld id="{507C4729-2572-EE48-B42A-43EAF20B8786}" type="slidenum">
              <a:rPr lang="en-US" sz="1200">
                <a:latin typeface="Times New Roman" charset="0"/>
                <a:ea typeface="Arial" charset="0"/>
                <a:cs typeface="Arial" charset="0"/>
              </a:rPr>
              <a:pPr algn="r" eaLnBrk="0" hangingPunct="0"/>
              <a:t>24</a:t>
            </a:fld>
            <a:endParaRPr lang="en-US" sz="1200" dirty="0">
              <a:latin typeface="Times New Roman" charset="0"/>
              <a:ea typeface="Arial" charset="0"/>
              <a:cs typeface="Arial"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normAutofit lnSpcReduction="10000"/>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The functional significance of protein shape is an abstract molecular example of form and function relationships, which might be new to some students. The binding of an enzyme to its substrate is a type of molecular handshake, which permits specific interactions. To help students think about form and function relationships, share some concrete analogies in their lives—perhaps flathead and Phillips screwdrivers that match the proper type of screws or the fit of a hand into a glove. (3.12)</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Most cooking results in changes in the texture and color of food. The brown color of a cooked steak is the product of the denaturation of proteins. Fixatives such as formalin also denature proteins and cause color changes. Students who have dissected vertebrates will realize that the brown color of the muscles makes it look as if the animal has been cooked. (3.12)</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See the Activity “Reviewing Macromolecules”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 (3.12–3.14)</a:t>
            </a:r>
          </a:p>
          <a:p>
            <a:r>
              <a:rPr lang="en-US" sz="1200" kern="1200" dirty="0" smtClean="0">
                <a:solidFill>
                  <a:schemeClr val="tx1"/>
                </a:solidFill>
                <a:latin typeface="Times New Roman" charset="0"/>
                <a:ea typeface="ＭＳ Ｐゴシック" charset="-128"/>
                <a:cs typeface="ＭＳ Ｐゴシック" charset="-128"/>
              </a:rPr>
              <a:t> </a:t>
            </a:r>
          </a:p>
          <a:p>
            <a:endParaRPr lang="en-US" sz="1200" kern="1200" baseline="0" dirty="0" smtClean="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6699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72967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25</a:t>
            </a:fld>
            <a:endParaRPr lang="en-US"/>
          </a:p>
        </p:txBody>
      </p:sp>
    </p:spTree>
    <p:extLst>
      <p:ext uri="{BB962C8B-B14F-4D97-AF65-F5344CB8AC3E}">
        <p14:creationId xmlns:p14="http://schemas.microsoft.com/office/powerpoint/2010/main" val="112189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rPr>
              <a:t>Figure 3.13b Examples of amino acids with hydrophobic and hydrophilic R groups</a:t>
            </a:r>
          </a:p>
          <a:p>
            <a:endParaRPr lang="en-US" dirty="0">
              <a:latin typeface="Arial"/>
            </a:endParaRPr>
          </a:p>
        </p:txBody>
      </p:sp>
    </p:spTree>
    <p:extLst>
      <p:ext uri="{BB962C8B-B14F-4D97-AF65-F5344CB8AC3E}">
        <p14:creationId xmlns:p14="http://schemas.microsoft.com/office/powerpoint/2010/main" val="4014953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28</a:t>
            </a:fld>
            <a:endParaRPr lang="en-US"/>
          </a:p>
        </p:txBody>
      </p:sp>
    </p:spTree>
    <p:extLst>
      <p:ext uri="{BB962C8B-B14F-4D97-AF65-F5344CB8AC3E}">
        <p14:creationId xmlns:p14="http://schemas.microsoft.com/office/powerpoint/2010/main" val="106232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669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Boiling of egg. Makes protein  </a:t>
            </a:r>
            <a:r>
              <a:rPr lang="en-US" dirty="0" err="1"/>
              <a:t>soild</a:t>
            </a:r>
            <a:r>
              <a:rPr lang="en-US" dirty="0"/>
              <a:t>, white and opaque. </a:t>
            </a:r>
            <a:r>
              <a:rPr lang="en-US" dirty="0" err="1"/>
              <a:t>Huntingtons</a:t>
            </a:r>
            <a:r>
              <a:rPr lang="en-US" dirty="0"/>
              <a:t> disease,  </a:t>
            </a:r>
            <a:r>
              <a:rPr lang="en-US" dirty="0" err="1"/>
              <a:t>Parkinsons</a:t>
            </a:r>
            <a:r>
              <a:rPr lang="en-US" dirty="0"/>
              <a:t> disease, </a:t>
            </a:r>
            <a:r>
              <a:rPr lang="en-US" dirty="0" err="1"/>
              <a:t>alzheimers</a:t>
            </a:r>
            <a:r>
              <a:rPr lang="en-US" dirty="0"/>
              <a:t> disease.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latin typeface="Cambria" charset="0"/>
                <a:ea typeface="Cambria" charset="0"/>
                <a:cs typeface="Cambria" charset="0"/>
              </a:rPr>
              <a:t>http://highered.mheducation.com/sites/0072943696/student_view0/chapter2/animation__protein_denaturation.html</a:t>
            </a:r>
          </a:p>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30</a:t>
            </a:fld>
            <a:endParaRPr lang="en-US" altLang="en-US"/>
          </a:p>
        </p:txBody>
      </p:sp>
    </p:spTree>
    <p:extLst>
      <p:ext uri="{BB962C8B-B14F-4D97-AF65-F5344CB8AC3E}">
        <p14:creationId xmlns:p14="http://schemas.microsoft.com/office/powerpoint/2010/main" val="3233011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FD0A18-AC79-4410-ABC6-4134B1305175}" type="slidenum">
              <a:rPr lang="en-US" altLang="en-US">
                <a:solidFill>
                  <a:prstClr val="black"/>
                </a:solidFill>
                <a:cs typeface="Arial" panose="020B0604020202020204" pitchFamily="34" charset="0"/>
              </a:rPr>
              <a:pPr>
                <a:spcBef>
                  <a:spcPct val="0"/>
                </a:spcBef>
              </a:pPr>
              <a:t>31</a:t>
            </a:fld>
            <a:endParaRPr lang="en-US" altLang="en-US">
              <a:solidFill>
                <a:prstClr val="black"/>
              </a:solidFill>
              <a:cs typeface="Arial" panose="020B0604020202020204" pitchFamily="34"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8573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FD0A18-AC79-4410-ABC6-4134B1305175}" type="slidenum">
              <a:rPr lang="en-US" altLang="en-US">
                <a:solidFill>
                  <a:prstClr val="black"/>
                </a:solidFill>
                <a:cs typeface="Arial" panose="020B0604020202020204" pitchFamily="34" charset="0"/>
              </a:rPr>
              <a:pPr>
                <a:spcBef>
                  <a:spcPct val="0"/>
                </a:spcBef>
              </a:pPr>
              <a:t>32</a:t>
            </a:fld>
            <a:endParaRPr lang="en-US" altLang="en-US">
              <a:solidFill>
                <a:prstClr val="black"/>
              </a:solidFill>
              <a:cs typeface="Arial" panose="020B0604020202020204" pitchFamily="34"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8573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33</a:t>
            </a:fld>
            <a:endParaRPr lang="en-US" altLang="en-US"/>
          </a:p>
        </p:txBody>
      </p:sp>
    </p:spTree>
    <p:extLst>
      <p:ext uri="{BB962C8B-B14F-4D97-AF65-F5344CB8AC3E}">
        <p14:creationId xmlns:p14="http://schemas.microsoft.com/office/powerpoint/2010/main" val="1735103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34</a:t>
            </a:fld>
            <a:endParaRPr lang="en-US" altLang="en-US"/>
          </a:p>
        </p:txBody>
      </p:sp>
    </p:spTree>
    <p:extLst>
      <p:ext uri="{BB962C8B-B14F-4D97-AF65-F5344CB8AC3E}">
        <p14:creationId xmlns:p14="http://schemas.microsoft.com/office/powerpoint/2010/main" val="2786140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35</a:t>
            </a:fld>
            <a:endParaRPr lang="en-US" altLang="en-US"/>
          </a:p>
        </p:txBody>
      </p:sp>
    </p:spTree>
    <p:extLst>
      <p:ext uri="{BB962C8B-B14F-4D97-AF65-F5344CB8AC3E}">
        <p14:creationId xmlns:p14="http://schemas.microsoft.com/office/powerpoint/2010/main" val="427102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a:t>
            </a:fld>
            <a:endParaRPr lang="en-US" altLang="en-US"/>
          </a:p>
        </p:txBody>
      </p:sp>
    </p:spTree>
    <p:extLst>
      <p:ext uri="{BB962C8B-B14F-4D97-AF65-F5344CB8AC3E}">
        <p14:creationId xmlns:p14="http://schemas.microsoft.com/office/powerpoint/2010/main" val="3394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36</a:t>
            </a:fld>
            <a:endParaRPr lang="en-US" altLang="en-US"/>
          </a:p>
        </p:txBody>
      </p:sp>
    </p:spTree>
    <p:extLst>
      <p:ext uri="{BB962C8B-B14F-4D97-AF65-F5344CB8AC3E}">
        <p14:creationId xmlns:p14="http://schemas.microsoft.com/office/powerpoint/2010/main" val="62034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37</a:t>
            </a:fld>
            <a:endParaRPr lang="en-US" altLang="en-US"/>
          </a:p>
        </p:txBody>
      </p:sp>
    </p:spTree>
    <p:extLst>
      <p:ext uri="{BB962C8B-B14F-4D97-AF65-F5344CB8AC3E}">
        <p14:creationId xmlns:p14="http://schemas.microsoft.com/office/powerpoint/2010/main" val="885784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38</a:t>
            </a:fld>
            <a:endParaRPr lang="en-US" altLang="en-US"/>
          </a:p>
        </p:txBody>
      </p:sp>
    </p:spTree>
    <p:extLst>
      <p:ext uri="{BB962C8B-B14F-4D97-AF65-F5344CB8AC3E}">
        <p14:creationId xmlns:p14="http://schemas.microsoft.com/office/powerpoint/2010/main" val="3388431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39</a:t>
            </a:fld>
            <a:endParaRPr lang="en-US" altLang="en-US"/>
          </a:p>
        </p:txBody>
      </p:sp>
    </p:spTree>
    <p:extLst>
      <p:ext uri="{BB962C8B-B14F-4D97-AF65-F5344CB8AC3E}">
        <p14:creationId xmlns:p14="http://schemas.microsoft.com/office/powerpoint/2010/main" val="89443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40</a:t>
            </a:fld>
            <a:endParaRPr lang="en-US" altLang="en-US"/>
          </a:p>
        </p:txBody>
      </p:sp>
    </p:spTree>
    <p:extLst>
      <p:ext uri="{BB962C8B-B14F-4D97-AF65-F5344CB8AC3E}">
        <p14:creationId xmlns:p14="http://schemas.microsoft.com/office/powerpoint/2010/main" val="1549705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41</a:t>
            </a:fld>
            <a:endParaRPr lang="en-US" altLang="en-US"/>
          </a:p>
        </p:txBody>
      </p:sp>
    </p:spTree>
    <p:extLst>
      <p:ext uri="{BB962C8B-B14F-4D97-AF65-F5344CB8AC3E}">
        <p14:creationId xmlns:p14="http://schemas.microsoft.com/office/powerpoint/2010/main" val="154970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42</a:t>
            </a:fld>
            <a:endParaRPr lang="en-US" altLang="en-US"/>
          </a:p>
        </p:txBody>
      </p:sp>
    </p:spTree>
    <p:extLst>
      <p:ext uri="{BB962C8B-B14F-4D97-AF65-F5344CB8AC3E}">
        <p14:creationId xmlns:p14="http://schemas.microsoft.com/office/powerpoint/2010/main" val="1735103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43</a:t>
            </a:fld>
            <a:endParaRPr lang="en-US" altLang="en-US"/>
          </a:p>
        </p:txBody>
      </p:sp>
    </p:spTree>
    <p:extLst>
      <p:ext uri="{BB962C8B-B14F-4D97-AF65-F5344CB8AC3E}">
        <p14:creationId xmlns:p14="http://schemas.microsoft.com/office/powerpoint/2010/main" val="3701851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latin typeface="Times New Roman" charset="0"/>
              <a:ea typeface="ＭＳ Ｐゴシック" charset="-128"/>
              <a:cs typeface="ＭＳ Ｐゴシック" charset="-128"/>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44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353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45</a:t>
            </a:fld>
            <a:endParaRPr lang="en-US" altLang="en-US"/>
          </a:p>
        </p:txBody>
      </p:sp>
    </p:spTree>
    <p:extLst>
      <p:ext uri="{BB962C8B-B14F-4D97-AF65-F5344CB8AC3E}">
        <p14:creationId xmlns:p14="http://schemas.microsoft.com/office/powerpoint/2010/main" val="32168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5</a:t>
            </a:fld>
            <a:endParaRPr lang="en-US" altLang="en-US"/>
          </a:p>
        </p:txBody>
      </p:sp>
    </p:spTree>
    <p:extLst>
      <p:ext uri="{BB962C8B-B14F-4D97-AF65-F5344CB8AC3E}">
        <p14:creationId xmlns:p14="http://schemas.microsoft.com/office/powerpoint/2010/main" val="868814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47</a:t>
            </a:fld>
            <a:endParaRPr lang="en-US" altLang="en-US"/>
          </a:p>
        </p:txBody>
      </p:sp>
    </p:spTree>
    <p:extLst>
      <p:ext uri="{BB962C8B-B14F-4D97-AF65-F5344CB8AC3E}">
        <p14:creationId xmlns:p14="http://schemas.microsoft.com/office/powerpoint/2010/main" val="3824786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48</a:t>
            </a:fld>
            <a:endParaRPr lang="en-US"/>
          </a:p>
        </p:txBody>
      </p:sp>
    </p:spTree>
    <p:extLst>
      <p:ext uri="{BB962C8B-B14F-4D97-AF65-F5344CB8AC3E}">
        <p14:creationId xmlns:p14="http://schemas.microsoft.com/office/powerpoint/2010/main" val="1533724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C0EA36A-E6A6-46BA-9627-4D03DA66AE3F}" type="slidenum">
              <a:rPr lang="en-US" altLang="en-US">
                <a:solidFill>
                  <a:prstClr val="black"/>
                </a:solidFill>
                <a:cs typeface="Arial" panose="020B0604020202020204" pitchFamily="34" charset="0"/>
              </a:rPr>
              <a:pPr>
                <a:spcBef>
                  <a:spcPct val="0"/>
                </a:spcBef>
              </a:pPr>
              <a:t>49</a:t>
            </a:fld>
            <a:endParaRPr lang="en-US" altLang="en-US">
              <a:solidFill>
                <a:prstClr val="black"/>
              </a:solidFill>
              <a:cs typeface="Arial" panose="020B0604020202020204" pitchFamily="34"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1926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C0EA36A-E6A6-46BA-9627-4D03DA66AE3F}" type="slidenum">
              <a:rPr lang="en-US" altLang="en-US">
                <a:solidFill>
                  <a:prstClr val="black"/>
                </a:solidFill>
                <a:cs typeface="Arial" panose="020B0604020202020204" pitchFamily="34" charset="0"/>
              </a:rPr>
              <a:pPr>
                <a:spcBef>
                  <a:spcPct val="0"/>
                </a:spcBef>
              </a:pPr>
              <a:t>50</a:t>
            </a:fld>
            <a:endParaRPr lang="en-US" altLang="en-US">
              <a:solidFill>
                <a:prstClr val="black"/>
              </a:solidFill>
              <a:cs typeface="Arial" panose="020B0604020202020204" pitchFamily="34"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1926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methane, glucose/fructose, phosphate, caffeine, cyanide ion, hydrazine</a:t>
            </a:r>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7</a:t>
            </a:fld>
            <a:endParaRPr lang="en-US"/>
          </a:p>
        </p:txBody>
      </p:sp>
    </p:spTree>
    <p:extLst>
      <p:ext uri="{BB962C8B-B14F-4D97-AF65-F5344CB8AC3E}">
        <p14:creationId xmlns:p14="http://schemas.microsoft.com/office/powerpoint/2010/main" val="318721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8</a:t>
            </a:fld>
            <a:endParaRPr lang="en-US" altLang="en-US"/>
          </a:p>
        </p:txBody>
      </p:sp>
    </p:spTree>
    <p:extLst>
      <p:ext uri="{BB962C8B-B14F-4D97-AF65-F5344CB8AC3E}">
        <p14:creationId xmlns:p14="http://schemas.microsoft.com/office/powerpoint/2010/main" val="13786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a:p>
            <a:endParaRPr lang="en-US" dirty="0"/>
          </a:p>
          <a:p>
            <a:r>
              <a:rPr lang="en-US" dirty="0"/>
              <a:t>This is short polymer. Attaching</a:t>
            </a:r>
            <a:r>
              <a:rPr lang="en-US" baseline="0" dirty="0"/>
              <a:t> another mono occurs through the removal of water </a:t>
            </a:r>
            <a:r>
              <a:rPr lang="en-US" baseline="0" dirty="0" err="1"/>
              <a:t>molec</a:t>
            </a:r>
            <a:r>
              <a:rPr lang="en-US" baseline="0" dirty="0"/>
              <a:t>. </a:t>
            </a:r>
            <a:r>
              <a:rPr lang="en-US" baseline="0" dirty="0" err="1"/>
              <a:t>Dehyd</a:t>
            </a:r>
            <a:r>
              <a:rPr lang="en-US" baseline="0" dirty="0"/>
              <a:t>.</a:t>
            </a:r>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9</a:t>
            </a:fld>
            <a:endParaRPr lang="en-US" altLang="en-US"/>
          </a:p>
        </p:txBody>
      </p:sp>
    </p:spTree>
    <p:extLst>
      <p:ext uri="{BB962C8B-B14F-4D97-AF65-F5344CB8AC3E}">
        <p14:creationId xmlns:p14="http://schemas.microsoft.com/office/powerpoint/2010/main" val="210482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10</a:t>
            </a:fld>
            <a:endParaRPr lang="en-US" altLang="en-US"/>
          </a:p>
        </p:txBody>
      </p:sp>
    </p:spTree>
    <p:extLst>
      <p:ext uri="{BB962C8B-B14F-4D97-AF65-F5344CB8AC3E}">
        <p14:creationId xmlns:p14="http://schemas.microsoft.com/office/powerpoint/2010/main" val="401689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E42D-A9AA-6140-BFBB-FA92141E4A52}" type="slidenum">
              <a:rPr lang="en-US" altLang="en-US" smtClean="0"/>
              <a:pPr/>
              <a:t>11</a:t>
            </a:fld>
            <a:endParaRPr lang="en-US" altLang="en-US"/>
          </a:p>
        </p:txBody>
      </p:sp>
    </p:spTree>
    <p:extLst>
      <p:ext uri="{BB962C8B-B14F-4D97-AF65-F5344CB8AC3E}">
        <p14:creationId xmlns:p14="http://schemas.microsoft.com/office/powerpoint/2010/main" val="6041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03667608-0907-3646-8B95-29B7861A02B8}" type="slidenum">
              <a:rPr lang="en-US" altLang="en-US"/>
              <a:pPr/>
              <a:t>‹#›</a:t>
            </a:fld>
            <a:endParaRPr lang="en-US" altLang="en-US"/>
          </a:p>
        </p:txBody>
      </p:sp>
    </p:spTree>
    <p:extLst>
      <p:ext uri="{BB962C8B-B14F-4D97-AF65-F5344CB8AC3E}">
        <p14:creationId xmlns:p14="http://schemas.microsoft.com/office/powerpoint/2010/main" val="10579154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DC39F9B-D140-C347-A58A-B530A80D99A1}" type="slidenum">
              <a:rPr lang="en-US" altLang="en-US"/>
              <a:pPr/>
              <a:t>‹#›</a:t>
            </a:fld>
            <a:endParaRPr lang="en-US" altLang="en-US"/>
          </a:p>
        </p:txBody>
      </p:sp>
    </p:spTree>
    <p:extLst>
      <p:ext uri="{BB962C8B-B14F-4D97-AF65-F5344CB8AC3E}">
        <p14:creationId xmlns:p14="http://schemas.microsoft.com/office/powerpoint/2010/main" val="102417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0935DCC-080D-DD4A-9803-77A9F260DA60}" type="slidenum">
              <a:rPr lang="en-US" altLang="en-US"/>
              <a:pPr/>
              <a:t>‹#›</a:t>
            </a:fld>
            <a:endParaRPr lang="en-US" altLang="en-US"/>
          </a:p>
        </p:txBody>
      </p:sp>
    </p:spTree>
    <p:extLst>
      <p:ext uri="{BB962C8B-B14F-4D97-AF65-F5344CB8AC3E}">
        <p14:creationId xmlns:p14="http://schemas.microsoft.com/office/powerpoint/2010/main" val="125786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89226745-532A-AE46-BF2D-686155B76CF5}" type="slidenum">
              <a:rPr lang="en-US" altLang="en-US"/>
              <a:pPr/>
              <a:t>‹#›</a:t>
            </a:fld>
            <a:endParaRPr lang="en-US" altLang="en-US"/>
          </a:p>
        </p:txBody>
      </p:sp>
    </p:spTree>
    <p:extLst>
      <p:ext uri="{BB962C8B-B14F-4D97-AF65-F5344CB8AC3E}">
        <p14:creationId xmlns:p14="http://schemas.microsoft.com/office/powerpoint/2010/main" val="806500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7386638"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3525" y="3922713"/>
            <a:ext cx="7386638"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BAB56591-D883-8147-97BB-D1DA01EAA6AB}" type="slidenum">
              <a:rPr lang="en-US" altLang="en-US"/>
              <a:pPr/>
              <a:t>‹#›</a:t>
            </a:fld>
            <a:endParaRPr lang="en-US" altLang="en-US"/>
          </a:p>
        </p:txBody>
      </p:sp>
    </p:spTree>
    <p:extLst>
      <p:ext uri="{BB962C8B-B14F-4D97-AF65-F5344CB8AC3E}">
        <p14:creationId xmlns:p14="http://schemas.microsoft.com/office/powerpoint/2010/main" val="2092271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ClipArt Placeholder 2"/>
          <p:cNvSpPr>
            <a:spLocks noGrp="1"/>
          </p:cNvSpPr>
          <p:nvPr>
            <p:ph type="clipArt" sz="half" idx="1"/>
          </p:nvPr>
        </p:nvSpPr>
        <p:spPr>
          <a:xfrm>
            <a:off x="263525" y="1598613"/>
            <a:ext cx="3616325" cy="4497387"/>
          </a:xfrm>
        </p:spPr>
        <p:txBody>
          <a:bodyPr>
            <a:normAutofit/>
          </a:bodyPr>
          <a:lstStyle/>
          <a:p>
            <a:pPr lvl="0"/>
            <a:endParaRPr lang="en-US" noProof="0"/>
          </a:p>
        </p:txBody>
      </p:sp>
      <p:sp>
        <p:nvSpPr>
          <p:cNvPr id="4" name="Text Placeholder 3"/>
          <p:cNvSpPr>
            <a:spLocks noGrp="1"/>
          </p:cNvSpPr>
          <p:nvPr>
            <p:ph type="body"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A87758AA-745F-244D-BE01-C8966B86E691}" type="slidenum">
              <a:rPr lang="en-US" altLang="en-US"/>
              <a:pPr/>
              <a:t>‹#›</a:t>
            </a:fld>
            <a:endParaRPr lang="en-US" altLang="en-US"/>
          </a:p>
        </p:txBody>
      </p:sp>
    </p:spTree>
    <p:extLst>
      <p:ext uri="{BB962C8B-B14F-4D97-AF65-F5344CB8AC3E}">
        <p14:creationId xmlns:p14="http://schemas.microsoft.com/office/powerpoint/2010/main" val="40254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183A3FA2-1B8B-DD41-BA80-4E94E70E83EC}" type="slidenum">
              <a:rPr lang="en-US" altLang="en-US"/>
              <a:pPr/>
              <a:t>‹#›</a:t>
            </a:fld>
            <a:endParaRPr lang="en-US" altLang="en-US"/>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D010F613-271B-6F45-80EE-A03F1EF6415B}" type="slidenum">
              <a:rPr lang="en-US" altLang="en-US"/>
              <a:pPr/>
              <a:t>‹#›</a:t>
            </a:fld>
            <a:endParaRPr lang="en-US" altLang="en-US"/>
          </a:p>
        </p:txBody>
      </p:sp>
    </p:spTree>
    <p:extLst>
      <p:ext uri="{BB962C8B-B14F-4D97-AF65-F5344CB8AC3E}">
        <p14:creationId xmlns:p14="http://schemas.microsoft.com/office/powerpoint/2010/main" val="13679890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84BBA9A4-1EB8-234D-B419-14D330F47C24}" type="slidenum">
              <a:rPr lang="en-US" altLang="en-US"/>
              <a:pPr/>
              <a:t>‹#›</a:t>
            </a:fld>
            <a:endParaRPr lang="en-US" altLang="en-US"/>
          </a:p>
        </p:txBody>
      </p:sp>
    </p:spTree>
    <p:extLst>
      <p:ext uri="{BB962C8B-B14F-4D97-AF65-F5344CB8AC3E}">
        <p14:creationId xmlns:p14="http://schemas.microsoft.com/office/powerpoint/2010/main" val="181285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83247A8B-7C26-0941-A959-B66F0DF1438E}" type="slidenum">
              <a:rPr lang="en-US" altLang="en-US"/>
              <a:pPr/>
              <a:t>‹#›</a:t>
            </a:fld>
            <a:endParaRPr lang="en-US" altLang="en-US"/>
          </a:p>
        </p:txBody>
      </p:sp>
    </p:spTree>
    <p:extLst>
      <p:ext uri="{BB962C8B-B14F-4D97-AF65-F5344CB8AC3E}">
        <p14:creationId xmlns:p14="http://schemas.microsoft.com/office/powerpoint/2010/main" val="17954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B9A8314-3DFE-7740-A175-4F49986A7496}" type="slidenum">
              <a:rPr lang="en-US" altLang="en-US"/>
              <a:pPr/>
              <a:t>‹#›</a:t>
            </a:fld>
            <a:endParaRPr lang="en-US" altLang="en-US"/>
          </a:p>
        </p:txBody>
      </p:sp>
    </p:spTree>
    <p:extLst>
      <p:ext uri="{BB962C8B-B14F-4D97-AF65-F5344CB8AC3E}">
        <p14:creationId xmlns:p14="http://schemas.microsoft.com/office/powerpoint/2010/main" val="4482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08F02D1B-B420-4E40-A629-4ADBB7BEC862}" type="slidenum">
              <a:rPr lang="en-US" altLang="en-US"/>
              <a:pPr/>
              <a:t>‹#›</a:t>
            </a:fld>
            <a:endParaRPr lang="en-US" altLang="en-US"/>
          </a:p>
        </p:txBody>
      </p:sp>
    </p:spTree>
    <p:extLst>
      <p:ext uri="{BB962C8B-B14F-4D97-AF65-F5344CB8AC3E}">
        <p14:creationId xmlns:p14="http://schemas.microsoft.com/office/powerpoint/2010/main" val="208506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C9D99422-E2D6-3740-87AD-1A142F93C0D9}" type="slidenum">
              <a:rPr lang="en-US" altLang="en-US"/>
              <a:pPr/>
              <a:t>‹#›</a:t>
            </a:fld>
            <a:endParaRPr lang="en-US" altLang="en-US"/>
          </a:p>
        </p:txBody>
      </p:sp>
    </p:spTree>
    <p:extLst>
      <p:ext uri="{BB962C8B-B14F-4D97-AF65-F5344CB8AC3E}">
        <p14:creationId xmlns:p14="http://schemas.microsoft.com/office/powerpoint/2010/main" val="83276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8195230A-F5D2-694E-B715-9AA38473986B}" type="slidenum">
              <a:rPr lang="en-US" altLang="en-US"/>
              <a:pPr/>
              <a:t>‹#›</a:t>
            </a:fld>
            <a:endParaRPr lang="en-US" altLang="en-US"/>
          </a:p>
        </p:txBody>
      </p:sp>
    </p:spTree>
    <p:extLst>
      <p:ext uri="{BB962C8B-B14F-4D97-AF65-F5344CB8AC3E}">
        <p14:creationId xmlns:p14="http://schemas.microsoft.com/office/powerpoint/2010/main" val="10677205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ea typeface="+mn-ea"/>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ea typeface="+mn-e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charset="0"/>
              </a:defRPr>
            </a:lvl1pPr>
          </a:lstStyle>
          <a:p>
            <a:fld id="{9BC182D2-B4E5-3A4B-9234-41E77A15F7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5" r:id="rId1"/>
    <p:sldLayoutId id="2147483938" r:id="rId2"/>
    <p:sldLayoutId id="2147483946" r:id="rId3"/>
    <p:sldLayoutId id="2147483939" r:id="rId4"/>
    <p:sldLayoutId id="2147483940" r:id="rId5"/>
    <p:sldLayoutId id="2147483941" r:id="rId6"/>
    <p:sldLayoutId id="2147483942" r:id="rId7"/>
    <p:sldLayoutId id="2147483947" r:id="rId8"/>
    <p:sldLayoutId id="2147483948" r:id="rId9"/>
    <p:sldLayoutId id="2147483943" r:id="rId10"/>
    <p:sldLayoutId id="2147483944" r:id="rId11"/>
    <p:sldLayoutId id="2147483949" r:id="rId12"/>
    <p:sldLayoutId id="2147483950" r:id="rId13"/>
    <p:sldLayoutId id="2147483951" r:id="rId14"/>
  </p:sldLayoutIdLst>
  <p:txStyles>
    <p:title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p:titleStyle>
    <p:body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file:///C:\Documents%20and%20Settings\rajesh.ACEPRO\Desktop\Aug-27\Campbell%209E\Chapter%2002\Unlabeled\02_01bElementsOfBody-U.jp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5.pn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file:///D:\Manjubharkavi\Production\August\23-Aug\Ch%203\JPEG%20FILES\Unlabeled\03_13bAminoAcidExamples-U.jpg"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gif"/></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file:///D:\Manjubharkavi\Production\August\23-Aug\Ch%203\JPEG%20FILES\Unlabeled\03_13cPeptideBondRxn_1-U.jpg" TargetMode="External"/><Relationship Id="rId5" Type="http://schemas.openxmlformats.org/officeDocument/2006/relationships/image" Target="../media/image37.jpg"/><Relationship Id="rId6" Type="http://schemas.openxmlformats.org/officeDocument/2006/relationships/image" Target="file:///D:\Manjubharkavi\Production\August\23-Aug\Ch%203\JPEG%20FILES\Unlabeled\03_13cPeptideBondRxn_2-U.jpg"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microsoft.com/office/2007/relationships/hdphoto" Target="../media/hdphoto2.wdp"/><Relationship Id="rId7" Type="http://schemas.openxmlformats.org/officeDocument/2006/relationships/image" Target="file:///D:\Manjubharkavi\Production\August\23-Aug\Ch%203\JPEG%20FILES\Unlabeled\03_08c_0FatTypes-U.jpg" TargetMode="External"/><Relationship Id="rId8" Type="http://schemas.openxmlformats.org/officeDocument/2006/relationships/image" Target="../media/image6.png"/><Relationship Id="rId9" Type="http://schemas.microsoft.com/office/2007/relationships/hdphoto" Target="../media/hdphoto3.wdp"/><Relationship Id="rId10" Type="http://schemas.openxmlformats.org/officeDocument/2006/relationships/image" Target="../media/image7.png"/><Relationship Id="rId11"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pn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hyperlink" Target="../../../../../../../Program%20Files/TurningPoint/2003/Questions.html"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hyperlink" Target="../../../../../../../Program%20Files/TurningPoint/2003/Questions.html"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g"/><Relationship Id="rId6" Type="http://schemas.openxmlformats.org/officeDocument/2006/relationships/image" Target="file:///D:\Manjubharkavi\Production\August\23-Aug\Ch%203\JPEG%20FILES\Unlabeled\03_08c_0FatTypes-U.jpg" TargetMode="External"/><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g"/><Relationship Id="rId5" Type="http://schemas.openxmlformats.org/officeDocument/2006/relationships/image" Target="file:///D:\Manjubharkavi\Production\August\23-Aug\Ch%203\JPEG%20FILES\Unlabeled\03_08c_0FatTypes-U.jpg"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43.jpe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file:///D:\Manjubharkavi\Production\December\17-Dec\IRDVD%20LE\Ch%2001\JPEG%20FILES\Unlabeled\01_11bInformationFlow-U.jpg" TargetMode="External"/><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15.pn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g"/><Relationship Id="rId3"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bin"/><Relationship Id="rId5" Type="http://schemas.openxmlformats.org/officeDocument/2006/relationships/image" Target="../media/image56.png"/><Relationship Id="rId6" Type="http://schemas.openxmlformats.org/officeDocument/2006/relationships/oleObject" Target="../embeddings/oleObject2.bin"/><Relationship Id="rId7" Type="http://schemas.openxmlformats.org/officeDocument/2006/relationships/image" Target="../media/image57.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8.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hyperlink" Target="../../../../../../../../Documents%20and%20Settings/Administrator/My%20Documents/Concepts%20and%20Connections/Program%20Files/TurningPoint/2003/Questions.html" TargetMode="Externa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image" Target="file:///D:\Manjubharkavi\Production\August\23-Aug\Ch%203\JPEG%20FILES\Unlabeled\03_01b_0CarbonSkeletons-U.jpg"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hyperlink" Target="../../../../../../../../Documents%20and%20Settings/Administrator/My%20Documents/Concepts%20and%20Connections/Program%20Files/TurningPoint/2003/Questions.html" TargetMode="External"/><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5.wdp"/><Relationship Id="rId5"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4038600" y="228600"/>
            <a:ext cx="4736592" cy="6431280"/>
          </a:xfrm>
          <a:prstGeom prst="rect">
            <a:avLst/>
          </a:prstGeom>
        </p:spPr>
      </p:pic>
      <p:sp>
        <p:nvSpPr>
          <p:cNvPr id="6" name="TextBox 2"/>
          <p:cNvSpPr txBox="1">
            <a:spLocks noChangeArrowheads="1"/>
          </p:cNvSpPr>
          <p:nvPr/>
        </p:nvSpPr>
        <p:spPr bwMode="auto">
          <a:xfrm>
            <a:off x="6593815" y="2037712"/>
            <a:ext cx="164468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dirty="0">
                <a:solidFill>
                  <a:srgbClr val="FFFFFF"/>
                </a:solidFill>
                <a:latin typeface="Arial"/>
                <a:ea typeface="ＭＳ Ｐゴシック" charset="0"/>
              </a:rPr>
              <a:t>Oxygen (O): 65%</a:t>
            </a:r>
          </a:p>
        </p:txBody>
      </p:sp>
      <p:sp>
        <p:nvSpPr>
          <p:cNvPr id="7" name="TextBox 3"/>
          <p:cNvSpPr txBox="1">
            <a:spLocks noChangeArrowheads="1"/>
          </p:cNvSpPr>
          <p:nvPr/>
        </p:nvSpPr>
        <p:spPr bwMode="auto">
          <a:xfrm>
            <a:off x="6501740" y="3472812"/>
            <a:ext cx="176811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80" b="1" dirty="0">
                <a:solidFill>
                  <a:srgbClr val="FFFFFF"/>
                </a:solidFill>
                <a:latin typeface="Arial"/>
                <a:ea typeface="ＭＳ Ｐゴシック" charset="0"/>
              </a:rPr>
              <a:t>Carbon (C): 18.5%</a:t>
            </a:r>
          </a:p>
        </p:txBody>
      </p:sp>
      <p:sp>
        <p:nvSpPr>
          <p:cNvPr id="8" name="TextBox 4"/>
          <p:cNvSpPr txBox="1">
            <a:spLocks noChangeArrowheads="1"/>
          </p:cNvSpPr>
          <p:nvPr/>
        </p:nvSpPr>
        <p:spPr bwMode="auto">
          <a:xfrm>
            <a:off x="6501740" y="3790312"/>
            <a:ext cx="18931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80" b="1" dirty="0">
                <a:solidFill>
                  <a:srgbClr val="FFFFFF"/>
                </a:solidFill>
                <a:latin typeface="Arial"/>
                <a:ea typeface="ＭＳ Ｐゴシック" charset="0"/>
              </a:rPr>
              <a:t>Hydrogen (H): 9.5%</a:t>
            </a:r>
          </a:p>
        </p:txBody>
      </p:sp>
      <p:sp>
        <p:nvSpPr>
          <p:cNvPr id="9" name="TextBox 5"/>
          <p:cNvSpPr txBox="1">
            <a:spLocks noChangeArrowheads="1"/>
          </p:cNvSpPr>
          <p:nvPr/>
        </p:nvSpPr>
        <p:spPr bwMode="auto">
          <a:xfrm>
            <a:off x="6501740" y="4109399"/>
            <a:ext cx="17809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600" b="1" dirty="0">
                <a:solidFill>
                  <a:srgbClr val="FFFFFF"/>
                </a:solidFill>
                <a:latin typeface="Arial"/>
                <a:ea typeface="ＭＳ Ｐゴシック" charset="0"/>
              </a:rPr>
              <a:t>Nitrogen (N): 3.3%</a:t>
            </a:r>
          </a:p>
        </p:txBody>
      </p:sp>
      <p:sp>
        <p:nvSpPr>
          <p:cNvPr id="10" name="TextBox 6"/>
          <p:cNvSpPr txBox="1">
            <a:spLocks noChangeArrowheads="1"/>
          </p:cNvSpPr>
          <p:nvPr/>
        </p:nvSpPr>
        <p:spPr bwMode="auto">
          <a:xfrm>
            <a:off x="6501740" y="4426899"/>
            <a:ext cx="178574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a:solidFill>
                  <a:srgbClr val="FFFFFF"/>
                </a:solidFill>
                <a:latin typeface="Arial"/>
                <a:ea typeface="ＭＳ Ｐゴシック" charset="0"/>
              </a:rPr>
              <a:t>Calcium (Ca): 1.5%</a:t>
            </a:r>
          </a:p>
        </p:txBody>
      </p:sp>
      <p:sp>
        <p:nvSpPr>
          <p:cNvPr id="11" name="TextBox 7"/>
          <p:cNvSpPr txBox="1">
            <a:spLocks noChangeArrowheads="1"/>
          </p:cNvSpPr>
          <p:nvPr/>
        </p:nvSpPr>
        <p:spPr bwMode="auto">
          <a:xfrm>
            <a:off x="6501740" y="4745987"/>
            <a:ext cx="20534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a:solidFill>
                  <a:srgbClr val="FFFFFF"/>
                </a:solidFill>
                <a:latin typeface="Arial"/>
                <a:ea typeface="ＭＳ Ｐゴシック" charset="0"/>
              </a:rPr>
              <a:t>Phosphorus (P): 1.0%</a:t>
            </a:r>
          </a:p>
        </p:txBody>
      </p:sp>
      <p:sp>
        <p:nvSpPr>
          <p:cNvPr id="12" name="TextBox 8"/>
          <p:cNvSpPr txBox="1">
            <a:spLocks noChangeArrowheads="1"/>
          </p:cNvSpPr>
          <p:nvPr/>
        </p:nvSpPr>
        <p:spPr bwMode="auto">
          <a:xfrm>
            <a:off x="6508883" y="5161118"/>
            <a:ext cx="19075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dirty="0">
                <a:solidFill>
                  <a:srgbClr val="FFFFFF"/>
                </a:solidFill>
                <a:latin typeface="Arial"/>
                <a:ea typeface="ＭＳ Ｐゴシック" charset="0"/>
              </a:rPr>
              <a:t>Potassium (K): 0.4%</a:t>
            </a:r>
          </a:p>
        </p:txBody>
      </p:sp>
      <p:sp>
        <p:nvSpPr>
          <p:cNvPr id="13" name="TextBox 9"/>
          <p:cNvSpPr txBox="1">
            <a:spLocks noChangeArrowheads="1"/>
          </p:cNvSpPr>
          <p:nvPr/>
        </p:nvSpPr>
        <p:spPr bwMode="auto">
          <a:xfrm>
            <a:off x="6501740" y="5407974"/>
            <a:ext cx="146514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a:solidFill>
                  <a:srgbClr val="FFFFFF"/>
                </a:solidFill>
                <a:latin typeface="Arial"/>
                <a:ea typeface="ＭＳ Ｐゴシック" charset="0"/>
              </a:rPr>
              <a:t>Sulfur (S): 0.3%</a:t>
            </a:r>
          </a:p>
        </p:txBody>
      </p:sp>
      <p:sp>
        <p:nvSpPr>
          <p:cNvPr id="14" name="TextBox 10"/>
          <p:cNvSpPr txBox="1">
            <a:spLocks noChangeArrowheads="1"/>
          </p:cNvSpPr>
          <p:nvPr/>
        </p:nvSpPr>
        <p:spPr bwMode="auto">
          <a:xfrm>
            <a:off x="6506502" y="5644512"/>
            <a:ext cx="177292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80" b="1" dirty="0">
                <a:solidFill>
                  <a:srgbClr val="FFFFFF">
                    <a:lumMod val="50000"/>
                  </a:srgbClr>
                </a:solidFill>
                <a:latin typeface="Arial"/>
                <a:ea typeface="ＭＳ Ｐゴシック" charset="0"/>
              </a:rPr>
              <a:t>Sodium (Na): 0.2%</a:t>
            </a:r>
          </a:p>
        </p:txBody>
      </p:sp>
      <p:sp>
        <p:nvSpPr>
          <p:cNvPr id="15" name="TextBox 11"/>
          <p:cNvSpPr txBox="1">
            <a:spLocks noChangeArrowheads="1"/>
          </p:cNvSpPr>
          <p:nvPr/>
        </p:nvSpPr>
        <p:spPr bwMode="auto">
          <a:xfrm>
            <a:off x="6506502" y="5886606"/>
            <a:ext cx="176330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a:solidFill>
                  <a:srgbClr val="FFFFFF"/>
                </a:solidFill>
                <a:latin typeface="Arial"/>
                <a:ea typeface="ＭＳ Ｐゴシック" charset="0"/>
              </a:rPr>
              <a:t>Chlorine (Cl): 0.2%</a:t>
            </a:r>
          </a:p>
        </p:txBody>
      </p:sp>
      <p:sp>
        <p:nvSpPr>
          <p:cNvPr id="16" name="TextBox 12"/>
          <p:cNvSpPr txBox="1">
            <a:spLocks noChangeArrowheads="1"/>
          </p:cNvSpPr>
          <p:nvPr/>
        </p:nvSpPr>
        <p:spPr bwMode="auto">
          <a:xfrm>
            <a:off x="6506502" y="6123143"/>
            <a:ext cx="213840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50" b="1" dirty="0">
                <a:solidFill>
                  <a:srgbClr val="FFFFFF"/>
                </a:solidFill>
                <a:latin typeface="Arial"/>
                <a:ea typeface="ＭＳ Ｐゴシック" charset="0"/>
              </a:rPr>
              <a:t>Magnesium (Mg): 0.1%</a:t>
            </a:r>
          </a:p>
        </p:txBody>
      </p:sp>
      <p:sp>
        <p:nvSpPr>
          <p:cNvPr id="17" name="TextBox 13"/>
          <p:cNvSpPr txBox="1">
            <a:spLocks noChangeArrowheads="1"/>
          </p:cNvSpPr>
          <p:nvPr/>
        </p:nvSpPr>
        <p:spPr bwMode="auto">
          <a:xfrm>
            <a:off x="6504121" y="6362856"/>
            <a:ext cx="228774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500" b="1" dirty="0">
                <a:solidFill>
                  <a:srgbClr val="FFFFFF"/>
                </a:solidFill>
                <a:latin typeface="Arial"/>
                <a:ea typeface="ＭＳ Ｐゴシック" charset="0"/>
              </a:rPr>
              <a:t>Trace elements: </a:t>
            </a:r>
            <a:r>
              <a:rPr lang="en-US" sz="1500" b="1" dirty="0">
                <a:solidFill>
                  <a:srgbClr val="FFFFFF"/>
                </a:solidFill>
                <a:latin typeface="Times New Roman" pitchFamily="18" charset="0"/>
                <a:ea typeface="ＭＳ Ｐゴシック" charset="0"/>
                <a:cs typeface="Times New Roman" pitchFamily="18" charset="0"/>
              </a:rPr>
              <a:t>&lt;</a:t>
            </a:r>
            <a:r>
              <a:rPr lang="en-US" sz="1500" b="1" dirty="0">
                <a:solidFill>
                  <a:srgbClr val="FFFFFF"/>
                </a:solidFill>
                <a:latin typeface="Arial"/>
                <a:ea typeface="ＭＳ Ｐゴシック" charset="0"/>
              </a:rPr>
              <a:t> 0.01%</a:t>
            </a:r>
          </a:p>
        </p:txBody>
      </p:sp>
      <p:grpSp>
        <p:nvGrpSpPr>
          <p:cNvPr id="18" name="Group 17"/>
          <p:cNvGrpSpPr/>
          <p:nvPr/>
        </p:nvGrpSpPr>
        <p:grpSpPr>
          <a:xfrm>
            <a:off x="6102412" y="2030421"/>
            <a:ext cx="451891" cy="256336"/>
            <a:chOff x="2066968" y="1803994"/>
            <a:chExt cx="451891" cy="256336"/>
          </a:xfrm>
        </p:grpSpPr>
        <p:sp>
          <p:nvSpPr>
            <p:cNvPr id="19" name="Freeform 3"/>
            <p:cNvSpPr/>
            <p:nvPr/>
          </p:nvSpPr>
          <p:spPr>
            <a:xfrm>
              <a:off x="2066968" y="1928054"/>
              <a:ext cx="439191" cy="25400"/>
            </a:xfrm>
            <a:custGeom>
              <a:avLst/>
              <a:gdLst>
                <a:gd name="connsiteX0" fmla="*/ 432841 w 439191"/>
                <a:gd name="connsiteY0" fmla="*/ 6350 h 25400"/>
                <a:gd name="connsiteX1" fmla="*/ 6350 w 439191"/>
                <a:gd name="connsiteY1" fmla="*/ 7327 h 25400"/>
              </a:gdLst>
              <a:ahLst/>
              <a:cxnLst>
                <a:cxn ang="0">
                  <a:pos x="connsiteX0" y="connsiteY0"/>
                </a:cxn>
                <a:cxn ang="1">
                  <a:pos x="connsiteX1" y="connsiteY1"/>
                </a:cxn>
              </a:cxnLst>
              <a:rect l="l" t="t" r="r" b="b"/>
              <a:pathLst>
                <a:path w="439191" h="25400">
                  <a:moveTo>
                    <a:pt x="432841" y="6350"/>
                  </a:moveTo>
                  <a:lnTo>
                    <a:pt x="6350" y="7327"/>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0" name="Freeform 3"/>
            <p:cNvSpPr/>
            <p:nvPr/>
          </p:nvSpPr>
          <p:spPr>
            <a:xfrm>
              <a:off x="2493459" y="1803994"/>
              <a:ext cx="25400" cy="256336"/>
            </a:xfrm>
            <a:custGeom>
              <a:avLst/>
              <a:gdLst>
                <a:gd name="connsiteX0" fmla="*/ 6350 w 25400"/>
                <a:gd name="connsiteY0" fmla="*/ 6350 h 256336"/>
                <a:gd name="connsiteX1" fmla="*/ 6350 w 25400"/>
                <a:gd name="connsiteY1" fmla="*/ 249986 h 256336"/>
              </a:gdLst>
              <a:ahLst/>
              <a:cxnLst>
                <a:cxn ang="0">
                  <a:pos x="connsiteX0" y="connsiteY0"/>
                </a:cxn>
                <a:cxn ang="1">
                  <a:pos x="connsiteX1" y="connsiteY1"/>
                </a:cxn>
              </a:cxnLst>
              <a:rect l="l" t="t" r="r" b="b"/>
              <a:pathLst>
                <a:path w="25400" h="256336">
                  <a:moveTo>
                    <a:pt x="6350" y="6350"/>
                  </a:moveTo>
                  <a:lnTo>
                    <a:pt x="6350" y="249986"/>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21" name="Group 20"/>
          <p:cNvGrpSpPr/>
          <p:nvPr/>
        </p:nvGrpSpPr>
        <p:grpSpPr>
          <a:xfrm>
            <a:off x="5746413" y="3464906"/>
            <a:ext cx="722389" cy="703329"/>
            <a:chOff x="1710969" y="3238479"/>
            <a:chExt cx="722389" cy="703329"/>
          </a:xfrm>
        </p:grpSpPr>
        <p:sp>
          <p:nvSpPr>
            <p:cNvPr id="22" name="Freeform 3"/>
            <p:cNvSpPr/>
            <p:nvPr/>
          </p:nvSpPr>
          <p:spPr>
            <a:xfrm>
              <a:off x="1710969" y="3363743"/>
              <a:ext cx="709688" cy="578065"/>
            </a:xfrm>
            <a:custGeom>
              <a:avLst/>
              <a:gdLst>
                <a:gd name="connsiteX0" fmla="*/ 703338 w 709688"/>
                <a:gd name="connsiteY0" fmla="*/ 6350 h 578065"/>
                <a:gd name="connsiteX1" fmla="*/ 575043 w 709688"/>
                <a:gd name="connsiteY1" fmla="*/ 6350 h 578065"/>
                <a:gd name="connsiteX2" fmla="*/ 6350 w 709688"/>
                <a:gd name="connsiteY2" fmla="*/ 571715 h 578065"/>
              </a:gdLst>
              <a:ahLst/>
              <a:cxnLst>
                <a:cxn ang="0">
                  <a:pos x="connsiteX0" y="connsiteY0"/>
                </a:cxn>
                <a:cxn ang="1">
                  <a:pos x="connsiteX1" y="connsiteY1"/>
                </a:cxn>
                <a:cxn ang="2">
                  <a:pos x="connsiteX2" y="connsiteY2"/>
                </a:cxn>
              </a:cxnLst>
              <a:rect l="l" t="t" r="r" b="b"/>
              <a:pathLst>
                <a:path w="709688" h="578065">
                  <a:moveTo>
                    <a:pt x="703338" y="6350"/>
                  </a:moveTo>
                  <a:lnTo>
                    <a:pt x="575043" y="6350"/>
                  </a:lnTo>
                  <a:lnTo>
                    <a:pt x="6350" y="571715"/>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3" name="Freeform 3"/>
            <p:cNvSpPr/>
            <p:nvPr/>
          </p:nvSpPr>
          <p:spPr>
            <a:xfrm>
              <a:off x="2407958" y="3238479"/>
              <a:ext cx="25400" cy="256374"/>
            </a:xfrm>
            <a:custGeom>
              <a:avLst/>
              <a:gdLst>
                <a:gd name="connsiteX0" fmla="*/ 6350 w 25400"/>
                <a:gd name="connsiteY0" fmla="*/ 6350 h 256374"/>
                <a:gd name="connsiteX1" fmla="*/ 6350 w 25400"/>
                <a:gd name="connsiteY1" fmla="*/ 250024 h 256374"/>
              </a:gdLst>
              <a:ahLst/>
              <a:cxnLst>
                <a:cxn ang="0">
                  <a:pos x="connsiteX0" y="connsiteY0"/>
                </a:cxn>
                <a:cxn ang="1">
                  <a:pos x="connsiteX1" y="connsiteY1"/>
                </a:cxn>
              </a:cxnLst>
              <a:rect l="l" t="t" r="r" b="b"/>
              <a:pathLst>
                <a:path w="25400" h="256374">
                  <a:moveTo>
                    <a:pt x="6350" y="6350"/>
                  </a:moveTo>
                  <a:lnTo>
                    <a:pt x="6350" y="250024"/>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24" name="Group 23"/>
          <p:cNvGrpSpPr/>
          <p:nvPr/>
        </p:nvGrpSpPr>
        <p:grpSpPr>
          <a:xfrm>
            <a:off x="5737193" y="3783225"/>
            <a:ext cx="732129" cy="1272733"/>
            <a:chOff x="1701749" y="3556798"/>
            <a:chExt cx="732129" cy="1272733"/>
          </a:xfrm>
        </p:grpSpPr>
        <p:sp>
          <p:nvSpPr>
            <p:cNvPr id="25" name="Freeform 3"/>
            <p:cNvSpPr/>
            <p:nvPr/>
          </p:nvSpPr>
          <p:spPr>
            <a:xfrm>
              <a:off x="1701749" y="3677870"/>
              <a:ext cx="719429" cy="1151661"/>
            </a:xfrm>
            <a:custGeom>
              <a:avLst/>
              <a:gdLst>
                <a:gd name="connsiteX0" fmla="*/ 713079 w 719429"/>
                <a:gd name="connsiteY0" fmla="*/ 6350 h 1151661"/>
                <a:gd name="connsiteX1" fmla="*/ 584263 w 719429"/>
                <a:gd name="connsiteY1" fmla="*/ 6350 h 1151661"/>
                <a:gd name="connsiteX2" fmla="*/ 6350 w 719429"/>
                <a:gd name="connsiteY2" fmla="*/ 1145311 h 1151661"/>
              </a:gdLst>
              <a:ahLst/>
              <a:cxnLst>
                <a:cxn ang="0">
                  <a:pos x="connsiteX0" y="connsiteY0"/>
                </a:cxn>
                <a:cxn ang="1">
                  <a:pos x="connsiteX1" y="connsiteY1"/>
                </a:cxn>
                <a:cxn ang="2">
                  <a:pos x="connsiteX2" y="connsiteY2"/>
                </a:cxn>
              </a:cxnLst>
              <a:rect l="l" t="t" r="r" b="b"/>
              <a:pathLst>
                <a:path w="719429" h="1151661">
                  <a:moveTo>
                    <a:pt x="713079" y="6350"/>
                  </a:moveTo>
                  <a:lnTo>
                    <a:pt x="584263" y="6350"/>
                  </a:lnTo>
                  <a:lnTo>
                    <a:pt x="6350" y="1145311"/>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6" name="Freeform 3"/>
            <p:cNvSpPr/>
            <p:nvPr/>
          </p:nvSpPr>
          <p:spPr>
            <a:xfrm>
              <a:off x="2408478" y="3556798"/>
              <a:ext cx="25400" cy="256349"/>
            </a:xfrm>
            <a:custGeom>
              <a:avLst/>
              <a:gdLst>
                <a:gd name="connsiteX0" fmla="*/ 6350 w 25400"/>
                <a:gd name="connsiteY0" fmla="*/ 6350 h 256349"/>
                <a:gd name="connsiteX1" fmla="*/ 6350 w 25400"/>
                <a:gd name="connsiteY1" fmla="*/ 249999 h 256349"/>
              </a:gdLst>
              <a:ahLst/>
              <a:cxnLst>
                <a:cxn ang="0">
                  <a:pos x="connsiteX0" y="connsiteY0"/>
                </a:cxn>
                <a:cxn ang="1">
                  <a:pos x="connsiteX1" y="connsiteY1"/>
                </a:cxn>
              </a:cxnLst>
              <a:rect l="l" t="t" r="r" b="b"/>
              <a:pathLst>
                <a:path w="25400" h="256349">
                  <a:moveTo>
                    <a:pt x="6350" y="6350"/>
                  </a:moveTo>
                  <a:lnTo>
                    <a:pt x="6350" y="249999"/>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27" name="Group 26"/>
          <p:cNvGrpSpPr/>
          <p:nvPr/>
        </p:nvGrpSpPr>
        <p:grpSpPr>
          <a:xfrm>
            <a:off x="5697378" y="4101569"/>
            <a:ext cx="771944" cy="1567493"/>
            <a:chOff x="1661934" y="3875142"/>
            <a:chExt cx="771944" cy="1567493"/>
          </a:xfrm>
        </p:grpSpPr>
        <p:sp>
          <p:nvSpPr>
            <p:cNvPr id="28" name="Freeform 3"/>
            <p:cNvSpPr/>
            <p:nvPr/>
          </p:nvSpPr>
          <p:spPr>
            <a:xfrm>
              <a:off x="1661934" y="4012832"/>
              <a:ext cx="759244" cy="1429803"/>
            </a:xfrm>
            <a:custGeom>
              <a:avLst/>
              <a:gdLst>
                <a:gd name="connsiteX0" fmla="*/ 752894 w 759244"/>
                <a:gd name="connsiteY0" fmla="*/ 6350 h 1429803"/>
                <a:gd name="connsiteX1" fmla="*/ 640753 w 759244"/>
                <a:gd name="connsiteY1" fmla="*/ 15646 h 1429803"/>
                <a:gd name="connsiteX2" fmla="*/ 6350 w 759244"/>
                <a:gd name="connsiteY2" fmla="*/ 1423454 h 1429803"/>
              </a:gdLst>
              <a:ahLst/>
              <a:cxnLst>
                <a:cxn ang="0">
                  <a:pos x="connsiteX0" y="connsiteY0"/>
                </a:cxn>
                <a:cxn ang="1">
                  <a:pos x="connsiteX1" y="connsiteY1"/>
                </a:cxn>
                <a:cxn ang="2">
                  <a:pos x="connsiteX2" y="connsiteY2"/>
                </a:cxn>
              </a:cxnLst>
              <a:rect l="l" t="t" r="r" b="b"/>
              <a:pathLst>
                <a:path w="759244" h="1429803">
                  <a:moveTo>
                    <a:pt x="752894" y="6350"/>
                  </a:moveTo>
                  <a:lnTo>
                    <a:pt x="640753" y="15646"/>
                  </a:lnTo>
                  <a:lnTo>
                    <a:pt x="6350" y="1423454"/>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9" name="Freeform 3"/>
            <p:cNvSpPr/>
            <p:nvPr/>
          </p:nvSpPr>
          <p:spPr>
            <a:xfrm>
              <a:off x="2408478" y="3875142"/>
              <a:ext cx="25400" cy="256336"/>
            </a:xfrm>
            <a:custGeom>
              <a:avLst/>
              <a:gdLst>
                <a:gd name="connsiteX0" fmla="*/ 6350 w 25400"/>
                <a:gd name="connsiteY0" fmla="*/ 6350 h 256336"/>
                <a:gd name="connsiteX1" fmla="*/ 6350 w 25400"/>
                <a:gd name="connsiteY1" fmla="*/ 249986 h 256336"/>
              </a:gdLst>
              <a:ahLst/>
              <a:cxnLst>
                <a:cxn ang="0">
                  <a:pos x="connsiteX0" y="connsiteY0"/>
                </a:cxn>
                <a:cxn ang="1">
                  <a:pos x="connsiteX1" y="connsiteY1"/>
                </a:cxn>
              </a:cxnLst>
              <a:rect l="l" t="t" r="r" b="b"/>
              <a:pathLst>
                <a:path w="25400" h="256336">
                  <a:moveTo>
                    <a:pt x="6350" y="6350"/>
                  </a:moveTo>
                  <a:lnTo>
                    <a:pt x="6350" y="249986"/>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30" name="Group 29"/>
          <p:cNvGrpSpPr/>
          <p:nvPr/>
        </p:nvGrpSpPr>
        <p:grpSpPr>
          <a:xfrm>
            <a:off x="5650426" y="4419899"/>
            <a:ext cx="818896" cy="1799265"/>
            <a:chOff x="1614982" y="4193472"/>
            <a:chExt cx="818896" cy="1799265"/>
          </a:xfrm>
        </p:grpSpPr>
        <p:sp>
          <p:nvSpPr>
            <p:cNvPr id="31" name="Freeform 3"/>
            <p:cNvSpPr/>
            <p:nvPr/>
          </p:nvSpPr>
          <p:spPr>
            <a:xfrm>
              <a:off x="1614982" y="4309124"/>
              <a:ext cx="806196" cy="1683613"/>
            </a:xfrm>
            <a:custGeom>
              <a:avLst/>
              <a:gdLst>
                <a:gd name="connsiteX0" fmla="*/ 799846 w 806196"/>
                <a:gd name="connsiteY0" fmla="*/ 6350 h 1683613"/>
                <a:gd name="connsiteX1" fmla="*/ 671029 w 806196"/>
                <a:gd name="connsiteY1" fmla="*/ 6350 h 1683613"/>
                <a:gd name="connsiteX2" fmla="*/ 6350 w 806196"/>
                <a:gd name="connsiteY2" fmla="*/ 1677263 h 1683613"/>
              </a:gdLst>
              <a:ahLst/>
              <a:cxnLst>
                <a:cxn ang="0">
                  <a:pos x="connsiteX0" y="connsiteY0"/>
                </a:cxn>
                <a:cxn ang="1">
                  <a:pos x="connsiteX1" y="connsiteY1"/>
                </a:cxn>
                <a:cxn ang="2">
                  <a:pos x="connsiteX2" y="connsiteY2"/>
                </a:cxn>
              </a:cxnLst>
              <a:rect l="l" t="t" r="r" b="b"/>
              <a:pathLst>
                <a:path w="806196" h="1683613">
                  <a:moveTo>
                    <a:pt x="799846" y="6350"/>
                  </a:moveTo>
                  <a:lnTo>
                    <a:pt x="671029" y="6350"/>
                  </a:lnTo>
                  <a:lnTo>
                    <a:pt x="6350" y="1677263"/>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2" name="Freeform 3"/>
            <p:cNvSpPr/>
            <p:nvPr/>
          </p:nvSpPr>
          <p:spPr>
            <a:xfrm>
              <a:off x="2408478" y="4193472"/>
              <a:ext cx="25400" cy="256349"/>
            </a:xfrm>
            <a:custGeom>
              <a:avLst/>
              <a:gdLst>
                <a:gd name="connsiteX0" fmla="*/ 6350 w 25400"/>
                <a:gd name="connsiteY0" fmla="*/ 6350 h 256349"/>
                <a:gd name="connsiteX1" fmla="*/ 6350 w 25400"/>
                <a:gd name="connsiteY1" fmla="*/ 249999 h 256349"/>
              </a:gdLst>
              <a:ahLst/>
              <a:cxnLst>
                <a:cxn ang="0">
                  <a:pos x="connsiteX0" y="connsiteY0"/>
                </a:cxn>
                <a:cxn ang="1">
                  <a:pos x="connsiteX1" y="connsiteY1"/>
                </a:cxn>
              </a:cxnLst>
              <a:rect l="l" t="t" r="r" b="b"/>
              <a:pathLst>
                <a:path w="25400" h="256349">
                  <a:moveTo>
                    <a:pt x="6350" y="6350"/>
                  </a:moveTo>
                  <a:lnTo>
                    <a:pt x="6350" y="249999"/>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33" name="Group 32"/>
          <p:cNvGrpSpPr/>
          <p:nvPr/>
        </p:nvGrpSpPr>
        <p:grpSpPr>
          <a:xfrm>
            <a:off x="5797035" y="4738230"/>
            <a:ext cx="672287" cy="1634778"/>
            <a:chOff x="1761591" y="4511803"/>
            <a:chExt cx="672287" cy="1634778"/>
          </a:xfrm>
        </p:grpSpPr>
        <p:sp>
          <p:nvSpPr>
            <p:cNvPr id="34" name="Freeform 3"/>
            <p:cNvSpPr/>
            <p:nvPr/>
          </p:nvSpPr>
          <p:spPr>
            <a:xfrm>
              <a:off x="1761591" y="4638444"/>
              <a:ext cx="659587" cy="1508137"/>
            </a:xfrm>
            <a:custGeom>
              <a:avLst/>
              <a:gdLst>
                <a:gd name="connsiteX0" fmla="*/ 653237 w 659587"/>
                <a:gd name="connsiteY0" fmla="*/ 6350 h 1508137"/>
                <a:gd name="connsiteX1" fmla="*/ 524421 w 659587"/>
                <a:gd name="connsiteY1" fmla="*/ 6350 h 1508137"/>
                <a:gd name="connsiteX2" fmla="*/ 6350 w 659587"/>
                <a:gd name="connsiteY2" fmla="*/ 1501787 h 1508137"/>
              </a:gdLst>
              <a:ahLst/>
              <a:cxnLst>
                <a:cxn ang="0">
                  <a:pos x="connsiteX0" y="connsiteY0"/>
                </a:cxn>
                <a:cxn ang="1">
                  <a:pos x="connsiteX1" y="connsiteY1"/>
                </a:cxn>
                <a:cxn ang="2">
                  <a:pos x="connsiteX2" y="connsiteY2"/>
                </a:cxn>
              </a:cxnLst>
              <a:rect l="l" t="t" r="r" b="b"/>
              <a:pathLst>
                <a:path w="659587" h="1508137">
                  <a:moveTo>
                    <a:pt x="653237" y="6350"/>
                  </a:moveTo>
                  <a:lnTo>
                    <a:pt x="524421" y="6350"/>
                  </a:lnTo>
                  <a:lnTo>
                    <a:pt x="6350" y="1501787"/>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5" name="Freeform 3"/>
            <p:cNvSpPr/>
            <p:nvPr/>
          </p:nvSpPr>
          <p:spPr>
            <a:xfrm>
              <a:off x="2408478" y="4511803"/>
              <a:ext cx="25400" cy="256349"/>
            </a:xfrm>
            <a:custGeom>
              <a:avLst/>
              <a:gdLst>
                <a:gd name="connsiteX0" fmla="*/ 6350 w 25400"/>
                <a:gd name="connsiteY0" fmla="*/ 6350 h 256349"/>
                <a:gd name="connsiteX1" fmla="*/ 6350 w 25400"/>
                <a:gd name="connsiteY1" fmla="*/ 249999 h 256349"/>
              </a:gdLst>
              <a:ahLst/>
              <a:cxnLst>
                <a:cxn ang="0">
                  <a:pos x="connsiteX0" y="connsiteY0"/>
                </a:cxn>
                <a:cxn ang="1">
                  <a:pos x="connsiteX1" y="connsiteY1"/>
                </a:cxn>
              </a:cxnLst>
              <a:rect l="l" t="t" r="r" b="b"/>
              <a:pathLst>
                <a:path w="25400" h="256349">
                  <a:moveTo>
                    <a:pt x="6350" y="6350"/>
                  </a:moveTo>
                  <a:lnTo>
                    <a:pt x="6350" y="249999"/>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36" name="Group 35"/>
          <p:cNvGrpSpPr/>
          <p:nvPr/>
        </p:nvGrpSpPr>
        <p:grpSpPr>
          <a:xfrm>
            <a:off x="6008254" y="5159327"/>
            <a:ext cx="461068" cy="1459242"/>
            <a:chOff x="1972810" y="4932900"/>
            <a:chExt cx="461068" cy="1459242"/>
          </a:xfrm>
        </p:grpSpPr>
        <p:sp>
          <p:nvSpPr>
            <p:cNvPr id="37" name="Freeform 3"/>
            <p:cNvSpPr/>
            <p:nvPr/>
          </p:nvSpPr>
          <p:spPr>
            <a:xfrm>
              <a:off x="2031644" y="5764551"/>
              <a:ext cx="389534" cy="511238"/>
            </a:xfrm>
            <a:custGeom>
              <a:avLst/>
              <a:gdLst>
                <a:gd name="connsiteX0" fmla="*/ 383184 w 389534"/>
                <a:gd name="connsiteY0" fmla="*/ 6350 h 511238"/>
                <a:gd name="connsiteX1" fmla="*/ 254368 w 389534"/>
                <a:gd name="connsiteY1" fmla="*/ 6350 h 511238"/>
                <a:gd name="connsiteX2" fmla="*/ 6350 w 389534"/>
                <a:gd name="connsiteY2" fmla="*/ 504888 h 511238"/>
              </a:gdLst>
              <a:ahLst/>
              <a:cxnLst>
                <a:cxn ang="0">
                  <a:pos x="connsiteX0" y="connsiteY0"/>
                </a:cxn>
                <a:cxn ang="1">
                  <a:pos x="connsiteX1" y="connsiteY1"/>
                </a:cxn>
                <a:cxn ang="2">
                  <a:pos x="connsiteX2" y="connsiteY2"/>
                </a:cxn>
              </a:cxnLst>
              <a:rect l="l" t="t" r="r" b="b"/>
              <a:pathLst>
                <a:path w="389534" h="511238">
                  <a:moveTo>
                    <a:pt x="383184" y="6350"/>
                  </a:moveTo>
                  <a:lnTo>
                    <a:pt x="254368" y="6350"/>
                  </a:lnTo>
                  <a:lnTo>
                    <a:pt x="6350" y="50488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8" name="Freeform 3"/>
            <p:cNvSpPr/>
            <p:nvPr/>
          </p:nvSpPr>
          <p:spPr>
            <a:xfrm>
              <a:off x="1972810" y="6151157"/>
              <a:ext cx="71539" cy="200634"/>
            </a:xfrm>
            <a:custGeom>
              <a:avLst/>
              <a:gdLst>
                <a:gd name="connsiteX0" fmla="*/ 6350 w 71539"/>
                <a:gd name="connsiteY0" fmla="*/ 6350 h 200634"/>
                <a:gd name="connsiteX1" fmla="*/ 65189 w 71539"/>
                <a:gd name="connsiteY1" fmla="*/ 6350 h 200634"/>
                <a:gd name="connsiteX2" fmla="*/ 65189 w 71539"/>
                <a:gd name="connsiteY2" fmla="*/ 194284 h 200634"/>
                <a:gd name="connsiteX3" fmla="*/ 6350 w 71539"/>
                <a:gd name="connsiteY3" fmla="*/ 194284 h 200634"/>
              </a:gdLst>
              <a:ahLst/>
              <a:cxnLst>
                <a:cxn ang="0">
                  <a:pos x="connsiteX0" y="connsiteY0"/>
                </a:cxn>
                <a:cxn ang="1">
                  <a:pos x="connsiteX1" y="connsiteY1"/>
                </a:cxn>
                <a:cxn ang="2">
                  <a:pos x="connsiteX2" y="connsiteY2"/>
                </a:cxn>
                <a:cxn ang="3">
                  <a:pos x="connsiteX3" y="connsiteY3"/>
                </a:cxn>
              </a:cxnLst>
              <a:rect l="l" t="t" r="r" b="b"/>
              <a:pathLst>
                <a:path w="71539" h="200634">
                  <a:moveTo>
                    <a:pt x="6350" y="6350"/>
                  </a:moveTo>
                  <a:lnTo>
                    <a:pt x="65189" y="6350"/>
                  </a:lnTo>
                  <a:lnTo>
                    <a:pt x="65189" y="194284"/>
                  </a:lnTo>
                  <a:lnTo>
                    <a:pt x="6350" y="194284"/>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9" name="Freeform 3"/>
            <p:cNvSpPr/>
            <p:nvPr/>
          </p:nvSpPr>
          <p:spPr>
            <a:xfrm>
              <a:off x="2408478" y="4932900"/>
              <a:ext cx="25400" cy="1459242"/>
            </a:xfrm>
            <a:custGeom>
              <a:avLst/>
              <a:gdLst>
                <a:gd name="connsiteX0" fmla="*/ 6350 w 25400"/>
                <a:gd name="connsiteY0" fmla="*/ 6350 h 1459242"/>
                <a:gd name="connsiteX1" fmla="*/ 6350 w 25400"/>
                <a:gd name="connsiteY1" fmla="*/ 1452892 h 1459242"/>
              </a:gdLst>
              <a:ahLst/>
              <a:cxnLst>
                <a:cxn ang="0">
                  <a:pos x="connsiteX0" y="connsiteY0"/>
                </a:cxn>
                <a:cxn ang="1">
                  <a:pos x="connsiteX1" y="connsiteY1"/>
                </a:cxn>
              </a:cxnLst>
              <a:rect l="l" t="t" r="r" b="b"/>
              <a:pathLst>
                <a:path w="25400" h="1459242">
                  <a:moveTo>
                    <a:pt x="6350" y="6350"/>
                  </a:moveTo>
                  <a:lnTo>
                    <a:pt x="6350" y="1452892"/>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sp>
        <p:nvSpPr>
          <p:cNvPr id="41" name="TextBox 40"/>
          <p:cNvSpPr txBox="1"/>
          <p:nvPr/>
        </p:nvSpPr>
        <p:spPr>
          <a:xfrm>
            <a:off x="0" y="762000"/>
            <a:ext cx="4343400" cy="1384995"/>
          </a:xfrm>
          <a:prstGeom prst="rect">
            <a:avLst/>
          </a:prstGeom>
          <a:noFill/>
        </p:spPr>
        <p:txBody>
          <a:bodyPr wrap="square" rtlCol="0">
            <a:spAutoFit/>
          </a:bodyPr>
          <a:lstStyle/>
          <a:p>
            <a:r>
              <a:rPr lang="en-US" sz="2800" b="1" dirty="0" smtClean="0">
                <a:solidFill>
                  <a:schemeClr val="tx2">
                    <a:lumMod val="60000"/>
                    <a:lumOff val="40000"/>
                  </a:schemeClr>
                </a:solidFill>
                <a:latin typeface="Arial"/>
                <a:cs typeface="Arial"/>
              </a:rPr>
              <a:t>What are the main biological </a:t>
            </a:r>
            <a:r>
              <a:rPr lang="en-US" sz="2800" b="1" u="sng" dirty="0" smtClean="0">
                <a:solidFill>
                  <a:schemeClr val="tx2">
                    <a:lumMod val="60000"/>
                    <a:lumOff val="40000"/>
                  </a:schemeClr>
                </a:solidFill>
                <a:latin typeface="Arial"/>
                <a:cs typeface="Arial"/>
              </a:rPr>
              <a:t>molecules</a:t>
            </a:r>
            <a:r>
              <a:rPr lang="en-US" sz="2800" b="1" dirty="0" smtClean="0">
                <a:solidFill>
                  <a:schemeClr val="tx2">
                    <a:lumMod val="60000"/>
                    <a:lumOff val="40000"/>
                  </a:schemeClr>
                </a:solidFill>
                <a:latin typeface="Arial"/>
                <a:cs typeface="Arial"/>
              </a:rPr>
              <a:t> organisms are made of?</a:t>
            </a:r>
            <a:endParaRPr lang="en-US" sz="2800" b="1" dirty="0">
              <a:solidFill>
                <a:schemeClr val="tx2">
                  <a:lumMod val="60000"/>
                  <a:lumOff val="40000"/>
                </a:schemeClr>
              </a:solidFill>
              <a:latin typeface="Arial"/>
              <a:cs typeface="Arial"/>
            </a:endParaRPr>
          </a:p>
        </p:txBody>
      </p:sp>
      <p:sp>
        <p:nvSpPr>
          <p:cNvPr id="42" name="TextBox 41"/>
          <p:cNvSpPr txBox="1"/>
          <p:nvPr/>
        </p:nvSpPr>
        <p:spPr>
          <a:xfrm>
            <a:off x="6565392" y="1444366"/>
            <a:ext cx="1433505" cy="461665"/>
          </a:xfrm>
          <a:prstGeom prst="rect">
            <a:avLst/>
          </a:prstGeom>
          <a:noFill/>
        </p:spPr>
        <p:txBody>
          <a:bodyPr wrap="none" rtlCol="0">
            <a:spAutoFit/>
          </a:bodyPr>
          <a:lstStyle/>
          <a:p>
            <a:r>
              <a:rPr lang="en-US" u="sng" dirty="0" smtClean="0">
                <a:latin typeface="Arial"/>
                <a:cs typeface="Arial"/>
              </a:rPr>
              <a:t>elements</a:t>
            </a:r>
            <a:endParaRPr lang="en-US" u="sng" dirty="0">
              <a:latin typeface="Arial"/>
              <a:cs typeface="Arial"/>
            </a:endParaRPr>
          </a:p>
        </p:txBody>
      </p:sp>
    </p:spTree>
    <p:extLst>
      <p:ext uri="{BB962C8B-B14F-4D97-AF65-F5344CB8AC3E}">
        <p14:creationId xmlns:p14="http://schemas.microsoft.com/office/powerpoint/2010/main" val="38132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4551" y="2719382"/>
            <a:ext cx="8696325" cy="45719"/>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3100" b="1" dirty="0">
                <a:solidFill>
                  <a:srgbClr val="3366FF"/>
                </a:solidFill>
                <a:latin typeface="Arial" panose="020B0604020202020204" pitchFamily="34" charset="0"/>
                <a:cs typeface="Arial" panose="020B0604020202020204" pitchFamily="34" charset="0"/>
              </a:rPr>
              <a:t>Cells often build up &amp; break down polymers using water </a:t>
            </a:r>
            <a:r>
              <a:rPr lang="en-US" sz="3600" b="1" dirty="0">
                <a:solidFill>
                  <a:srgbClr val="3366FF"/>
                </a:solidFill>
                <a:latin typeface="Arial" panose="020B0604020202020204" pitchFamily="34" charset="0"/>
                <a:cs typeface="Arial" panose="020B0604020202020204" pitchFamily="34" charset="0"/>
              </a:rPr>
              <a:t/>
            </a:r>
            <a:br>
              <a:rPr lang="en-US" sz="3600" b="1" dirty="0">
                <a:solidFill>
                  <a:srgbClr val="3366FF"/>
                </a:solidFill>
                <a:latin typeface="Arial" panose="020B0604020202020204" pitchFamily="34" charset="0"/>
                <a:cs typeface="Arial" panose="020B0604020202020204" pitchFamily="34" charset="0"/>
              </a:rPr>
            </a:br>
            <a:r>
              <a:rPr lang="en-US" sz="3600" b="1" dirty="0">
                <a:solidFill>
                  <a:srgbClr val="000000"/>
                </a:solidFill>
                <a:latin typeface="Arial" panose="020B0604020202020204" pitchFamily="34" charset="0"/>
                <a:ea typeface="Calibri" charset="0"/>
                <a:cs typeface="Arial" panose="020B0604020202020204" pitchFamily="34" charset="0"/>
              </a:rPr>
              <a:t>Dehydration Synthesis </a:t>
            </a: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endParaRPr lang="en-US" sz="4400" b="1" dirty="0">
              <a:solidFill>
                <a:srgbClr val="000000"/>
              </a:solidFill>
              <a:latin typeface="Calibri" charset="0"/>
              <a:ea typeface="Calibri" charset="0"/>
              <a:cs typeface="Calibri" charset="0"/>
            </a:endParaRPr>
          </a:p>
        </p:txBody>
      </p:sp>
      <p:pic>
        <p:nvPicPr>
          <p:cNvPr id="25604" name="Content Placeholder 8" descr="03_03aDehydrationRxn_2-L.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88778" y="3438939"/>
            <a:ext cx="5330619" cy="3315233"/>
          </a:xfrm>
        </p:spPr>
      </p:pic>
      <p:sp>
        <p:nvSpPr>
          <p:cNvPr id="2" name="TextBox 1"/>
          <p:cNvSpPr txBox="1"/>
          <p:nvPr/>
        </p:nvSpPr>
        <p:spPr>
          <a:xfrm>
            <a:off x="1649078" y="3611218"/>
            <a:ext cx="304800" cy="461665"/>
          </a:xfrm>
          <a:prstGeom prst="rect">
            <a:avLst/>
          </a:prstGeom>
          <a:noFill/>
        </p:spPr>
        <p:txBody>
          <a:bodyPr wrap="square" rtlCol="0">
            <a:spAutoFit/>
          </a:bodyPr>
          <a:lstStyle/>
          <a:p>
            <a:r>
              <a:rPr lang="en-US" dirty="0"/>
              <a:t>1</a:t>
            </a:r>
          </a:p>
        </p:txBody>
      </p:sp>
      <p:sp>
        <p:nvSpPr>
          <p:cNvPr id="3" name="TextBox 2"/>
          <p:cNvSpPr txBox="1"/>
          <p:nvPr/>
        </p:nvSpPr>
        <p:spPr>
          <a:xfrm>
            <a:off x="2362200" y="3611217"/>
            <a:ext cx="304800" cy="461665"/>
          </a:xfrm>
          <a:prstGeom prst="rect">
            <a:avLst/>
          </a:prstGeom>
          <a:noFill/>
        </p:spPr>
        <p:txBody>
          <a:bodyPr wrap="square" rtlCol="0">
            <a:spAutoFit/>
          </a:bodyPr>
          <a:lstStyle/>
          <a:p>
            <a:r>
              <a:rPr lang="en-US" dirty="0"/>
              <a:t>2</a:t>
            </a:r>
          </a:p>
        </p:txBody>
      </p:sp>
      <p:sp>
        <p:nvSpPr>
          <p:cNvPr id="4" name="TextBox 3"/>
          <p:cNvSpPr txBox="1"/>
          <p:nvPr/>
        </p:nvSpPr>
        <p:spPr>
          <a:xfrm>
            <a:off x="3075752" y="3611217"/>
            <a:ext cx="533400" cy="461665"/>
          </a:xfrm>
          <a:prstGeom prst="rect">
            <a:avLst/>
          </a:prstGeom>
          <a:noFill/>
        </p:spPr>
        <p:txBody>
          <a:bodyPr wrap="square" rtlCol="0">
            <a:spAutoFit/>
          </a:bodyPr>
          <a:lstStyle/>
          <a:p>
            <a:r>
              <a:rPr lang="en-US" dirty="0"/>
              <a:t>3</a:t>
            </a:r>
          </a:p>
        </p:txBody>
      </p:sp>
      <p:sp>
        <p:nvSpPr>
          <p:cNvPr id="5" name="TextBox 4"/>
          <p:cNvSpPr txBox="1"/>
          <p:nvPr/>
        </p:nvSpPr>
        <p:spPr>
          <a:xfrm>
            <a:off x="5257800" y="3611216"/>
            <a:ext cx="381000" cy="461665"/>
          </a:xfrm>
          <a:prstGeom prst="rect">
            <a:avLst/>
          </a:prstGeom>
          <a:noFill/>
        </p:spPr>
        <p:txBody>
          <a:bodyPr wrap="square" rtlCol="0">
            <a:spAutoFit/>
          </a:bodyPr>
          <a:lstStyle/>
          <a:p>
            <a:r>
              <a:rPr lang="en-US" dirty="0"/>
              <a:t>4</a:t>
            </a:r>
          </a:p>
        </p:txBody>
      </p:sp>
      <p:sp>
        <p:nvSpPr>
          <p:cNvPr id="6" name="TextBox 5"/>
          <p:cNvSpPr txBox="1"/>
          <p:nvPr/>
        </p:nvSpPr>
        <p:spPr>
          <a:xfrm>
            <a:off x="2286000" y="5658678"/>
            <a:ext cx="457200" cy="457200"/>
          </a:xfrm>
          <a:prstGeom prst="rect">
            <a:avLst/>
          </a:prstGeom>
          <a:noFill/>
        </p:spPr>
        <p:txBody>
          <a:bodyPr wrap="square" rtlCol="0">
            <a:spAutoFit/>
          </a:bodyPr>
          <a:lstStyle/>
          <a:p>
            <a:r>
              <a:rPr lang="en-US" dirty="0"/>
              <a:t>1</a:t>
            </a:r>
          </a:p>
        </p:txBody>
      </p:sp>
      <p:sp>
        <p:nvSpPr>
          <p:cNvPr id="8" name="TextBox 7"/>
          <p:cNvSpPr txBox="1"/>
          <p:nvPr/>
        </p:nvSpPr>
        <p:spPr>
          <a:xfrm>
            <a:off x="3048000" y="5712767"/>
            <a:ext cx="381000" cy="461665"/>
          </a:xfrm>
          <a:prstGeom prst="rect">
            <a:avLst/>
          </a:prstGeom>
          <a:noFill/>
        </p:spPr>
        <p:txBody>
          <a:bodyPr wrap="square" rtlCol="0">
            <a:spAutoFit/>
          </a:bodyPr>
          <a:lstStyle/>
          <a:p>
            <a:r>
              <a:rPr lang="en-US" dirty="0"/>
              <a:t>2</a:t>
            </a:r>
          </a:p>
        </p:txBody>
      </p:sp>
      <p:sp>
        <p:nvSpPr>
          <p:cNvPr id="9" name="TextBox 8"/>
          <p:cNvSpPr txBox="1"/>
          <p:nvPr/>
        </p:nvSpPr>
        <p:spPr>
          <a:xfrm>
            <a:off x="3754088" y="5712767"/>
            <a:ext cx="381000" cy="461665"/>
          </a:xfrm>
          <a:prstGeom prst="rect">
            <a:avLst/>
          </a:prstGeom>
          <a:noFill/>
        </p:spPr>
        <p:txBody>
          <a:bodyPr wrap="square" rtlCol="0">
            <a:spAutoFit/>
          </a:bodyPr>
          <a:lstStyle/>
          <a:p>
            <a:r>
              <a:rPr lang="en-US" dirty="0"/>
              <a:t>3</a:t>
            </a:r>
          </a:p>
        </p:txBody>
      </p:sp>
      <p:sp>
        <p:nvSpPr>
          <p:cNvPr id="10" name="TextBox 9"/>
          <p:cNvSpPr txBox="1"/>
          <p:nvPr/>
        </p:nvSpPr>
        <p:spPr>
          <a:xfrm>
            <a:off x="4522714" y="5692890"/>
            <a:ext cx="367748" cy="478230"/>
          </a:xfrm>
          <a:prstGeom prst="rect">
            <a:avLst/>
          </a:prstGeom>
          <a:noFill/>
        </p:spPr>
        <p:txBody>
          <a:bodyPr wrap="square" rtlCol="0">
            <a:spAutoFit/>
          </a:bodyPr>
          <a:lstStyle/>
          <a:p>
            <a:r>
              <a:rPr lang="en-US" dirty="0"/>
              <a:t>4</a:t>
            </a:r>
          </a:p>
        </p:txBody>
      </p:sp>
      <p:sp>
        <p:nvSpPr>
          <p:cNvPr id="14" name="Rectangle 3"/>
          <p:cNvSpPr>
            <a:spLocks noGrp="1" noChangeArrowheads="1"/>
          </p:cNvSpPr>
          <p:nvPr>
            <p:ph type="body" sz="half" idx="1"/>
          </p:nvPr>
        </p:nvSpPr>
        <p:spPr>
          <a:xfrm>
            <a:off x="437322" y="1600200"/>
            <a:ext cx="8686800" cy="1524000"/>
          </a:xfrm>
        </p:spPr>
        <p:txBody>
          <a:bodyPr/>
          <a:lstStyle/>
          <a:p>
            <a:pPr eaLnBrk="1" hangingPunct="1">
              <a:lnSpc>
                <a:spcPct val="90000"/>
              </a:lnSpc>
            </a:pPr>
            <a:endParaRPr lang="en-US" altLang="en-US" sz="2400" dirty="0" smtClean="0">
              <a:latin typeface="Arial" panose="020B0604020202020204" pitchFamily="34" charset="0"/>
              <a:ea typeface="Cambria" charset="0"/>
              <a:cs typeface="Arial" panose="020B0604020202020204" pitchFamily="34" charset="0"/>
            </a:endParaRPr>
          </a:p>
          <a:p>
            <a:pPr eaLnBrk="1" hangingPunct="1">
              <a:lnSpc>
                <a:spcPct val="90000"/>
              </a:lnSpc>
            </a:pPr>
            <a:r>
              <a:rPr lang="en-US" altLang="en-US" sz="2400" dirty="0" smtClean="0">
                <a:latin typeface="Arial" panose="020B0604020202020204" pitchFamily="34" charset="0"/>
                <a:ea typeface="Cambria" charset="0"/>
                <a:cs typeface="Arial" panose="020B0604020202020204" pitchFamily="34" charset="0"/>
              </a:rPr>
              <a:t>de = removal, hydro =  water</a:t>
            </a:r>
            <a:endParaRPr lang="en-US" altLang="en-US" sz="2400" dirty="0">
              <a:latin typeface="Arial" panose="020B0604020202020204" pitchFamily="34" charset="0"/>
              <a:ea typeface="Cambria" charset="0"/>
              <a:cs typeface="Arial" panose="020B0604020202020204" pitchFamily="34" charset="0"/>
            </a:endParaRPr>
          </a:p>
        </p:txBody>
      </p:sp>
    </p:spTree>
    <p:extLst>
      <p:ext uri="{BB962C8B-B14F-4D97-AF65-F5344CB8AC3E}">
        <p14:creationId xmlns:p14="http://schemas.microsoft.com/office/powerpoint/2010/main" val="2752573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9075" y="457200"/>
            <a:ext cx="9001125"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3200" b="1" dirty="0">
                <a:solidFill>
                  <a:srgbClr val="000000"/>
                </a:solidFill>
                <a:latin typeface="Arial"/>
                <a:ea typeface="Calibri" charset="0"/>
                <a:cs typeface="Arial"/>
              </a:rPr>
              <a:t>Hydrolysis</a:t>
            </a:r>
          </a:p>
        </p:txBody>
      </p:sp>
      <p:sp>
        <p:nvSpPr>
          <p:cNvPr id="26627" name="Rectangle 3"/>
          <p:cNvSpPr>
            <a:spLocks noGrp="1" noChangeArrowheads="1"/>
          </p:cNvSpPr>
          <p:nvPr>
            <p:ph type="body" sz="half" idx="1"/>
          </p:nvPr>
        </p:nvSpPr>
        <p:spPr>
          <a:xfrm>
            <a:off x="0" y="1828800"/>
            <a:ext cx="9296400" cy="1447800"/>
          </a:xfrm>
        </p:spPr>
        <p:txBody>
          <a:bodyPr/>
          <a:lstStyle/>
          <a:p>
            <a:pPr eaLnBrk="1" hangingPunct="1"/>
            <a:r>
              <a:rPr lang="en-US" altLang="en-US" sz="2400" dirty="0" err="1" smtClean="0">
                <a:latin typeface="Arial"/>
                <a:ea typeface="Cambria" charset="0"/>
                <a:cs typeface="Arial"/>
              </a:rPr>
              <a:t>lysis</a:t>
            </a:r>
            <a:r>
              <a:rPr lang="en-US" altLang="en-US" sz="2400" dirty="0" smtClean="0">
                <a:latin typeface="Arial"/>
                <a:ea typeface="Cambria" charset="0"/>
                <a:cs typeface="Arial"/>
              </a:rPr>
              <a:t> = breakdown</a:t>
            </a:r>
          </a:p>
          <a:p>
            <a:pPr marL="0" indent="0" eaLnBrk="1" hangingPunct="1">
              <a:buNone/>
            </a:pPr>
            <a:endParaRPr lang="en-US" altLang="en-US" sz="2400" dirty="0">
              <a:latin typeface="Arial"/>
              <a:ea typeface="Cambria" charset="0"/>
              <a:cs typeface="Arial"/>
            </a:endParaRPr>
          </a:p>
          <a:p>
            <a:pPr eaLnBrk="1" hangingPunct="1"/>
            <a:endParaRPr lang="en-US" altLang="en-US" sz="2400" dirty="0">
              <a:latin typeface="Arial"/>
              <a:ea typeface="Cambria" charset="0"/>
              <a:cs typeface="Arial"/>
            </a:endParaRPr>
          </a:p>
        </p:txBody>
      </p:sp>
      <p:pic>
        <p:nvPicPr>
          <p:cNvPr id="26628" name="Content Placeholder 6" descr="03_03bHydrolysis_2-L.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2971800"/>
            <a:ext cx="5105400" cy="3570287"/>
          </a:xfrm>
        </p:spPr>
      </p:pic>
      <p:sp>
        <p:nvSpPr>
          <p:cNvPr id="7" name="Rectangle 2"/>
          <p:cNvSpPr txBox="1">
            <a:spLocks noChangeArrowheads="1"/>
          </p:cNvSpPr>
          <p:nvPr/>
        </p:nvSpPr>
        <p:spPr bwMode="auto">
          <a:xfrm>
            <a:off x="174551" y="1325881"/>
            <a:ext cx="8696325" cy="45719"/>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2800" b="1" dirty="0">
                <a:solidFill>
                  <a:srgbClr val="3366FF"/>
                </a:solidFill>
                <a:latin typeface="Arial"/>
                <a:cs typeface="Arial"/>
              </a:rPr>
              <a:t>Cells often build up &amp; break down polymers using water </a:t>
            </a:r>
            <a:br>
              <a:rPr lang="en-US" sz="2800" b="1" dirty="0">
                <a:solidFill>
                  <a:srgbClr val="3366FF"/>
                </a:solidFill>
                <a:latin typeface="Arial"/>
                <a:cs typeface="Arial"/>
              </a:rPr>
            </a:br>
            <a:endParaRPr lang="en-US" sz="2800" b="1" dirty="0">
              <a:solidFill>
                <a:srgbClr val="000000"/>
              </a:solidFill>
              <a:latin typeface="Arial"/>
              <a:ea typeface="Calibri" charset="0"/>
              <a:cs typeface="Arial"/>
            </a:endParaRPr>
          </a:p>
        </p:txBody>
      </p:sp>
    </p:spTree>
    <p:extLst>
      <p:ext uri="{BB962C8B-B14F-4D97-AF65-F5344CB8AC3E}">
        <p14:creationId xmlns:p14="http://schemas.microsoft.com/office/powerpoint/2010/main" val="33263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03_03-PolymerSynthesis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32" y="685800"/>
            <a:ext cx="5002081"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5867400" y="1447800"/>
            <a:ext cx="3124200" cy="1676400"/>
          </a:xfrm>
        </p:spPr>
        <p:txBody>
          <a:bodyPr/>
          <a:lstStyle/>
          <a:p>
            <a:pPr>
              <a:buFont typeface="Arial" pitchFamily="34" charset="0"/>
              <a:buChar char="→"/>
              <a:defRPr/>
            </a:pPr>
            <a:r>
              <a:rPr lang="en-US" b="1" i="1" dirty="0" smtClean="0">
                <a:effectLst/>
                <a:latin typeface="Arial"/>
                <a:cs typeface="Arial"/>
              </a:rPr>
              <a:t> dehydration</a:t>
            </a:r>
            <a:endParaRPr lang="en-US" i="1" dirty="0">
              <a:effectLst/>
              <a:latin typeface="Arial"/>
              <a:cs typeface="Arial"/>
            </a:endParaRPr>
          </a:p>
        </p:txBody>
      </p:sp>
      <p:sp>
        <p:nvSpPr>
          <p:cNvPr id="4" name="Content Placeholder 3"/>
          <p:cNvSpPr>
            <a:spLocks noGrp="1"/>
          </p:cNvSpPr>
          <p:nvPr>
            <p:ph sz="half" idx="2"/>
          </p:nvPr>
        </p:nvSpPr>
        <p:spPr>
          <a:xfrm>
            <a:off x="5867400" y="4267200"/>
            <a:ext cx="2895600" cy="1371600"/>
          </a:xfrm>
        </p:spPr>
        <p:txBody>
          <a:bodyPr/>
          <a:lstStyle/>
          <a:p>
            <a:pPr>
              <a:buFont typeface="Arial" pitchFamily="34" charset="0"/>
              <a:buChar char="←"/>
              <a:defRPr/>
            </a:pPr>
            <a:r>
              <a:rPr lang="en-US" b="1" i="1" dirty="0" smtClean="0">
                <a:solidFill>
                  <a:srgbClr val="000000"/>
                </a:solidFill>
                <a:effectLst/>
                <a:latin typeface="Arial"/>
                <a:cs typeface="Arial"/>
              </a:rPr>
              <a:t>hydrolysis</a:t>
            </a:r>
            <a:endParaRPr lang="en-US" b="1" i="1" dirty="0">
              <a:solidFill>
                <a:srgbClr val="000000"/>
              </a:solidFill>
              <a:effectLst/>
              <a:latin typeface="Arial"/>
              <a:cs typeface="Arial"/>
            </a:endParaRPr>
          </a:p>
        </p:txBody>
      </p:sp>
      <p:cxnSp>
        <p:nvCxnSpPr>
          <p:cNvPr id="5" name="Straight Connector 4"/>
          <p:cNvCxnSpPr/>
          <p:nvPr/>
        </p:nvCxnSpPr>
        <p:spPr>
          <a:xfrm flipH="1">
            <a:off x="0" y="33528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2"/>
          <p:cNvSpPr>
            <a:spLocks noGrp="1" noChangeArrowheads="1"/>
          </p:cNvSpPr>
          <p:nvPr>
            <p:ph type="title"/>
          </p:nvPr>
        </p:nvSpPr>
        <p:spPr>
          <a:xfrm>
            <a:off x="174551" y="2719382"/>
            <a:ext cx="8696325" cy="45719"/>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3100" b="1" dirty="0">
                <a:solidFill>
                  <a:srgbClr val="3366FF"/>
                </a:solidFill>
                <a:latin typeface="Arial" panose="020B0604020202020204" pitchFamily="34" charset="0"/>
                <a:cs typeface="Arial" panose="020B0604020202020204" pitchFamily="34" charset="0"/>
              </a:rPr>
              <a:t>Cells often build up &amp; break down polymers using water </a:t>
            </a:r>
            <a:r>
              <a:rPr lang="en-US" sz="3600" b="1" dirty="0">
                <a:solidFill>
                  <a:srgbClr val="3366FF"/>
                </a:solidFill>
                <a:latin typeface="Arial" panose="020B0604020202020204" pitchFamily="34" charset="0"/>
                <a:cs typeface="Arial" panose="020B0604020202020204" pitchFamily="34" charset="0"/>
              </a:rPr>
              <a:t/>
            </a:r>
            <a:br>
              <a:rPr lang="en-US" sz="3600" b="1" dirty="0">
                <a:solidFill>
                  <a:srgbClr val="3366FF"/>
                </a:solidFill>
                <a:latin typeface="Arial" panose="020B0604020202020204" pitchFamily="34" charset="0"/>
                <a:cs typeface="Arial" panose="020B0604020202020204" pitchFamily="34" charset="0"/>
              </a:rPr>
            </a:b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endParaRPr lang="en-US" sz="4400" b="1" dirty="0">
              <a:solidFill>
                <a:srgbClr val="000000"/>
              </a:solidFill>
              <a:latin typeface="Calibri" charset="0"/>
              <a:ea typeface="Calibri" charset="0"/>
              <a:cs typeface="Calibri" charset="0"/>
            </a:endParaRPr>
          </a:p>
        </p:txBody>
      </p:sp>
      <p:sp>
        <p:nvSpPr>
          <p:cNvPr id="2" name="TextBox 1"/>
          <p:cNvSpPr txBox="1"/>
          <p:nvPr/>
        </p:nvSpPr>
        <p:spPr>
          <a:xfrm>
            <a:off x="152400" y="1905000"/>
            <a:ext cx="1736974" cy="3416320"/>
          </a:xfrm>
          <a:prstGeom prst="rect">
            <a:avLst/>
          </a:prstGeom>
          <a:noFill/>
        </p:spPr>
        <p:txBody>
          <a:bodyPr wrap="none" rtlCol="0">
            <a:spAutoFit/>
          </a:bodyPr>
          <a:lstStyle/>
          <a:p>
            <a:r>
              <a:rPr lang="en-US" dirty="0">
                <a:latin typeface="Arial"/>
                <a:cs typeface="Arial"/>
              </a:rPr>
              <a:t>Anabolism</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dirty="0">
                <a:latin typeface="Arial"/>
                <a:cs typeface="Arial"/>
              </a:rPr>
              <a:t>Catabolism</a:t>
            </a:r>
          </a:p>
        </p:txBody>
      </p:sp>
    </p:spTree>
    <p:extLst>
      <p:ext uri="{BB962C8B-B14F-4D97-AF65-F5344CB8AC3E}">
        <p14:creationId xmlns:p14="http://schemas.microsoft.com/office/powerpoint/2010/main" val="26092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66843"/>
            <a:ext cx="8458200" cy="3416320"/>
          </a:xfrm>
          <a:prstGeom prst="rect">
            <a:avLst/>
          </a:prstGeom>
        </p:spPr>
        <p:txBody>
          <a:bodyPr wrap="square">
            <a:spAutoFit/>
          </a:bodyPr>
          <a:lstStyle/>
          <a:p>
            <a:r>
              <a:rPr lang="en-US" b="1" dirty="0" smtClean="0">
                <a:solidFill>
                  <a:schemeClr val="accent1">
                    <a:lumMod val="75000"/>
                  </a:schemeClr>
                </a:solidFill>
                <a:latin typeface="Arial"/>
                <a:cs typeface="Arial"/>
              </a:rPr>
              <a:t>Which </a:t>
            </a:r>
            <a:r>
              <a:rPr lang="en-US" b="1" dirty="0">
                <a:solidFill>
                  <a:schemeClr val="accent1">
                    <a:lumMod val="75000"/>
                  </a:schemeClr>
                </a:solidFill>
                <a:latin typeface="Arial"/>
                <a:cs typeface="Arial"/>
              </a:rPr>
              <a:t>of the following statements about dehydration reactions is </a:t>
            </a:r>
            <a:r>
              <a:rPr lang="en-US" b="1" i="1" dirty="0">
                <a:solidFill>
                  <a:schemeClr val="accent1">
                    <a:lumMod val="75000"/>
                  </a:schemeClr>
                </a:solidFill>
                <a:latin typeface="Arial"/>
                <a:cs typeface="Arial"/>
              </a:rPr>
              <a:t>false</a:t>
            </a:r>
            <a:r>
              <a:rPr lang="en-US" b="1" dirty="0" smtClean="0">
                <a:solidFill>
                  <a:schemeClr val="accent1">
                    <a:lumMod val="75000"/>
                  </a:schemeClr>
                </a:solidFill>
                <a:latin typeface="Arial"/>
                <a:cs typeface="Arial"/>
              </a:rPr>
              <a:t>?</a:t>
            </a:r>
          </a:p>
          <a:p>
            <a:endParaRPr lang="en-US" b="1" dirty="0">
              <a:solidFill>
                <a:schemeClr val="accent1">
                  <a:lumMod val="75000"/>
                </a:schemeClr>
              </a:solidFill>
              <a:latin typeface="Arial"/>
              <a:cs typeface="Arial"/>
            </a:endParaRPr>
          </a:p>
          <a:p>
            <a:pPr marL="457200" indent="-457200">
              <a:buFont typeface="+mj-lt"/>
              <a:buAutoNum type="alphaUcPeriod"/>
            </a:pPr>
            <a:r>
              <a:rPr lang="en-US" dirty="0" smtClean="0">
                <a:latin typeface="Arial"/>
                <a:cs typeface="Arial"/>
              </a:rPr>
              <a:t>One </a:t>
            </a:r>
            <a:r>
              <a:rPr lang="en-US" dirty="0">
                <a:latin typeface="Arial"/>
                <a:cs typeface="Arial"/>
              </a:rPr>
              <a:t>monomer loses a hydrogen atom, and the other loses a hydroxyl group.</a:t>
            </a:r>
          </a:p>
          <a:p>
            <a:pPr marL="457200" indent="-457200">
              <a:buFont typeface="+mj-lt"/>
              <a:buAutoNum type="alphaUcPeriod"/>
            </a:pPr>
            <a:r>
              <a:rPr lang="en-US" dirty="0" smtClean="0">
                <a:latin typeface="Arial"/>
                <a:cs typeface="Arial"/>
              </a:rPr>
              <a:t>H2O </a:t>
            </a:r>
            <a:r>
              <a:rPr lang="en-US" dirty="0">
                <a:latin typeface="Arial"/>
                <a:cs typeface="Arial"/>
              </a:rPr>
              <a:t>is formed as the monomers are joined.</a:t>
            </a:r>
          </a:p>
          <a:p>
            <a:pPr marL="457200" indent="-457200">
              <a:buFont typeface="+mj-lt"/>
              <a:buAutoNum type="alphaUcPeriod"/>
            </a:pPr>
            <a:r>
              <a:rPr lang="en-US" dirty="0" smtClean="0">
                <a:latin typeface="Arial"/>
                <a:cs typeface="Arial"/>
              </a:rPr>
              <a:t>Covalent </a:t>
            </a:r>
            <a:r>
              <a:rPr lang="en-US" dirty="0">
                <a:latin typeface="Arial"/>
                <a:cs typeface="Arial"/>
              </a:rPr>
              <a:t>bonds are formed between the monomers.</a:t>
            </a:r>
          </a:p>
          <a:p>
            <a:pPr marL="457200" indent="-457200">
              <a:buFont typeface="+mj-lt"/>
              <a:buAutoNum type="alphaUcPeriod"/>
            </a:pPr>
            <a:r>
              <a:rPr lang="en-US" dirty="0" smtClean="0">
                <a:latin typeface="Arial"/>
                <a:cs typeface="Arial"/>
              </a:rPr>
              <a:t>Animal </a:t>
            </a:r>
            <a:r>
              <a:rPr lang="en-US" dirty="0">
                <a:latin typeface="Arial"/>
                <a:cs typeface="Arial"/>
              </a:rPr>
              <a:t>digestive systems utilize this process to break down food.</a:t>
            </a:r>
          </a:p>
        </p:txBody>
      </p:sp>
    </p:spTree>
    <p:extLst>
      <p:ext uri="{BB962C8B-B14F-4D97-AF65-F5344CB8AC3E}">
        <p14:creationId xmlns:p14="http://schemas.microsoft.com/office/powerpoint/2010/main" val="20425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66843"/>
            <a:ext cx="8458200" cy="3416320"/>
          </a:xfrm>
          <a:prstGeom prst="rect">
            <a:avLst/>
          </a:prstGeom>
        </p:spPr>
        <p:txBody>
          <a:bodyPr wrap="square">
            <a:spAutoFit/>
          </a:bodyPr>
          <a:lstStyle/>
          <a:p>
            <a:r>
              <a:rPr lang="en-US" b="1" dirty="0" smtClean="0">
                <a:solidFill>
                  <a:schemeClr val="accent1">
                    <a:lumMod val="75000"/>
                  </a:schemeClr>
                </a:solidFill>
                <a:latin typeface="Arial"/>
                <a:cs typeface="Arial"/>
              </a:rPr>
              <a:t>Which </a:t>
            </a:r>
            <a:r>
              <a:rPr lang="en-US" b="1" dirty="0">
                <a:solidFill>
                  <a:schemeClr val="accent1">
                    <a:lumMod val="75000"/>
                  </a:schemeClr>
                </a:solidFill>
                <a:latin typeface="Arial"/>
                <a:cs typeface="Arial"/>
              </a:rPr>
              <a:t>of the following statements about dehydration reactions is </a:t>
            </a:r>
            <a:r>
              <a:rPr lang="en-US" b="1" i="1" dirty="0">
                <a:solidFill>
                  <a:schemeClr val="accent1">
                    <a:lumMod val="75000"/>
                  </a:schemeClr>
                </a:solidFill>
                <a:latin typeface="Arial"/>
                <a:cs typeface="Arial"/>
              </a:rPr>
              <a:t>false</a:t>
            </a:r>
            <a:r>
              <a:rPr lang="en-US" b="1" dirty="0" smtClean="0">
                <a:solidFill>
                  <a:schemeClr val="accent1">
                    <a:lumMod val="75000"/>
                  </a:schemeClr>
                </a:solidFill>
                <a:latin typeface="Arial"/>
                <a:cs typeface="Arial"/>
              </a:rPr>
              <a:t>?</a:t>
            </a:r>
          </a:p>
          <a:p>
            <a:endParaRPr lang="en-US" b="1" dirty="0">
              <a:solidFill>
                <a:schemeClr val="accent1">
                  <a:lumMod val="75000"/>
                </a:schemeClr>
              </a:solidFill>
              <a:latin typeface="Arial"/>
              <a:cs typeface="Arial"/>
            </a:endParaRPr>
          </a:p>
          <a:p>
            <a:pPr marL="457200" indent="-457200">
              <a:buFont typeface="+mj-lt"/>
              <a:buAutoNum type="alphaUcPeriod"/>
            </a:pPr>
            <a:r>
              <a:rPr lang="en-US" dirty="0" smtClean="0">
                <a:latin typeface="Arial"/>
                <a:cs typeface="Arial"/>
              </a:rPr>
              <a:t>One </a:t>
            </a:r>
            <a:r>
              <a:rPr lang="en-US" dirty="0">
                <a:latin typeface="Arial"/>
                <a:cs typeface="Arial"/>
              </a:rPr>
              <a:t>monomer loses a hydrogen atom, and the other loses a hydroxyl group.</a:t>
            </a:r>
          </a:p>
          <a:p>
            <a:pPr marL="457200" indent="-457200">
              <a:buFont typeface="+mj-lt"/>
              <a:buAutoNum type="alphaUcPeriod"/>
            </a:pPr>
            <a:r>
              <a:rPr lang="en-US" dirty="0" smtClean="0">
                <a:latin typeface="Arial"/>
                <a:cs typeface="Arial"/>
              </a:rPr>
              <a:t>H2O </a:t>
            </a:r>
            <a:r>
              <a:rPr lang="en-US" dirty="0">
                <a:latin typeface="Arial"/>
                <a:cs typeface="Arial"/>
              </a:rPr>
              <a:t>is formed as the monomers are joined.</a:t>
            </a:r>
          </a:p>
          <a:p>
            <a:pPr marL="457200" indent="-457200">
              <a:buFont typeface="+mj-lt"/>
              <a:buAutoNum type="alphaUcPeriod"/>
            </a:pPr>
            <a:r>
              <a:rPr lang="en-US" dirty="0" smtClean="0">
                <a:latin typeface="Arial"/>
                <a:cs typeface="Arial"/>
              </a:rPr>
              <a:t>Covalent </a:t>
            </a:r>
            <a:r>
              <a:rPr lang="en-US" dirty="0">
                <a:latin typeface="Arial"/>
                <a:cs typeface="Arial"/>
              </a:rPr>
              <a:t>bonds are formed between the monomers.</a:t>
            </a:r>
          </a:p>
          <a:p>
            <a:pPr marL="457200" indent="-457200">
              <a:buFont typeface="+mj-lt"/>
              <a:buAutoNum type="alphaUcPeriod"/>
            </a:pPr>
            <a:r>
              <a:rPr lang="en-US" dirty="0" smtClean="0">
                <a:solidFill>
                  <a:srgbClr val="FF0000"/>
                </a:solidFill>
                <a:latin typeface="Arial"/>
                <a:cs typeface="Arial"/>
              </a:rPr>
              <a:t>Animal </a:t>
            </a:r>
            <a:r>
              <a:rPr lang="en-US" dirty="0">
                <a:solidFill>
                  <a:srgbClr val="FF0000"/>
                </a:solidFill>
                <a:latin typeface="Arial"/>
                <a:cs typeface="Arial"/>
              </a:rPr>
              <a:t>digestive systems utilize this process to break down food.</a:t>
            </a:r>
          </a:p>
        </p:txBody>
      </p:sp>
    </p:spTree>
    <p:extLst>
      <p:ext uri="{BB962C8B-B14F-4D97-AF65-F5344CB8AC3E}">
        <p14:creationId xmlns:p14="http://schemas.microsoft.com/office/powerpoint/2010/main" val="115930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417637"/>
            <a:ext cx="82296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09600" indent="-609600" eaLnBrk="1" hangingPunct="1">
              <a:buFontTx/>
              <a:buAutoNum type="arabicPeriod"/>
            </a:pPr>
            <a:r>
              <a:rPr lang="en-US" sz="2800" b="1" dirty="0" smtClean="0">
                <a:solidFill>
                  <a:schemeClr val="tx2">
                    <a:lumMod val="60000"/>
                    <a:lumOff val="40000"/>
                  </a:schemeClr>
                </a:solidFill>
                <a:latin typeface="Arial"/>
                <a:cs typeface="Arial"/>
              </a:rPr>
              <a:t>Carbohydrates</a:t>
            </a:r>
            <a:endParaRPr lang="en-US" sz="2800" b="1" dirty="0">
              <a:solidFill>
                <a:schemeClr val="tx2">
                  <a:lumMod val="60000"/>
                  <a:lumOff val="40000"/>
                </a:schemeClr>
              </a:solidFill>
              <a:latin typeface="Arial"/>
              <a:cs typeface="Arial"/>
            </a:endParaRPr>
          </a:p>
          <a:p>
            <a:pPr marL="609600" indent="-609600" eaLnBrk="1" hangingPunct="1">
              <a:buFontTx/>
              <a:buAutoNum type="arabicPeriod"/>
            </a:pPr>
            <a:r>
              <a:rPr lang="en-US" sz="2800" b="1" dirty="0" smtClean="0">
                <a:solidFill>
                  <a:schemeClr val="tx2">
                    <a:lumMod val="60000"/>
                    <a:lumOff val="40000"/>
                  </a:schemeClr>
                </a:solidFill>
                <a:latin typeface="Arial"/>
                <a:cs typeface="Arial"/>
              </a:rPr>
              <a:t>Proteins</a:t>
            </a:r>
          </a:p>
          <a:p>
            <a:pPr marL="609600" indent="-609600" eaLnBrk="1" hangingPunct="1">
              <a:buFontTx/>
              <a:buAutoNum type="arabicPeriod"/>
            </a:pPr>
            <a:r>
              <a:rPr lang="en-US" sz="2800" b="1" dirty="0" smtClean="0">
                <a:solidFill>
                  <a:schemeClr val="tx2">
                    <a:lumMod val="60000"/>
                    <a:lumOff val="40000"/>
                  </a:schemeClr>
                </a:solidFill>
                <a:latin typeface="Arial"/>
                <a:cs typeface="Arial"/>
              </a:rPr>
              <a:t>Lipids</a:t>
            </a:r>
            <a:endParaRPr lang="en-US" sz="2800" b="1" dirty="0">
              <a:solidFill>
                <a:schemeClr val="tx2">
                  <a:lumMod val="60000"/>
                  <a:lumOff val="40000"/>
                </a:schemeClr>
              </a:solidFill>
              <a:latin typeface="Arial"/>
              <a:cs typeface="Arial"/>
            </a:endParaRPr>
          </a:p>
          <a:p>
            <a:pPr marL="609600" indent="-609600" eaLnBrk="1" hangingPunct="1">
              <a:buFontTx/>
              <a:buAutoNum type="arabicPeriod"/>
            </a:pPr>
            <a:r>
              <a:rPr lang="en-US" sz="2800" b="1" dirty="0" smtClean="0">
                <a:solidFill>
                  <a:schemeClr val="tx2">
                    <a:lumMod val="60000"/>
                    <a:lumOff val="40000"/>
                  </a:schemeClr>
                </a:solidFill>
                <a:latin typeface="Arial"/>
                <a:cs typeface="Arial"/>
              </a:rPr>
              <a:t>Nucleic </a:t>
            </a:r>
            <a:r>
              <a:rPr lang="en-US" sz="2800" b="1" dirty="0">
                <a:solidFill>
                  <a:schemeClr val="tx2">
                    <a:lumMod val="60000"/>
                    <a:lumOff val="40000"/>
                  </a:schemeClr>
                </a:solidFill>
                <a:latin typeface="Arial"/>
                <a:cs typeface="Arial"/>
              </a:rPr>
              <a:t>acids (DNA &amp; RNA)</a:t>
            </a:r>
          </a:p>
          <a:p>
            <a:pPr marL="0" indent="0" eaLnBrk="1" hangingPunct="1">
              <a:buNone/>
            </a:pPr>
            <a:endParaRPr lang="en-US" sz="3600" b="1" dirty="0" smtClean="0">
              <a:solidFill>
                <a:srgbClr val="006600"/>
              </a:solidFill>
              <a:latin typeface="Arial"/>
              <a:cs typeface="Arial"/>
            </a:endParaRPr>
          </a:p>
          <a:p>
            <a:pPr marL="0" indent="0" eaLnBrk="1" hangingPunct="1">
              <a:buNone/>
            </a:pPr>
            <a:endParaRPr lang="en-US" sz="3600" b="1" dirty="0">
              <a:solidFill>
                <a:srgbClr val="006600"/>
              </a:solidFill>
              <a:latin typeface="Arial"/>
              <a:cs typeface="Arial"/>
            </a:endParaRPr>
          </a:p>
          <a:p>
            <a:pPr marL="914400" lvl="2" indent="0" eaLnBrk="1" hangingPunct="1">
              <a:buClr>
                <a:srgbClr val="800000"/>
              </a:buClr>
              <a:buSzPct val="75000"/>
              <a:buNone/>
            </a:pPr>
            <a:r>
              <a:rPr lang="en-US" sz="2800" b="1" dirty="0" smtClean="0">
                <a:latin typeface="Arial"/>
                <a:ea typeface="ＭＳ Ｐゴシック" pitchFamily="-83" charset="-128"/>
                <a:cs typeface="Arial"/>
              </a:rPr>
              <a:t>Structure and function</a:t>
            </a: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5"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rgbClr val="3366FF"/>
                </a:solidFill>
                <a:latin typeface="Arial" panose="020B0604020202020204" pitchFamily="34" charset="0"/>
                <a:ea typeface="Calibri" charset="0"/>
                <a:cs typeface="Arial" panose="020B0604020202020204" pitchFamily="34" charset="0"/>
              </a:rPr>
              <a:t>Major Biological </a:t>
            </a:r>
            <a:r>
              <a:rPr lang="en-US" sz="4400" b="1" dirty="0" smtClean="0">
                <a:solidFill>
                  <a:srgbClr val="3366FF"/>
                </a:solidFill>
                <a:latin typeface="Arial" panose="020B0604020202020204" pitchFamily="34" charset="0"/>
                <a:ea typeface="Calibri" charset="0"/>
                <a:cs typeface="Arial" panose="020B0604020202020204" pitchFamily="34" charset="0"/>
              </a:rPr>
              <a:t>Molecules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8412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1" end="1"/>
                                            </p:txEl>
                                          </p:spTgt>
                                        </p:tgtEl>
                                        <p:attrNameLst>
                                          <p:attrName>style.opacity</p:attrName>
                                        </p:attrNameLst>
                                      </p:cBhvr>
                                      <p:to>
                                        <p:strVal val="0.5"/>
                                      </p:to>
                                    </p:set>
                                    <p:animEffect filter="image" prLst="opacity: 0.5">
                                      <p:cBhvr rctx="IE">
                                        <p:cTn id="7" dur="indefinite"/>
                                        <p:tgtEl>
                                          <p:spTgt spid="4">
                                            <p:txEl>
                                              <p:pRg st="1" end="1"/>
                                            </p:txEl>
                                          </p:spTgt>
                                        </p:tgtEl>
                                      </p:cBhvr>
                                    </p:animEffect>
                                  </p:childTnLst>
                                </p:cTn>
                              </p:par>
                              <p:par>
                                <p:cTn id="8" presetID="9" presetClass="emph" presetSubtype="0" nodeType="withEffect">
                                  <p:stCondLst>
                                    <p:cond delay="0"/>
                                  </p:stCondLst>
                                  <p:childTnLst>
                                    <p:set>
                                      <p:cBhvr rctx="PPT">
                                        <p:cTn id="9" dur="indefinite"/>
                                        <p:tgtEl>
                                          <p:spTgt spid="4">
                                            <p:txEl>
                                              <p:pRg st="2" end="2"/>
                                            </p:txEl>
                                          </p:spTgt>
                                        </p:tgtEl>
                                        <p:attrNameLst>
                                          <p:attrName>style.opacity</p:attrName>
                                        </p:attrNameLst>
                                      </p:cBhvr>
                                      <p:to>
                                        <p:strVal val="0.5"/>
                                      </p:to>
                                    </p:set>
                                    <p:animEffect filter="image" prLst="opacity: 0.5">
                                      <p:cBhvr rctx="IE">
                                        <p:cTn id="10" dur="indefinite"/>
                                        <p:tgtEl>
                                          <p:spTgt spid="4">
                                            <p:txEl>
                                              <p:pRg st="2" end="2"/>
                                            </p:txEl>
                                          </p:spTgt>
                                        </p:tgtEl>
                                      </p:cBhvr>
                                    </p:animEffect>
                                  </p:childTnLst>
                                </p:cTn>
                              </p:par>
                              <p:par>
                                <p:cTn id="11" presetID="9" presetClass="emph" presetSubtype="0" nodeType="withEffect">
                                  <p:stCondLst>
                                    <p:cond delay="0"/>
                                  </p:stCondLst>
                                  <p:childTnLst>
                                    <p:set>
                                      <p:cBhvr rctx="PPT">
                                        <p:cTn id="12" dur="indefinite"/>
                                        <p:tgtEl>
                                          <p:spTgt spid="4">
                                            <p:txEl>
                                              <p:pRg st="3" end="3"/>
                                            </p:txEl>
                                          </p:spTgt>
                                        </p:tgtEl>
                                        <p:attrNameLst>
                                          <p:attrName>style.opacity</p:attrName>
                                        </p:attrNameLst>
                                      </p:cBhvr>
                                      <p:to>
                                        <p:strVal val="0.5"/>
                                      </p:to>
                                    </p:set>
                                    <p:animEffect filter="image" prLst="opacity: 0.5">
                                      <p:cBhvr rctx="IE">
                                        <p:cTn id="13" dur="indefinite"/>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8800"/>
            <a:ext cx="8229600" cy="36576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b="1" u="sng" dirty="0" smtClean="0">
                <a:latin typeface="Arial"/>
                <a:cs typeface="Arial"/>
              </a:rPr>
              <a:t>Structure</a:t>
            </a:r>
          </a:p>
          <a:p>
            <a:pPr marL="0" indent="0">
              <a:buNone/>
            </a:pPr>
            <a:r>
              <a:rPr lang="en-US" dirty="0" smtClean="0">
                <a:latin typeface="Arial"/>
                <a:cs typeface="Arial"/>
              </a:rPr>
              <a:t>Monomer</a:t>
            </a:r>
            <a:r>
              <a:rPr lang="en-US" dirty="0">
                <a:latin typeface="Arial"/>
                <a:cs typeface="Arial"/>
              </a:rPr>
              <a:t>: Monosaccharide</a:t>
            </a:r>
          </a:p>
          <a:p>
            <a:pPr marL="0" indent="0">
              <a:spcAft>
                <a:spcPts val="600"/>
              </a:spcAft>
              <a:buNone/>
            </a:pPr>
            <a:r>
              <a:rPr lang="en-US" dirty="0">
                <a:latin typeface="Arial"/>
                <a:cs typeface="Arial"/>
              </a:rPr>
              <a:t>Polymer: Polysaccharide</a:t>
            </a:r>
          </a:p>
          <a:p>
            <a:pPr marL="0" indent="0">
              <a:buNone/>
            </a:pPr>
            <a:r>
              <a:rPr lang="en-US" b="1" u="sng" dirty="0" smtClean="0">
                <a:latin typeface="Arial"/>
                <a:cs typeface="Arial"/>
              </a:rPr>
              <a:t>Function</a:t>
            </a:r>
            <a:endParaRPr lang="en-US" b="1" u="sng" dirty="0">
              <a:latin typeface="Arial"/>
              <a:cs typeface="Arial"/>
            </a:endParaRPr>
          </a:p>
          <a:p>
            <a:pPr marL="0" indent="0">
              <a:buNone/>
            </a:pPr>
            <a:r>
              <a:rPr lang="en-US" dirty="0" smtClean="0">
                <a:latin typeface="Arial"/>
                <a:cs typeface="Arial"/>
              </a:rPr>
              <a:t>Energy </a:t>
            </a:r>
            <a:r>
              <a:rPr lang="en-US" dirty="0">
                <a:latin typeface="Arial"/>
                <a:cs typeface="Arial"/>
              </a:rPr>
              <a:t>storage, </a:t>
            </a:r>
            <a:endParaRPr lang="en-US" dirty="0" smtClean="0">
              <a:latin typeface="Arial"/>
              <a:cs typeface="Arial"/>
            </a:endParaRPr>
          </a:p>
          <a:p>
            <a:pPr marL="0" indent="0">
              <a:buNone/>
            </a:pPr>
            <a:r>
              <a:rPr lang="en-US" dirty="0" smtClean="0">
                <a:latin typeface="Arial"/>
                <a:cs typeface="Arial"/>
              </a:rPr>
              <a:t>Plant cell </a:t>
            </a:r>
            <a:r>
              <a:rPr lang="en-US" dirty="0">
                <a:latin typeface="Arial"/>
                <a:cs typeface="Arial"/>
              </a:rPr>
              <a:t>structure</a:t>
            </a: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6"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smtClean="0">
                <a:solidFill>
                  <a:srgbClr val="3366FF"/>
                </a:solidFill>
                <a:latin typeface="Arial" panose="020B0604020202020204" pitchFamily="34" charset="0"/>
                <a:ea typeface="Calibri" charset="0"/>
                <a:cs typeface="Arial" panose="020B0604020202020204" pitchFamily="34" charset="0"/>
              </a:rPr>
              <a:t>Carbohydrates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grpSp>
        <p:nvGrpSpPr>
          <p:cNvPr id="17" name="Group 16"/>
          <p:cNvGrpSpPr/>
          <p:nvPr/>
        </p:nvGrpSpPr>
        <p:grpSpPr>
          <a:xfrm>
            <a:off x="3962400" y="3505200"/>
            <a:ext cx="4834136" cy="2760604"/>
            <a:chOff x="609599" y="1981200"/>
            <a:chExt cx="5125061" cy="2760604"/>
          </a:xfrm>
        </p:grpSpPr>
        <p:pic>
          <p:nvPicPr>
            <p:cNvPr id="9" name="Picture 8" descr="main-qimg-bb131dea00f010c030171ad1a9e5cfdb.png"/>
            <p:cNvPicPr>
              <a:picLocks noChangeAspect="1"/>
            </p:cNvPicPr>
            <p:nvPr/>
          </p:nvPicPr>
          <p:blipFill rotWithShape="1">
            <a:blip r:embed="rId3">
              <a:extLst>
                <a:ext uri="{28A0092B-C50C-407E-A947-70E740481C1C}">
                  <a14:useLocalDpi xmlns:a14="http://schemas.microsoft.com/office/drawing/2010/main" val="0"/>
                </a:ext>
              </a:extLst>
            </a:blip>
            <a:srcRect t="75408" r="13588"/>
            <a:stretch/>
          </p:blipFill>
          <p:spPr>
            <a:xfrm>
              <a:off x="609601" y="3814231"/>
              <a:ext cx="5125059" cy="927573"/>
            </a:xfrm>
            <a:prstGeom prst="rect">
              <a:avLst/>
            </a:prstGeom>
          </p:spPr>
        </p:pic>
        <p:pic>
          <p:nvPicPr>
            <p:cNvPr id="10" name="Picture 9" descr="main-qimg-bb131dea00f010c030171ad1a9e5cfdb.png"/>
            <p:cNvPicPr>
              <a:picLocks noChangeAspect="1"/>
            </p:cNvPicPr>
            <p:nvPr/>
          </p:nvPicPr>
          <p:blipFill rotWithShape="1">
            <a:blip r:embed="rId3">
              <a:extLst>
                <a:ext uri="{28A0092B-C50C-407E-A947-70E740481C1C}">
                  <a14:useLocalDpi xmlns:a14="http://schemas.microsoft.com/office/drawing/2010/main" val="0"/>
                </a:ext>
              </a:extLst>
            </a:blip>
            <a:srcRect l="-1" r="13587" b="50560"/>
            <a:stretch/>
          </p:blipFill>
          <p:spPr>
            <a:xfrm>
              <a:off x="609599" y="1981200"/>
              <a:ext cx="5125060" cy="1864825"/>
            </a:xfrm>
            <a:prstGeom prst="rect">
              <a:avLst/>
            </a:prstGeom>
          </p:spPr>
        </p:pic>
      </p:grpSp>
    </p:spTree>
    <p:extLst>
      <p:ext uri="{BB962C8B-B14F-4D97-AF65-F5344CB8AC3E}">
        <p14:creationId xmlns:p14="http://schemas.microsoft.com/office/powerpoint/2010/main" val="174341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774919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3615612" cy="2362200"/>
          </a:xfrm>
          <a:prstGeom prst="rect">
            <a:avLst/>
          </a:prstGeom>
        </p:spPr>
      </p:pic>
      <p:sp>
        <p:nvSpPr>
          <p:cNvPr id="6" name="Rectangle 2"/>
          <p:cNvSpPr>
            <a:spLocks noGrp="1" noChangeArrowheads="1"/>
          </p:cNvSpPr>
          <p:nvPr>
            <p:ph type="title"/>
          </p:nvPr>
        </p:nvSpPr>
        <p:spPr>
          <a:xfrm>
            <a:off x="152400" y="109303"/>
            <a:ext cx="77724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algn="r" eaLnBrk="1" fontAlgn="auto" hangingPunct="1">
              <a:spcAft>
                <a:spcPts val="0"/>
              </a:spcAft>
              <a:defRPr/>
            </a:pPr>
            <a:r>
              <a:rPr lang="en-US" sz="3900" b="1" dirty="0">
                <a:solidFill>
                  <a:schemeClr val="accent6">
                    <a:lumMod val="75000"/>
                  </a:schemeClr>
                </a:solidFill>
                <a:latin typeface="Arial" panose="020B0604020202020204" pitchFamily="34" charset="0"/>
                <a:ea typeface="Calibri" charset="0"/>
                <a:cs typeface="Arial" panose="020B0604020202020204" pitchFamily="34" charset="0"/>
              </a:rPr>
              <a:t>Carbohydrates</a:t>
            </a:r>
          </a:p>
        </p:txBody>
      </p:sp>
      <p:sp>
        <p:nvSpPr>
          <p:cNvPr id="7" name="TextBox 6"/>
          <p:cNvSpPr txBox="1"/>
          <p:nvPr/>
        </p:nvSpPr>
        <p:spPr>
          <a:xfrm>
            <a:off x="1219200" y="3348335"/>
            <a:ext cx="1313731" cy="461665"/>
          </a:xfrm>
          <a:prstGeom prst="rect">
            <a:avLst/>
          </a:prstGeom>
          <a:noFill/>
        </p:spPr>
        <p:txBody>
          <a:bodyPr wrap="none" rtlCol="0">
            <a:spAutoFit/>
          </a:bodyPr>
          <a:lstStyle/>
          <a:p>
            <a:r>
              <a:rPr lang="en-US" dirty="0" smtClean="0">
                <a:latin typeface="Arial"/>
                <a:cs typeface="Arial"/>
              </a:rPr>
              <a:t>Sucrose</a:t>
            </a:r>
            <a:endParaRPr lang="en-US" dirty="0">
              <a:latin typeface="Arial"/>
              <a:cs typeface="Arial"/>
            </a:endParaRPr>
          </a:p>
        </p:txBody>
      </p:sp>
      <p:sp>
        <p:nvSpPr>
          <p:cNvPr id="8" name="Rectangle 7"/>
          <p:cNvSpPr/>
          <p:nvPr/>
        </p:nvSpPr>
        <p:spPr>
          <a:xfrm>
            <a:off x="1981200" y="5410200"/>
            <a:ext cx="210075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Disaccharide</a:t>
            </a:r>
            <a:endParaRPr lang="en-US" dirty="0"/>
          </a:p>
        </p:txBody>
      </p:sp>
      <p:sp>
        <p:nvSpPr>
          <p:cNvPr id="9" name="Rectangle 8"/>
          <p:cNvSpPr/>
          <p:nvPr/>
        </p:nvSpPr>
        <p:spPr>
          <a:xfrm>
            <a:off x="3886200" y="2819400"/>
            <a:ext cx="4953000" cy="190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lucose-fructos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76400"/>
            <a:ext cx="4566219" cy="2442958"/>
          </a:xfrm>
          <a:prstGeom prst="rect">
            <a:avLst/>
          </a:prstGeom>
        </p:spPr>
      </p:pic>
      <p:pic>
        <p:nvPicPr>
          <p:cNvPr id="3" name="Picture 2" descr="main-qimg-614f383136f680d5c7a93de09665adc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4267200"/>
            <a:ext cx="4267200" cy="2201628"/>
          </a:xfrm>
          <a:prstGeom prst="rect">
            <a:avLst/>
          </a:prstGeom>
        </p:spPr>
      </p:pic>
      <p:sp>
        <p:nvSpPr>
          <p:cNvPr id="13" name="Rectangle 12"/>
          <p:cNvSpPr/>
          <p:nvPr/>
        </p:nvSpPr>
        <p:spPr>
          <a:xfrm>
            <a:off x="4419600" y="1524000"/>
            <a:ext cx="4495800" cy="2667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1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08" y="1219200"/>
            <a:ext cx="8001000" cy="3693318"/>
          </a:xfrm>
          <a:prstGeom prst="rect">
            <a:avLst/>
          </a:prstGeom>
          <a:noFill/>
        </p:spPr>
        <p:txBody>
          <a:bodyPr wrap="square" rtlCol="0">
            <a:spAutoFit/>
          </a:bodyPr>
          <a:lstStyle/>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pPr lvl="1"/>
            <a:r>
              <a:rPr lang="en-US" sz="2800" dirty="0" smtClean="0">
                <a:solidFill>
                  <a:srgbClr val="376092"/>
                </a:solidFill>
                <a:latin typeface="Arial" panose="020B0604020202020204" pitchFamily="34" charset="0"/>
                <a:ea typeface="Calibri" charset="0"/>
                <a:cs typeface="Arial" panose="020B0604020202020204" pitchFamily="34" charset="0"/>
              </a:rPr>
              <a:t>Monosaccharaides </a:t>
            </a:r>
          </a:p>
          <a:p>
            <a:pPr lvl="1"/>
            <a:r>
              <a:rPr lang="en-US" sz="2600" dirty="0" smtClean="0">
                <a:latin typeface="Arial" panose="020B0604020202020204" pitchFamily="34" charset="0"/>
                <a:cs typeface="Arial" panose="020B0604020202020204" pitchFamily="34" charset="0"/>
              </a:rPr>
              <a:t>Honey</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glucose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fructose</a:t>
            </a:r>
            <a:endParaRPr lang="en-US" sz="2600" dirty="0">
              <a:latin typeface="Arial" panose="020B0604020202020204" pitchFamily="34" charset="0"/>
              <a:cs typeface="Arial" panose="020B0604020202020204" pitchFamily="34" charset="0"/>
            </a:endParaRPr>
          </a:p>
          <a:p>
            <a:pPr lvl="1"/>
            <a:r>
              <a:rPr lang="en-US" sz="2600" dirty="0" smtClean="0">
                <a:latin typeface="Arial" panose="020B0604020202020204" pitchFamily="34" charset="0"/>
                <a:cs typeface="Arial" panose="020B0604020202020204" pitchFamily="34" charset="0"/>
              </a:rPr>
              <a:t>Blood sugar</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glucose</a:t>
            </a:r>
          </a:p>
          <a:p>
            <a:pPr lvl="1"/>
            <a:r>
              <a:rPr lang="en-US" sz="2600" dirty="0" smtClean="0">
                <a:latin typeface="Arial" panose="020B0604020202020204" pitchFamily="34" charset="0"/>
                <a:cs typeface="Arial" panose="020B0604020202020204" pitchFamily="34" charset="0"/>
              </a:rPr>
              <a:t>Fruit sugar</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fructose</a:t>
            </a:r>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dirty="0"/>
          </a:p>
        </p:txBody>
      </p:sp>
      <p:sp>
        <p:nvSpPr>
          <p:cNvPr id="6" name="Rectangle 2"/>
          <p:cNvSpPr>
            <a:spLocks noGrp="1" noChangeArrowheads="1"/>
          </p:cNvSpPr>
          <p:nvPr>
            <p:ph type="title"/>
          </p:nvPr>
        </p:nvSpPr>
        <p:spPr>
          <a:xfrm>
            <a:off x="381000" y="381000"/>
            <a:ext cx="8763000" cy="990600"/>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400" b="1" dirty="0">
                <a:solidFill>
                  <a:schemeClr val="accent6">
                    <a:lumMod val="75000"/>
                  </a:schemeClr>
                </a:solidFill>
                <a:latin typeface="Arial" panose="020B0604020202020204" pitchFamily="34" charset="0"/>
                <a:ea typeface="Calibri" charset="0"/>
                <a:cs typeface="Arial" panose="020B0604020202020204" pitchFamily="34" charset="0"/>
              </a:rPr>
              <a:t>Carbohydrates: </a:t>
            </a:r>
            <a:r>
              <a:rPr lang="en-US" sz="4400" b="1" dirty="0" err="1" smtClean="0">
                <a:solidFill>
                  <a:schemeClr val="accent6">
                    <a:lumMod val="75000"/>
                  </a:schemeClr>
                </a:solidFill>
                <a:latin typeface="Arial" panose="020B0604020202020204" pitchFamily="34" charset="0"/>
                <a:ea typeface="Calibri" charset="0"/>
                <a:cs typeface="Arial" panose="020B0604020202020204" pitchFamily="34" charset="0"/>
              </a:rPr>
              <a:t>Monosaccharides</a:t>
            </a:r>
            <a:r>
              <a:rPr lang="en-US" sz="4400" b="1" dirty="0" smtClean="0">
                <a:solidFill>
                  <a:schemeClr val="accent6">
                    <a:lumMod val="75000"/>
                  </a:schemeClr>
                </a:solidFill>
                <a:latin typeface="Arial" panose="020B0604020202020204" pitchFamily="34" charset="0"/>
                <a:ea typeface="Calibri" charset="0"/>
                <a:cs typeface="Arial" panose="020B0604020202020204" pitchFamily="34" charset="0"/>
              </a:rPr>
              <a:t> and Disaccharides</a:t>
            </a:r>
            <a:endParaRPr lang="en-US" sz="4400" b="1" dirty="0">
              <a:solidFill>
                <a:schemeClr val="accent6">
                  <a:lumMod val="75000"/>
                </a:schemeClr>
              </a:solidFill>
              <a:latin typeface="Arial" panose="020B0604020202020204" pitchFamily="34" charset="0"/>
              <a:ea typeface="Calibri" charset="0"/>
              <a:cs typeface="Arial" panose="020B0604020202020204" pitchFamily="34" charset="0"/>
            </a:endParaRPr>
          </a:p>
        </p:txBody>
      </p:sp>
      <p:pic>
        <p:nvPicPr>
          <p:cNvPr id="7" name="Picture 6" descr="03_04aBees-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295400"/>
            <a:ext cx="2278113" cy="1767240"/>
          </a:xfrm>
          <a:prstGeom prst="rect">
            <a:avLst/>
          </a:prstGeom>
        </p:spPr>
      </p:pic>
      <p:sp>
        <p:nvSpPr>
          <p:cNvPr id="8" name="Rectangle 3"/>
          <p:cNvSpPr txBox="1">
            <a:spLocks noChangeArrowheads="1"/>
          </p:cNvSpPr>
          <p:nvPr/>
        </p:nvSpPr>
        <p:spPr>
          <a:xfrm>
            <a:off x="5181600" y="3429000"/>
            <a:ext cx="3851275" cy="3125787"/>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pPr>
            <a:r>
              <a:rPr lang="en-US" altLang="en-US" dirty="0" smtClean="0">
                <a:solidFill>
                  <a:srgbClr val="376092"/>
                </a:solidFill>
                <a:latin typeface="Arial" panose="020B0604020202020204" pitchFamily="34" charset="0"/>
                <a:ea typeface="Cambria" charset="0"/>
                <a:cs typeface="Arial" panose="020B0604020202020204" pitchFamily="34" charset="0"/>
              </a:rPr>
              <a:t>Disaccharides</a:t>
            </a:r>
          </a:p>
          <a:p>
            <a:pPr marL="319088" lvl="1" indent="0" eaLnBrk="1" hangingPunct="1">
              <a:buNone/>
            </a:pPr>
            <a:r>
              <a:rPr lang="en-US" altLang="en-US" sz="2600" dirty="0">
                <a:latin typeface="Arial" panose="020B0604020202020204" pitchFamily="34" charset="0"/>
                <a:ea typeface="Cambria" charset="0"/>
                <a:cs typeface="Arial" panose="020B0604020202020204" pitchFamily="34" charset="0"/>
              </a:rPr>
              <a:t>Barley </a:t>
            </a:r>
            <a:r>
              <a:rPr lang="en-US" altLang="en-US" sz="2600" dirty="0" smtClean="0">
                <a:latin typeface="Arial" panose="020B0604020202020204" pitchFamily="34" charset="0"/>
                <a:ea typeface="Cambria" charset="0"/>
                <a:cs typeface="Arial" panose="020B0604020202020204" pitchFamily="34" charset="0"/>
              </a:rPr>
              <a:t>Sugar: Maltose (</a:t>
            </a:r>
            <a:r>
              <a:rPr lang="en-US" altLang="en-US" sz="2600" dirty="0" err="1">
                <a:latin typeface="Arial" panose="020B0604020202020204" pitchFamily="34" charset="0"/>
                <a:ea typeface="Cambria" charset="0"/>
                <a:cs typeface="Arial" panose="020B0604020202020204" pitchFamily="34" charset="0"/>
              </a:rPr>
              <a:t>g</a:t>
            </a:r>
            <a:r>
              <a:rPr lang="en-US" altLang="en-US" sz="2600" dirty="0" err="1" smtClean="0">
                <a:latin typeface="Arial" panose="020B0604020202020204" pitchFamily="34" charset="0"/>
                <a:ea typeface="Cambria" charset="0"/>
                <a:cs typeface="Arial" panose="020B0604020202020204" pitchFamily="34" charset="0"/>
              </a:rPr>
              <a:t>lucose+glucose</a:t>
            </a:r>
            <a:r>
              <a:rPr lang="en-US" altLang="en-US" sz="2600" dirty="0" smtClean="0">
                <a:latin typeface="Arial" panose="020B0604020202020204" pitchFamily="34" charset="0"/>
                <a:ea typeface="Cambria" charset="0"/>
                <a:cs typeface="Arial" panose="020B0604020202020204" pitchFamily="34" charset="0"/>
              </a:rPr>
              <a:t>)</a:t>
            </a:r>
          </a:p>
          <a:p>
            <a:pPr marL="319088" lvl="1" indent="0" eaLnBrk="1" hangingPunct="1">
              <a:buNone/>
            </a:pPr>
            <a:r>
              <a:rPr lang="en-US" altLang="en-US" sz="2600" dirty="0" smtClean="0">
                <a:latin typeface="Arial" panose="020B0604020202020204" pitchFamily="34" charset="0"/>
                <a:ea typeface="Cambria" charset="0"/>
                <a:cs typeface="Arial" panose="020B0604020202020204" pitchFamily="34" charset="0"/>
              </a:rPr>
              <a:t>Table sugar: sucrose (</a:t>
            </a:r>
            <a:r>
              <a:rPr lang="en-US" altLang="en-US" sz="2600" dirty="0" err="1" smtClean="0">
                <a:latin typeface="Arial" panose="020B0604020202020204" pitchFamily="34" charset="0"/>
                <a:ea typeface="Cambria" charset="0"/>
                <a:cs typeface="Arial" panose="020B0604020202020204" pitchFamily="34" charset="0"/>
              </a:rPr>
              <a:t>glucose+fructose</a:t>
            </a:r>
            <a:r>
              <a:rPr lang="en-US" altLang="en-US" sz="2600" dirty="0" smtClean="0">
                <a:latin typeface="Arial" panose="020B0604020202020204" pitchFamily="34" charset="0"/>
                <a:ea typeface="Cambria" charset="0"/>
                <a:cs typeface="Arial" panose="020B0604020202020204" pitchFamily="34" charset="0"/>
              </a:rPr>
              <a:t>)</a:t>
            </a:r>
            <a:endParaRPr lang="en-US" altLang="en-US" sz="2600" dirty="0">
              <a:latin typeface="Arial" panose="020B0604020202020204" pitchFamily="34" charset="0"/>
              <a:ea typeface="Cambria" charset="0"/>
              <a:cs typeface="Arial" panose="020B0604020202020204" pitchFamily="34" charset="0"/>
            </a:endParaRPr>
          </a:p>
          <a:p>
            <a:pPr marL="319088" lvl="1" indent="0" eaLnBrk="1" hangingPunct="1">
              <a:buNone/>
            </a:pPr>
            <a:r>
              <a:rPr lang="en-US" altLang="en-US" sz="2600" dirty="0">
                <a:latin typeface="Arial" panose="020B0604020202020204" pitchFamily="34" charset="0"/>
                <a:ea typeface="Cambria" charset="0"/>
                <a:cs typeface="Arial" panose="020B0604020202020204" pitchFamily="34" charset="0"/>
              </a:rPr>
              <a:t>Milk </a:t>
            </a:r>
            <a:r>
              <a:rPr lang="en-US" altLang="en-US" sz="2600" dirty="0" smtClean="0">
                <a:latin typeface="Arial" panose="020B0604020202020204" pitchFamily="34" charset="0"/>
                <a:ea typeface="Cambria" charset="0"/>
                <a:cs typeface="Arial" panose="020B0604020202020204" pitchFamily="34" charset="0"/>
              </a:rPr>
              <a:t>Sugar: Lactose (</a:t>
            </a:r>
            <a:r>
              <a:rPr lang="en-US" altLang="en-US" sz="2600" dirty="0" err="1" smtClean="0">
                <a:latin typeface="Arial" panose="020B0604020202020204" pitchFamily="34" charset="0"/>
                <a:ea typeface="Cambria" charset="0"/>
                <a:cs typeface="Arial" panose="020B0604020202020204" pitchFamily="34" charset="0"/>
              </a:rPr>
              <a:t>glucose+galactose</a:t>
            </a:r>
            <a:r>
              <a:rPr lang="en-US" altLang="en-US" sz="2600" dirty="0" smtClean="0">
                <a:latin typeface="Arial" panose="020B0604020202020204" pitchFamily="34" charset="0"/>
                <a:ea typeface="Cambria" charset="0"/>
                <a:cs typeface="Arial" panose="020B0604020202020204" pitchFamily="34" charset="0"/>
              </a:rPr>
              <a:t>)</a:t>
            </a:r>
            <a:endParaRPr lang="en-US" altLang="en-US" sz="2600" dirty="0">
              <a:latin typeface="Arial" panose="020B0604020202020204" pitchFamily="34" charset="0"/>
              <a:ea typeface="Cambria" charset="0"/>
              <a:cs typeface="Arial" panose="020B0604020202020204" pitchFamily="34" charset="0"/>
            </a:endParaRPr>
          </a:p>
          <a:p>
            <a:pPr marL="319088" lvl="1" indent="0" eaLnBrk="1" hangingPunct="1">
              <a:buFont typeface="Wingdings 2" charset="2"/>
              <a:buNone/>
            </a:pPr>
            <a:r>
              <a:rPr lang="en-US" altLang="en-US" sz="2600" dirty="0" smtClean="0">
                <a:latin typeface="Arial" panose="020B0604020202020204" pitchFamily="34" charset="0"/>
                <a:ea typeface="Cambria" charset="0"/>
                <a:cs typeface="Arial" panose="020B0604020202020204" pitchFamily="34" charset="0"/>
              </a:rPr>
              <a:t>    </a:t>
            </a:r>
            <a:endParaRPr lang="en-US" altLang="en-US" sz="2600" dirty="0">
              <a:latin typeface="Arial" panose="020B0604020202020204" pitchFamily="34" charset="0"/>
              <a:ea typeface="Cambria" charset="0"/>
              <a:cs typeface="Arial" panose="020B0604020202020204" pitchFamily="34" charset="0"/>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800600"/>
            <a:ext cx="1755493" cy="1755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p:nvPicPr>
        <p:blipFill>
          <a:blip r:embed="rId5"/>
          <a:stretch>
            <a:fillRect/>
          </a:stretch>
        </p:blipFill>
        <p:spPr>
          <a:xfrm>
            <a:off x="3733800" y="4343400"/>
            <a:ext cx="1434547" cy="2155741"/>
          </a:xfrm>
          <a:prstGeom prst="rect">
            <a:avLst/>
          </a:prstGeom>
        </p:spPr>
      </p:pic>
      <p:pic>
        <p:nvPicPr>
          <p:cNvPr id="11" name="Picture 10" descr="shutterstock7749195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5562600"/>
            <a:ext cx="1282959" cy="838200"/>
          </a:xfrm>
          <a:prstGeom prst="rect">
            <a:avLst/>
          </a:prstGeom>
        </p:spPr>
      </p:pic>
    </p:spTree>
    <p:extLst>
      <p:ext uri="{BB962C8B-B14F-4D97-AF65-F5344CB8AC3E}">
        <p14:creationId xmlns:p14="http://schemas.microsoft.com/office/powerpoint/2010/main" val="2671006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3_05Disaccharide_2-U.jpg"/>
          <p:cNvPicPr>
            <a:picLocks noChangeAspect="1"/>
          </p:cNvPicPr>
          <p:nvPr/>
        </p:nvPicPr>
        <p:blipFill rotWithShape="1">
          <a:blip r:embed="rId3">
            <a:extLst>
              <a:ext uri="{28A0092B-C50C-407E-A947-70E740481C1C}">
                <a14:useLocalDpi xmlns:a14="http://schemas.microsoft.com/office/drawing/2010/main" val="0"/>
              </a:ext>
            </a:extLst>
          </a:blip>
          <a:srcRect b="3704"/>
          <a:stretch/>
        </p:blipFill>
        <p:spPr>
          <a:xfrm>
            <a:off x="3408590" y="170583"/>
            <a:ext cx="5468112" cy="6339840"/>
          </a:xfrm>
          <a:prstGeom prst="rect">
            <a:avLst/>
          </a:prstGeom>
        </p:spPr>
      </p:pic>
      <p:sp>
        <p:nvSpPr>
          <p:cNvPr id="27" name="Text Box 31"/>
          <p:cNvSpPr txBox="1">
            <a:spLocks noChangeArrowheads="1"/>
          </p:cNvSpPr>
          <p:nvPr/>
        </p:nvSpPr>
        <p:spPr bwMode="auto">
          <a:xfrm>
            <a:off x="3985808" y="2202105"/>
            <a:ext cx="106262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Glucose</a:t>
            </a:r>
            <a:endParaRPr lang="en-US" sz="2100" dirty="0">
              <a:solidFill>
                <a:srgbClr val="000000"/>
              </a:solidFill>
              <a:latin typeface="Arial" charset="0"/>
            </a:endParaRPr>
          </a:p>
        </p:txBody>
      </p:sp>
      <p:sp>
        <p:nvSpPr>
          <p:cNvPr id="7" name="Text Box 31"/>
          <p:cNvSpPr txBox="1">
            <a:spLocks noChangeArrowheads="1"/>
          </p:cNvSpPr>
          <p:nvPr/>
        </p:nvSpPr>
        <p:spPr bwMode="auto">
          <a:xfrm>
            <a:off x="7237008" y="2193638"/>
            <a:ext cx="106262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Glucose</a:t>
            </a:r>
            <a:endParaRPr lang="en-US" sz="2100" dirty="0">
              <a:solidFill>
                <a:srgbClr val="000000"/>
              </a:solidFill>
              <a:latin typeface="Arial" charset="0"/>
            </a:endParaRPr>
          </a:p>
        </p:txBody>
      </p:sp>
      <p:sp>
        <p:nvSpPr>
          <p:cNvPr id="9" name="Text Box 31"/>
          <p:cNvSpPr txBox="1">
            <a:spLocks noChangeArrowheads="1"/>
          </p:cNvSpPr>
          <p:nvPr/>
        </p:nvSpPr>
        <p:spPr bwMode="auto">
          <a:xfrm>
            <a:off x="5696074" y="6291504"/>
            <a:ext cx="100266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Maltose</a:t>
            </a:r>
            <a:endParaRPr lang="en-US" sz="2100" dirty="0">
              <a:solidFill>
                <a:srgbClr val="000000"/>
              </a:solidFill>
              <a:latin typeface="Arial" charset="0"/>
            </a:endParaRPr>
          </a:p>
        </p:txBody>
      </p:sp>
      <p:sp>
        <p:nvSpPr>
          <p:cNvPr id="11" name="Text Box 31"/>
          <p:cNvSpPr txBox="1">
            <a:spLocks noChangeArrowheads="1"/>
          </p:cNvSpPr>
          <p:nvPr/>
        </p:nvSpPr>
        <p:spPr bwMode="auto">
          <a:xfrm>
            <a:off x="7152344" y="2896372"/>
            <a:ext cx="50380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smtClean="0">
                <a:solidFill>
                  <a:srgbClr val="000000"/>
                </a:solidFill>
                <a:latin typeface="Arial" charset="0"/>
              </a:rPr>
              <a:t>H</a:t>
            </a:r>
            <a:r>
              <a:rPr lang="en-US" sz="2100" baseline="-25000" dirty="0" smtClean="0">
                <a:solidFill>
                  <a:srgbClr val="000000"/>
                </a:solidFill>
                <a:latin typeface="Arial" charset="0"/>
              </a:rPr>
              <a:t>2</a:t>
            </a:r>
            <a:r>
              <a:rPr lang="en-US" sz="2100" dirty="0" smtClean="0">
                <a:solidFill>
                  <a:srgbClr val="000000"/>
                </a:solidFill>
                <a:latin typeface="Arial" charset="0"/>
              </a:rPr>
              <a:t>O</a:t>
            </a:r>
            <a:endParaRPr lang="en-US" sz="2100" dirty="0">
              <a:solidFill>
                <a:srgbClr val="000000"/>
              </a:solidFill>
              <a:latin typeface="Arial" charset="0"/>
            </a:endParaRPr>
          </a:p>
        </p:txBody>
      </p:sp>
      <p:sp>
        <p:nvSpPr>
          <p:cNvPr id="4" name="Left Brace 3"/>
          <p:cNvSpPr/>
          <p:nvPr/>
        </p:nvSpPr>
        <p:spPr bwMode="auto">
          <a:xfrm rot="16200000">
            <a:off x="6077031" y="3959837"/>
            <a:ext cx="232830" cy="4470400"/>
          </a:xfrm>
          <a:prstGeom prst="leftBrace">
            <a:avLst>
              <a:gd name="adj1" fmla="val 35784"/>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2298589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0"/>
            <a:ext cx="11258550" cy="6858000"/>
          </a:xfrm>
          <a:prstGeom prst="rect">
            <a:avLst/>
          </a:prstGeom>
        </p:spPr>
      </p:pic>
    </p:spTree>
    <p:extLst>
      <p:ext uri="{BB962C8B-B14F-4D97-AF65-F5344CB8AC3E}">
        <p14:creationId xmlns:p14="http://schemas.microsoft.com/office/powerpoint/2010/main" val="109778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3400" y="1295400"/>
            <a:ext cx="8305800" cy="4652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charset="2"/>
              <a:buNone/>
            </a:pPr>
            <a:r>
              <a:rPr lang="en-US" sz="3200" b="1" dirty="0">
                <a:latin typeface="Arial"/>
                <a:cs typeface="Arial"/>
              </a:rPr>
              <a:t>Starch and Glycogen</a:t>
            </a:r>
          </a:p>
          <a:p>
            <a:r>
              <a:rPr lang="en-US" dirty="0">
                <a:latin typeface="Arial"/>
                <a:cs typeface="Arial"/>
              </a:rPr>
              <a:t>Large Polysaccharides of glucose monomers</a:t>
            </a:r>
          </a:p>
          <a:p>
            <a:r>
              <a:rPr lang="en-US" dirty="0">
                <a:latin typeface="Arial"/>
                <a:cs typeface="Arial"/>
              </a:rPr>
              <a:t>Function: Longer </a:t>
            </a:r>
            <a:r>
              <a:rPr lang="en-US" dirty="0" smtClean="0">
                <a:latin typeface="Arial"/>
                <a:cs typeface="Arial"/>
              </a:rPr>
              <a:t>term energy storage</a:t>
            </a:r>
            <a:endParaRPr lang="en-US" dirty="0">
              <a:latin typeface="Arial"/>
              <a:cs typeface="Arial"/>
            </a:endParaRPr>
          </a:p>
        </p:txBody>
      </p:sp>
      <p:pic>
        <p:nvPicPr>
          <p:cNvPr id="7" name="Picture 6" descr="03_07_0Polysaccharides-U.jpg"/>
          <p:cNvPicPr>
            <a:picLocks noChangeAspect="1"/>
          </p:cNvPicPr>
          <p:nvPr/>
        </p:nvPicPr>
        <p:blipFill rotWithShape="1">
          <a:blip r:embed="rId3">
            <a:extLst>
              <a:ext uri="{28A0092B-C50C-407E-A947-70E740481C1C}">
                <a14:useLocalDpi xmlns:a14="http://schemas.microsoft.com/office/drawing/2010/main" val="0"/>
              </a:ext>
            </a:extLst>
          </a:blip>
          <a:srcRect b="36272"/>
          <a:stretch/>
        </p:blipFill>
        <p:spPr>
          <a:xfrm>
            <a:off x="381000" y="3505200"/>
            <a:ext cx="8546592" cy="2898109"/>
          </a:xfrm>
          <a:prstGeom prst="rect">
            <a:avLst/>
          </a:prstGeom>
        </p:spPr>
      </p:pic>
      <p:sp>
        <p:nvSpPr>
          <p:cNvPr id="8" name="Rectangle 2"/>
          <p:cNvSpPr txBox="1">
            <a:spLocks noChangeArrowheads="1"/>
          </p:cNvSpPr>
          <p:nvPr/>
        </p:nvSpPr>
        <p:spPr>
          <a:xfrm>
            <a:off x="219075" y="227013"/>
            <a:ext cx="8696325" cy="1143000"/>
          </a:xfrm>
          <a:prstGeom prst="rect">
            <a:avLst/>
          </a:prstGeom>
          <a:ln>
            <a:miter lim="800000"/>
            <a:headEnd/>
            <a:tailEnd/>
          </a:ln>
        </p:spPr>
        <p:txBody>
          <a:bodyPr>
            <a:normAutofit fontScale="97500"/>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smtClean="0">
                <a:solidFill>
                  <a:schemeClr val="accent6">
                    <a:lumMod val="75000"/>
                  </a:schemeClr>
                </a:solidFill>
                <a:latin typeface="Arial" panose="020B0604020202020204" pitchFamily="34" charset="0"/>
                <a:ea typeface="Calibri" charset="0"/>
                <a:cs typeface="Arial" panose="020B0604020202020204" pitchFamily="34" charset="0"/>
              </a:rPr>
              <a:t>Carbohydrates: Polysaccharides</a:t>
            </a:r>
            <a:endParaRPr lang="en-US" sz="4400" b="1" dirty="0">
              <a:solidFill>
                <a:schemeClr val="accent6">
                  <a:lumMod val="75000"/>
                </a:schemeClr>
              </a:solidFill>
              <a:latin typeface="Arial" panose="020B0604020202020204" pitchFamily="34" charset="0"/>
              <a:ea typeface="Calibri" charset="0"/>
              <a:cs typeface="Arial" panose="020B0604020202020204" pitchFamily="34" charset="0"/>
            </a:endParaRPr>
          </a:p>
        </p:txBody>
      </p:sp>
      <p:sp>
        <p:nvSpPr>
          <p:cNvPr id="2" name="Rectangle 1"/>
          <p:cNvSpPr/>
          <p:nvPr/>
        </p:nvSpPr>
        <p:spPr>
          <a:xfrm>
            <a:off x="1066800" y="6019800"/>
            <a:ext cx="2057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3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10600" cy="4652963"/>
          </a:xfrm>
        </p:spPr>
        <p:txBody>
          <a:bodyPr/>
          <a:lstStyle/>
          <a:p>
            <a:pPr marL="0" indent="0">
              <a:buNone/>
            </a:pPr>
            <a:r>
              <a:rPr lang="en-US" sz="3200" b="1" dirty="0">
                <a:latin typeface="Arial"/>
                <a:cs typeface="Arial"/>
              </a:rPr>
              <a:t>Cellulose and Chitin</a:t>
            </a:r>
          </a:p>
          <a:p>
            <a:r>
              <a:rPr lang="en-US" dirty="0">
                <a:latin typeface="Arial"/>
                <a:cs typeface="Arial"/>
              </a:rPr>
              <a:t>Large Polysaccharides</a:t>
            </a:r>
          </a:p>
          <a:p>
            <a:r>
              <a:rPr lang="en-US" dirty="0">
                <a:latin typeface="Arial"/>
                <a:cs typeface="Arial"/>
              </a:rPr>
              <a:t>Function: Structural</a:t>
            </a:r>
          </a:p>
        </p:txBody>
      </p:sp>
      <p:pic>
        <p:nvPicPr>
          <p:cNvPr id="29" name="Picture 28" descr="05_06dPolysaccharide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76600"/>
            <a:ext cx="3523488" cy="3371088"/>
          </a:xfrm>
          <a:prstGeom prst="rect">
            <a:avLst/>
          </a:prstGeom>
        </p:spPr>
      </p:pic>
      <p:sp>
        <p:nvSpPr>
          <p:cNvPr id="30" name="Text Box 31"/>
          <p:cNvSpPr txBox="1">
            <a:spLocks noChangeArrowheads="1"/>
          </p:cNvSpPr>
          <p:nvPr/>
        </p:nvSpPr>
        <p:spPr bwMode="auto">
          <a:xfrm>
            <a:off x="3073694" y="3439378"/>
            <a:ext cx="701000" cy="681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5000"/>
              </a:lnSpc>
            </a:pPr>
            <a:r>
              <a:rPr lang="en-US" dirty="0">
                <a:solidFill>
                  <a:srgbClr val="000000"/>
                </a:solidFill>
                <a:latin typeface="Arial" charset="0"/>
              </a:rPr>
              <a:t>Cell</a:t>
            </a:r>
          </a:p>
          <a:p>
            <a:pPr eaLnBrk="0" hangingPunct="0">
              <a:lnSpc>
                <a:spcPct val="95000"/>
              </a:lnSpc>
            </a:pPr>
            <a:r>
              <a:rPr lang="en-US" dirty="0">
                <a:solidFill>
                  <a:srgbClr val="000000"/>
                </a:solidFill>
                <a:latin typeface="Arial" charset="0"/>
              </a:rPr>
              <a:t>wall</a:t>
            </a:r>
          </a:p>
        </p:txBody>
      </p:sp>
      <p:cxnSp>
        <p:nvCxnSpPr>
          <p:cNvPr id="31" name="Straight Connector 30"/>
          <p:cNvCxnSpPr/>
          <p:nvPr/>
        </p:nvCxnSpPr>
        <p:spPr bwMode="auto">
          <a:xfrm flipH="1">
            <a:off x="2349119" y="3770639"/>
            <a:ext cx="692434" cy="32155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Straight Connector 31"/>
          <p:cNvCxnSpPr/>
          <p:nvPr/>
        </p:nvCxnSpPr>
        <p:spPr bwMode="auto">
          <a:xfrm flipH="1">
            <a:off x="2374519" y="3770639"/>
            <a:ext cx="667033" cy="8200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3" name="Text Box 31"/>
          <p:cNvSpPr txBox="1">
            <a:spLocks noChangeArrowheads="1"/>
          </p:cNvSpPr>
          <p:nvPr/>
        </p:nvSpPr>
        <p:spPr bwMode="auto">
          <a:xfrm>
            <a:off x="196280" y="5592276"/>
            <a:ext cx="1787713" cy="1065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5000"/>
              </a:lnSpc>
            </a:pPr>
            <a:r>
              <a:rPr lang="en-US" dirty="0">
                <a:solidFill>
                  <a:srgbClr val="000000"/>
                </a:solidFill>
                <a:latin typeface="Arial" charset="0"/>
              </a:rPr>
              <a:t>Plant cell,</a:t>
            </a:r>
          </a:p>
          <a:p>
            <a:pPr eaLnBrk="0" hangingPunct="0">
              <a:lnSpc>
                <a:spcPct val="95000"/>
              </a:lnSpc>
            </a:pPr>
            <a:r>
              <a:rPr lang="en-US" dirty="0">
                <a:solidFill>
                  <a:srgbClr val="000000"/>
                </a:solidFill>
                <a:latin typeface="Arial" charset="0"/>
              </a:rPr>
              <a:t>surrounded</a:t>
            </a:r>
          </a:p>
          <a:p>
            <a:pPr eaLnBrk="0" hangingPunct="0">
              <a:lnSpc>
                <a:spcPct val="95000"/>
              </a:lnSpc>
            </a:pPr>
            <a:r>
              <a:rPr lang="en-US" dirty="0">
                <a:solidFill>
                  <a:srgbClr val="000000"/>
                </a:solidFill>
                <a:latin typeface="Arial" charset="0"/>
              </a:rPr>
              <a:t>by cell wall</a:t>
            </a:r>
          </a:p>
        </p:txBody>
      </p:sp>
      <p:sp>
        <p:nvSpPr>
          <p:cNvPr id="34" name="Text Box 31"/>
          <p:cNvSpPr txBox="1">
            <a:spLocks noChangeArrowheads="1"/>
          </p:cNvSpPr>
          <p:nvPr/>
        </p:nvSpPr>
        <p:spPr bwMode="auto">
          <a:xfrm>
            <a:off x="2137639" y="5764204"/>
            <a:ext cx="884579" cy="38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5000"/>
              </a:lnSpc>
            </a:pPr>
            <a:r>
              <a:rPr lang="en-US" dirty="0">
                <a:solidFill>
                  <a:srgbClr val="000000"/>
                </a:solidFill>
                <a:latin typeface="Arial" charset="0"/>
              </a:rPr>
              <a:t>10 µm</a:t>
            </a:r>
          </a:p>
        </p:txBody>
      </p:sp>
      <p:grpSp>
        <p:nvGrpSpPr>
          <p:cNvPr id="35" name="Group 34"/>
          <p:cNvGrpSpPr/>
          <p:nvPr/>
        </p:nvGrpSpPr>
        <p:grpSpPr>
          <a:xfrm>
            <a:off x="2957951" y="5596748"/>
            <a:ext cx="562736" cy="163081"/>
            <a:chOff x="8276167" y="4567767"/>
            <a:chExt cx="509058" cy="100541"/>
          </a:xfrm>
        </p:grpSpPr>
        <p:cxnSp>
          <p:nvCxnSpPr>
            <p:cNvPr id="36" name="Straight Connector 35"/>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36"/>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40" name="Picture 39" descr="05_08bChitin-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295400"/>
            <a:ext cx="3025621" cy="5105400"/>
          </a:xfrm>
          <a:prstGeom prst="rect">
            <a:avLst/>
          </a:prstGeom>
        </p:spPr>
      </p:pic>
      <p:sp>
        <p:nvSpPr>
          <p:cNvPr id="41" name="Text Box 31"/>
          <p:cNvSpPr txBox="1">
            <a:spLocks noChangeArrowheads="1"/>
          </p:cNvSpPr>
          <p:nvPr/>
        </p:nvSpPr>
        <p:spPr bwMode="auto">
          <a:xfrm>
            <a:off x="5928591" y="5105400"/>
            <a:ext cx="3216942" cy="146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dirty="0">
                <a:solidFill>
                  <a:srgbClr val="000000"/>
                </a:solidFill>
                <a:latin typeface="Arial" charset="0"/>
              </a:rPr>
              <a:t>Chitin, embedded in</a:t>
            </a:r>
          </a:p>
          <a:p>
            <a:pPr eaLnBrk="0" hangingPunct="0">
              <a:lnSpc>
                <a:spcPct val="90000"/>
              </a:lnSpc>
            </a:pPr>
            <a:r>
              <a:rPr lang="en-US" dirty="0">
                <a:solidFill>
                  <a:srgbClr val="000000"/>
                </a:solidFill>
                <a:latin typeface="Arial" charset="0"/>
              </a:rPr>
              <a:t>proteins, forms the</a:t>
            </a:r>
          </a:p>
          <a:p>
            <a:pPr eaLnBrk="0" hangingPunct="0">
              <a:lnSpc>
                <a:spcPct val="90000"/>
              </a:lnSpc>
            </a:pPr>
            <a:r>
              <a:rPr lang="en-US" dirty="0">
                <a:solidFill>
                  <a:srgbClr val="000000"/>
                </a:solidFill>
                <a:latin typeface="Arial" charset="0"/>
              </a:rPr>
              <a:t>exoskeleton of</a:t>
            </a:r>
          </a:p>
          <a:p>
            <a:pPr eaLnBrk="0" hangingPunct="0">
              <a:lnSpc>
                <a:spcPct val="90000"/>
              </a:lnSpc>
            </a:pPr>
            <a:r>
              <a:rPr lang="en-US" dirty="0">
                <a:solidFill>
                  <a:srgbClr val="000000"/>
                </a:solidFill>
                <a:latin typeface="Arial" charset="0"/>
              </a:rPr>
              <a:t>arthropods.</a:t>
            </a:r>
          </a:p>
        </p:txBody>
      </p:sp>
      <p:sp>
        <p:nvSpPr>
          <p:cNvPr id="17" name="Rectangle 2"/>
          <p:cNvSpPr txBox="1">
            <a:spLocks noChangeArrowheads="1"/>
          </p:cNvSpPr>
          <p:nvPr/>
        </p:nvSpPr>
        <p:spPr>
          <a:xfrm>
            <a:off x="219075" y="227013"/>
            <a:ext cx="8696325" cy="1143000"/>
          </a:xfrm>
          <a:prstGeom prst="rect">
            <a:avLst/>
          </a:prstGeom>
          <a:ln>
            <a:miter lim="800000"/>
            <a:headEnd/>
            <a:tailEnd/>
          </a:ln>
        </p:spPr>
        <p:txBody>
          <a:bodyPr>
            <a:normAutofit fontScale="97500"/>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chemeClr val="accent6">
                    <a:lumMod val="75000"/>
                  </a:schemeClr>
                </a:solidFill>
                <a:latin typeface="Arial" panose="020B0604020202020204" pitchFamily="34" charset="0"/>
                <a:ea typeface="Calibri" charset="0"/>
                <a:cs typeface="Arial" panose="020B0604020202020204" pitchFamily="34" charset="0"/>
              </a:rPr>
              <a:t>Carbohydrates :Polysaccharides</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114800"/>
            <a:ext cx="1811890" cy="1207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76204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417637"/>
            <a:ext cx="82296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09600" indent="-609600" eaLnBrk="1" hangingPunct="1">
              <a:buFontTx/>
              <a:buAutoNum type="arabicPeriod"/>
            </a:pPr>
            <a:r>
              <a:rPr lang="en-US" sz="2800" b="1" dirty="0" smtClean="0">
                <a:solidFill>
                  <a:schemeClr val="tx2">
                    <a:lumMod val="20000"/>
                    <a:lumOff val="80000"/>
                  </a:schemeClr>
                </a:solidFill>
                <a:latin typeface="Arial"/>
                <a:cs typeface="Arial"/>
              </a:rPr>
              <a:t>Carbohydrates</a:t>
            </a:r>
            <a:endParaRPr lang="en-US" sz="2800" b="1" dirty="0">
              <a:solidFill>
                <a:schemeClr val="tx2">
                  <a:lumMod val="20000"/>
                  <a:lumOff val="80000"/>
                </a:schemeClr>
              </a:solidFill>
              <a:latin typeface="Arial"/>
              <a:cs typeface="Arial"/>
            </a:endParaRPr>
          </a:p>
          <a:p>
            <a:pPr marL="609600" indent="-609600" eaLnBrk="1" hangingPunct="1">
              <a:buFontTx/>
              <a:buAutoNum type="arabicPeriod"/>
            </a:pPr>
            <a:r>
              <a:rPr lang="en-US" sz="2800" b="1" dirty="0" smtClean="0">
                <a:solidFill>
                  <a:schemeClr val="tx2">
                    <a:lumMod val="60000"/>
                    <a:lumOff val="40000"/>
                  </a:schemeClr>
                </a:solidFill>
                <a:latin typeface="Arial"/>
                <a:cs typeface="Arial"/>
              </a:rPr>
              <a:t>Proteins</a:t>
            </a:r>
          </a:p>
          <a:p>
            <a:pPr marL="609600" indent="-609600" eaLnBrk="1" hangingPunct="1">
              <a:buFontTx/>
              <a:buAutoNum type="arabicPeriod"/>
            </a:pPr>
            <a:r>
              <a:rPr lang="en-US" sz="2800" b="1" dirty="0" smtClean="0">
                <a:solidFill>
                  <a:schemeClr val="accent1">
                    <a:lumMod val="20000"/>
                    <a:lumOff val="80000"/>
                  </a:schemeClr>
                </a:solidFill>
                <a:latin typeface="Arial"/>
                <a:cs typeface="Arial"/>
              </a:rPr>
              <a:t>Lipids</a:t>
            </a:r>
            <a:endParaRPr lang="en-US" sz="2800" b="1" dirty="0">
              <a:solidFill>
                <a:schemeClr val="accent1">
                  <a:lumMod val="20000"/>
                  <a:lumOff val="80000"/>
                </a:schemeClr>
              </a:solidFill>
              <a:latin typeface="Arial"/>
              <a:cs typeface="Arial"/>
            </a:endParaRPr>
          </a:p>
          <a:p>
            <a:pPr marL="609600" indent="-609600" eaLnBrk="1" hangingPunct="1">
              <a:buFontTx/>
              <a:buAutoNum type="arabicPeriod"/>
            </a:pPr>
            <a:r>
              <a:rPr lang="en-US" sz="2800" b="1" dirty="0" smtClean="0">
                <a:solidFill>
                  <a:schemeClr val="accent1">
                    <a:lumMod val="20000"/>
                    <a:lumOff val="80000"/>
                  </a:schemeClr>
                </a:solidFill>
                <a:latin typeface="Arial"/>
                <a:cs typeface="Arial"/>
              </a:rPr>
              <a:t>Nucleic </a:t>
            </a:r>
            <a:r>
              <a:rPr lang="en-US" sz="2800" b="1" dirty="0">
                <a:solidFill>
                  <a:schemeClr val="accent1">
                    <a:lumMod val="20000"/>
                    <a:lumOff val="80000"/>
                  </a:schemeClr>
                </a:solidFill>
                <a:latin typeface="Arial"/>
                <a:cs typeface="Arial"/>
              </a:rPr>
              <a:t>acids (DNA &amp; RNA)</a:t>
            </a:r>
          </a:p>
          <a:p>
            <a:pPr marL="0" indent="0" eaLnBrk="1" hangingPunct="1">
              <a:buNone/>
            </a:pPr>
            <a:endParaRPr lang="en-US" sz="3600" b="1" dirty="0" smtClean="0">
              <a:solidFill>
                <a:schemeClr val="accent1">
                  <a:lumMod val="20000"/>
                  <a:lumOff val="80000"/>
                </a:schemeClr>
              </a:solidFill>
              <a:latin typeface="Arial"/>
              <a:cs typeface="Arial"/>
            </a:endParaRPr>
          </a:p>
          <a:p>
            <a:pPr marL="0" indent="0" eaLnBrk="1" hangingPunct="1">
              <a:buNone/>
            </a:pPr>
            <a:endParaRPr lang="en-US" sz="3600" b="1" dirty="0">
              <a:solidFill>
                <a:srgbClr val="006600"/>
              </a:solidFill>
              <a:latin typeface="Arial"/>
              <a:cs typeface="Arial"/>
            </a:endParaRPr>
          </a:p>
          <a:p>
            <a:pPr marL="914400" lvl="2" indent="0" eaLnBrk="1" hangingPunct="1">
              <a:buClr>
                <a:srgbClr val="800000"/>
              </a:buClr>
              <a:buSzPct val="75000"/>
              <a:buNone/>
            </a:pPr>
            <a:r>
              <a:rPr lang="en-US" sz="2800" b="1" dirty="0" smtClean="0">
                <a:latin typeface="Arial"/>
                <a:ea typeface="ＭＳ Ｐゴシック" pitchFamily="-83" charset="-128"/>
                <a:cs typeface="Arial"/>
              </a:rPr>
              <a:t>Structure and function</a:t>
            </a: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5"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rgbClr val="3366FF"/>
                </a:solidFill>
                <a:latin typeface="Arial" panose="020B0604020202020204" pitchFamily="34" charset="0"/>
                <a:ea typeface="Calibri" charset="0"/>
                <a:cs typeface="Arial" panose="020B0604020202020204" pitchFamily="34" charset="0"/>
              </a:rPr>
              <a:t>Major Biological </a:t>
            </a:r>
            <a:r>
              <a:rPr lang="en-US" sz="4400" b="1" dirty="0" smtClean="0">
                <a:solidFill>
                  <a:srgbClr val="3366FF"/>
                </a:solidFill>
                <a:latin typeface="Arial" panose="020B0604020202020204" pitchFamily="34" charset="0"/>
                <a:ea typeface="Calibri" charset="0"/>
                <a:cs typeface="Arial" panose="020B0604020202020204" pitchFamily="34" charset="0"/>
              </a:rPr>
              <a:t>Molecules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2182823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219200"/>
            <a:ext cx="82296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pPr>
            <a:r>
              <a:rPr lang="en-US" b="1" u="sng" dirty="0" smtClean="0">
                <a:latin typeface="Arial"/>
                <a:cs typeface="Arial"/>
              </a:rPr>
              <a:t>Structure</a:t>
            </a:r>
            <a:endParaRPr lang="en-US" b="1" u="sng" dirty="0">
              <a:latin typeface="Arial"/>
              <a:cs typeface="Arial"/>
            </a:endParaRPr>
          </a:p>
          <a:p>
            <a:pPr marL="0" indent="0">
              <a:buNone/>
            </a:pPr>
            <a:r>
              <a:rPr lang="en-US" dirty="0" smtClean="0">
                <a:latin typeface="Arial"/>
                <a:cs typeface="Arial"/>
              </a:rPr>
              <a:t> Monomer</a:t>
            </a:r>
            <a:r>
              <a:rPr lang="en-US" dirty="0">
                <a:latin typeface="Arial"/>
                <a:cs typeface="Arial"/>
              </a:rPr>
              <a:t>: Amino Acid</a:t>
            </a:r>
          </a:p>
          <a:p>
            <a:pPr marL="0" indent="0">
              <a:buNone/>
            </a:pPr>
            <a:r>
              <a:rPr lang="en-US" dirty="0" smtClean="0">
                <a:latin typeface="Arial"/>
                <a:cs typeface="Arial"/>
              </a:rPr>
              <a:t> Polymer</a:t>
            </a:r>
            <a:r>
              <a:rPr lang="en-US" dirty="0">
                <a:latin typeface="Arial"/>
                <a:cs typeface="Arial"/>
              </a:rPr>
              <a:t>: </a:t>
            </a:r>
            <a:r>
              <a:rPr lang="en-US" dirty="0" smtClean="0">
                <a:latin typeface="Arial"/>
                <a:cs typeface="Arial"/>
              </a:rPr>
              <a:t>peptide, polypeptide / protein</a:t>
            </a:r>
            <a:endParaRPr lang="en-US" dirty="0">
              <a:latin typeface="Arial"/>
              <a:cs typeface="Arial"/>
            </a:endParaRPr>
          </a:p>
          <a:p>
            <a:pPr marL="0" indent="0">
              <a:buSzPct val="100000"/>
              <a:buNone/>
            </a:pPr>
            <a:r>
              <a:rPr lang="en-US" b="1" u="sng" dirty="0" smtClean="0">
                <a:latin typeface="Arial"/>
                <a:cs typeface="Arial"/>
              </a:rPr>
              <a:t>Function</a:t>
            </a:r>
            <a:endParaRPr lang="en-US" b="1" dirty="0" smtClean="0">
              <a:latin typeface="Arial"/>
              <a:cs typeface="Arial"/>
            </a:endParaRPr>
          </a:p>
          <a:p>
            <a:pPr marL="0" indent="0">
              <a:buSzPct val="100000"/>
              <a:buNone/>
            </a:pPr>
            <a:r>
              <a:rPr lang="en-US" dirty="0" smtClean="0">
                <a:latin typeface="Arial"/>
                <a:cs typeface="Arial"/>
              </a:rPr>
              <a:t>  </a:t>
            </a:r>
            <a:r>
              <a:rPr lang="en-US" dirty="0" smtClean="0">
                <a:latin typeface="Arial"/>
                <a:ea typeface="ＭＳ Ｐゴシック" charset="0"/>
                <a:cs typeface="Arial"/>
              </a:rPr>
              <a:t>Many!</a:t>
            </a:r>
            <a:endParaRPr lang="en-US" dirty="0">
              <a:latin typeface="Arial"/>
              <a:ea typeface="ＭＳ Ｐゴシック" charset="0"/>
              <a:cs typeface="Arial"/>
            </a:endParaRP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6"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smtClean="0">
                <a:solidFill>
                  <a:schemeClr val="accent6">
                    <a:lumMod val="75000"/>
                  </a:schemeClr>
                </a:solidFill>
                <a:latin typeface="Arial" panose="020B0604020202020204" pitchFamily="34" charset="0"/>
                <a:ea typeface="Calibri" charset="0"/>
                <a:cs typeface="Arial" panose="020B0604020202020204" pitchFamily="34" charset="0"/>
              </a:rPr>
              <a:t>Proteins</a:t>
            </a:r>
            <a:endParaRPr lang="en-US" sz="4400" b="1" dirty="0">
              <a:solidFill>
                <a:schemeClr val="accent6">
                  <a:lumMod val="75000"/>
                </a:schemeClr>
              </a:solidFill>
              <a:latin typeface="Arial" panose="020B0604020202020204" pitchFamily="34" charset="0"/>
              <a:ea typeface="Calibri" charset="0"/>
              <a:cs typeface="Arial" panose="020B0604020202020204" pitchFamily="34" charset="0"/>
            </a:endParaRPr>
          </a:p>
        </p:txBody>
      </p:sp>
      <p:sp>
        <p:nvSpPr>
          <p:cNvPr id="5" name="Rectangle 4"/>
          <p:cNvSpPr/>
          <p:nvPr/>
        </p:nvSpPr>
        <p:spPr>
          <a:xfrm>
            <a:off x="3887955" y="4865587"/>
            <a:ext cx="968858" cy="230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03_13cPeptideBondRxn_2-U.jpg"/>
          <p:cNvPicPr>
            <a:picLocks noChangeAspect="1"/>
          </p:cNvPicPr>
          <p:nvPr/>
        </p:nvPicPr>
        <p:blipFill rotWithShape="1">
          <a:blip r:embed="rId3">
            <a:extLst>
              <a:ext uri="{28A0092B-C50C-407E-A947-70E740481C1C}">
                <a14:useLocalDpi xmlns:a14="http://schemas.microsoft.com/office/drawing/2010/main" val="0"/>
              </a:ext>
            </a:extLst>
          </a:blip>
          <a:srcRect b="11322"/>
          <a:stretch/>
        </p:blipFill>
        <p:spPr>
          <a:xfrm>
            <a:off x="2438400" y="3962400"/>
            <a:ext cx="6021562" cy="1133315"/>
          </a:xfrm>
          <a:prstGeom prst="rect">
            <a:avLst/>
          </a:prstGeom>
        </p:spPr>
      </p:pic>
      <p:sp>
        <p:nvSpPr>
          <p:cNvPr id="17" name="Left Brace 16"/>
          <p:cNvSpPr/>
          <p:nvPr/>
        </p:nvSpPr>
        <p:spPr>
          <a:xfrm rot="16200000">
            <a:off x="3687070" y="3799454"/>
            <a:ext cx="307456" cy="2993429"/>
          </a:xfrm>
          <a:prstGeom prst="leftBrace">
            <a:avLst>
              <a:gd name="adj1" fmla="val 8333"/>
              <a:gd name="adj2" fmla="val 503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rot="16200000">
            <a:off x="7435378" y="4393716"/>
            <a:ext cx="302708" cy="1706705"/>
          </a:xfrm>
          <a:prstGeom prst="leftBrace">
            <a:avLst>
              <a:gd name="adj1" fmla="val 8333"/>
              <a:gd name="adj2" fmla="val 503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106084" y="5398795"/>
            <a:ext cx="1638489" cy="461665"/>
          </a:xfrm>
          <a:prstGeom prst="rect">
            <a:avLst/>
          </a:prstGeom>
          <a:noFill/>
        </p:spPr>
        <p:txBody>
          <a:bodyPr wrap="none" rtlCol="0">
            <a:spAutoFit/>
          </a:bodyPr>
          <a:lstStyle/>
          <a:p>
            <a:r>
              <a:rPr lang="en-US" dirty="0">
                <a:latin typeface="Arial"/>
                <a:cs typeface="Arial"/>
              </a:rPr>
              <a:t>monomers</a:t>
            </a:r>
          </a:p>
        </p:txBody>
      </p:sp>
      <p:sp>
        <p:nvSpPr>
          <p:cNvPr id="20" name="TextBox 19"/>
          <p:cNvSpPr txBox="1"/>
          <p:nvPr/>
        </p:nvSpPr>
        <p:spPr>
          <a:xfrm>
            <a:off x="6839884" y="5322223"/>
            <a:ext cx="1433205" cy="461665"/>
          </a:xfrm>
          <a:prstGeom prst="rect">
            <a:avLst/>
          </a:prstGeom>
          <a:noFill/>
        </p:spPr>
        <p:txBody>
          <a:bodyPr wrap="none" rtlCol="0">
            <a:spAutoFit/>
          </a:bodyPr>
          <a:lstStyle/>
          <a:p>
            <a:r>
              <a:rPr lang="en-US" dirty="0">
                <a:latin typeface="Arial"/>
                <a:cs typeface="Arial"/>
              </a:rPr>
              <a:t>polymers</a:t>
            </a:r>
          </a:p>
        </p:txBody>
      </p:sp>
      <p:sp>
        <p:nvSpPr>
          <p:cNvPr id="3" name="Rectangle 2"/>
          <p:cNvSpPr/>
          <p:nvPr/>
        </p:nvSpPr>
        <p:spPr>
          <a:xfrm>
            <a:off x="5925484" y="4604306"/>
            <a:ext cx="685800" cy="466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2267884" y="4026823"/>
            <a:ext cx="6400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267884" y="5855623"/>
            <a:ext cx="6400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8668684" y="4026823"/>
            <a:ext cx="0" cy="182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2267884" y="4026823"/>
            <a:ext cx="0" cy="1828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41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gn="ctr"/>
            <a:r>
              <a:rPr lang="en-US" sz="3200" b="1" dirty="0" smtClean="0">
                <a:solidFill>
                  <a:schemeClr val="accent6">
                    <a:lumMod val="75000"/>
                  </a:schemeClr>
                </a:solidFill>
                <a:latin typeface="Arial"/>
                <a:cs typeface="Arial"/>
              </a:rPr>
              <a:t>Proteins have a wide range of functions and structures</a:t>
            </a:r>
          </a:p>
        </p:txBody>
      </p:sp>
      <p:sp>
        <p:nvSpPr>
          <p:cNvPr id="171011" name="Rectangle 3"/>
          <p:cNvSpPr>
            <a:spLocks noGrp="1" noChangeArrowheads="1"/>
          </p:cNvSpPr>
          <p:nvPr>
            <p:ph idx="1"/>
          </p:nvPr>
        </p:nvSpPr>
        <p:spPr/>
        <p:txBody>
          <a:bodyPr/>
          <a:lstStyle/>
          <a:p>
            <a:r>
              <a:rPr lang="en-US" sz="2400" b="1" dirty="0" smtClean="0">
                <a:latin typeface="Arial"/>
                <a:cs typeface="Arial"/>
              </a:rPr>
              <a:t>Proteins</a:t>
            </a:r>
            <a:r>
              <a:rPr lang="en-US" sz="2400" dirty="0" smtClean="0">
                <a:latin typeface="Arial"/>
                <a:cs typeface="Arial"/>
              </a:rPr>
              <a:t> are involved in nearly every dynamic function in organisms’ body and are very diverse.</a:t>
            </a:r>
          </a:p>
          <a:p>
            <a:r>
              <a:rPr lang="en-US" sz="2400" dirty="0" smtClean="0">
                <a:latin typeface="Arial"/>
                <a:cs typeface="Arial"/>
              </a:rPr>
              <a:t>Proteins function as:</a:t>
            </a:r>
          </a:p>
          <a:p>
            <a:pPr lvl="1"/>
            <a:r>
              <a:rPr lang="en-US" dirty="0" smtClean="0">
                <a:latin typeface="Arial"/>
                <a:cs typeface="Arial"/>
              </a:rPr>
              <a:t>Enzymes.</a:t>
            </a:r>
          </a:p>
          <a:p>
            <a:pPr lvl="1"/>
            <a:r>
              <a:rPr lang="en-US" dirty="0" smtClean="0">
                <a:latin typeface="Arial"/>
                <a:cs typeface="Arial"/>
              </a:rPr>
              <a:t>Transport proteins embedded in cell membranes.</a:t>
            </a:r>
          </a:p>
          <a:p>
            <a:pPr lvl="1"/>
            <a:r>
              <a:rPr lang="en-US" dirty="0" smtClean="0">
                <a:latin typeface="Arial"/>
                <a:cs typeface="Arial"/>
              </a:rPr>
              <a:t>Defensive proteins, such as antibodies.</a:t>
            </a:r>
          </a:p>
          <a:p>
            <a:pPr lvl="1"/>
            <a:r>
              <a:rPr lang="en-US" dirty="0" smtClean="0">
                <a:latin typeface="Arial"/>
                <a:cs typeface="Arial"/>
              </a:rPr>
              <a:t>Signal proteins such as hormones.</a:t>
            </a:r>
          </a:p>
          <a:p>
            <a:pPr lvl="1"/>
            <a:r>
              <a:rPr lang="en-US" dirty="0" smtClean="0">
                <a:latin typeface="Arial"/>
                <a:cs typeface="Arial"/>
              </a:rPr>
              <a:t>receptor proteins.</a:t>
            </a:r>
          </a:p>
          <a:p>
            <a:pPr lvl="1"/>
            <a:r>
              <a:rPr lang="en-US" dirty="0" smtClean="0">
                <a:latin typeface="Arial"/>
                <a:cs typeface="Arial"/>
              </a:rPr>
              <a:t>contractile proteins found within muscle cells.</a:t>
            </a:r>
          </a:p>
          <a:p>
            <a:pPr lvl="1"/>
            <a:r>
              <a:rPr lang="en-US" dirty="0" smtClean="0">
                <a:latin typeface="Arial"/>
                <a:cs typeface="Arial"/>
              </a:rPr>
              <a:t>structural proteins such as </a:t>
            </a:r>
            <a:r>
              <a:rPr lang="en-US" altLang="en-US" dirty="0">
                <a:latin typeface="Arial"/>
                <a:ea typeface="Cambria" charset="0"/>
                <a:cs typeface="Arial"/>
              </a:rPr>
              <a:t>Keratin in hair and </a:t>
            </a:r>
            <a:r>
              <a:rPr lang="en-US" altLang="en-US" dirty="0" smtClean="0">
                <a:latin typeface="Arial"/>
                <a:ea typeface="Cambria" charset="0"/>
                <a:cs typeface="Arial"/>
              </a:rPr>
              <a:t>nails.</a:t>
            </a:r>
            <a:endParaRPr lang="en-US" dirty="0" smtClean="0">
              <a:latin typeface="Arial"/>
              <a:cs typeface="Arial"/>
            </a:endParaRPr>
          </a:p>
          <a:p>
            <a:pPr lvl="1"/>
            <a:r>
              <a:rPr lang="en-US" dirty="0" smtClean="0">
                <a:latin typeface="Arial"/>
                <a:cs typeface="Arial"/>
              </a:rPr>
              <a:t>storage proteins.</a:t>
            </a:r>
          </a:p>
          <a:p>
            <a:endParaRPr lang="en-US" sz="2400" dirty="0" smtClean="0">
              <a:latin typeface="Arial"/>
              <a:cs typeface="Arial"/>
            </a:endParaRPr>
          </a:p>
          <a:p>
            <a:endParaRPr lang="en-US" sz="2400" dirty="0" smtClean="0">
              <a:latin typeface="Arial"/>
              <a:cs typeface="Arial"/>
            </a:endParaRPr>
          </a:p>
          <a:p>
            <a:pPr lvl="1"/>
            <a:endParaRPr lang="en-US" dirty="0" smtClean="0">
              <a:latin typeface="Arial"/>
              <a:cs typeface="Arial"/>
            </a:endParaRPr>
          </a:p>
          <a:p>
            <a:pPr lvl="1"/>
            <a:endParaRPr lang="en-US" dirty="0">
              <a:latin typeface="Arial"/>
              <a:cs typeface="Arial"/>
            </a:endParaRPr>
          </a:p>
        </p:txBody>
      </p:sp>
    </p:spTree>
    <p:extLst>
      <p:ext uri="{BB962C8B-B14F-4D97-AF65-F5344CB8AC3E}">
        <p14:creationId xmlns:p14="http://schemas.microsoft.com/office/powerpoint/2010/main" val="2967723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pPr algn="ctr"/>
            <a:r>
              <a:rPr lang="en-US" sz="3000" b="1" smtClean="0">
                <a:solidFill>
                  <a:schemeClr val="accent6">
                    <a:lumMod val="75000"/>
                  </a:schemeClr>
                </a:solidFill>
                <a:latin typeface="Arial"/>
                <a:cs typeface="Arial"/>
              </a:rPr>
              <a:t>Proteins are composed of differing arrangements of amino acid monomers</a:t>
            </a:r>
            <a:endParaRPr lang="en-US" sz="3000" b="1" dirty="0">
              <a:solidFill>
                <a:schemeClr val="accent6">
                  <a:lumMod val="75000"/>
                </a:schemeClr>
              </a:solidFill>
              <a:latin typeface="Arial"/>
              <a:cs typeface="Arial"/>
            </a:endParaRPr>
          </a:p>
        </p:txBody>
      </p:sp>
      <p:sp>
        <p:nvSpPr>
          <p:cNvPr id="3" name="Content Placeholder 2"/>
          <p:cNvSpPr>
            <a:spLocks noGrp="1"/>
          </p:cNvSpPr>
          <p:nvPr>
            <p:ph idx="1"/>
          </p:nvPr>
        </p:nvSpPr>
        <p:spPr>
          <a:xfrm>
            <a:off x="914400" y="1600200"/>
            <a:ext cx="7772400" cy="4572000"/>
          </a:xfrm>
        </p:spPr>
        <p:txBody>
          <a:bodyPr/>
          <a:lstStyle/>
          <a:p>
            <a:r>
              <a:rPr lang="en-US" dirty="0" smtClean="0">
                <a:latin typeface="Arial"/>
                <a:cs typeface="Arial"/>
              </a:rPr>
              <a:t>There are 20 different amino acids. </a:t>
            </a:r>
            <a:r>
              <a:rPr lang="en-US" dirty="0">
                <a:latin typeface="Arial"/>
                <a:cs typeface="Arial"/>
              </a:rPr>
              <a:t>E</a:t>
            </a:r>
            <a:r>
              <a:rPr lang="en-US" dirty="0" smtClean="0">
                <a:latin typeface="Arial"/>
                <a:cs typeface="Arial"/>
              </a:rPr>
              <a:t>ach with unique properties</a:t>
            </a:r>
          </a:p>
          <a:p>
            <a:r>
              <a:rPr lang="en-US" dirty="0" smtClean="0">
                <a:latin typeface="Arial"/>
                <a:cs typeface="Arial"/>
              </a:rPr>
              <a:t>They differ only in the R group </a:t>
            </a:r>
          </a:p>
          <a:p>
            <a:endParaRPr lang="en-US" dirty="0">
              <a:latin typeface="Arial"/>
              <a:cs typeface="Arial"/>
            </a:endParaRPr>
          </a:p>
        </p:txBody>
      </p:sp>
      <p:pic>
        <p:nvPicPr>
          <p:cNvPr id="4" name="Picture 3" descr="03_13aAminoAcidStruct-U.jpg"/>
          <p:cNvPicPr>
            <a:picLocks noChangeAspect="1"/>
          </p:cNvPicPr>
          <p:nvPr/>
        </p:nvPicPr>
        <p:blipFill rotWithShape="1">
          <a:blip r:embed="rId3">
            <a:extLst>
              <a:ext uri="{28A0092B-C50C-407E-A947-70E740481C1C}">
                <a14:useLocalDpi xmlns:a14="http://schemas.microsoft.com/office/drawing/2010/main" val="0"/>
              </a:ext>
            </a:extLst>
          </a:blip>
          <a:srcRect b="8860"/>
          <a:stretch/>
        </p:blipFill>
        <p:spPr>
          <a:xfrm>
            <a:off x="2819400" y="3352800"/>
            <a:ext cx="3304032" cy="2344589"/>
          </a:xfrm>
          <a:prstGeom prst="rect">
            <a:avLst/>
          </a:prstGeom>
        </p:spPr>
      </p:pic>
      <p:sp>
        <p:nvSpPr>
          <p:cNvPr id="5" name="Text Box 31"/>
          <p:cNvSpPr txBox="1">
            <a:spLocks noChangeArrowheads="1"/>
          </p:cNvSpPr>
          <p:nvPr/>
        </p:nvSpPr>
        <p:spPr bwMode="auto">
          <a:xfrm>
            <a:off x="2873378" y="5021273"/>
            <a:ext cx="95744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Amino</a:t>
            </a:r>
          </a:p>
          <a:p>
            <a:pPr eaLnBrk="0" hangingPunct="0"/>
            <a:r>
              <a:rPr lang="en-US" dirty="0" smtClean="0">
                <a:solidFill>
                  <a:srgbClr val="000000"/>
                </a:solidFill>
                <a:latin typeface="Arial" charset="0"/>
              </a:rPr>
              <a:t>group</a:t>
            </a:r>
            <a:endParaRPr lang="en-US" dirty="0">
              <a:solidFill>
                <a:srgbClr val="000000"/>
              </a:solidFill>
              <a:latin typeface="Arial" charset="0"/>
            </a:endParaRPr>
          </a:p>
        </p:txBody>
      </p:sp>
      <p:sp>
        <p:nvSpPr>
          <p:cNvPr id="6" name="Text Box 31"/>
          <p:cNvSpPr txBox="1">
            <a:spLocks noChangeArrowheads="1"/>
          </p:cNvSpPr>
          <p:nvPr/>
        </p:nvSpPr>
        <p:spPr bwMode="auto">
          <a:xfrm>
            <a:off x="4795311" y="5012804"/>
            <a:ext cx="131706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Carboxyl</a:t>
            </a:r>
          </a:p>
          <a:p>
            <a:pPr eaLnBrk="0" hangingPunct="0"/>
            <a:r>
              <a:rPr lang="en-US" dirty="0" smtClean="0">
                <a:solidFill>
                  <a:srgbClr val="000000"/>
                </a:solidFill>
                <a:latin typeface="Arial" charset="0"/>
              </a:rPr>
              <a:t>group</a:t>
            </a:r>
            <a:endParaRPr lang="en-US" dirty="0">
              <a:solidFill>
                <a:srgbClr val="000000"/>
              </a:solidFill>
              <a:latin typeface="Arial" charset="0"/>
            </a:endParaRPr>
          </a:p>
        </p:txBody>
      </p:sp>
      <p:pic>
        <p:nvPicPr>
          <p:cNvPr id="9" name="Picture 8" descr="images-2.jpeg"/>
          <p:cNvPicPr>
            <a:picLocks noChangeAspect="1"/>
          </p:cNvPicPr>
          <p:nvPr/>
        </p:nvPicPr>
        <p:blipFill>
          <a:blip r:embed="rId4">
            <a:extLst>
              <a:ext uri="{BEBA8EAE-BF5A-486C-A8C5-ECC9F3942E4B}">
                <a14:imgProps xmlns:a14="http://schemas.microsoft.com/office/drawing/2010/main">
                  <a14:imgLayer r:embed="rId5">
                    <a14:imgEffect>
                      <a14:backgroundRemoval t="1786" b="100000" l="0" r="97659">
                        <a14:foregroundMark x1="17057" y1="80952" x2="17057" y2="80952"/>
                        <a14:foregroundMark x1="6689" y1="14881" x2="6689" y2="14881"/>
                        <a14:foregroundMark x1="82943" y1="13095" x2="82943" y2="13095"/>
                        <a14:foregroundMark x1="86622" y1="72619" x2="86622" y2="72619"/>
                      </a14:backgroundRemoval>
                    </a14:imgEffect>
                  </a14:imgLayer>
                </a14:imgProps>
              </a:ext>
              <a:ext uri="{28A0092B-C50C-407E-A947-70E740481C1C}">
                <a14:useLocalDpi xmlns:a14="http://schemas.microsoft.com/office/drawing/2010/main" val="0"/>
              </a:ext>
            </a:extLst>
          </a:blip>
          <a:stretch>
            <a:fillRect/>
          </a:stretch>
        </p:blipFill>
        <p:spPr>
          <a:xfrm>
            <a:off x="7239000" y="5562600"/>
            <a:ext cx="1763031" cy="990600"/>
          </a:xfrm>
          <a:prstGeom prst="rect">
            <a:avLst/>
          </a:prstGeom>
        </p:spPr>
      </p:pic>
    </p:spTree>
    <p:extLst>
      <p:ext uri="{BB962C8B-B14F-4D97-AF65-F5344CB8AC3E}">
        <p14:creationId xmlns:p14="http://schemas.microsoft.com/office/powerpoint/2010/main" val="338837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r:link="rId4">
            <a:extLst>
              <a:ext uri="{28A0092B-C50C-407E-A947-70E740481C1C}">
                <a14:useLocalDpi xmlns:a14="http://schemas.microsoft.com/office/drawing/2010/main" val="0"/>
              </a:ext>
            </a:extLst>
          </a:blip>
          <a:srcRect r="32519" b="4181"/>
          <a:stretch/>
        </p:blipFill>
        <p:spPr>
          <a:xfrm>
            <a:off x="1524000" y="1676400"/>
            <a:ext cx="5767282" cy="3493008"/>
          </a:xfrm>
          <a:prstGeom prst="rect">
            <a:avLst/>
          </a:prstGeom>
        </p:spPr>
      </p:pic>
      <p:sp>
        <p:nvSpPr>
          <p:cNvPr id="6" name="TextBox 2"/>
          <p:cNvSpPr txBox="1">
            <a:spLocks noChangeArrowheads="1"/>
          </p:cNvSpPr>
          <p:nvPr/>
        </p:nvSpPr>
        <p:spPr bwMode="auto">
          <a:xfrm>
            <a:off x="1533278" y="1822704"/>
            <a:ext cx="2892418" cy="3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sz="2000" b="1" dirty="0" smtClean="0">
                <a:solidFill>
                  <a:srgbClr val="000000"/>
                </a:solidFill>
                <a:latin typeface="Arial"/>
                <a:ea typeface="ＭＳ Ｐゴシック" charset="0"/>
              </a:rPr>
              <a:t>Nonpolar / hydrophobic</a:t>
            </a:r>
            <a:endParaRPr lang="en-US" sz="2000" b="1" dirty="0">
              <a:solidFill>
                <a:srgbClr val="000000"/>
              </a:solidFill>
              <a:latin typeface="Arial"/>
              <a:ea typeface="ＭＳ Ｐゴシック" charset="0"/>
            </a:endParaRPr>
          </a:p>
        </p:txBody>
      </p:sp>
      <p:sp>
        <p:nvSpPr>
          <p:cNvPr id="7" name="TextBox 14"/>
          <p:cNvSpPr txBox="1">
            <a:spLocks noChangeArrowheads="1"/>
          </p:cNvSpPr>
          <p:nvPr/>
        </p:nvSpPr>
        <p:spPr bwMode="auto">
          <a:xfrm>
            <a:off x="4501896" y="1822704"/>
            <a:ext cx="2237441" cy="3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sz="2000" b="1" dirty="0" smtClean="0">
                <a:solidFill>
                  <a:srgbClr val="000000"/>
                </a:solidFill>
                <a:latin typeface="Arial"/>
                <a:ea typeface="ＭＳ Ｐゴシック" charset="0"/>
              </a:rPr>
              <a:t>Polar / hydrophilic</a:t>
            </a:r>
            <a:endParaRPr lang="en-US" sz="2000" b="1" dirty="0">
              <a:solidFill>
                <a:srgbClr val="000000"/>
              </a:solidFill>
              <a:latin typeface="Arial"/>
              <a:ea typeface="ＭＳ Ｐゴシック" charset="0"/>
            </a:endParaRPr>
          </a:p>
        </p:txBody>
      </p:sp>
      <p:sp>
        <p:nvSpPr>
          <p:cNvPr id="8" name="TextBox 58"/>
          <p:cNvSpPr txBox="1">
            <a:spLocks noChangeArrowheads="1"/>
          </p:cNvSpPr>
          <p:nvPr/>
        </p:nvSpPr>
        <p:spPr bwMode="auto">
          <a:xfrm>
            <a:off x="1935696" y="4725450"/>
            <a:ext cx="1998945" cy="3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a:solidFill>
                  <a:srgbClr val="000000"/>
                </a:solidFill>
                <a:latin typeface="Arial"/>
                <a:ea typeface="ＭＳ Ｐゴシック" charset="0"/>
              </a:rPr>
              <a:t>Leucine (Leu)</a:t>
            </a:r>
          </a:p>
        </p:txBody>
      </p:sp>
      <p:sp>
        <p:nvSpPr>
          <p:cNvPr id="9" name="TextBox 60"/>
          <p:cNvSpPr txBox="1">
            <a:spLocks noChangeArrowheads="1"/>
          </p:cNvSpPr>
          <p:nvPr/>
        </p:nvSpPr>
        <p:spPr bwMode="auto">
          <a:xfrm>
            <a:off x="4886858" y="4725450"/>
            <a:ext cx="1728037" cy="3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a:solidFill>
                  <a:srgbClr val="000000"/>
                </a:solidFill>
                <a:latin typeface="Arial"/>
                <a:ea typeface="ＭＳ Ｐゴシック" charset="0"/>
              </a:rPr>
              <a:t>Serine (Ser)</a:t>
            </a:r>
          </a:p>
        </p:txBody>
      </p:sp>
      <p:sp>
        <p:nvSpPr>
          <p:cNvPr id="11" name="Footer Placeholder 1"/>
          <p:cNvSpPr txBox="1">
            <a:spLocks/>
          </p:cNvSpPr>
          <p:nvPr/>
        </p:nvSpPr>
        <p:spPr>
          <a:xfrm>
            <a:off x="0" y="6565067"/>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smtClean="0"/>
              <a:t>© 2018 Pearson Education, Inc.</a:t>
            </a:r>
            <a:endParaRPr lang="en-US" sz="900" dirty="0"/>
          </a:p>
        </p:txBody>
      </p:sp>
      <p:sp>
        <p:nvSpPr>
          <p:cNvPr id="4" name="Rectangle 3"/>
          <p:cNvSpPr/>
          <p:nvPr/>
        </p:nvSpPr>
        <p:spPr>
          <a:xfrm>
            <a:off x="0" y="206509"/>
            <a:ext cx="9144000" cy="954107"/>
          </a:xfrm>
          <a:prstGeom prst="rect">
            <a:avLst/>
          </a:prstGeom>
        </p:spPr>
        <p:txBody>
          <a:bodyPr wrap="square">
            <a:spAutoFit/>
          </a:bodyPr>
          <a:lstStyle/>
          <a:p>
            <a:pPr algn="ctr"/>
            <a:r>
              <a:rPr lang="en-US" sz="2800" dirty="0">
                <a:solidFill>
                  <a:schemeClr val="accent6">
                    <a:lumMod val="75000"/>
                  </a:schemeClr>
                </a:solidFill>
                <a:latin typeface="Arial"/>
              </a:rPr>
              <a:t>Examples of amino acids with hydrophobic and hydrophilic </a:t>
            </a:r>
            <a:r>
              <a:rPr lang="en-US" sz="2800" dirty="0" smtClean="0">
                <a:solidFill>
                  <a:schemeClr val="accent6">
                    <a:lumMod val="75000"/>
                  </a:schemeClr>
                </a:solidFill>
                <a:latin typeface="Arial"/>
              </a:rPr>
              <a:t>R groups</a:t>
            </a:r>
            <a:endParaRPr lang="en-US" sz="2800" dirty="0">
              <a:solidFill>
                <a:schemeClr val="accent6">
                  <a:lumMod val="75000"/>
                </a:schemeClr>
              </a:solidFill>
            </a:endParaRPr>
          </a:p>
        </p:txBody>
      </p:sp>
      <p:cxnSp>
        <p:nvCxnSpPr>
          <p:cNvPr id="5" name="Straight Connector 4"/>
          <p:cNvCxnSpPr/>
          <p:nvPr/>
        </p:nvCxnSpPr>
        <p:spPr>
          <a:xfrm>
            <a:off x="7321296" y="1706880"/>
            <a:ext cx="0" cy="33924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591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17" y="990600"/>
            <a:ext cx="8976360" cy="5791200"/>
          </a:xfrm>
          <a:prstGeom prst="rect">
            <a:avLst/>
          </a:prstGeom>
        </p:spPr>
      </p:pic>
      <p:sp>
        <p:nvSpPr>
          <p:cNvPr id="2" name="Rectangle 1"/>
          <p:cNvSpPr/>
          <p:nvPr/>
        </p:nvSpPr>
        <p:spPr>
          <a:xfrm>
            <a:off x="6713740" y="2819400"/>
            <a:ext cx="2438400" cy="3201133"/>
          </a:xfrm>
          <a:prstGeom prst="rect">
            <a:avLst/>
          </a:prstGeom>
        </p:spPr>
        <p:txBody>
          <a:bodyPr wrap="square">
            <a:spAutoFit/>
          </a:bodyPr>
          <a:lstStyle/>
          <a:p>
            <a:pPr marL="282575" indent="-106363">
              <a:lnSpc>
                <a:spcPct val="110000"/>
              </a:lnSpc>
              <a:buFont typeface="Arial"/>
              <a:buChar char="•"/>
            </a:pPr>
            <a:r>
              <a:rPr lang="en-US" sz="2300" b="1" dirty="0" smtClean="0">
                <a:solidFill>
                  <a:schemeClr val="accent1">
                    <a:lumMod val="75000"/>
                  </a:schemeClr>
                </a:solidFill>
                <a:latin typeface="Arial"/>
                <a:cs typeface="Arial"/>
              </a:rPr>
              <a:t>20 </a:t>
            </a:r>
            <a:r>
              <a:rPr lang="en-US" sz="2300" b="1" dirty="0">
                <a:solidFill>
                  <a:schemeClr val="accent1">
                    <a:lumMod val="75000"/>
                  </a:schemeClr>
                </a:solidFill>
                <a:latin typeface="Arial"/>
                <a:cs typeface="Arial"/>
              </a:rPr>
              <a:t>different amino </a:t>
            </a:r>
            <a:r>
              <a:rPr lang="en-US" sz="2300" b="1" dirty="0" smtClean="0">
                <a:solidFill>
                  <a:schemeClr val="accent1">
                    <a:lumMod val="75000"/>
                  </a:schemeClr>
                </a:solidFill>
                <a:latin typeface="Arial"/>
                <a:cs typeface="Arial"/>
              </a:rPr>
              <a:t>acids.</a:t>
            </a:r>
          </a:p>
          <a:p>
            <a:pPr marL="282575" indent="-106363">
              <a:lnSpc>
                <a:spcPct val="110000"/>
              </a:lnSpc>
              <a:buFont typeface="Arial"/>
              <a:buChar char="•"/>
            </a:pPr>
            <a:endParaRPr lang="en-US" sz="2300" b="1" dirty="0" smtClean="0">
              <a:solidFill>
                <a:schemeClr val="accent1">
                  <a:lumMod val="75000"/>
                </a:schemeClr>
              </a:solidFill>
              <a:latin typeface="Arial"/>
              <a:cs typeface="Arial"/>
            </a:endParaRPr>
          </a:p>
          <a:p>
            <a:pPr marL="282575" indent="-106363">
              <a:lnSpc>
                <a:spcPct val="110000"/>
              </a:lnSpc>
              <a:buFont typeface="Arial"/>
              <a:buChar char="•"/>
            </a:pPr>
            <a:r>
              <a:rPr lang="en-US" sz="2300" b="1" dirty="0">
                <a:solidFill>
                  <a:schemeClr val="accent1">
                    <a:lumMod val="75000"/>
                  </a:schemeClr>
                </a:solidFill>
                <a:latin typeface="Arial"/>
                <a:cs typeface="Arial"/>
              </a:rPr>
              <a:t>Differ in the “R” </a:t>
            </a:r>
            <a:r>
              <a:rPr lang="en-US" sz="2300" b="1" dirty="0" smtClean="0">
                <a:solidFill>
                  <a:schemeClr val="accent1">
                    <a:lumMod val="75000"/>
                  </a:schemeClr>
                </a:solidFill>
                <a:latin typeface="Arial"/>
                <a:cs typeface="Arial"/>
              </a:rPr>
              <a:t>group = </a:t>
            </a:r>
            <a:endParaRPr lang="en-US" sz="2300" b="1" dirty="0">
              <a:solidFill>
                <a:schemeClr val="accent1">
                  <a:lumMod val="75000"/>
                </a:schemeClr>
              </a:solidFill>
              <a:latin typeface="Arial"/>
              <a:cs typeface="Arial"/>
            </a:endParaRPr>
          </a:p>
          <a:p>
            <a:pPr marL="282575">
              <a:lnSpc>
                <a:spcPct val="110000"/>
              </a:lnSpc>
            </a:pPr>
            <a:r>
              <a:rPr lang="en-US" sz="2300" b="1" dirty="0" smtClean="0">
                <a:solidFill>
                  <a:schemeClr val="accent1">
                    <a:lumMod val="75000"/>
                  </a:schemeClr>
                </a:solidFill>
                <a:latin typeface="Arial"/>
                <a:cs typeface="Arial"/>
              </a:rPr>
              <a:t>each has unique properties. </a:t>
            </a:r>
            <a:endParaRPr lang="en-US" sz="2300" b="1" dirty="0">
              <a:solidFill>
                <a:schemeClr val="accent1">
                  <a:lumMod val="75000"/>
                </a:schemeClr>
              </a:solidFill>
              <a:latin typeface="Arial"/>
              <a:cs typeface="Arial"/>
            </a:endParaRPr>
          </a:p>
        </p:txBody>
      </p:sp>
      <p:sp>
        <p:nvSpPr>
          <p:cNvPr id="3" name="TextBox 2"/>
          <p:cNvSpPr txBox="1"/>
          <p:nvPr/>
        </p:nvSpPr>
        <p:spPr>
          <a:xfrm rot="16200000">
            <a:off x="-1554401" y="2571322"/>
            <a:ext cx="3416583" cy="307777"/>
          </a:xfrm>
          <a:prstGeom prst="rect">
            <a:avLst/>
          </a:prstGeom>
          <a:noFill/>
        </p:spPr>
        <p:txBody>
          <a:bodyPr wrap="none" rtlCol="0">
            <a:spAutoFit/>
          </a:bodyPr>
          <a:lstStyle/>
          <a:p>
            <a:r>
              <a:rPr lang="en-US" sz="1400" b="1" cap="all" dirty="0" smtClean="0">
                <a:latin typeface="Arial"/>
                <a:cs typeface="Arial"/>
              </a:rPr>
              <a:t> Hydrophilic /       hydrophobic/</a:t>
            </a:r>
            <a:endParaRPr lang="en-US" sz="1400" b="1" cap="all" dirty="0">
              <a:latin typeface="Arial"/>
              <a:cs typeface="Arial"/>
            </a:endParaRPr>
          </a:p>
        </p:txBody>
      </p:sp>
      <p:sp>
        <p:nvSpPr>
          <p:cNvPr id="5" name="Rectangle 4"/>
          <p:cNvSpPr/>
          <p:nvPr/>
        </p:nvSpPr>
        <p:spPr>
          <a:xfrm>
            <a:off x="0" y="206509"/>
            <a:ext cx="9144000" cy="523220"/>
          </a:xfrm>
          <a:prstGeom prst="rect">
            <a:avLst/>
          </a:prstGeom>
        </p:spPr>
        <p:txBody>
          <a:bodyPr wrap="square">
            <a:spAutoFit/>
          </a:bodyPr>
          <a:lstStyle/>
          <a:p>
            <a:pPr algn="ctr"/>
            <a:r>
              <a:rPr lang="en-US" sz="2800" dirty="0" smtClean="0">
                <a:solidFill>
                  <a:schemeClr val="accent6">
                    <a:lumMod val="75000"/>
                  </a:schemeClr>
                </a:solidFill>
                <a:latin typeface="Arial"/>
              </a:rPr>
              <a:t>Amino acids</a:t>
            </a:r>
            <a:endParaRPr lang="en-US" sz="2800" dirty="0">
              <a:solidFill>
                <a:schemeClr val="accent6">
                  <a:lumMod val="75000"/>
                </a:schemeClr>
              </a:solidFill>
            </a:endParaRPr>
          </a:p>
        </p:txBody>
      </p:sp>
    </p:spTree>
    <p:extLst>
      <p:ext uri="{BB962C8B-B14F-4D97-AF65-F5344CB8AC3E}">
        <p14:creationId xmlns:p14="http://schemas.microsoft.com/office/powerpoint/2010/main" val="4096456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19" y="36874"/>
            <a:ext cx="7886700" cy="1325563"/>
          </a:xfrm>
        </p:spPr>
        <p:txBody>
          <a:bodyPr/>
          <a:lstStyle/>
          <a:p>
            <a:pPr algn="ctr"/>
            <a:r>
              <a:rPr lang="en-US" dirty="0" smtClean="0">
                <a:solidFill>
                  <a:srgbClr val="E46C0A"/>
                </a:solidFill>
                <a:latin typeface="Arial"/>
                <a:cs typeface="Arial"/>
              </a:rPr>
              <a:t>Proteins</a:t>
            </a:r>
            <a:endParaRPr lang="en-US" dirty="0">
              <a:solidFill>
                <a:srgbClr val="E46C0A"/>
              </a:solidFill>
              <a:latin typeface="Arial"/>
              <a:cs typeface="Arial"/>
            </a:endParaRPr>
          </a:p>
        </p:txBody>
      </p:sp>
      <p:sp>
        <p:nvSpPr>
          <p:cNvPr id="3" name="Content Placeholder 2"/>
          <p:cNvSpPr>
            <a:spLocks noGrp="1"/>
          </p:cNvSpPr>
          <p:nvPr>
            <p:ph idx="1"/>
          </p:nvPr>
        </p:nvSpPr>
        <p:spPr>
          <a:xfrm>
            <a:off x="457200" y="1939131"/>
            <a:ext cx="8610600" cy="1642269"/>
          </a:xfrm>
        </p:spPr>
        <p:txBody>
          <a:bodyPr/>
          <a:lstStyle/>
          <a:p>
            <a:pPr marL="0" indent="0">
              <a:buNone/>
            </a:pPr>
            <a:r>
              <a:rPr lang="en-US" dirty="0" smtClean="0">
                <a:latin typeface="Arial"/>
                <a:cs typeface="Arial"/>
              </a:rPr>
              <a:t>Monomer: </a:t>
            </a:r>
            <a:r>
              <a:rPr lang="en-US" b="1" dirty="0" smtClean="0">
                <a:solidFill>
                  <a:schemeClr val="accent1">
                    <a:lumMod val="75000"/>
                  </a:schemeClr>
                </a:solidFill>
                <a:latin typeface="Arial"/>
                <a:cs typeface="Arial"/>
              </a:rPr>
              <a:t>Amino Acid</a:t>
            </a:r>
            <a:r>
              <a:rPr lang="en-US" dirty="0" smtClean="0">
                <a:latin typeface="Arial"/>
                <a:cs typeface="Arial"/>
              </a:rPr>
              <a:t>                 Polymer: </a:t>
            </a:r>
            <a:r>
              <a:rPr lang="en-US" b="1" dirty="0" smtClean="0">
                <a:solidFill>
                  <a:srgbClr val="376092"/>
                </a:solidFill>
                <a:latin typeface="Arial"/>
                <a:cs typeface="Arial"/>
              </a:rPr>
              <a:t>Polypeptide</a:t>
            </a:r>
          </a:p>
          <a:p>
            <a:pPr marL="0" indent="0">
              <a:buNone/>
            </a:pPr>
            <a:r>
              <a:rPr lang="en-US" dirty="0" smtClean="0">
                <a:latin typeface="Arial"/>
                <a:cs typeface="Arial"/>
              </a:rPr>
              <a:t> </a:t>
            </a:r>
            <a:endParaRPr lang="en-US" dirty="0">
              <a:latin typeface="Arial"/>
              <a:cs typeface="Arial"/>
            </a:endParaRPr>
          </a:p>
        </p:txBody>
      </p:sp>
      <p:pic>
        <p:nvPicPr>
          <p:cNvPr id="24" name="Picture 23"/>
          <p:cNvPicPr>
            <a:picLocks noChangeAspect="1"/>
          </p:cNvPicPr>
          <p:nvPr/>
        </p:nvPicPr>
        <p:blipFill>
          <a:blip r:embed="rId3" r:link="rId4">
            <a:extLst>
              <a:ext uri="{28A0092B-C50C-407E-A947-70E740481C1C}">
                <a14:useLocalDpi xmlns:a14="http://schemas.microsoft.com/office/drawing/2010/main" val="0"/>
              </a:ext>
            </a:extLst>
          </a:blip>
          <a:srcRect b="7669"/>
          <a:stretch>
            <a:fillRect/>
          </a:stretch>
        </p:blipFill>
        <p:spPr>
          <a:xfrm>
            <a:off x="298704" y="3194304"/>
            <a:ext cx="8546592" cy="1834896"/>
          </a:xfrm>
          <a:prstGeom prst="rect">
            <a:avLst/>
          </a:prstGeom>
        </p:spPr>
      </p:pic>
      <p:sp>
        <p:nvSpPr>
          <p:cNvPr id="26" name="TextBox 12"/>
          <p:cNvSpPr txBox="1">
            <a:spLocks noChangeArrowheads="1"/>
          </p:cNvSpPr>
          <p:nvPr/>
        </p:nvSpPr>
        <p:spPr bwMode="auto">
          <a:xfrm>
            <a:off x="2539205" y="3194971"/>
            <a:ext cx="71814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smtClean="0">
                <a:solidFill>
                  <a:srgbClr val="000000"/>
                </a:solidFill>
                <a:latin typeface="Arial"/>
                <a:ea typeface="ＭＳ Ｐゴシック" charset="0"/>
              </a:rPr>
              <a:t>Amino</a:t>
            </a:r>
          </a:p>
          <a:p>
            <a:pPr algn="ctr" eaLnBrk="0" hangingPunct="0">
              <a:lnSpc>
                <a:spcPts val="2000"/>
              </a:lnSpc>
            </a:pPr>
            <a:r>
              <a:rPr lang="en-US" sz="1800" b="1" smtClean="0">
                <a:solidFill>
                  <a:srgbClr val="000000"/>
                </a:solidFill>
                <a:latin typeface="Arial"/>
                <a:ea typeface="ＭＳ Ｐゴシック" charset="0"/>
              </a:rPr>
              <a:t>group</a:t>
            </a:r>
            <a:endParaRPr lang="en-US" sz="1800" b="1">
              <a:solidFill>
                <a:srgbClr val="000000"/>
              </a:solidFill>
              <a:latin typeface="Arial"/>
              <a:ea typeface="ＭＳ Ｐゴシック" charset="0"/>
            </a:endParaRPr>
          </a:p>
        </p:txBody>
      </p:sp>
      <p:sp>
        <p:nvSpPr>
          <p:cNvPr id="27" name="TextBox 81"/>
          <p:cNvSpPr txBox="1">
            <a:spLocks noChangeArrowheads="1"/>
          </p:cNvSpPr>
          <p:nvPr/>
        </p:nvSpPr>
        <p:spPr bwMode="auto">
          <a:xfrm>
            <a:off x="431798" y="4845500"/>
            <a:ext cx="1244106" cy="25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FF0000"/>
                </a:solidFill>
                <a:latin typeface="Arial"/>
                <a:ea typeface="ＭＳ Ｐゴシック" charset="0"/>
              </a:rPr>
              <a:t>Amino acid</a:t>
            </a:r>
          </a:p>
        </p:txBody>
      </p:sp>
      <p:sp>
        <p:nvSpPr>
          <p:cNvPr id="28" name="TextBox 83"/>
          <p:cNvSpPr txBox="1">
            <a:spLocks noChangeArrowheads="1"/>
          </p:cNvSpPr>
          <p:nvPr/>
        </p:nvSpPr>
        <p:spPr bwMode="auto">
          <a:xfrm>
            <a:off x="2868610" y="4848920"/>
            <a:ext cx="1244106" cy="25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FF0000"/>
                </a:solidFill>
                <a:latin typeface="Arial"/>
                <a:ea typeface="ＭＳ Ｐゴシック" charset="0"/>
              </a:rPr>
              <a:t>Amino acid</a:t>
            </a:r>
          </a:p>
        </p:txBody>
      </p:sp>
      <p:pic>
        <p:nvPicPr>
          <p:cNvPr id="35" name="Picture 34"/>
          <p:cNvPicPr>
            <a:picLocks noChangeAspect="1"/>
          </p:cNvPicPr>
          <p:nvPr/>
        </p:nvPicPr>
        <p:blipFill rotWithShape="1">
          <a:blip r:embed="rId5" r:link="rId6">
            <a:extLst>
              <a:ext uri="{28A0092B-C50C-407E-A947-70E740481C1C}">
                <a14:useLocalDpi xmlns:a14="http://schemas.microsoft.com/office/drawing/2010/main" val="0"/>
              </a:ext>
            </a:extLst>
          </a:blip>
          <a:srcRect l="47278" b="7669"/>
          <a:stretch/>
        </p:blipFill>
        <p:spPr>
          <a:xfrm>
            <a:off x="4339376" y="3118104"/>
            <a:ext cx="4505920" cy="1834896"/>
          </a:xfrm>
          <a:prstGeom prst="rect">
            <a:avLst/>
          </a:prstGeom>
        </p:spPr>
      </p:pic>
      <p:sp>
        <p:nvSpPr>
          <p:cNvPr id="36" name="TextBox 17"/>
          <p:cNvSpPr txBox="1">
            <a:spLocks noChangeArrowheads="1"/>
          </p:cNvSpPr>
          <p:nvPr/>
        </p:nvSpPr>
        <p:spPr bwMode="auto">
          <a:xfrm>
            <a:off x="6858000" y="2819400"/>
            <a:ext cx="1756716" cy="516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Peptide </a:t>
            </a:r>
            <a:r>
              <a:rPr lang="en-US" sz="1800" b="1" dirty="0" smtClean="0">
                <a:solidFill>
                  <a:srgbClr val="000000"/>
                </a:solidFill>
                <a:latin typeface="Arial"/>
                <a:ea typeface="ＭＳ Ｐゴシック" charset="0"/>
              </a:rPr>
              <a:t>bond</a:t>
            </a:r>
          </a:p>
          <a:p>
            <a:pPr eaLnBrk="0" hangingPunct="0">
              <a:lnSpc>
                <a:spcPts val="2000"/>
              </a:lnSpc>
            </a:pPr>
            <a:r>
              <a:rPr lang="en-US" sz="1800" b="1" dirty="0" smtClean="0">
                <a:solidFill>
                  <a:srgbClr val="000000"/>
                </a:solidFill>
                <a:latin typeface="Arial"/>
                <a:ea typeface="ＭＳ Ｐゴシック" charset="0"/>
              </a:rPr>
              <a:t>(Covalent bond)</a:t>
            </a:r>
            <a:endParaRPr lang="en-US" sz="1800" b="1" dirty="0">
              <a:solidFill>
                <a:srgbClr val="000000"/>
              </a:solidFill>
              <a:latin typeface="Arial"/>
              <a:ea typeface="ＭＳ Ｐゴシック" charset="0"/>
            </a:endParaRPr>
          </a:p>
        </p:txBody>
      </p:sp>
      <p:sp>
        <p:nvSpPr>
          <p:cNvPr id="37" name="TextBox 23"/>
          <p:cNvSpPr txBox="1">
            <a:spLocks noChangeArrowheads="1"/>
          </p:cNvSpPr>
          <p:nvPr/>
        </p:nvSpPr>
        <p:spPr bwMode="auto">
          <a:xfrm>
            <a:off x="5651498" y="4480847"/>
            <a:ext cx="336631"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a:solidFill>
                  <a:srgbClr val="000000"/>
                </a:solidFill>
                <a:latin typeface="Arial"/>
                <a:ea typeface="ＭＳ Ｐゴシック" charset="0"/>
              </a:rPr>
              <a:t>H</a:t>
            </a:r>
            <a:r>
              <a:rPr lang="en-US" sz="1400" b="1" baseline="-25000" dirty="0">
                <a:solidFill>
                  <a:srgbClr val="000000"/>
                </a:solidFill>
                <a:latin typeface="Arial"/>
                <a:ea typeface="ＭＳ Ｐゴシック" charset="0"/>
              </a:rPr>
              <a:t>2</a:t>
            </a:r>
            <a:r>
              <a:rPr lang="en-US" sz="1400" b="1" dirty="0">
                <a:solidFill>
                  <a:srgbClr val="000000"/>
                </a:solidFill>
                <a:latin typeface="Arial"/>
                <a:ea typeface="ＭＳ Ｐゴシック" charset="0"/>
              </a:rPr>
              <a:t>O</a:t>
            </a:r>
          </a:p>
        </p:txBody>
      </p:sp>
      <p:sp>
        <p:nvSpPr>
          <p:cNvPr id="38" name="TextBox 26"/>
          <p:cNvSpPr txBox="1">
            <a:spLocks noChangeArrowheads="1"/>
          </p:cNvSpPr>
          <p:nvPr/>
        </p:nvSpPr>
        <p:spPr bwMode="auto">
          <a:xfrm>
            <a:off x="4485480" y="3525172"/>
            <a:ext cx="1346522"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Dehydration</a:t>
            </a:r>
          </a:p>
          <a:p>
            <a:pPr algn="ctr" eaLnBrk="0" hangingPunct="0">
              <a:lnSpc>
                <a:spcPts val="2000"/>
              </a:lnSpc>
            </a:pPr>
            <a:r>
              <a:rPr lang="en-US" sz="1800" b="1" dirty="0" smtClean="0">
                <a:solidFill>
                  <a:srgbClr val="000000"/>
                </a:solidFill>
                <a:latin typeface="Arial"/>
                <a:ea typeface="ＭＳ Ｐゴシック" charset="0"/>
              </a:rPr>
              <a:t>reaction</a:t>
            </a:r>
            <a:endParaRPr lang="en-US" sz="1800" b="1" dirty="0">
              <a:solidFill>
                <a:srgbClr val="000000"/>
              </a:solidFill>
              <a:latin typeface="Arial"/>
              <a:ea typeface="ＭＳ Ｐゴシック" charset="0"/>
            </a:endParaRPr>
          </a:p>
        </p:txBody>
      </p:sp>
      <p:sp>
        <p:nvSpPr>
          <p:cNvPr id="4" name="Rectangle 3"/>
          <p:cNvSpPr/>
          <p:nvPr/>
        </p:nvSpPr>
        <p:spPr>
          <a:xfrm>
            <a:off x="7543800" y="3352800"/>
            <a:ext cx="228600" cy="685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620000" y="3444240"/>
            <a:ext cx="0" cy="5943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81"/>
          <p:cNvSpPr txBox="1">
            <a:spLocks noChangeArrowheads="1"/>
          </p:cNvSpPr>
          <p:nvPr/>
        </p:nvSpPr>
        <p:spPr bwMode="auto">
          <a:xfrm>
            <a:off x="7239000" y="4828703"/>
            <a:ext cx="833724" cy="25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FF0000"/>
                </a:solidFill>
                <a:latin typeface="Arial"/>
                <a:ea typeface="ＭＳ Ｐゴシック" charset="0"/>
              </a:rPr>
              <a:t>Peptide</a:t>
            </a:r>
            <a:endParaRPr lang="en-US" sz="1800" b="1" dirty="0">
              <a:solidFill>
                <a:srgbClr val="FF0000"/>
              </a:solidFill>
              <a:latin typeface="Arial"/>
              <a:ea typeface="ＭＳ Ｐゴシック" charset="0"/>
            </a:endParaRPr>
          </a:p>
        </p:txBody>
      </p:sp>
      <p:sp>
        <p:nvSpPr>
          <p:cNvPr id="45" name="TextBox 6"/>
          <p:cNvSpPr txBox="1">
            <a:spLocks noChangeArrowheads="1"/>
          </p:cNvSpPr>
          <p:nvPr/>
        </p:nvSpPr>
        <p:spPr bwMode="auto">
          <a:xfrm>
            <a:off x="1142205" y="3220839"/>
            <a:ext cx="987450"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Carboxyl</a:t>
            </a:r>
          </a:p>
          <a:p>
            <a:pPr algn="ctr" eaLnBrk="0" hangingPunct="0">
              <a:lnSpc>
                <a:spcPts val="2000"/>
              </a:lnSpc>
            </a:pPr>
            <a:r>
              <a:rPr lang="en-US" sz="1800" b="1" dirty="0" smtClean="0">
                <a:solidFill>
                  <a:srgbClr val="000000"/>
                </a:solidFill>
                <a:latin typeface="Arial"/>
                <a:ea typeface="ＭＳ Ｐゴシック" charset="0"/>
              </a:rPr>
              <a:t>group</a:t>
            </a:r>
            <a:endParaRPr lang="en-US" sz="1800" b="1" dirty="0">
              <a:solidFill>
                <a:srgbClr val="000000"/>
              </a:solidFill>
              <a:latin typeface="Arial"/>
              <a:ea typeface="ＭＳ Ｐゴシック" charset="0"/>
            </a:endParaRPr>
          </a:p>
        </p:txBody>
      </p:sp>
      <p:sp>
        <p:nvSpPr>
          <p:cNvPr id="46" name="Rectangle 45"/>
          <p:cNvSpPr/>
          <p:nvPr/>
        </p:nvSpPr>
        <p:spPr>
          <a:xfrm>
            <a:off x="2286000" y="3200400"/>
            <a:ext cx="2057400" cy="190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572000" y="4876800"/>
            <a:ext cx="1295400" cy="0"/>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6"/>
          <p:cNvSpPr txBox="1">
            <a:spLocks noChangeArrowheads="1"/>
          </p:cNvSpPr>
          <p:nvPr/>
        </p:nvSpPr>
        <p:spPr bwMode="auto">
          <a:xfrm>
            <a:off x="4655108" y="5029200"/>
            <a:ext cx="1180311" cy="25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Hydrolysis</a:t>
            </a:r>
            <a:endParaRPr lang="en-US" sz="1800" b="1" dirty="0">
              <a:solidFill>
                <a:srgbClr val="000000"/>
              </a:solidFill>
              <a:latin typeface="Arial"/>
              <a:ea typeface="ＭＳ Ｐゴシック" charset="0"/>
            </a:endParaRPr>
          </a:p>
        </p:txBody>
      </p:sp>
    </p:spTree>
    <p:extLst>
      <p:ext uri="{BB962C8B-B14F-4D97-AF65-F5344CB8AC3E}">
        <p14:creationId xmlns:p14="http://schemas.microsoft.com/office/powerpoint/2010/main" val="309315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P spid="37" grpId="0"/>
      <p:bldP spid="38" grpId="0"/>
      <p:bldP spid="42" grpId="0"/>
      <p:bldP spid="45" grpId="0"/>
      <p:bldP spid="46"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4431910" cy="1040340"/>
          </a:xfrm>
        </p:spPr>
        <p:txBody>
          <a:bodyPr/>
          <a:lstStyle/>
          <a:p>
            <a:r>
              <a:rPr lang="en-US" sz="3200" b="1" dirty="0">
                <a:solidFill>
                  <a:schemeClr val="accent6">
                    <a:lumMod val="75000"/>
                  </a:schemeClr>
                </a:solidFill>
                <a:latin typeface="Arial"/>
                <a:cs typeface="Arial"/>
              </a:rPr>
              <a:t>A protein can have four levels of structure</a:t>
            </a:r>
          </a:p>
        </p:txBody>
      </p:sp>
      <p:pic>
        <p:nvPicPr>
          <p:cNvPr id="4" name="Picture 3"/>
          <p:cNvPicPr>
            <a:picLocks noChangeAspect="1"/>
          </p:cNvPicPr>
          <p:nvPr/>
        </p:nvPicPr>
        <p:blipFill>
          <a:blip r:embed="rId3"/>
          <a:stretch>
            <a:fillRect/>
          </a:stretch>
        </p:blipFill>
        <p:spPr>
          <a:xfrm>
            <a:off x="4648200" y="217004"/>
            <a:ext cx="3780988" cy="6606965"/>
          </a:xfrm>
          <a:prstGeom prst="rect">
            <a:avLst/>
          </a:prstGeom>
        </p:spPr>
      </p:pic>
    </p:spTree>
    <p:extLst>
      <p:ext uri="{BB962C8B-B14F-4D97-AF65-F5344CB8AC3E}">
        <p14:creationId xmlns:p14="http://schemas.microsoft.com/office/powerpoint/2010/main" val="1268139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119" y="3799310"/>
            <a:ext cx="5771677" cy="2911767"/>
          </a:xfrm>
        </p:spPr>
        <p:txBody>
          <a:bodyPr/>
          <a:lstStyle/>
          <a:p>
            <a:r>
              <a:rPr lang="en-US" dirty="0" smtClean="0">
                <a:latin typeface="Arial"/>
                <a:cs typeface="Arial"/>
              </a:rPr>
              <a:t>Carbohydrates</a:t>
            </a:r>
          </a:p>
          <a:p>
            <a:r>
              <a:rPr lang="en-US" dirty="0" smtClean="0">
                <a:latin typeface="Arial"/>
                <a:cs typeface="Arial"/>
              </a:rPr>
              <a:t>Proteins</a:t>
            </a:r>
          </a:p>
          <a:p>
            <a:r>
              <a:rPr lang="en-US" dirty="0" smtClean="0">
                <a:latin typeface="Arial"/>
                <a:cs typeface="Arial"/>
              </a:rPr>
              <a:t>Lipids</a:t>
            </a:r>
          </a:p>
          <a:p>
            <a:r>
              <a:rPr lang="en-US" dirty="0" smtClean="0">
                <a:latin typeface="Arial"/>
                <a:cs typeface="Arial"/>
              </a:rPr>
              <a:t>Nucleic Acids</a:t>
            </a:r>
            <a:endParaRPr lang="en-US" dirty="0">
              <a:latin typeface="Arial"/>
              <a:cs typeface="Arial"/>
            </a:endParaRPr>
          </a:p>
        </p:txBody>
      </p:sp>
      <p:sp>
        <p:nvSpPr>
          <p:cNvPr id="4" name="TextBox 3"/>
          <p:cNvSpPr txBox="1"/>
          <p:nvPr/>
        </p:nvSpPr>
        <p:spPr>
          <a:xfrm>
            <a:off x="533400" y="1600200"/>
            <a:ext cx="7220308" cy="2308324"/>
          </a:xfrm>
          <a:prstGeom prst="rect">
            <a:avLst/>
          </a:prstGeom>
          <a:noFill/>
        </p:spPr>
        <p:txBody>
          <a:bodyPr wrap="square" rtlCol="0">
            <a:spAutoFit/>
          </a:bodyPr>
          <a:lstStyle/>
          <a:p>
            <a:pPr marL="457200" lvl="1">
              <a:buClr>
                <a:schemeClr val="hlink"/>
              </a:buClr>
              <a:buSzPct val="80000"/>
              <a:defRPr/>
            </a:pPr>
            <a:r>
              <a:rPr lang="en-US" sz="2400" b="1" dirty="0">
                <a:solidFill>
                  <a:schemeClr val="accent1">
                    <a:lumMod val="75000"/>
                  </a:schemeClr>
                </a:solidFill>
                <a:latin typeface="Arial" panose="020B0604020202020204" pitchFamily="34" charset="0"/>
                <a:cs typeface="Arial" panose="020B0604020202020204" pitchFamily="34" charset="0"/>
              </a:rPr>
              <a:t>Organisms are made up of </a:t>
            </a:r>
            <a:r>
              <a:rPr lang="en-US" sz="2400" b="1" u="sng" dirty="0" smtClean="0">
                <a:solidFill>
                  <a:schemeClr val="accent1">
                    <a:lumMod val="75000"/>
                  </a:schemeClr>
                </a:solidFill>
                <a:latin typeface="Arial" panose="020B0604020202020204" pitchFamily="34" charset="0"/>
                <a:cs typeface="Arial" panose="020B0604020202020204" pitchFamily="34" charset="0"/>
              </a:rPr>
              <a:t>four </a:t>
            </a:r>
            <a:r>
              <a:rPr lang="en-US" sz="2400" b="1" u="sng" dirty="0">
                <a:solidFill>
                  <a:schemeClr val="accent1">
                    <a:lumMod val="75000"/>
                  </a:schemeClr>
                </a:solidFill>
                <a:latin typeface="Arial" panose="020B0604020202020204" pitchFamily="34" charset="0"/>
                <a:cs typeface="Arial" panose="020B0604020202020204" pitchFamily="34" charset="0"/>
              </a:rPr>
              <a:t>main </a:t>
            </a:r>
            <a:r>
              <a:rPr lang="en-US" sz="2400" b="1" dirty="0">
                <a:solidFill>
                  <a:schemeClr val="accent1">
                    <a:lumMod val="75000"/>
                  </a:schemeClr>
                </a:solidFill>
                <a:latin typeface="Arial" panose="020B0604020202020204" pitchFamily="34" charset="0"/>
                <a:cs typeface="Arial" panose="020B0604020202020204" pitchFamily="34" charset="0"/>
              </a:rPr>
              <a:t>classes of biological molecules</a:t>
            </a:r>
          </a:p>
          <a:p>
            <a:pPr lvl="1" eaLnBrk="1" hangingPunct="1">
              <a:buClr>
                <a:schemeClr val="hlink"/>
              </a:buClr>
              <a:buSzPct val="80000"/>
              <a:buFont typeface="Wingdings" pitchFamily="2" charset="2"/>
              <a:buChar char="Ø"/>
              <a:defRPr/>
            </a:pPr>
            <a:endParaRPr lang="en-US" sz="2400" dirty="0">
              <a:solidFill>
                <a:schemeClr val="accent1">
                  <a:lumMod val="75000"/>
                </a:schemeClr>
              </a:solidFill>
              <a:latin typeface="Arial" panose="020B0604020202020204" pitchFamily="34" charset="0"/>
              <a:cs typeface="Arial" panose="020B0604020202020204" pitchFamily="34" charset="0"/>
            </a:endParaRPr>
          </a:p>
          <a:p>
            <a:pPr marL="593725" lvl="2">
              <a:buClr>
                <a:schemeClr val="folHlink"/>
              </a:buClr>
              <a:defRPr/>
            </a:pPr>
            <a:r>
              <a:rPr lang="en-US" sz="2400" dirty="0">
                <a:solidFill>
                  <a:schemeClr val="accent1">
                    <a:lumMod val="75000"/>
                  </a:schemeClr>
                </a:solidFill>
                <a:latin typeface="Arial" panose="020B0604020202020204" pitchFamily="34" charset="0"/>
                <a:cs typeface="Arial" panose="020B0604020202020204" pitchFamily="34" charset="0"/>
              </a:rPr>
              <a:t>All are </a:t>
            </a:r>
            <a:r>
              <a:rPr lang="en-US" sz="2400" b="1" dirty="0">
                <a:solidFill>
                  <a:schemeClr val="accent1">
                    <a:lumMod val="75000"/>
                  </a:schemeClr>
                </a:solidFill>
                <a:latin typeface="Arial" panose="020B0604020202020204" pitchFamily="34" charset="0"/>
                <a:cs typeface="Arial" panose="020B0604020202020204" pitchFamily="34" charset="0"/>
              </a:rPr>
              <a:t>carbon-based </a:t>
            </a:r>
            <a:r>
              <a:rPr lang="en-US" sz="2400" b="1" dirty="0" smtClean="0">
                <a:solidFill>
                  <a:schemeClr val="accent1">
                    <a:lumMod val="75000"/>
                  </a:schemeClr>
                </a:solidFill>
                <a:latin typeface="Arial" panose="020B0604020202020204" pitchFamily="34" charset="0"/>
                <a:cs typeface="Arial" panose="020B0604020202020204" pitchFamily="34" charset="0"/>
              </a:rPr>
              <a:t>molecules </a:t>
            </a:r>
            <a:r>
              <a:rPr lang="en-US" sz="2400" b="1" dirty="0">
                <a:solidFill>
                  <a:schemeClr val="accent1">
                    <a:lumMod val="75000"/>
                  </a:schemeClr>
                </a:solidFill>
                <a:latin typeface="Arial" panose="020B0604020202020204" pitchFamily="34" charset="0"/>
                <a:cs typeface="Arial" panose="020B0604020202020204" pitchFamily="34" charset="0"/>
              </a:rPr>
              <a:t>=</a:t>
            </a:r>
          </a:p>
          <a:p>
            <a:pPr marL="4114800" lvl="2" indent="-2451100">
              <a:buClr>
                <a:schemeClr val="folHlink"/>
              </a:buClr>
              <a:defRPr/>
            </a:pPr>
            <a:r>
              <a:rPr lang="en-US" sz="2400" b="1" dirty="0">
                <a:solidFill>
                  <a:schemeClr val="accent1">
                    <a:lumMod val="75000"/>
                  </a:schemeClr>
                </a:solidFill>
                <a:latin typeface="Arial" panose="020B0604020202020204" pitchFamily="34" charset="0"/>
                <a:cs typeface="Arial" panose="020B0604020202020204" pitchFamily="34" charset="0"/>
              </a:rPr>
              <a:t>Organic molecules</a:t>
            </a:r>
          </a:p>
          <a:p>
            <a:endParaRPr lang="en-US" sz="2400" dirty="0">
              <a:solidFill>
                <a:schemeClr val="accent1">
                  <a:lumMod val="75000"/>
                </a:schemeClr>
              </a:solidFill>
            </a:endParaRPr>
          </a:p>
        </p:txBody>
      </p:sp>
      <p:pic>
        <p:nvPicPr>
          <p:cNvPr id="5"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57" b="100000" l="2320" r="97680">
                        <a14:foregroundMark x1="14617" y1="93683" x2="14617" y2="93683"/>
                      </a14:backgroundRemoval>
                    </a14:imgEffect>
                  </a14:imgLayer>
                </a14:imgProps>
              </a:ext>
              <a:ext uri="{28A0092B-C50C-407E-A947-70E740481C1C}">
                <a14:useLocalDpi xmlns:a14="http://schemas.microsoft.com/office/drawing/2010/main" val="0"/>
              </a:ext>
            </a:extLst>
          </a:blip>
          <a:srcRect/>
          <a:stretch>
            <a:fillRect/>
          </a:stretch>
        </p:blipFill>
        <p:spPr bwMode="auto">
          <a:xfrm>
            <a:off x="6753728" y="4560774"/>
            <a:ext cx="975830" cy="2115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5" r:link="rId7">
            <a:extLst>
              <a:ext uri="{BEBA8EAE-BF5A-486C-A8C5-ECC9F3942E4B}">
                <a14:imgProps xmlns:a14="http://schemas.microsoft.com/office/drawing/2010/main">
                  <a14:imgLayer r:embed="rId6">
                    <a14:imgEffect>
                      <a14:backgroundRemoval t="1241" b="55326" l="0" r="99731">
                        <a14:foregroundMark x1="81418" y1="9928" x2="81418" y2="9928"/>
                        <a14:foregroundMark x1="22531" y1="40848" x2="22531" y2="40848"/>
                        <a14:foregroundMark x1="31867" y1="36091" x2="31867" y2="36091"/>
                        <a14:foregroundMark x1="6822" y1="41882" x2="6822" y2="41882"/>
                        <a14:foregroundMark x1="12837" y1="40331" x2="12837" y2="40331"/>
                        <a14:foregroundMark x1="17504" y1="34436" x2="17504" y2="34436"/>
                        <a14:foregroundMark x1="24865" y1="33919" x2="24865" y2="33919"/>
                        <a14:foregroundMark x1="32316" y1="31748" x2="32316" y2="31748"/>
                      </a14:backgroundRemoval>
                    </a14:imgEffect>
                  </a14:imgLayer>
                </a14:imgProps>
              </a:ext>
              <a:ext uri="{28A0092B-C50C-407E-A947-70E740481C1C}">
                <a14:useLocalDpi xmlns:a14="http://schemas.microsoft.com/office/drawing/2010/main" val="0"/>
              </a:ext>
            </a:extLst>
          </a:blip>
          <a:srcRect l="-8955" t="20576" r="57052" b="41980"/>
          <a:stretch/>
        </p:blipFill>
        <p:spPr>
          <a:xfrm>
            <a:off x="4267200" y="5334000"/>
            <a:ext cx="1653820" cy="1035670"/>
          </a:xfrm>
          <a:prstGeom prst="rect">
            <a:avLst/>
          </a:prstGeom>
        </p:spPr>
      </p:pic>
      <p:pic>
        <p:nvPicPr>
          <p:cNvPr id="10" name="Picture 9" descr="1409582231706.jpeg"/>
          <p:cNvPicPr>
            <a:picLocks noChangeAspect="1"/>
          </p:cNvPicPr>
          <p:nvPr/>
        </p:nvPicPr>
        <p:blipFill>
          <a:blip r:embed="rId8">
            <a:extLst>
              <a:ext uri="{BEBA8EAE-BF5A-486C-A8C5-ECC9F3942E4B}">
                <a14:imgProps xmlns:a14="http://schemas.microsoft.com/office/drawing/2010/main">
                  <a14:imgLayer r:embed="rId9">
                    <a14:imgEffect>
                      <a14:backgroundRemoval t="1429" b="97714" l="0" r="98667"/>
                    </a14:imgEffect>
                  </a14:imgLayer>
                </a14:imgProps>
              </a:ext>
              <a:ext uri="{28A0092B-C50C-407E-A947-70E740481C1C}">
                <a14:useLocalDpi xmlns:a14="http://schemas.microsoft.com/office/drawing/2010/main" val="0"/>
              </a:ext>
            </a:extLst>
          </a:blip>
          <a:stretch>
            <a:fillRect/>
          </a:stretch>
        </p:blipFill>
        <p:spPr>
          <a:xfrm>
            <a:off x="6400800" y="2514600"/>
            <a:ext cx="2387400" cy="1856867"/>
          </a:xfrm>
          <a:prstGeom prst="rect">
            <a:avLst/>
          </a:prstGeom>
        </p:spPr>
      </p:pic>
      <p:pic>
        <p:nvPicPr>
          <p:cNvPr id="11" name="Picture 10" descr="images-16.jpeg"/>
          <p:cNvPicPr>
            <a:picLocks noChangeAspect="1"/>
          </p:cNvPicPr>
          <p:nvPr/>
        </p:nvPicPr>
        <p:blipFill rotWithShape="1">
          <a:blip r:embed="rId10">
            <a:extLst>
              <a:ext uri="{BEBA8EAE-BF5A-486C-A8C5-ECC9F3942E4B}">
                <a14:imgProps xmlns:a14="http://schemas.microsoft.com/office/drawing/2010/main">
                  <a14:imgLayer r:embed="rId11">
                    <a14:imgEffect>
                      <a14:backgroundRemoval t="2857" b="100000" l="19167" r="78889"/>
                    </a14:imgEffect>
                  </a14:imgLayer>
                </a14:imgProps>
              </a:ext>
              <a:ext uri="{28A0092B-C50C-407E-A947-70E740481C1C}">
                <a14:useLocalDpi xmlns:a14="http://schemas.microsoft.com/office/drawing/2010/main" val="0"/>
              </a:ext>
            </a:extLst>
          </a:blip>
          <a:srcRect l="18937" r="17938"/>
          <a:stretch/>
        </p:blipFill>
        <p:spPr>
          <a:xfrm>
            <a:off x="3886200" y="3657600"/>
            <a:ext cx="2098998" cy="1293119"/>
          </a:xfrm>
          <a:prstGeom prst="rect">
            <a:avLst/>
          </a:prstGeom>
        </p:spPr>
      </p:pic>
      <p:sp>
        <p:nvSpPr>
          <p:cNvPr id="13" name="Rectangle 3"/>
          <p:cNvSpPr txBox="1">
            <a:spLocks noChangeArrowheads="1"/>
          </p:cNvSpPr>
          <p:nvPr/>
        </p:nvSpPr>
        <p:spPr bwMode="auto">
          <a:xfrm>
            <a:off x="152400" y="82506"/>
            <a:ext cx="8839200" cy="2498209"/>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eaLnBrk="1" hangingPunct="1">
              <a:buFont typeface="Wingdings" pitchFamily="2" charset="2"/>
              <a:buNone/>
              <a:defRPr/>
            </a:pPr>
            <a:r>
              <a:rPr lang="en-US" sz="4400" b="1" cap="small" dirty="0" smtClean="0">
                <a:solidFill>
                  <a:srgbClr val="FF7A15"/>
                </a:solidFill>
                <a:latin typeface="Arial" panose="020B0604020202020204" pitchFamily="34" charset="0"/>
                <a:cs typeface="Arial" panose="020B0604020202020204" pitchFamily="34" charset="0"/>
              </a:rPr>
              <a:t>Chapter 3 </a:t>
            </a:r>
          </a:p>
          <a:p>
            <a:pPr algn="ctr" eaLnBrk="1" hangingPunct="1">
              <a:buFont typeface="Wingdings" pitchFamily="2" charset="2"/>
              <a:buNone/>
              <a:defRPr/>
            </a:pPr>
            <a:r>
              <a:rPr lang="en-US" sz="4400" b="1" cap="small" dirty="0" smtClean="0">
                <a:solidFill>
                  <a:srgbClr val="FF7A15"/>
                </a:solidFill>
                <a:latin typeface="Arial" panose="020B0604020202020204" pitchFamily="34" charset="0"/>
                <a:cs typeface="Arial" panose="020B0604020202020204" pitchFamily="34" charset="0"/>
              </a:rPr>
              <a:t>The Molecules of Cells</a:t>
            </a:r>
            <a:endParaRPr lang="en-US" sz="4400" b="1" cap="small" dirty="0">
              <a:solidFill>
                <a:srgbClr val="FF7A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3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te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85" y="2209800"/>
            <a:ext cx="6002215" cy="2438400"/>
          </a:xfrm>
          <a:prstGeom prst="rect">
            <a:avLst/>
          </a:prstGeom>
        </p:spPr>
      </p:pic>
      <p:sp>
        <p:nvSpPr>
          <p:cNvPr id="72706" name="Rectangle 2"/>
          <p:cNvSpPr>
            <a:spLocks noGrp="1" noChangeArrowheads="1"/>
          </p:cNvSpPr>
          <p:nvPr>
            <p:ph type="title"/>
          </p:nvPr>
        </p:nvSpPr>
        <p:spPr>
          <a:xfrm>
            <a:off x="457200" y="-76200"/>
            <a:ext cx="8229600" cy="944563"/>
          </a:xfrm>
          <a:ln>
            <a:miter lim="800000"/>
            <a:headEnd/>
            <a:tailEnd/>
          </a:ln>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400" b="1" dirty="0">
                <a:solidFill>
                  <a:schemeClr val="accent6">
                    <a:lumMod val="75000"/>
                  </a:schemeClr>
                </a:solidFill>
                <a:latin typeface="Arial" panose="020B0604020202020204" pitchFamily="34" charset="0"/>
                <a:ea typeface="Calibri" charset="0"/>
                <a:cs typeface="Arial" panose="020B0604020202020204" pitchFamily="34" charset="0"/>
              </a:rPr>
              <a:t>Protein Denaturation</a:t>
            </a:r>
          </a:p>
        </p:txBody>
      </p:sp>
      <p:sp>
        <p:nvSpPr>
          <p:cNvPr id="2" name="AutoShape 2" descr="Image result for protein denaturation">
            <a:extLst>
              <a:ext uri="{FF2B5EF4-FFF2-40B4-BE49-F238E27FC236}">
                <a16:creationId xmlns:a16="http://schemas.microsoft.com/office/drawing/2014/main" xmlns="" id="{C187C668-C6BC-4DFA-AFF6-6871380FA71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xmlns="" id="{BB21C941-4BC6-4100-BBE5-ECE37F26CF25}"/>
              </a:ext>
            </a:extLst>
          </p:cNvPr>
          <p:cNvPicPr>
            <a:picLocks noChangeAspect="1"/>
          </p:cNvPicPr>
          <p:nvPr/>
        </p:nvPicPr>
        <p:blipFill rotWithShape="1">
          <a:blip r:embed="rId4"/>
          <a:srcRect b="68817"/>
          <a:stretch/>
        </p:blipFill>
        <p:spPr>
          <a:xfrm>
            <a:off x="228600" y="1066800"/>
            <a:ext cx="4724400" cy="959162"/>
          </a:xfrm>
          <a:prstGeom prst="rect">
            <a:avLst/>
          </a:prstGeom>
        </p:spPr>
      </p:pic>
      <p:pic>
        <p:nvPicPr>
          <p:cNvPr id="10" name="Picture 9" descr="steak.jpeg"/>
          <p:cNvPicPr>
            <a:picLocks noChangeAspect="1"/>
          </p:cNvPicPr>
          <p:nvPr/>
        </p:nvPicPr>
        <p:blipFill rotWithShape="1">
          <a:blip r:embed="rId5">
            <a:extLst>
              <a:ext uri="{28A0092B-C50C-407E-A947-70E740481C1C}">
                <a14:useLocalDpi xmlns:a14="http://schemas.microsoft.com/office/drawing/2010/main" val="0"/>
              </a:ext>
            </a:extLst>
          </a:blip>
          <a:srcRect r="3418" b="4963"/>
          <a:stretch/>
        </p:blipFill>
        <p:spPr>
          <a:xfrm>
            <a:off x="1" y="2057401"/>
            <a:ext cx="3131981" cy="1600200"/>
          </a:xfrm>
          <a:prstGeom prst="rect">
            <a:avLst/>
          </a:prstGeom>
        </p:spPr>
      </p:pic>
      <p:sp>
        <p:nvSpPr>
          <p:cNvPr id="8" name="Rectangle 7"/>
          <p:cNvSpPr/>
          <p:nvPr/>
        </p:nvSpPr>
        <p:spPr>
          <a:xfrm>
            <a:off x="0" y="4724400"/>
            <a:ext cx="8990062" cy="1200328"/>
          </a:xfrm>
          <a:prstGeom prst="rect">
            <a:avLst/>
          </a:prstGeom>
        </p:spPr>
        <p:txBody>
          <a:bodyPr wrap="square">
            <a:spAutoFit/>
          </a:bodyPr>
          <a:lstStyle/>
          <a:p>
            <a:r>
              <a:rPr lang="en-US" dirty="0" smtClean="0">
                <a:latin typeface="Arial"/>
                <a:cs typeface="Arial"/>
              </a:rPr>
              <a:t>Protein structure is </a:t>
            </a:r>
            <a:r>
              <a:rPr lang="en-US" dirty="0">
                <a:latin typeface="Arial"/>
                <a:cs typeface="Arial"/>
              </a:rPr>
              <a:t>altered due to exposure to certain </a:t>
            </a:r>
            <a:r>
              <a:rPr lang="en-US" dirty="0" smtClean="0">
                <a:latin typeface="Arial"/>
                <a:cs typeface="Arial"/>
              </a:rPr>
              <a:t>chemicals </a:t>
            </a:r>
            <a:r>
              <a:rPr lang="en-US" dirty="0">
                <a:latin typeface="Arial"/>
                <a:cs typeface="Arial"/>
              </a:rPr>
              <a:t>or physical factors (e.g. heat, acid, </a:t>
            </a:r>
            <a:r>
              <a:rPr lang="en-US" dirty="0" smtClean="0">
                <a:latin typeface="Arial"/>
                <a:cs typeface="Arial"/>
              </a:rPr>
              <a:t>salt)</a:t>
            </a:r>
            <a:r>
              <a:rPr lang="en-US" dirty="0">
                <a:latin typeface="Arial"/>
                <a:cs typeface="Arial"/>
              </a:rPr>
              <a:t>, causing the protein to become biologically inactive.</a:t>
            </a:r>
          </a:p>
        </p:txBody>
      </p:sp>
    </p:spTree>
    <p:extLst>
      <p:ext uri="{BB962C8B-B14F-4D97-AF65-F5344CB8AC3E}">
        <p14:creationId xmlns:p14="http://schemas.microsoft.com/office/powerpoint/2010/main" val="30068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3400" y="838200"/>
            <a:ext cx="7772400" cy="4572000"/>
          </a:xfrm>
        </p:spPr>
        <p:txBody>
          <a:bodyPr/>
          <a:lstStyle/>
          <a:p>
            <a:pPr marL="0" indent="0">
              <a:buNone/>
            </a:pPr>
            <a:r>
              <a:rPr lang="en-US" altLang="en-US" sz="2400" dirty="0">
                <a:solidFill>
                  <a:srgbClr val="376092"/>
                </a:solidFill>
                <a:latin typeface="Arial"/>
                <a:cs typeface="Arial"/>
              </a:rPr>
              <a:t>The key to a protein</a:t>
            </a:r>
            <a:r>
              <a:rPr lang="en-US" altLang="ja-JP" sz="2400" dirty="0">
                <a:solidFill>
                  <a:srgbClr val="376092"/>
                </a:solidFill>
                <a:latin typeface="Arial"/>
                <a:cs typeface="Arial"/>
              </a:rPr>
              <a:t>’s function is its shape. The shape can be altered (or denatured) under unfavorable conditions. By heating a protein such as that found in egg whites, the protein</a:t>
            </a:r>
            <a:r>
              <a:rPr lang="en-US" altLang="en-US" sz="2400" dirty="0">
                <a:solidFill>
                  <a:srgbClr val="376092"/>
                </a:solidFill>
                <a:latin typeface="Arial"/>
                <a:cs typeface="Arial"/>
              </a:rPr>
              <a:t>’</a:t>
            </a:r>
            <a:r>
              <a:rPr lang="en-US" altLang="ja-JP" sz="2400" dirty="0">
                <a:solidFill>
                  <a:srgbClr val="376092"/>
                </a:solidFill>
                <a:latin typeface="Arial"/>
                <a:cs typeface="Arial"/>
              </a:rPr>
              <a:t>s shape changes. What best describes why this happens?</a:t>
            </a:r>
          </a:p>
          <a:p>
            <a:endParaRPr lang="en-US" altLang="ja-JP" sz="2400" dirty="0">
              <a:latin typeface="Arial"/>
              <a:cs typeface="Arial"/>
            </a:endParaRPr>
          </a:p>
          <a:p>
            <a:pPr marL="457200" indent="-457200">
              <a:buFont typeface="+mj-lt"/>
              <a:buAutoNum type="alphaLcParenR"/>
            </a:pPr>
            <a:r>
              <a:rPr lang="en-US" altLang="en-US" sz="2400" dirty="0" smtClean="0">
                <a:latin typeface="Arial"/>
                <a:cs typeface="Arial"/>
              </a:rPr>
              <a:t>Peptide </a:t>
            </a:r>
            <a:r>
              <a:rPr lang="en-US" altLang="en-US" sz="2400" dirty="0">
                <a:latin typeface="Arial"/>
                <a:cs typeface="Arial"/>
              </a:rPr>
              <a:t>bonds undergo a series of dehydration reactions.</a:t>
            </a:r>
          </a:p>
          <a:p>
            <a:pPr marL="457200" indent="-457200">
              <a:buFont typeface="+mj-lt"/>
              <a:buAutoNum type="alphaLcParenR"/>
            </a:pPr>
            <a:r>
              <a:rPr lang="en-US" altLang="en-US" sz="2400" dirty="0">
                <a:latin typeface="Arial"/>
                <a:cs typeface="Arial"/>
              </a:rPr>
              <a:t>Peptide bonds undergo a series of hydrolysis reactions</a:t>
            </a:r>
            <a:r>
              <a:rPr lang="en-US" altLang="en-US" sz="2400" dirty="0" smtClean="0">
                <a:latin typeface="Arial"/>
                <a:cs typeface="Arial"/>
              </a:rPr>
              <a:t>.</a:t>
            </a:r>
          </a:p>
          <a:p>
            <a:pPr marL="457200" indent="-457200">
              <a:buFont typeface="+mj-lt"/>
              <a:buAutoNum type="alphaLcParenR"/>
            </a:pPr>
            <a:r>
              <a:rPr lang="en-US" altLang="en-US" sz="2400" dirty="0">
                <a:latin typeface="Arial"/>
                <a:cs typeface="Arial"/>
              </a:rPr>
              <a:t>Peptide bonds undergo a series of hydrolysis reactions</a:t>
            </a:r>
            <a:r>
              <a:rPr lang="en-US" altLang="en-US" sz="2400" dirty="0" smtClean="0">
                <a:latin typeface="Arial"/>
                <a:cs typeface="Arial"/>
              </a:rPr>
              <a:t>.</a:t>
            </a:r>
          </a:p>
          <a:p>
            <a:pPr marL="457200" indent="-457200">
              <a:buFont typeface="+mj-lt"/>
              <a:buAutoNum type="alphaLcParenR"/>
            </a:pPr>
            <a:r>
              <a:rPr lang="en-US" altLang="en-US" sz="2400" dirty="0" smtClean="0">
                <a:latin typeface="Arial"/>
                <a:cs typeface="Arial"/>
              </a:rPr>
              <a:t>Covalent bonds break down, altering the primary shape</a:t>
            </a:r>
          </a:p>
          <a:p>
            <a:pPr marL="457200" indent="-457200">
              <a:buFont typeface="+mj-lt"/>
              <a:buAutoNum type="alphaLcParenR"/>
            </a:pPr>
            <a:endParaRPr lang="en-US" altLang="en-US" sz="2400" dirty="0" smtClean="0">
              <a:latin typeface="Arial"/>
              <a:cs typeface="Arial"/>
            </a:endParaRPr>
          </a:p>
          <a:p>
            <a:pPr marL="457200" indent="-457200">
              <a:buFont typeface="+mj-lt"/>
              <a:buAutoNum type="alphaLcParenR"/>
            </a:pPr>
            <a:endParaRPr lang="en-US" altLang="en-US" sz="2400" dirty="0">
              <a:latin typeface="Arial"/>
              <a:cs typeface="Arial"/>
            </a:endParaRPr>
          </a:p>
        </p:txBody>
      </p:sp>
      <p:sp>
        <p:nvSpPr>
          <p:cNvPr id="1229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a:solidFill>
                  <a:prstClr val="black"/>
                </a:solidFill>
                <a:latin typeface="Tahoma" panose="020B0604030504040204" pitchFamily="34" charset="0"/>
              </a:rPr>
              <a:t>0</a:t>
            </a:r>
          </a:p>
        </p:txBody>
      </p:sp>
    </p:spTree>
    <p:custDataLst>
      <p:tags r:id="rId1"/>
    </p:custDataLst>
    <p:extLst>
      <p:ext uri="{BB962C8B-B14F-4D97-AF65-F5344CB8AC3E}">
        <p14:creationId xmlns:p14="http://schemas.microsoft.com/office/powerpoint/2010/main" val="492923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33400" y="838200"/>
            <a:ext cx="7772400" cy="4572000"/>
          </a:xfrm>
        </p:spPr>
        <p:txBody>
          <a:bodyPr/>
          <a:lstStyle/>
          <a:p>
            <a:pPr marL="0" indent="0">
              <a:buNone/>
            </a:pPr>
            <a:r>
              <a:rPr lang="en-US" altLang="en-US" sz="2400" dirty="0">
                <a:solidFill>
                  <a:srgbClr val="376092"/>
                </a:solidFill>
                <a:latin typeface="Arial"/>
                <a:cs typeface="Arial"/>
              </a:rPr>
              <a:t>The key to a protein</a:t>
            </a:r>
            <a:r>
              <a:rPr lang="en-US" altLang="ja-JP" sz="2400" dirty="0">
                <a:solidFill>
                  <a:srgbClr val="376092"/>
                </a:solidFill>
                <a:latin typeface="Arial"/>
                <a:cs typeface="Arial"/>
              </a:rPr>
              <a:t>’s function is its shape. The shape can be altered (or denatured) under unfavorable conditions. By heating a protein such as that found in egg whites, the protein</a:t>
            </a:r>
            <a:r>
              <a:rPr lang="en-US" altLang="en-US" sz="2400" dirty="0">
                <a:solidFill>
                  <a:srgbClr val="376092"/>
                </a:solidFill>
                <a:latin typeface="Arial"/>
                <a:cs typeface="Arial"/>
              </a:rPr>
              <a:t>’</a:t>
            </a:r>
            <a:r>
              <a:rPr lang="en-US" altLang="ja-JP" sz="2400" dirty="0">
                <a:solidFill>
                  <a:srgbClr val="376092"/>
                </a:solidFill>
                <a:latin typeface="Arial"/>
                <a:cs typeface="Arial"/>
              </a:rPr>
              <a:t>s shape changes. What best describes why this happens?</a:t>
            </a:r>
          </a:p>
          <a:p>
            <a:endParaRPr lang="en-US" altLang="ja-JP" sz="2400" dirty="0">
              <a:latin typeface="Arial"/>
              <a:cs typeface="Arial"/>
            </a:endParaRPr>
          </a:p>
          <a:p>
            <a:pPr marL="457200" indent="-457200">
              <a:buFont typeface="+mj-lt"/>
              <a:buAutoNum type="alphaLcParenR"/>
            </a:pPr>
            <a:r>
              <a:rPr lang="en-US" altLang="en-US" sz="2400" dirty="0" smtClean="0">
                <a:latin typeface="Arial"/>
                <a:cs typeface="Arial"/>
              </a:rPr>
              <a:t>Peptide </a:t>
            </a:r>
            <a:r>
              <a:rPr lang="en-US" altLang="en-US" sz="2400" dirty="0">
                <a:latin typeface="Arial"/>
                <a:cs typeface="Arial"/>
              </a:rPr>
              <a:t>bonds undergo a series of dehydration reactions.</a:t>
            </a:r>
          </a:p>
          <a:p>
            <a:pPr marL="457200" indent="-457200">
              <a:buFont typeface="+mj-lt"/>
              <a:buAutoNum type="alphaLcParenR"/>
            </a:pPr>
            <a:r>
              <a:rPr lang="en-US" altLang="en-US" sz="2400" dirty="0">
                <a:latin typeface="Arial"/>
                <a:cs typeface="Arial"/>
              </a:rPr>
              <a:t>Peptide bonds undergo a series of hydrolysis reactions</a:t>
            </a:r>
            <a:r>
              <a:rPr lang="en-US" altLang="en-US" sz="2400" dirty="0" smtClean="0">
                <a:latin typeface="Arial"/>
                <a:cs typeface="Arial"/>
              </a:rPr>
              <a:t>.</a:t>
            </a:r>
          </a:p>
          <a:p>
            <a:pPr marL="457200" indent="-457200">
              <a:buFont typeface="+mj-lt"/>
              <a:buAutoNum type="alphaLcParenR"/>
            </a:pPr>
            <a:r>
              <a:rPr lang="en-US" altLang="en-US" sz="2400" dirty="0">
                <a:latin typeface="Arial"/>
                <a:cs typeface="Arial"/>
              </a:rPr>
              <a:t>Peptide bonds undergo a series of hydrolysis reactions</a:t>
            </a:r>
            <a:r>
              <a:rPr lang="en-US" altLang="en-US" sz="2400" dirty="0" smtClean="0">
                <a:latin typeface="Arial"/>
                <a:cs typeface="Arial"/>
              </a:rPr>
              <a:t>.</a:t>
            </a:r>
          </a:p>
          <a:p>
            <a:pPr marL="457200" indent="-457200">
              <a:buFont typeface="+mj-lt"/>
              <a:buAutoNum type="alphaLcParenR"/>
            </a:pPr>
            <a:r>
              <a:rPr lang="en-US" altLang="en-US" sz="2400" dirty="0" smtClean="0">
                <a:latin typeface="Arial"/>
                <a:cs typeface="Arial"/>
              </a:rPr>
              <a:t>Covalent bonds break down, altering the primary shape</a:t>
            </a:r>
          </a:p>
          <a:p>
            <a:pPr marL="457200" indent="-457200">
              <a:buFont typeface="+mj-lt"/>
              <a:buAutoNum type="alphaLcParenR"/>
            </a:pPr>
            <a:endParaRPr lang="en-US" altLang="en-US" sz="2400" dirty="0" smtClean="0">
              <a:latin typeface="Arial"/>
              <a:cs typeface="Arial"/>
            </a:endParaRPr>
          </a:p>
          <a:p>
            <a:pPr marL="457200" indent="-457200">
              <a:buFont typeface="+mj-lt"/>
              <a:buAutoNum type="alphaLcParenR"/>
            </a:pPr>
            <a:endParaRPr lang="en-US" altLang="en-US" sz="2400" dirty="0">
              <a:latin typeface="Arial"/>
              <a:cs typeface="Arial"/>
            </a:endParaRPr>
          </a:p>
        </p:txBody>
      </p:sp>
      <p:sp>
        <p:nvSpPr>
          <p:cNvPr id="1229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a:solidFill>
                  <a:prstClr val="black"/>
                </a:solidFill>
                <a:latin typeface="Tahoma" panose="020B0604030504040204" pitchFamily="34" charset="0"/>
              </a:rPr>
              <a:t>0</a:t>
            </a:r>
          </a:p>
        </p:txBody>
      </p:sp>
    </p:spTree>
    <p:custDataLst>
      <p:tags r:id="rId1"/>
    </p:custDataLst>
    <p:extLst>
      <p:ext uri="{BB962C8B-B14F-4D97-AF65-F5344CB8AC3E}">
        <p14:creationId xmlns:p14="http://schemas.microsoft.com/office/powerpoint/2010/main" val="1606814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417637"/>
            <a:ext cx="82296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09600" indent="-609600" eaLnBrk="1" hangingPunct="1">
              <a:buFontTx/>
              <a:buAutoNum type="arabicPeriod"/>
            </a:pPr>
            <a:r>
              <a:rPr lang="en-US" sz="2800" b="1" dirty="0" smtClean="0">
                <a:solidFill>
                  <a:schemeClr val="tx2">
                    <a:lumMod val="20000"/>
                    <a:lumOff val="80000"/>
                  </a:schemeClr>
                </a:solidFill>
                <a:latin typeface="Arial"/>
                <a:cs typeface="Arial"/>
              </a:rPr>
              <a:t>Carbohydrates</a:t>
            </a:r>
            <a:endParaRPr lang="en-US" sz="2800" b="1" dirty="0">
              <a:solidFill>
                <a:schemeClr val="tx2">
                  <a:lumMod val="20000"/>
                  <a:lumOff val="80000"/>
                </a:schemeClr>
              </a:solidFill>
              <a:latin typeface="Arial"/>
              <a:cs typeface="Arial"/>
            </a:endParaRPr>
          </a:p>
          <a:p>
            <a:pPr marL="609600" indent="-609600" eaLnBrk="1" hangingPunct="1">
              <a:buFontTx/>
              <a:buAutoNum type="arabicPeriod"/>
            </a:pPr>
            <a:r>
              <a:rPr lang="en-US" sz="2800" b="1" dirty="0" smtClean="0">
                <a:solidFill>
                  <a:srgbClr val="DCE6F2"/>
                </a:solidFill>
                <a:latin typeface="Arial"/>
                <a:cs typeface="Arial"/>
              </a:rPr>
              <a:t>Proteins</a:t>
            </a:r>
          </a:p>
          <a:p>
            <a:pPr marL="609600" indent="-609600" eaLnBrk="1" hangingPunct="1">
              <a:buFontTx/>
              <a:buAutoNum type="arabicPeriod"/>
            </a:pPr>
            <a:r>
              <a:rPr lang="en-US" sz="2800" b="1" dirty="0" smtClean="0">
                <a:solidFill>
                  <a:schemeClr val="tx2">
                    <a:lumMod val="60000"/>
                    <a:lumOff val="40000"/>
                  </a:schemeClr>
                </a:solidFill>
                <a:latin typeface="Arial"/>
                <a:cs typeface="Arial"/>
              </a:rPr>
              <a:t>Lipids</a:t>
            </a:r>
            <a:endParaRPr lang="en-US" sz="2800" b="1" dirty="0">
              <a:solidFill>
                <a:schemeClr val="tx2">
                  <a:lumMod val="60000"/>
                  <a:lumOff val="40000"/>
                </a:schemeClr>
              </a:solidFill>
              <a:latin typeface="Arial"/>
              <a:cs typeface="Arial"/>
            </a:endParaRPr>
          </a:p>
          <a:p>
            <a:pPr marL="609600" indent="-609600" eaLnBrk="1" hangingPunct="1">
              <a:buFontTx/>
              <a:buAutoNum type="arabicPeriod"/>
            </a:pPr>
            <a:r>
              <a:rPr lang="en-US" sz="2800" b="1" dirty="0" smtClean="0">
                <a:solidFill>
                  <a:schemeClr val="accent1">
                    <a:lumMod val="20000"/>
                    <a:lumOff val="80000"/>
                  </a:schemeClr>
                </a:solidFill>
                <a:latin typeface="Arial"/>
                <a:cs typeface="Arial"/>
              </a:rPr>
              <a:t>Nucleic </a:t>
            </a:r>
            <a:r>
              <a:rPr lang="en-US" sz="2800" b="1" dirty="0">
                <a:solidFill>
                  <a:schemeClr val="accent1">
                    <a:lumMod val="20000"/>
                    <a:lumOff val="80000"/>
                  </a:schemeClr>
                </a:solidFill>
                <a:latin typeface="Arial"/>
                <a:cs typeface="Arial"/>
              </a:rPr>
              <a:t>acids (DNA &amp; RNA)</a:t>
            </a:r>
          </a:p>
          <a:p>
            <a:pPr marL="0" indent="0" eaLnBrk="1" hangingPunct="1">
              <a:buNone/>
            </a:pPr>
            <a:endParaRPr lang="en-US" sz="3600" b="1" dirty="0" smtClean="0">
              <a:solidFill>
                <a:schemeClr val="accent1">
                  <a:lumMod val="20000"/>
                  <a:lumOff val="80000"/>
                </a:schemeClr>
              </a:solidFill>
              <a:latin typeface="Arial"/>
              <a:cs typeface="Arial"/>
            </a:endParaRPr>
          </a:p>
          <a:p>
            <a:pPr marL="0" indent="0" eaLnBrk="1" hangingPunct="1">
              <a:buNone/>
            </a:pPr>
            <a:endParaRPr lang="en-US" sz="3600" b="1" dirty="0">
              <a:solidFill>
                <a:srgbClr val="006600"/>
              </a:solidFill>
              <a:latin typeface="Arial"/>
              <a:cs typeface="Arial"/>
            </a:endParaRPr>
          </a:p>
          <a:p>
            <a:pPr marL="914400" lvl="2" indent="0" eaLnBrk="1" hangingPunct="1">
              <a:buClr>
                <a:srgbClr val="800000"/>
              </a:buClr>
              <a:buSzPct val="75000"/>
              <a:buNone/>
            </a:pPr>
            <a:r>
              <a:rPr lang="en-US" sz="2800" b="1" dirty="0" smtClean="0">
                <a:latin typeface="Arial"/>
                <a:ea typeface="ＭＳ Ｐゴシック" pitchFamily="-83" charset="-128"/>
                <a:cs typeface="Arial"/>
              </a:rPr>
              <a:t>Structure and function</a:t>
            </a: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5"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rgbClr val="3366FF"/>
                </a:solidFill>
                <a:latin typeface="Arial" panose="020B0604020202020204" pitchFamily="34" charset="0"/>
                <a:ea typeface="Calibri" charset="0"/>
                <a:cs typeface="Arial" panose="020B0604020202020204" pitchFamily="34" charset="0"/>
              </a:rPr>
              <a:t>Major Biological </a:t>
            </a:r>
            <a:r>
              <a:rPr lang="en-US" sz="4400" b="1" dirty="0" smtClean="0">
                <a:solidFill>
                  <a:srgbClr val="3366FF"/>
                </a:solidFill>
                <a:latin typeface="Arial" panose="020B0604020202020204" pitchFamily="34" charset="0"/>
                <a:ea typeface="Calibri" charset="0"/>
                <a:cs typeface="Arial" panose="020B0604020202020204" pitchFamily="34" charset="0"/>
              </a:rPr>
              <a:t>Molecules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2262217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228600"/>
            <a:ext cx="77724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400" b="1" dirty="0">
                <a:solidFill>
                  <a:schemeClr val="accent6">
                    <a:lumMod val="75000"/>
                  </a:schemeClr>
                </a:solidFill>
                <a:latin typeface="Arial"/>
                <a:ea typeface="Calibri" charset="0"/>
                <a:cs typeface="Arial"/>
              </a:rPr>
              <a:t>Lipids</a:t>
            </a:r>
          </a:p>
        </p:txBody>
      </p:sp>
      <p:sp>
        <p:nvSpPr>
          <p:cNvPr id="32771" name="Rectangle 3"/>
          <p:cNvSpPr>
            <a:spLocks noGrp="1" noChangeArrowheads="1"/>
          </p:cNvSpPr>
          <p:nvPr>
            <p:ph sz="quarter" idx="1"/>
          </p:nvPr>
        </p:nvSpPr>
        <p:spPr>
          <a:xfrm>
            <a:off x="457200" y="701675"/>
            <a:ext cx="8686800" cy="4708525"/>
          </a:xfrm>
        </p:spPr>
        <p:txBody>
          <a:bodyPr/>
          <a:lstStyle/>
          <a:p>
            <a:pPr marL="0" indent="0">
              <a:buNone/>
            </a:pPr>
            <a:r>
              <a:rPr lang="en-US" u="sng" dirty="0" smtClean="0">
                <a:latin typeface="Arial"/>
                <a:cs typeface="Arial"/>
              </a:rPr>
              <a:t>Structure</a:t>
            </a:r>
          </a:p>
          <a:p>
            <a:r>
              <a:rPr lang="en-US" dirty="0" smtClean="0">
                <a:latin typeface="Arial"/>
                <a:cs typeface="Arial"/>
              </a:rPr>
              <a:t>Monomer</a:t>
            </a:r>
            <a:r>
              <a:rPr lang="en-US" dirty="0">
                <a:latin typeface="Arial"/>
                <a:cs typeface="Arial"/>
              </a:rPr>
              <a:t>: No true monomers</a:t>
            </a:r>
          </a:p>
          <a:p>
            <a:r>
              <a:rPr lang="en-US" dirty="0">
                <a:latin typeface="Arial"/>
                <a:cs typeface="Arial"/>
              </a:rPr>
              <a:t>Polymer: No true </a:t>
            </a:r>
            <a:r>
              <a:rPr lang="en-US" dirty="0" smtClean="0">
                <a:latin typeface="Arial"/>
                <a:cs typeface="Arial"/>
              </a:rPr>
              <a:t>polymers</a:t>
            </a:r>
            <a:endParaRPr lang="en-US" altLang="en-US" dirty="0" smtClean="0">
              <a:latin typeface="Arial"/>
              <a:ea typeface="Cambria" charset="0"/>
              <a:cs typeface="Arial"/>
            </a:endParaRPr>
          </a:p>
          <a:p>
            <a:pPr eaLnBrk="1" hangingPunct="1">
              <a:lnSpc>
                <a:spcPct val="120000"/>
              </a:lnSpc>
            </a:pPr>
            <a:r>
              <a:rPr lang="en-US" altLang="en-US" dirty="0" smtClean="0">
                <a:latin typeface="Arial"/>
                <a:ea typeface="Cambria" charset="0"/>
                <a:cs typeface="Arial"/>
              </a:rPr>
              <a:t>Hydrophobic </a:t>
            </a:r>
            <a:r>
              <a:rPr lang="en-US" altLang="en-US" dirty="0">
                <a:latin typeface="Arial"/>
                <a:ea typeface="Cambria" charset="0"/>
                <a:cs typeface="Arial"/>
              </a:rPr>
              <a:t>- not soluble in water because of large amounts of non-polar bonds. </a:t>
            </a:r>
            <a:endParaRPr lang="en-US" altLang="en-US" dirty="0" smtClean="0">
              <a:latin typeface="Arial"/>
              <a:ea typeface="Cambria" charset="0"/>
              <a:cs typeface="Arial"/>
            </a:endParaRPr>
          </a:p>
          <a:p>
            <a:pPr>
              <a:lnSpc>
                <a:spcPct val="120000"/>
              </a:lnSpc>
            </a:pPr>
            <a:r>
              <a:rPr lang="en-US" dirty="0" smtClean="0">
                <a:latin typeface="Arial"/>
                <a:cs typeface="Arial"/>
              </a:rPr>
              <a:t>May include different subunits</a:t>
            </a:r>
            <a:endParaRPr lang="en-US" dirty="0">
              <a:latin typeface="Arial"/>
              <a:cs typeface="Arial"/>
            </a:endParaRPr>
          </a:p>
          <a:p>
            <a:pPr eaLnBrk="1" hangingPunct="1">
              <a:lnSpc>
                <a:spcPct val="120000"/>
              </a:lnSpc>
            </a:pPr>
            <a:r>
              <a:rPr lang="en-US" altLang="en-US" dirty="0" smtClean="0">
                <a:latin typeface="Arial"/>
                <a:ea typeface="Cambria" charset="0"/>
                <a:cs typeface="Arial"/>
              </a:rPr>
              <a:t>A </a:t>
            </a:r>
            <a:r>
              <a:rPr lang="en-US" altLang="en-US" dirty="0">
                <a:latin typeface="Arial"/>
                <a:ea typeface="Cambria" charset="0"/>
                <a:cs typeface="Arial"/>
              </a:rPr>
              <a:t>very diverse </a:t>
            </a:r>
            <a:r>
              <a:rPr lang="en-US" altLang="en-US" dirty="0" smtClean="0">
                <a:latin typeface="Arial"/>
                <a:ea typeface="Cambria" charset="0"/>
                <a:cs typeface="Arial"/>
              </a:rPr>
              <a:t>group</a:t>
            </a:r>
          </a:p>
          <a:p>
            <a:pPr marL="0" indent="0" eaLnBrk="1" hangingPunct="1">
              <a:lnSpc>
                <a:spcPct val="120000"/>
              </a:lnSpc>
              <a:buNone/>
            </a:pPr>
            <a:r>
              <a:rPr lang="en-US" altLang="en-US" u="sng" dirty="0" smtClean="0">
                <a:latin typeface="Arial"/>
                <a:ea typeface="Cambria" charset="0"/>
                <a:cs typeface="Arial"/>
              </a:rPr>
              <a:t>Function</a:t>
            </a:r>
          </a:p>
          <a:p>
            <a:pPr marL="0" indent="0" eaLnBrk="1" hangingPunct="1">
              <a:lnSpc>
                <a:spcPct val="120000"/>
              </a:lnSpc>
              <a:buNone/>
            </a:pPr>
            <a:r>
              <a:rPr lang="en-US" dirty="0" smtClean="0">
                <a:latin typeface="Arial"/>
                <a:cs typeface="Arial"/>
              </a:rPr>
              <a:t>Fats &amp; oils </a:t>
            </a:r>
            <a:r>
              <a:rPr lang="en-US" dirty="0">
                <a:latin typeface="Arial"/>
                <a:cs typeface="Arial"/>
              </a:rPr>
              <a:t>– long term energy storage</a:t>
            </a:r>
            <a:br>
              <a:rPr lang="en-US" dirty="0">
                <a:latin typeface="Arial"/>
                <a:cs typeface="Arial"/>
              </a:rPr>
            </a:br>
            <a:r>
              <a:rPr lang="en-US" dirty="0">
                <a:latin typeface="Arial"/>
                <a:cs typeface="Arial"/>
              </a:rPr>
              <a:t>Phospholipids - structure</a:t>
            </a:r>
            <a:br>
              <a:rPr lang="en-US" dirty="0">
                <a:latin typeface="Arial"/>
                <a:cs typeface="Arial"/>
              </a:rPr>
            </a:br>
            <a:r>
              <a:rPr lang="en-US" dirty="0">
                <a:latin typeface="Arial"/>
                <a:cs typeface="Arial"/>
              </a:rPr>
              <a:t>Steroids – structure &amp; communication </a:t>
            </a:r>
          </a:p>
          <a:p>
            <a:pPr eaLnBrk="1" hangingPunct="1">
              <a:lnSpc>
                <a:spcPct val="120000"/>
              </a:lnSpc>
            </a:pPr>
            <a:endParaRPr lang="en-US" altLang="en-US" dirty="0">
              <a:latin typeface="Arial"/>
              <a:ea typeface="Cambria" charset="0"/>
              <a:cs typeface="Arial"/>
            </a:endParaRPr>
          </a:p>
          <a:p>
            <a:pPr eaLnBrk="1" hangingPunct="1">
              <a:lnSpc>
                <a:spcPct val="120000"/>
              </a:lnSpc>
            </a:pPr>
            <a:endParaRPr lang="en-US" altLang="en-US" dirty="0">
              <a:latin typeface="Arial"/>
              <a:ea typeface="Cambria" charset="0"/>
              <a:cs typeface="Arial"/>
            </a:endParaRPr>
          </a:p>
        </p:txBody>
      </p:sp>
      <p:pic>
        <p:nvPicPr>
          <p:cNvPr id="2" name="Picture 1" descr="Oil-and-Water-multi-racial-churches2.jpg"/>
          <p:cNvPicPr>
            <a:picLocks noChangeAspect="1"/>
          </p:cNvPicPr>
          <p:nvPr/>
        </p:nvPicPr>
        <p:blipFill rotWithShape="1">
          <a:blip r:embed="rId3">
            <a:extLst>
              <a:ext uri="{28A0092B-C50C-407E-A947-70E740481C1C}">
                <a14:useLocalDpi xmlns:a14="http://schemas.microsoft.com/office/drawing/2010/main" val="0"/>
              </a:ext>
            </a:extLst>
          </a:blip>
          <a:srcRect t="10080"/>
          <a:stretch/>
        </p:blipFill>
        <p:spPr>
          <a:xfrm>
            <a:off x="6553200" y="2819400"/>
            <a:ext cx="2350110" cy="3104347"/>
          </a:xfrm>
          <a:prstGeom prst="rect">
            <a:avLst/>
          </a:prstGeom>
        </p:spPr>
      </p:pic>
    </p:spTree>
    <p:extLst>
      <p:ext uri="{BB962C8B-B14F-4D97-AF65-F5344CB8AC3E}">
        <p14:creationId xmlns:p14="http://schemas.microsoft.com/office/powerpoint/2010/main" val="3849131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3_10cCholesterol-L.jpg"/>
          <p:cNvPicPr>
            <a:picLocks noChangeAspect="1"/>
          </p:cNvPicPr>
          <p:nvPr/>
        </p:nvPicPr>
        <p:blipFill rotWithShape="1">
          <a:blip r:embed="rId3">
            <a:extLst>
              <a:ext uri="{28A0092B-C50C-407E-A947-70E740481C1C}">
                <a14:useLocalDpi xmlns:a14="http://schemas.microsoft.com/office/drawing/2010/main" val="0"/>
              </a:ext>
            </a:extLst>
          </a:blip>
          <a:srcRect b="4861"/>
          <a:stretch/>
        </p:blipFill>
        <p:spPr>
          <a:xfrm>
            <a:off x="381000" y="533400"/>
            <a:ext cx="3352800" cy="1480766"/>
          </a:xfrm>
          <a:prstGeom prst="rect">
            <a:avLst/>
          </a:prstGeom>
        </p:spPr>
      </p:pic>
      <p:pic>
        <p:nvPicPr>
          <p:cNvPr id="6" name="Picture 12" descr="03_08cFatMolecule_L.jpg"/>
          <p:cNvPicPr>
            <a:picLocks noChangeAspect="1" noChangeArrowheads="1"/>
          </p:cNvPicPr>
          <p:nvPr/>
        </p:nvPicPr>
        <p:blipFill>
          <a:blip r:embed="rId4"/>
          <a:srcRect r="10204"/>
          <a:stretch>
            <a:fillRect/>
          </a:stretch>
        </p:blipFill>
        <p:spPr>
          <a:xfrm>
            <a:off x="5715000" y="1600200"/>
            <a:ext cx="2212975" cy="5029200"/>
          </a:xfrm>
          <a:prstGeom prst="rect">
            <a:avLst/>
          </a:prstGeom>
          <a:noFill/>
        </p:spPr>
      </p:pic>
      <p:pic>
        <p:nvPicPr>
          <p:cNvPr id="7" name="Picture 32" descr="05_11aPhospholipid_L.jpg"/>
          <p:cNvPicPr>
            <a:picLocks noChangeAspect="1" noChangeArrowheads="1"/>
          </p:cNvPicPr>
          <p:nvPr/>
        </p:nvPicPr>
        <p:blipFill>
          <a:blip r:embed="rId5"/>
          <a:srcRect/>
          <a:stretch>
            <a:fillRect/>
          </a:stretch>
        </p:blipFill>
        <p:spPr>
          <a:xfrm>
            <a:off x="1604962" y="2819400"/>
            <a:ext cx="3348038" cy="4038600"/>
          </a:xfrm>
          <a:prstGeom prst="rect">
            <a:avLst/>
          </a:prstGeom>
          <a:noFill/>
        </p:spPr>
      </p:pic>
      <p:sp>
        <p:nvSpPr>
          <p:cNvPr id="8" name="Text Box 26"/>
          <p:cNvSpPr txBox="1">
            <a:spLocks noChangeArrowheads="1"/>
          </p:cNvSpPr>
          <p:nvPr/>
        </p:nvSpPr>
        <p:spPr bwMode="auto">
          <a:xfrm>
            <a:off x="0" y="307975"/>
            <a:ext cx="1416073"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0000CC"/>
                </a:solidFill>
                <a:latin typeface="Arial"/>
                <a:cs typeface="Arial"/>
              </a:rPr>
              <a:t>Steroids </a:t>
            </a:r>
            <a:endParaRPr lang="en-US" sz="2400" dirty="0">
              <a:latin typeface="Arial"/>
              <a:cs typeface="Arial"/>
            </a:endParaRPr>
          </a:p>
        </p:txBody>
      </p:sp>
      <p:sp>
        <p:nvSpPr>
          <p:cNvPr id="9" name="Text Box 27"/>
          <p:cNvSpPr txBox="1">
            <a:spLocks noChangeArrowheads="1"/>
          </p:cNvSpPr>
          <p:nvPr/>
        </p:nvSpPr>
        <p:spPr bwMode="auto">
          <a:xfrm>
            <a:off x="1528762" y="2365375"/>
            <a:ext cx="2304838"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0000CC"/>
                </a:solidFill>
                <a:latin typeface="Arial"/>
                <a:cs typeface="Arial"/>
              </a:rPr>
              <a:t>Phospholipids </a:t>
            </a:r>
            <a:endParaRPr lang="en-US" sz="2400" dirty="0">
              <a:solidFill>
                <a:srgbClr val="0000CC"/>
              </a:solidFill>
              <a:latin typeface="Arial"/>
              <a:cs typeface="Arial"/>
            </a:endParaRPr>
          </a:p>
        </p:txBody>
      </p:sp>
      <p:sp>
        <p:nvSpPr>
          <p:cNvPr id="10" name="Text Box 28"/>
          <p:cNvSpPr txBox="1">
            <a:spLocks noChangeArrowheads="1"/>
          </p:cNvSpPr>
          <p:nvPr/>
        </p:nvSpPr>
        <p:spPr bwMode="auto">
          <a:xfrm>
            <a:off x="4800600" y="838200"/>
            <a:ext cx="4038600" cy="830997"/>
          </a:xfrm>
          <a:prstGeom prst="rect">
            <a:avLst/>
          </a:prstGeom>
          <a:noFill/>
          <a:ln w="9525">
            <a:noFill/>
            <a:miter lim="800000"/>
            <a:headEnd/>
            <a:tailEnd/>
          </a:ln>
        </p:spPr>
        <p:txBody>
          <a:bodyPr>
            <a:prstTxWarp prst="textNoShape">
              <a:avLst/>
            </a:prstTxWarp>
            <a:spAutoFit/>
          </a:bodyPr>
          <a:lstStyle/>
          <a:p>
            <a:pPr algn="ctr"/>
            <a:r>
              <a:rPr lang="en-US" sz="2400" b="1" dirty="0">
                <a:solidFill>
                  <a:srgbClr val="0000CC"/>
                </a:solidFill>
                <a:latin typeface="Arial"/>
                <a:cs typeface="Arial"/>
              </a:rPr>
              <a:t>Fats</a:t>
            </a:r>
            <a:r>
              <a:rPr lang="en-US" b="1" dirty="0">
                <a:solidFill>
                  <a:srgbClr val="0000CC"/>
                </a:solidFill>
                <a:latin typeface="Arial"/>
                <a:cs typeface="Arial"/>
              </a:rPr>
              <a:t> and Oils </a:t>
            </a:r>
          </a:p>
          <a:p>
            <a:r>
              <a:rPr lang="en-US" b="1" dirty="0">
                <a:solidFill>
                  <a:srgbClr val="0000CC"/>
                </a:solidFill>
                <a:latin typeface="Arial"/>
                <a:cs typeface="Arial"/>
              </a:rPr>
              <a:t>(also called </a:t>
            </a:r>
            <a:r>
              <a:rPr lang="en-US" sz="2400" b="1" dirty="0">
                <a:solidFill>
                  <a:srgbClr val="0000CC"/>
                </a:solidFill>
                <a:latin typeface="Arial"/>
                <a:cs typeface="Arial"/>
              </a:rPr>
              <a:t>Triglycerides) </a:t>
            </a:r>
            <a:endParaRPr lang="en-US" sz="2400" dirty="0">
              <a:solidFill>
                <a:srgbClr val="0000CC"/>
              </a:solidFill>
              <a:latin typeface="Arial"/>
              <a:cs typeface="Arial"/>
            </a:endParaRPr>
          </a:p>
        </p:txBody>
      </p:sp>
      <p:sp>
        <p:nvSpPr>
          <p:cNvPr id="11" name="Rectangle 2"/>
          <p:cNvSpPr txBox="1">
            <a:spLocks noChangeArrowheads="1"/>
          </p:cNvSpPr>
          <p:nvPr/>
        </p:nvSpPr>
        <p:spPr>
          <a:xfrm>
            <a:off x="1524000" y="-76200"/>
            <a:ext cx="7772400" cy="1143000"/>
          </a:xfrm>
          <a:prstGeom prst="rect">
            <a:avLst/>
          </a:prstGeom>
          <a:ln>
            <a:miter lim="800000"/>
            <a:headEnd/>
            <a:tailEnd/>
          </a:ln>
        </p:spPr>
        <p:txBody>
          <a:bodyPr>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chemeClr val="accent6">
                    <a:lumMod val="75000"/>
                  </a:schemeClr>
                </a:solidFill>
                <a:latin typeface="Arial"/>
                <a:ea typeface="Calibri" charset="0"/>
                <a:cs typeface="Arial"/>
              </a:rPr>
              <a:t>Lipids</a:t>
            </a:r>
          </a:p>
        </p:txBody>
      </p:sp>
    </p:spTree>
    <p:extLst>
      <p:ext uri="{BB962C8B-B14F-4D97-AF65-F5344CB8AC3E}">
        <p14:creationId xmlns:p14="http://schemas.microsoft.com/office/powerpoint/2010/main" val="3143607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53573" y="585408"/>
            <a:ext cx="3099627" cy="6013124"/>
            <a:chOff x="2938272" y="137160"/>
            <a:chExt cx="3267456" cy="6432973"/>
          </a:xfrm>
        </p:grpSpPr>
        <p:pic>
          <p:nvPicPr>
            <p:cNvPr id="9" name="Picture 8" descr="03_08aLipidDehydration-U.jpg"/>
            <p:cNvPicPr>
              <a:picLocks noChangeAspect="1"/>
            </p:cNvPicPr>
            <p:nvPr/>
          </p:nvPicPr>
          <p:blipFill rotWithShape="1">
            <a:blip r:embed="rId3">
              <a:extLst>
                <a:ext uri="{28A0092B-C50C-407E-A947-70E740481C1C}">
                  <a14:useLocalDpi xmlns:a14="http://schemas.microsoft.com/office/drawing/2010/main" val="0"/>
                </a:ext>
              </a:extLst>
            </a:blip>
            <a:srcRect b="2289"/>
            <a:stretch/>
          </p:blipFill>
          <p:spPr>
            <a:xfrm>
              <a:off x="2938272" y="137160"/>
              <a:ext cx="3267456" cy="6432973"/>
            </a:xfrm>
            <a:prstGeom prst="rect">
              <a:avLst/>
            </a:prstGeom>
          </p:spPr>
        </p:pic>
        <p:sp>
          <p:nvSpPr>
            <p:cNvPr id="11" name="Text Box 31"/>
            <p:cNvSpPr txBox="1">
              <a:spLocks noChangeArrowheads="1"/>
            </p:cNvSpPr>
            <p:nvPr/>
          </p:nvSpPr>
          <p:spPr bwMode="auto">
            <a:xfrm>
              <a:off x="2990895" y="576952"/>
              <a:ext cx="975102"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900" dirty="0">
                  <a:solidFill>
                    <a:srgbClr val="000000"/>
                  </a:solidFill>
                  <a:latin typeface="Arial" charset="0"/>
                </a:rPr>
                <a:t>Glycerol</a:t>
              </a:r>
            </a:p>
          </p:txBody>
        </p:sp>
        <p:sp>
          <p:nvSpPr>
            <p:cNvPr id="12" name="Left Brace 11"/>
            <p:cNvSpPr/>
            <p:nvPr/>
          </p:nvSpPr>
          <p:spPr bwMode="auto">
            <a:xfrm>
              <a:off x="4165604" y="1456268"/>
              <a:ext cx="220129" cy="4986866"/>
            </a:xfrm>
            <a:prstGeom prst="leftBrace">
              <a:avLst>
                <a:gd name="adj1" fmla="val 32696"/>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3" name="Left Brace 12"/>
            <p:cNvSpPr/>
            <p:nvPr/>
          </p:nvSpPr>
          <p:spPr bwMode="auto">
            <a:xfrm>
              <a:off x="3987804" y="203201"/>
              <a:ext cx="211663" cy="1075266"/>
            </a:xfrm>
            <a:prstGeom prst="leftBrace">
              <a:avLst>
                <a:gd name="adj1" fmla="val 32696"/>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4" name="Text Box 31"/>
            <p:cNvSpPr txBox="1">
              <a:spLocks noChangeArrowheads="1"/>
            </p:cNvSpPr>
            <p:nvPr/>
          </p:nvSpPr>
          <p:spPr bwMode="auto">
            <a:xfrm>
              <a:off x="2982428" y="3743485"/>
              <a:ext cx="11373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900" dirty="0">
                  <a:solidFill>
                    <a:srgbClr val="000000"/>
                  </a:solidFill>
                  <a:latin typeface="Arial" charset="0"/>
                </a:rPr>
                <a:t>Fatty acid</a:t>
              </a:r>
            </a:p>
          </p:txBody>
        </p:sp>
        <p:sp>
          <p:nvSpPr>
            <p:cNvPr id="15" name="Text Box 31"/>
            <p:cNvSpPr txBox="1">
              <a:spLocks noChangeArrowheads="1"/>
            </p:cNvSpPr>
            <p:nvPr/>
          </p:nvSpPr>
          <p:spPr bwMode="auto">
            <a:xfrm>
              <a:off x="5522432" y="1872353"/>
              <a:ext cx="3838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600" dirty="0">
                  <a:solidFill>
                    <a:srgbClr val="000000"/>
                  </a:solidFill>
                  <a:latin typeface="Arial" charset="0"/>
                </a:rPr>
                <a:t>H</a:t>
              </a:r>
              <a:r>
                <a:rPr lang="en-US" sz="1600" baseline="-25000" dirty="0">
                  <a:solidFill>
                    <a:srgbClr val="000000"/>
                  </a:solidFill>
                  <a:latin typeface="Arial" charset="0"/>
                </a:rPr>
                <a:t>2</a:t>
              </a:r>
              <a:r>
                <a:rPr lang="en-US" sz="1600" dirty="0">
                  <a:solidFill>
                    <a:srgbClr val="000000"/>
                  </a:solidFill>
                  <a:latin typeface="Arial" charset="0"/>
                </a:rPr>
                <a:t>O</a:t>
              </a:r>
            </a:p>
          </p:txBody>
        </p:sp>
      </p:grpSp>
      <p:sp>
        <p:nvSpPr>
          <p:cNvPr id="49154" name="Rectangle 2"/>
          <p:cNvSpPr>
            <a:spLocks noGrp="1" noChangeArrowheads="1"/>
          </p:cNvSpPr>
          <p:nvPr>
            <p:ph type="title"/>
          </p:nvPr>
        </p:nvSpPr>
        <p:spPr>
          <a:ln>
            <a:miter lim="800000"/>
            <a:headEnd/>
            <a:tailEnd/>
          </a:ln>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400" b="1" dirty="0">
                <a:solidFill>
                  <a:srgbClr val="E46C0A"/>
                </a:solidFill>
                <a:latin typeface="Calibri" charset="0"/>
                <a:ea typeface="Calibri" charset="0"/>
                <a:cs typeface="Calibri" charset="0"/>
              </a:rPr>
              <a:t>Lipids</a:t>
            </a:r>
          </a:p>
        </p:txBody>
      </p:sp>
      <p:sp>
        <p:nvSpPr>
          <p:cNvPr id="33795" name="Content Placeholder 14"/>
          <p:cNvSpPr>
            <a:spLocks noGrp="1"/>
          </p:cNvSpPr>
          <p:nvPr>
            <p:ph sz="half" idx="2"/>
          </p:nvPr>
        </p:nvSpPr>
        <p:spPr>
          <a:xfrm>
            <a:off x="30411" y="1447800"/>
            <a:ext cx="4191000" cy="2438400"/>
          </a:xfrm>
        </p:spPr>
        <p:txBody>
          <a:bodyPr/>
          <a:lstStyle/>
          <a:p>
            <a:pPr marL="0" indent="0" eaLnBrk="1" hangingPunct="1">
              <a:buNone/>
            </a:pPr>
            <a:r>
              <a:rPr lang="en-US" altLang="en-US" sz="3600" dirty="0">
                <a:solidFill>
                  <a:srgbClr val="3366FF"/>
                </a:solidFill>
                <a:latin typeface="Arial"/>
                <a:ea typeface="Cambria" charset="0"/>
                <a:cs typeface="Arial"/>
              </a:rPr>
              <a:t>   Fats and oils</a:t>
            </a:r>
          </a:p>
          <a:p>
            <a:pPr marL="319088" lvl="1" indent="0" eaLnBrk="1" hangingPunct="1">
              <a:buNone/>
            </a:pPr>
            <a:r>
              <a:rPr lang="en-US" altLang="en-US" sz="3200" dirty="0">
                <a:latin typeface="Arial"/>
                <a:ea typeface="Cambria" charset="0"/>
                <a:cs typeface="Arial"/>
              </a:rPr>
              <a:t>Glycerol and three fatty acids = </a:t>
            </a:r>
            <a:r>
              <a:rPr lang="en-US" altLang="en-US" sz="3200" dirty="0" smtClean="0">
                <a:latin typeface="Arial"/>
                <a:ea typeface="Cambria" charset="0"/>
                <a:cs typeface="Arial"/>
              </a:rPr>
              <a:t>Triglyceride</a:t>
            </a:r>
            <a:endParaRPr lang="en-US" altLang="en-US" sz="3200" dirty="0">
              <a:latin typeface="Arial"/>
              <a:ea typeface="Cambria" charset="0"/>
              <a:cs typeface="Arial"/>
            </a:endParaRPr>
          </a:p>
        </p:txBody>
      </p:sp>
      <p:pic>
        <p:nvPicPr>
          <p:cNvPr id="33798" name="Picture 16" descr="03_08cFatMolecul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2733" y="1295400"/>
            <a:ext cx="2441267"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5" r:link="rId6">
            <a:extLst>
              <a:ext uri="{28A0092B-C50C-407E-A947-70E740481C1C}">
                <a14:useLocalDpi xmlns:a14="http://schemas.microsoft.com/office/drawing/2010/main" val="0"/>
              </a:ext>
            </a:extLst>
          </a:blip>
          <a:srcRect b="2585"/>
          <a:stretch>
            <a:fillRect/>
          </a:stretch>
        </p:blipFill>
        <p:spPr>
          <a:xfrm>
            <a:off x="457200" y="4191000"/>
            <a:ext cx="2421337" cy="2047486"/>
          </a:xfrm>
          <a:prstGeom prst="rect">
            <a:avLst/>
          </a:prstGeom>
        </p:spPr>
      </p:pic>
    </p:spTree>
    <p:extLst>
      <p:ext uri="{BB962C8B-B14F-4D97-AF65-F5344CB8AC3E}">
        <p14:creationId xmlns:p14="http://schemas.microsoft.com/office/powerpoint/2010/main" val="23652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39879851"/>
              </p:ext>
            </p:extLst>
          </p:nvPr>
        </p:nvGraphicFramePr>
        <p:xfrm>
          <a:off x="685800" y="3124200"/>
          <a:ext cx="7772399" cy="3511973"/>
        </p:xfrm>
        <a:graphic>
          <a:graphicData uri="http://schemas.openxmlformats.org/drawingml/2006/table">
            <a:tbl>
              <a:tblPr firstRow="1" bandRow="1">
                <a:tableStyleId>{5C22544A-7EE6-4342-B048-85BDC9FD1C3A}</a:tableStyleId>
              </a:tblPr>
              <a:tblGrid>
                <a:gridCol w="1227221">
                  <a:extLst>
                    <a:ext uri="{9D8B030D-6E8A-4147-A177-3AD203B41FA5}">
                      <a16:colId xmlns:a16="http://schemas.microsoft.com/office/drawing/2014/main" xmlns="" val="20000"/>
                    </a:ext>
                  </a:extLst>
                </a:gridCol>
                <a:gridCol w="2045368">
                  <a:extLst>
                    <a:ext uri="{9D8B030D-6E8A-4147-A177-3AD203B41FA5}">
                      <a16:colId xmlns:a16="http://schemas.microsoft.com/office/drawing/2014/main" xmlns="" val="20001"/>
                    </a:ext>
                  </a:extLst>
                </a:gridCol>
                <a:gridCol w="2045368">
                  <a:extLst>
                    <a:ext uri="{9D8B030D-6E8A-4147-A177-3AD203B41FA5}">
                      <a16:colId xmlns:a16="http://schemas.microsoft.com/office/drawing/2014/main" xmlns="" val="20002"/>
                    </a:ext>
                  </a:extLst>
                </a:gridCol>
                <a:gridCol w="2454442">
                  <a:extLst>
                    <a:ext uri="{9D8B030D-6E8A-4147-A177-3AD203B41FA5}">
                      <a16:colId xmlns:a16="http://schemas.microsoft.com/office/drawing/2014/main" xmlns="" val="20003"/>
                    </a:ext>
                  </a:extLst>
                </a:gridCol>
              </a:tblGrid>
              <a:tr h="1134533">
                <a:tc>
                  <a:txBody>
                    <a:bodyPr/>
                    <a:lstStyle/>
                    <a:p>
                      <a:endParaRPr lang="en-US" dirty="0"/>
                    </a:p>
                  </a:txBody>
                  <a:tcPr/>
                </a:tc>
                <a:tc>
                  <a:txBody>
                    <a:bodyPr/>
                    <a:lstStyle/>
                    <a:p>
                      <a:pPr algn="ctr"/>
                      <a:r>
                        <a:rPr lang="en-US" dirty="0">
                          <a:latin typeface="Arial"/>
                          <a:cs typeface="Arial"/>
                        </a:rPr>
                        <a:t>Physical State in room temperature</a:t>
                      </a:r>
                    </a:p>
                  </a:txBody>
                  <a:tcPr/>
                </a:tc>
                <a:tc>
                  <a:txBody>
                    <a:bodyPr/>
                    <a:lstStyle/>
                    <a:p>
                      <a:pPr algn="ctr"/>
                      <a:r>
                        <a:rPr lang="en-US" dirty="0">
                          <a:latin typeface="Arial"/>
                          <a:cs typeface="Arial"/>
                        </a:rPr>
                        <a:t>Double bonds</a:t>
                      </a:r>
                      <a:r>
                        <a:rPr lang="en-US" baseline="0" dirty="0">
                          <a:latin typeface="Arial"/>
                          <a:cs typeface="Arial"/>
                        </a:rPr>
                        <a:t> in Fatty acids</a:t>
                      </a:r>
                      <a:endParaRPr lang="en-US" dirty="0">
                        <a:latin typeface="Arial"/>
                        <a:cs typeface="Arial"/>
                      </a:endParaRPr>
                    </a:p>
                  </a:txBody>
                  <a:tcPr/>
                </a:tc>
                <a:tc>
                  <a:txBody>
                    <a:bodyPr/>
                    <a:lstStyle/>
                    <a:p>
                      <a:pPr algn="ctr"/>
                      <a:r>
                        <a:rPr lang="en-US" dirty="0">
                          <a:latin typeface="Arial"/>
                          <a:cs typeface="Arial"/>
                        </a:rPr>
                        <a:t>Example</a:t>
                      </a:r>
                    </a:p>
                  </a:txBody>
                  <a:tcPr/>
                </a:tc>
                <a:extLst>
                  <a:ext uri="{0D108BD9-81ED-4DB2-BD59-A6C34878D82A}">
                    <a16:rowId xmlns:a16="http://schemas.microsoft.com/office/drawing/2014/main" xmlns="" val="10000"/>
                  </a:ext>
                </a:extLst>
              </a:tr>
              <a:tr h="1134533">
                <a:tc>
                  <a:txBody>
                    <a:bodyPr/>
                    <a:lstStyle/>
                    <a:p>
                      <a:r>
                        <a:rPr lang="en-US" sz="2400" dirty="0">
                          <a:latin typeface="Arial"/>
                          <a:cs typeface="Arial"/>
                        </a:rPr>
                        <a:t>Fat</a:t>
                      </a:r>
                    </a:p>
                  </a:txBody>
                  <a:tcPr/>
                </a:tc>
                <a:tc>
                  <a:txBody>
                    <a:bodyPr/>
                    <a:lstStyle/>
                    <a:p>
                      <a:pPr algn="ctr"/>
                      <a:r>
                        <a:rPr lang="en-US" sz="2400" dirty="0">
                          <a:latin typeface="Arial"/>
                          <a:cs typeface="Arial"/>
                        </a:rPr>
                        <a:t>Solid</a:t>
                      </a:r>
                    </a:p>
                  </a:txBody>
                  <a:tcPr/>
                </a:tc>
                <a:tc>
                  <a:txBody>
                    <a:bodyPr/>
                    <a:lstStyle/>
                    <a:p>
                      <a:pPr algn="ctr"/>
                      <a:r>
                        <a:rPr lang="en-US" sz="2400" dirty="0">
                          <a:latin typeface="Arial"/>
                          <a:cs typeface="Arial"/>
                        </a:rPr>
                        <a:t>No double bonds</a:t>
                      </a:r>
                    </a:p>
                    <a:p>
                      <a:pPr algn="ctr"/>
                      <a:r>
                        <a:rPr lang="en-US" sz="2400" dirty="0">
                          <a:latin typeface="Arial"/>
                          <a:cs typeface="Arial"/>
                        </a:rPr>
                        <a:t>(saturated)</a:t>
                      </a:r>
                    </a:p>
                  </a:txBody>
                  <a:tcPr/>
                </a:tc>
                <a:tc>
                  <a:txBody>
                    <a:bodyPr/>
                    <a:lstStyle/>
                    <a:p>
                      <a:pPr algn="ctr"/>
                      <a:r>
                        <a:rPr lang="en-US" sz="2400" dirty="0">
                          <a:latin typeface="Arial"/>
                          <a:cs typeface="Arial"/>
                        </a:rPr>
                        <a:t>Most animal fats</a:t>
                      </a:r>
                    </a:p>
                  </a:txBody>
                  <a:tcPr/>
                </a:tc>
                <a:extLst>
                  <a:ext uri="{0D108BD9-81ED-4DB2-BD59-A6C34878D82A}">
                    <a16:rowId xmlns:a16="http://schemas.microsoft.com/office/drawing/2014/main" xmlns="" val="10001"/>
                  </a:ext>
                </a:extLst>
              </a:tr>
              <a:tr h="1134533">
                <a:tc>
                  <a:txBody>
                    <a:bodyPr/>
                    <a:lstStyle/>
                    <a:p>
                      <a:r>
                        <a:rPr lang="en-US" sz="2400" dirty="0">
                          <a:latin typeface="Arial"/>
                          <a:cs typeface="Arial"/>
                        </a:rPr>
                        <a:t>Fat/oil</a:t>
                      </a:r>
                    </a:p>
                  </a:txBody>
                  <a:tcPr/>
                </a:tc>
                <a:tc>
                  <a:txBody>
                    <a:bodyPr/>
                    <a:lstStyle/>
                    <a:p>
                      <a:pPr algn="ctr"/>
                      <a:r>
                        <a:rPr lang="en-US" sz="2400" dirty="0">
                          <a:latin typeface="Arial"/>
                          <a:cs typeface="Arial"/>
                        </a:rPr>
                        <a:t>Liquid</a:t>
                      </a:r>
                    </a:p>
                  </a:txBody>
                  <a:tcPr/>
                </a:tc>
                <a:tc>
                  <a:txBody>
                    <a:bodyPr/>
                    <a:lstStyle/>
                    <a:p>
                      <a:pPr algn="ctr"/>
                      <a:r>
                        <a:rPr lang="en-US" sz="2400" dirty="0">
                          <a:latin typeface="Arial"/>
                          <a:cs typeface="Arial"/>
                        </a:rPr>
                        <a:t>One or more</a:t>
                      </a:r>
                    </a:p>
                    <a:p>
                      <a:pPr algn="ctr"/>
                      <a:r>
                        <a:rPr lang="en-US" sz="2400" dirty="0">
                          <a:latin typeface="Arial"/>
                          <a:cs typeface="Arial"/>
                        </a:rPr>
                        <a:t>(unsaturated)</a:t>
                      </a:r>
                    </a:p>
                  </a:txBody>
                  <a:tcPr/>
                </a:tc>
                <a:tc>
                  <a:txBody>
                    <a:bodyPr/>
                    <a:lstStyle/>
                    <a:p>
                      <a:pPr algn="ctr"/>
                      <a:r>
                        <a:rPr lang="en-US" sz="2400" dirty="0">
                          <a:latin typeface="Arial"/>
                          <a:cs typeface="Arial"/>
                        </a:rPr>
                        <a:t>Many fats of plants and fishes</a:t>
                      </a:r>
                    </a:p>
                  </a:txBody>
                  <a:tcPr/>
                </a:tc>
                <a:extLst>
                  <a:ext uri="{0D108BD9-81ED-4DB2-BD59-A6C34878D82A}">
                    <a16:rowId xmlns:a16="http://schemas.microsoft.com/office/drawing/2014/main" xmlns="" val="10002"/>
                  </a:ext>
                </a:extLst>
              </a:tr>
            </a:tbl>
          </a:graphicData>
        </a:graphic>
      </p:graphicFrame>
      <p:sp>
        <p:nvSpPr>
          <p:cNvPr id="6" name="Rectangle 2"/>
          <p:cNvSpPr txBox="1">
            <a:spLocks noChangeArrowheads="1"/>
          </p:cNvSpPr>
          <p:nvPr/>
        </p:nvSpPr>
        <p:spPr>
          <a:xfrm>
            <a:off x="1666875" y="0"/>
            <a:ext cx="7477125" cy="1676400"/>
          </a:xfrm>
          <a:prstGeom prst="rect">
            <a:avLst/>
          </a:prstGeom>
          <a:ln>
            <a:miter lim="800000"/>
            <a:headEnd/>
            <a:tailEnd/>
          </a:ln>
        </p:spPr>
        <p:txBody>
          <a:bodyPr anchor="ctr">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800" b="1" dirty="0">
                <a:solidFill>
                  <a:srgbClr val="E46C0A"/>
                </a:solidFill>
                <a:latin typeface="Arial"/>
                <a:ea typeface="Calibri" charset="0"/>
                <a:cs typeface="Arial"/>
              </a:rPr>
              <a:t>Lipids</a:t>
            </a:r>
          </a:p>
          <a:p>
            <a:pPr algn="ctr" eaLnBrk="1" fontAlgn="auto" hangingPunct="1">
              <a:spcAft>
                <a:spcPts val="0"/>
              </a:spcAft>
              <a:defRPr/>
            </a:pPr>
            <a:endParaRPr lang="en-US" sz="4400" b="1" dirty="0">
              <a:solidFill>
                <a:srgbClr val="E46C0A"/>
              </a:solidFill>
              <a:latin typeface="Arial"/>
              <a:ea typeface="Calibri" charset="0"/>
              <a:cs typeface="Arial"/>
            </a:endParaRPr>
          </a:p>
        </p:txBody>
      </p:sp>
      <p:pic>
        <p:nvPicPr>
          <p:cNvPr id="7" name="Content Placeholder 6" descr="03_08cFatMolecule-L.jpg"/>
          <p:cNvPicPr>
            <a:picLocks noChangeAspect="1"/>
          </p:cNvPicPr>
          <p:nvPr/>
        </p:nvPicPr>
        <p:blipFill>
          <a:blip r:embed="rId3">
            <a:extLst>
              <a:ext uri="{28A0092B-C50C-407E-A947-70E740481C1C}">
                <a14:useLocalDpi xmlns:a14="http://schemas.microsoft.com/office/drawing/2010/main" val="0"/>
              </a:ext>
            </a:extLst>
          </a:blip>
          <a:srcRect l="-337209" r="-337209"/>
          <a:stretch>
            <a:fillRect/>
          </a:stretch>
        </p:blipFill>
        <p:spPr>
          <a:xfrm>
            <a:off x="4648200" y="188912"/>
            <a:ext cx="7386638" cy="2173288"/>
          </a:xfrm>
          <a:prstGeom prst="rect">
            <a:avLst/>
          </a:prstGeom>
        </p:spPr>
      </p:pic>
      <p:sp>
        <p:nvSpPr>
          <p:cNvPr id="2" name="Rectangle 1"/>
          <p:cNvSpPr/>
          <p:nvPr/>
        </p:nvSpPr>
        <p:spPr>
          <a:xfrm>
            <a:off x="3886200" y="990600"/>
            <a:ext cx="2802044" cy="646331"/>
          </a:xfrm>
          <a:prstGeom prst="rect">
            <a:avLst/>
          </a:prstGeom>
        </p:spPr>
        <p:txBody>
          <a:bodyPr wrap="none">
            <a:spAutoFit/>
          </a:bodyPr>
          <a:lstStyle/>
          <a:p>
            <a:r>
              <a:rPr lang="en-US" altLang="en-US" sz="3600" dirty="0">
                <a:solidFill>
                  <a:srgbClr val="3366FF"/>
                </a:solidFill>
                <a:latin typeface="Arial"/>
                <a:ea typeface="Cambria" charset="0"/>
                <a:cs typeface="Arial"/>
              </a:rPr>
              <a:t>Fats and oils</a:t>
            </a:r>
            <a:endParaRPr lang="en-US" sz="3600" dirty="0"/>
          </a:p>
        </p:txBody>
      </p:sp>
      <p:pic>
        <p:nvPicPr>
          <p:cNvPr id="9" name="Picture 8"/>
          <p:cNvPicPr>
            <a:picLocks noChangeAspect="1"/>
          </p:cNvPicPr>
          <p:nvPr/>
        </p:nvPicPr>
        <p:blipFill>
          <a:blip r:embed="rId4" r:link="rId5">
            <a:extLst>
              <a:ext uri="{28A0092B-C50C-407E-A947-70E740481C1C}">
                <a14:useLocalDpi xmlns:a14="http://schemas.microsoft.com/office/drawing/2010/main" val="0"/>
              </a:ext>
            </a:extLst>
          </a:blip>
          <a:srcRect b="2585"/>
          <a:stretch>
            <a:fillRect/>
          </a:stretch>
        </p:blipFill>
        <p:spPr>
          <a:xfrm>
            <a:off x="152400" y="152400"/>
            <a:ext cx="2841526" cy="2402798"/>
          </a:xfrm>
          <a:prstGeom prst="rect">
            <a:avLst/>
          </a:prstGeom>
        </p:spPr>
      </p:pic>
      <p:sp>
        <p:nvSpPr>
          <p:cNvPr id="10" name="TextBox 3"/>
          <p:cNvSpPr txBox="1">
            <a:spLocks noChangeArrowheads="1"/>
          </p:cNvSpPr>
          <p:nvPr/>
        </p:nvSpPr>
        <p:spPr bwMode="auto">
          <a:xfrm>
            <a:off x="4295" y="2438400"/>
            <a:ext cx="1829756" cy="3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sz="2000" b="1" dirty="0">
                <a:solidFill>
                  <a:srgbClr val="000000"/>
                </a:solidFill>
                <a:latin typeface="Arial"/>
                <a:ea typeface="ＭＳ Ｐゴシック" charset="0"/>
              </a:rPr>
              <a:t>Saturated fats</a:t>
            </a:r>
          </a:p>
        </p:txBody>
      </p:sp>
      <p:sp>
        <p:nvSpPr>
          <p:cNvPr id="11" name="TextBox 3"/>
          <p:cNvSpPr txBox="1">
            <a:spLocks noChangeArrowheads="1"/>
          </p:cNvSpPr>
          <p:nvPr/>
        </p:nvSpPr>
        <p:spPr bwMode="auto">
          <a:xfrm>
            <a:off x="1828800" y="2414050"/>
            <a:ext cx="2131882" cy="3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sz="2000" b="1" dirty="0" smtClean="0">
                <a:solidFill>
                  <a:srgbClr val="000000"/>
                </a:solidFill>
                <a:latin typeface="Arial"/>
                <a:ea typeface="ＭＳ Ｐゴシック" charset="0"/>
              </a:rPr>
              <a:t>Unsaturated </a:t>
            </a:r>
            <a:r>
              <a:rPr lang="en-US" sz="2000" b="1" dirty="0">
                <a:solidFill>
                  <a:srgbClr val="000000"/>
                </a:solidFill>
                <a:latin typeface="Arial"/>
                <a:ea typeface="ＭＳ Ｐゴシック" charset="0"/>
              </a:rPr>
              <a:t>fats</a:t>
            </a:r>
          </a:p>
        </p:txBody>
      </p:sp>
    </p:spTree>
    <p:extLst>
      <p:ext uri="{BB962C8B-B14F-4D97-AF65-F5344CB8AC3E}">
        <p14:creationId xmlns:p14="http://schemas.microsoft.com/office/powerpoint/2010/main" val="3444560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381000"/>
            <a:ext cx="7477125" cy="1143000"/>
          </a:xfrm>
          <a:ln>
            <a:miter lim="800000"/>
            <a:headEnd/>
            <a:tailEnd/>
          </a:ln>
        </p:spPr>
        <p:txBody>
          <a:bodyPr>
            <a:normAutofit fontScale="90000"/>
            <a:scene3d>
              <a:camera prst="orthographicFront"/>
              <a:lightRig rig="soft" dir="t">
                <a:rot lat="0" lon="0" rev="16800000"/>
              </a:lightRig>
            </a:scene3d>
            <a:sp3d prstMaterial="softEdge"/>
          </a:bodyPr>
          <a:lstStyle/>
          <a:p>
            <a:pPr algn="ctr" eaLnBrk="1" fontAlgn="auto" hangingPunct="1">
              <a:spcAft>
                <a:spcPts val="0"/>
              </a:spcAft>
              <a:defRPr/>
            </a:pPr>
            <a:r>
              <a:rPr lang="en-US" b="1" dirty="0">
                <a:solidFill>
                  <a:schemeClr val="accent6">
                    <a:lumMod val="75000"/>
                  </a:schemeClr>
                </a:solidFill>
                <a:effectLst/>
                <a:latin typeface="Arial"/>
                <a:ea typeface="+mj-ea"/>
                <a:cs typeface="Arial"/>
              </a:rPr>
              <a:t/>
            </a:r>
            <a:br>
              <a:rPr lang="en-US" b="1" dirty="0">
                <a:solidFill>
                  <a:schemeClr val="accent6">
                    <a:lumMod val="75000"/>
                  </a:schemeClr>
                </a:solidFill>
                <a:effectLst/>
                <a:latin typeface="Arial"/>
                <a:ea typeface="+mj-ea"/>
                <a:cs typeface="Arial"/>
              </a:rPr>
            </a:br>
            <a:r>
              <a:rPr lang="en-US" dirty="0">
                <a:solidFill>
                  <a:srgbClr val="0070C0"/>
                </a:solidFill>
                <a:latin typeface="Arial"/>
                <a:ea typeface="ＭＳ Ｐゴシック" charset="0"/>
                <a:cs typeface="Arial"/>
              </a:rPr>
              <a:t>Phospholipids</a:t>
            </a:r>
            <a:r>
              <a:rPr lang="en-US" b="1" dirty="0">
                <a:solidFill>
                  <a:schemeClr val="accent6">
                    <a:lumMod val="75000"/>
                  </a:schemeClr>
                </a:solidFill>
                <a:effectLst/>
                <a:latin typeface="Arial"/>
                <a:ea typeface="+mj-ea"/>
                <a:cs typeface="Arial"/>
              </a:rPr>
              <a:t> </a:t>
            </a:r>
          </a:p>
        </p:txBody>
      </p:sp>
      <p:sp>
        <p:nvSpPr>
          <p:cNvPr id="36868" name="Rectangle 4"/>
          <p:cNvSpPr>
            <a:spLocks noGrp="1" noChangeArrowheads="1"/>
          </p:cNvSpPr>
          <p:nvPr>
            <p:ph type="body" sz="half" idx="2"/>
          </p:nvPr>
        </p:nvSpPr>
        <p:spPr>
          <a:xfrm>
            <a:off x="5029200" y="1600200"/>
            <a:ext cx="4114800" cy="4724400"/>
          </a:xfrm>
        </p:spPr>
        <p:txBody>
          <a:bodyPr/>
          <a:lstStyle/>
          <a:p>
            <a:pPr marL="0" indent="0" eaLnBrk="1" hangingPunct="1">
              <a:buSzPct val="100000"/>
              <a:buNone/>
            </a:pPr>
            <a:r>
              <a:rPr lang="en-US" sz="2800" dirty="0" smtClean="0">
                <a:latin typeface="Arial"/>
                <a:cs typeface="Arial"/>
              </a:rPr>
              <a:t>major </a:t>
            </a:r>
            <a:r>
              <a:rPr lang="en-US" sz="2800" dirty="0">
                <a:latin typeface="Arial"/>
                <a:cs typeface="Arial"/>
              </a:rPr>
              <a:t>component of all cell </a:t>
            </a:r>
            <a:r>
              <a:rPr lang="en-US" sz="2800" dirty="0" smtClean="0">
                <a:latin typeface="Arial"/>
                <a:cs typeface="Arial"/>
              </a:rPr>
              <a:t>membranes</a:t>
            </a:r>
            <a:endParaRPr lang="en-US" sz="2800" dirty="0">
              <a:effectLst/>
              <a:latin typeface="Arial"/>
              <a:ea typeface="ＭＳ Ｐゴシック" charset="0"/>
              <a:cs typeface="Arial"/>
            </a:endParaRPr>
          </a:p>
        </p:txBody>
      </p:sp>
      <p:pic>
        <p:nvPicPr>
          <p:cNvPr id="3" name="ClipArt Placeholder 2" descr="03_09_Phospholipid-L.jpg"/>
          <p:cNvPicPr>
            <a:picLocks noGrp="1" noChangeAspect="1"/>
          </p:cNvPicPr>
          <p:nvPr>
            <p:ph type="clipArt" sz="half" idx="1"/>
          </p:nvPr>
        </p:nvPicPr>
        <p:blipFill rotWithShape="1">
          <a:blip r:embed="rId3">
            <a:extLst>
              <a:ext uri="{28A0092B-C50C-407E-A947-70E740481C1C}">
                <a14:useLocalDpi xmlns:a14="http://schemas.microsoft.com/office/drawing/2010/main" val="0"/>
              </a:ext>
            </a:extLst>
          </a:blip>
          <a:srcRect l="-1494" t="-1613" r="1494" b="-765"/>
          <a:stretch/>
        </p:blipFill>
        <p:spPr>
          <a:xfrm>
            <a:off x="0" y="1447801"/>
            <a:ext cx="4800600" cy="4901192"/>
          </a:xfrm>
        </p:spPr>
      </p:pic>
      <p:sp>
        <p:nvSpPr>
          <p:cNvPr id="6" name="Rectangle 2"/>
          <p:cNvSpPr txBox="1">
            <a:spLocks noChangeArrowheads="1"/>
          </p:cNvSpPr>
          <p:nvPr/>
        </p:nvSpPr>
        <p:spPr bwMode="auto">
          <a:xfrm>
            <a:off x="914400" y="-228600"/>
            <a:ext cx="77724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a:solidFill>
                  <a:schemeClr val="accent6">
                    <a:lumMod val="75000"/>
                  </a:schemeClr>
                </a:solidFill>
                <a:latin typeface="Arial"/>
                <a:ea typeface="Calibri" charset="0"/>
                <a:cs typeface="Arial"/>
              </a:rPr>
              <a:t>Lipids</a:t>
            </a:r>
            <a:endParaRPr lang="en-US" sz="4400" b="1" dirty="0">
              <a:solidFill>
                <a:schemeClr val="accent6">
                  <a:lumMod val="75000"/>
                </a:schemeClr>
              </a:solidFill>
              <a:latin typeface="Arial"/>
              <a:ea typeface="Calibri" charset="0"/>
              <a:cs typeface="Arial"/>
            </a:endParaRPr>
          </a:p>
        </p:txBody>
      </p:sp>
      <p:sp>
        <p:nvSpPr>
          <p:cNvPr id="2" name="TextBox 1"/>
          <p:cNvSpPr txBox="1"/>
          <p:nvPr/>
        </p:nvSpPr>
        <p:spPr>
          <a:xfrm>
            <a:off x="2133600" y="4876800"/>
            <a:ext cx="6781800" cy="523220"/>
          </a:xfrm>
          <a:prstGeom prst="rect">
            <a:avLst/>
          </a:prstGeom>
          <a:noFill/>
        </p:spPr>
        <p:txBody>
          <a:bodyPr wrap="square" rtlCol="0">
            <a:spAutoFit/>
          </a:bodyPr>
          <a:lstStyle/>
          <a:p>
            <a:r>
              <a:rPr lang="en-US" sz="2800" dirty="0" smtClean="0">
                <a:solidFill>
                  <a:srgbClr val="FF0000"/>
                </a:solidFill>
                <a:latin typeface="Arial"/>
                <a:cs typeface="Arial"/>
              </a:rPr>
              <a:t>Will be discussed in details in Chapter 5</a:t>
            </a:r>
            <a:endParaRPr lang="en-US" sz="2800" dirty="0">
              <a:solidFill>
                <a:srgbClr val="FF0000"/>
              </a:solidFill>
              <a:latin typeface="Arial"/>
              <a:cs typeface="Arial"/>
            </a:endParaRPr>
          </a:p>
        </p:txBody>
      </p:sp>
    </p:spTree>
    <p:extLst>
      <p:ext uri="{BB962C8B-B14F-4D97-AF65-F5344CB8AC3E}">
        <p14:creationId xmlns:p14="http://schemas.microsoft.com/office/powerpoint/2010/main" val="82540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477125"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400" b="1" dirty="0">
                <a:solidFill>
                  <a:srgbClr val="E46C0A"/>
                </a:solidFill>
                <a:latin typeface="Arial"/>
                <a:ea typeface="Calibri" charset="0"/>
                <a:cs typeface="Arial"/>
              </a:rPr>
              <a:t>Lipids </a:t>
            </a:r>
          </a:p>
        </p:txBody>
      </p:sp>
      <p:pic>
        <p:nvPicPr>
          <p:cNvPr id="37891" name="ClipArt Placeholder 4" descr="03_02b_SexHormones-L.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3200400"/>
            <a:ext cx="3997325" cy="3365500"/>
          </a:xfrm>
        </p:spPr>
      </p:pic>
      <p:sp>
        <p:nvSpPr>
          <p:cNvPr id="8" name="Text Placeholder 4"/>
          <p:cNvSpPr>
            <a:spLocks noGrp="1"/>
          </p:cNvSpPr>
          <p:nvPr>
            <p:ph type="body" sz="half" idx="2"/>
          </p:nvPr>
        </p:nvSpPr>
        <p:spPr>
          <a:xfrm>
            <a:off x="4343400" y="1295401"/>
            <a:ext cx="4648201" cy="4800600"/>
          </a:xfrm>
        </p:spPr>
        <p:txBody>
          <a:bodyPr/>
          <a:lstStyle/>
          <a:p>
            <a:pPr marL="0" indent="0">
              <a:buNone/>
            </a:pPr>
            <a:r>
              <a:rPr lang="en-US" sz="3200" b="1" dirty="0" smtClean="0">
                <a:solidFill>
                  <a:srgbClr val="3366FF"/>
                </a:solidFill>
                <a:effectLst/>
                <a:latin typeface="Arial"/>
                <a:cs typeface="Arial"/>
              </a:rPr>
              <a:t>Steroids:</a:t>
            </a:r>
            <a:r>
              <a:rPr lang="en-US" sz="2800" dirty="0" smtClean="0">
                <a:solidFill>
                  <a:srgbClr val="0070C0"/>
                </a:solidFill>
                <a:effectLst/>
                <a:latin typeface="Arial"/>
                <a:cs typeface="Arial"/>
              </a:rPr>
              <a:t> </a:t>
            </a:r>
          </a:p>
          <a:p>
            <a:pPr marL="0" indent="0">
              <a:buNone/>
            </a:pPr>
            <a:r>
              <a:rPr lang="en-US" sz="2800" dirty="0" smtClean="0">
                <a:solidFill>
                  <a:srgbClr val="000000"/>
                </a:solidFill>
                <a:effectLst/>
                <a:latin typeface="Arial"/>
                <a:cs typeface="Arial"/>
              </a:rPr>
              <a:t>Lipids </a:t>
            </a:r>
            <a:r>
              <a:rPr lang="en-US" sz="2800" dirty="0">
                <a:solidFill>
                  <a:srgbClr val="000000"/>
                </a:solidFill>
                <a:effectLst/>
                <a:latin typeface="Arial"/>
                <a:cs typeface="Arial"/>
              </a:rPr>
              <a:t>in which the carbon skeleton contains four fused rings.</a:t>
            </a:r>
          </a:p>
          <a:p>
            <a:pPr marL="342900" indent="0">
              <a:buNone/>
            </a:pPr>
            <a:r>
              <a:rPr lang="en-US" sz="2400" dirty="0" smtClean="0">
                <a:solidFill>
                  <a:srgbClr val="000000"/>
                </a:solidFill>
                <a:effectLst/>
                <a:latin typeface="Arial"/>
                <a:cs typeface="Arial"/>
              </a:rPr>
              <a:t>Cholesterol: </a:t>
            </a:r>
          </a:p>
          <a:p>
            <a:pPr marL="685800" indent="-222250">
              <a:buFont typeface="Arial"/>
              <a:buChar char="•"/>
            </a:pPr>
            <a:r>
              <a:rPr lang="en-US" sz="2400" dirty="0" smtClean="0">
                <a:latin typeface="Arial"/>
                <a:cs typeface="Arial"/>
              </a:rPr>
              <a:t>the </a:t>
            </a:r>
            <a:r>
              <a:rPr lang="en-US" sz="2400" dirty="0">
                <a:latin typeface="Arial"/>
                <a:cs typeface="Arial"/>
              </a:rPr>
              <a:t>starting molecule for all </a:t>
            </a:r>
            <a:r>
              <a:rPr lang="en-US" sz="2400" dirty="0" smtClean="0">
                <a:latin typeface="Arial"/>
                <a:cs typeface="Arial"/>
              </a:rPr>
              <a:t>steroids (e.g. sex hormones)</a:t>
            </a:r>
            <a:r>
              <a:rPr lang="en-US" sz="2400" dirty="0" smtClean="0">
                <a:solidFill>
                  <a:srgbClr val="000000"/>
                </a:solidFill>
                <a:effectLst/>
                <a:latin typeface="Arial"/>
                <a:cs typeface="Arial"/>
              </a:rPr>
              <a:t>.</a:t>
            </a:r>
            <a:endParaRPr lang="en-US" sz="2400" dirty="0" smtClean="0">
              <a:solidFill>
                <a:srgbClr val="000000"/>
              </a:solidFill>
              <a:latin typeface="Arial"/>
              <a:cs typeface="Arial"/>
            </a:endParaRPr>
          </a:p>
          <a:p>
            <a:pPr marL="685800" indent="-222250">
              <a:buFont typeface="Arial"/>
              <a:buChar char="•"/>
            </a:pPr>
            <a:r>
              <a:rPr lang="en-US" sz="2400" dirty="0">
                <a:solidFill>
                  <a:srgbClr val="000000"/>
                </a:solidFill>
                <a:latin typeface="Arial"/>
                <a:cs typeface="Arial"/>
              </a:rPr>
              <a:t>A</a:t>
            </a:r>
            <a:r>
              <a:rPr lang="en-US" sz="2400" dirty="0" smtClean="0">
                <a:solidFill>
                  <a:srgbClr val="000000"/>
                </a:solidFill>
                <a:effectLst/>
                <a:latin typeface="Arial"/>
                <a:cs typeface="Arial"/>
              </a:rPr>
              <a:t> common </a:t>
            </a:r>
            <a:r>
              <a:rPr lang="en-US" sz="2400" dirty="0">
                <a:solidFill>
                  <a:srgbClr val="000000"/>
                </a:solidFill>
                <a:effectLst/>
                <a:latin typeface="Arial"/>
                <a:cs typeface="Arial"/>
              </a:rPr>
              <a:t>component in animal cell </a:t>
            </a:r>
            <a:r>
              <a:rPr lang="en-US" sz="2400" dirty="0" smtClean="0">
                <a:solidFill>
                  <a:srgbClr val="000000"/>
                </a:solidFill>
                <a:effectLst/>
                <a:latin typeface="Arial"/>
                <a:cs typeface="Arial"/>
              </a:rPr>
              <a:t>membranes.</a:t>
            </a:r>
            <a:endParaRPr lang="en-US" sz="2400" dirty="0">
              <a:solidFill>
                <a:srgbClr val="000000"/>
              </a:solidFill>
              <a:effectLst/>
              <a:latin typeface="Arial"/>
              <a:cs typeface="Arial"/>
            </a:endParaRPr>
          </a:p>
        </p:txBody>
      </p:sp>
      <p:pic>
        <p:nvPicPr>
          <p:cNvPr id="6" name="Picture 5" descr="03_10cCholesterol-L.jpg"/>
          <p:cNvPicPr>
            <a:picLocks noChangeAspect="1"/>
          </p:cNvPicPr>
          <p:nvPr/>
        </p:nvPicPr>
        <p:blipFill rotWithShape="1">
          <a:blip r:embed="rId4">
            <a:extLst>
              <a:ext uri="{28A0092B-C50C-407E-A947-70E740481C1C}">
                <a14:useLocalDpi xmlns:a14="http://schemas.microsoft.com/office/drawing/2010/main" val="0"/>
              </a:ext>
            </a:extLst>
          </a:blip>
          <a:srcRect b="4861"/>
          <a:stretch/>
        </p:blipFill>
        <p:spPr>
          <a:xfrm>
            <a:off x="304800" y="1066800"/>
            <a:ext cx="3989832" cy="1762111"/>
          </a:xfrm>
          <a:prstGeom prst="rect">
            <a:avLst/>
          </a:prstGeom>
        </p:spPr>
      </p:pic>
      <p:sp>
        <p:nvSpPr>
          <p:cNvPr id="3" name="TextBox 2"/>
          <p:cNvSpPr txBox="1"/>
          <p:nvPr/>
        </p:nvSpPr>
        <p:spPr>
          <a:xfrm>
            <a:off x="152400" y="1447800"/>
            <a:ext cx="1352241" cy="369332"/>
          </a:xfrm>
          <a:prstGeom prst="rect">
            <a:avLst/>
          </a:prstGeom>
          <a:noFill/>
        </p:spPr>
        <p:txBody>
          <a:bodyPr wrap="none" rtlCol="0">
            <a:spAutoFit/>
          </a:bodyPr>
          <a:lstStyle/>
          <a:p>
            <a:r>
              <a:rPr lang="en-US" sz="1800" dirty="0">
                <a:latin typeface="Arial"/>
                <a:cs typeface="Arial"/>
              </a:rPr>
              <a:t>Cholesterol</a:t>
            </a:r>
          </a:p>
        </p:txBody>
      </p:sp>
    </p:spTree>
    <p:extLst>
      <p:ext uri="{BB962C8B-B14F-4D97-AF65-F5344CB8AC3E}">
        <p14:creationId xmlns:p14="http://schemas.microsoft.com/office/powerpoint/2010/main" val="247937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body" idx="1"/>
          </p:nvPr>
        </p:nvSpPr>
        <p:spPr>
          <a:xfrm>
            <a:off x="0" y="1261281"/>
            <a:ext cx="9144000" cy="6545373"/>
          </a:xfrm>
        </p:spPr>
        <p:txBody>
          <a:bodyPr/>
          <a:lstStyle/>
          <a:p>
            <a:pPr marL="319088" lvl="1" indent="0" eaLnBrk="1" hangingPunct="1">
              <a:buClr>
                <a:schemeClr val="hlink"/>
              </a:buClr>
              <a:buSzPct val="80000"/>
              <a:buNone/>
              <a:defRPr/>
            </a:pPr>
            <a:endParaRPr lang="en-US" dirty="0" smtClean="0">
              <a:solidFill>
                <a:srgbClr val="0070C0"/>
              </a:solidFill>
              <a:latin typeface="Arial" panose="020B0604020202020204" pitchFamily="34" charset="0"/>
              <a:cs typeface="Arial" panose="020B0604020202020204" pitchFamily="34" charset="0"/>
            </a:endParaRPr>
          </a:p>
          <a:p>
            <a:pPr marL="319088" lvl="1" indent="0" eaLnBrk="1" hangingPunct="1">
              <a:buClr>
                <a:schemeClr val="hlink"/>
              </a:buClr>
              <a:buSzPct val="80000"/>
              <a:buNone/>
              <a:defRPr/>
            </a:pPr>
            <a:endParaRPr lang="en-US" dirty="0">
              <a:solidFill>
                <a:srgbClr val="0070C0"/>
              </a:solidFill>
              <a:latin typeface="Arial" panose="020B0604020202020204" pitchFamily="34" charset="0"/>
              <a:cs typeface="Arial" panose="020B0604020202020204" pitchFamily="34" charset="0"/>
            </a:endParaRPr>
          </a:p>
          <a:p>
            <a:pPr marL="3541713" lvl="2" indent="-3541713" eaLnBrk="1" hangingPunct="1">
              <a:lnSpc>
                <a:spcPct val="110000"/>
              </a:lnSpc>
              <a:spcBef>
                <a:spcPts val="1575"/>
              </a:spcBef>
              <a:buClr>
                <a:schemeClr val="folHlink"/>
              </a:buClr>
              <a:buNone/>
              <a:defRPr/>
            </a:pPr>
            <a:r>
              <a:rPr lang="en-US" altLang="en-US" sz="2800" dirty="0" smtClean="0">
                <a:latin typeface="Arial"/>
                <a:ea typeface="Cambria" charset="0"/>
                <a:cs typeface="Arial"/>
              </a:rPr>
              <a:t>Organic molecules </a:t>
            </a:r>
            <a:r>
              <a:rPr lang="en-US" altLang="en-US" sz="2800" dirty="0">
                <a:latin typeface="Arial"/>
                <a:ea typeface="Cambria" charset="0"/>
                <a:cs typeface="Arial"/>
              </a:rPr>
              <a:t>include carbon and hydrogen </a:t>
            </a:r>
            <a:r>
              <a:rPr lang="en-US" altLang="en-US" sz="2800" dirty="0" smtClean="0">
                <a:latin typeface="Arial"/>
                <a:ea typeface="Cambria" charset="0"/>
                <a:cs typeface="Arial"/>
              </a:rPr>
              <a:t>atoms.</a:t>
            </a:r>
          </a:p>
          <a:p>
            <a:pPr marL="3541713" lvl="2" indent="-3541713" eaLnBrk="1" hangingPunct="1">
              <a:lnSpc>
                <a:spcPct val="110000"/>
              </a:lnSpc>
              <a:buClr>
                <a:schemeClr val="folHlink"/>
              </a:buClr>
              <a:buNone/>
              <a:defRPr/>
            </a:pPr>
            <a:r>
              <a:rPr lang="en-US" altLang="en-US" sz="2800" dirty="0" smtClean="0">
                <a:latin typeface="Arial"/>
                <a:ea typeface="Cambria" charset="0"/>
                <a:cs typeface="Arial"/>
              </a:rPr>
              <a:t>How Many bonds is Carbon </a:t>
            </a:r>
            <a:r>
              <a:rPr lang="en-US" altLang="en-US" sz="2800" dirty="0">
                <a:latin typeface="Arial"/>
                <a:ea typeface="Cambria" charset="0"/>
                <a:cs typeface="Arial"/>
              </a:rPr>
              <a:t>capable of </a:t>
            </a:r>
            <a:r>
              <a:rPr lang="en-US" altLang="en-US" sz="2800" dirty="0" smtClean="0">
                <a:latin typeface="Arial"/>
                <a:ea typeface="Cambria" charset="0"/>
                <a:cs typeface="Arial"/>
              </a:rPr>
              <a:t>making?</a:t>
            </a:r>
            <a:endParaRPr lang="en-US" altLang="en-US" sz="2800" dirty="0">
              <a:latin typeface="Arial"/>
              <a:ea typeface="Cambria" charset="0"/>
              <a:cs typeface="Arial"/>
            </a:endParaRPr>
          </a:p>
          <a:p>
            <a:pPr marL="3541713" lvl="2" indent="-3541713" eaLnBrk="1" hangingPunct="1">
              <a:buClr>
                <a:schemeClr val="folHlink"/>
              </a:buClr>
              <a:buNone/>
              <a:defRPr/>
            </a:pPr>
            <a:endParaRPr lang="en-US" altLang="en-US" sz="2800" dirty="0">
              <a:latin typeface="Arial"/>
              <a:ea typeface="Cambria" charset="0"/>
              <a:cs typeface="Arial"/>
            </a:endParaRPr>
          </a:p>
          <a:p>
            <a:pPr marL="4114800" lvl="2" indent="-2451100" eaLnBrk="1" hangingPunct="1">
              <a:buClr>
                <a:schemeClr val="folHlink"/>
              </a:buClr>
              <a:buNone/>
              <a:defRPr/>
            </a:pPr>
            <a:endParaRPr lang="en-US" sz="2800" b="1" dirty="0">
              <a:solidFill>
                <a:srgbClr val="FF0000"/>
              </a:solidFill>
              <a:effectLst/>
              <a:latin typeface="Arial" panose="020B0604020202020204" pitchFamily="34" charset="0"/>
              <a:cs typeface="Arial" panose="020B0604020202020204" pitchFamily="34" charset="0"/>
            </a:endParaRPr>
          </a:p>
        </p:txBody>
      </p:sp>
      <p:pic>
        <p:nvPicPr>
          <p:cNvPr id="4" name="Picture 3" descr="\\172.168.8.215\irdvd\53057_campbell_cc_8e_irdvd\production\ART\final_jpeg_files\chap002\unlabeled\02_06_2MoleculeRep-U.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07" t="13106" r="51214" b="36178"/>
          <a:stretch/>
        </p:blipFill>
        <p:spPr bwMode="auto">
          <a:xfrm>
            <a:off x="5029200" y="3917782"/>
            <a:ext cx="2447778" cy="23397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172.168.8.215\irdvd\53057_campbell_cc_8e_irdvd\production\ART\final_jpeg_files\chap002\labeled\02_05aEDistDiagram-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91"/>
          <a:stretch/>
        </p:blipFill>
        <p:spPr bwMode="auto">
          <a:xfrm>
            <a:off x="893399" y="4419600"/>
            <a:ext cx="1261202" cy="12687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Untitled-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9094" y="4622598"/>
            <a:ext cx="1035599" cy="930156"/>
          </a:xfrm>
          <a:prstGeom prst="rect">
            <a:avLst/>
          </a:prstGeom>
        </p:spPr>
      </p:pic>
      <p:sp>
        <p:nvSpPr>
          <p:cNvPr id="9" name="Rectangle 2"/>
          <p:cNvSpPr>
            <a:spLocks noGrp="1" noChangeArrowheads="1"/>
          </p:cNvSpPr>
          <p:nvPr>
            <p:ph type="title"/>
          </p:nvPr>
        </p:nvSpPr>
        <p:spPr>
          <a:xfrm>
            <a:off x="762000" y="1752600"/>
            <a:ext cx="7477125" cy="914400"/>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400" b="1" dirty="0" smtClean="0">
                <a:solidFill>
                  <a:srgbClr val="3366FF"/>
                </a:solidFill>
                <a:latin typeface="Arial" panose="020B0604020202020204" pitchFamily="34" charset="0"/>
                <a:ea typeface="Calibri" charset="0"/>
                <a:cs typeface="Arial" panose="020B0604020202020204" pitchFamily="34" charset="0"/>
              </a:rPr>
              <a:t>Life’s Molecular Diversity is Based on the Properties of Carbon</a:t>
            </a: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endParaRPr lang="en-US" sz="4400" b="1" dirty="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3656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4572000"/>
          </a:xfrm>
        </p:spPr>
        <p:txBody>
          <a:bodyPr/>
          <a:lstStyle/>
          <a:p>
            <a:pPr marL="0" indent="0">
              <a:buNone/>
            </a:pPr>
            <a:r>
              <a:rPr lang="en-US" dirty="0">
                <a:solidFill>
                  <a:schemeClr val="accent1">
                    <a:lumMod val="75000"/>
                  </a:schemeClr>
                </a:solidFill>
                <a:latin typeface="Arial"/>
                <a:cs typeface="Arial"/>
              </a:rPr>
              <a:t>Which of the following statements regarding </a:t>
            </a:r>
            <a:r>
              <a:rPr lang="en-US" dirty="0" smtClean="0">
                <a:solidFill>
                  <a:schemeClr val="accent1">
                    <a:lumMod val="75000"/>
                  </a:schemeClr>
                </a:solidFill>
                <a:latin typeface="Arial"/>
                <a:cs typeface="Arial"/>
              </a:rPr>
              <a:t>fats/triglyceride </a:t>
            </a:r>
            <a:r>
              <a:rPr lang="en-US" dirty="0">
                <a:solidFill>
                  <a:schemeClr val="accent1">
                    <a:lumMod val="75000"/>
                  </a:schemeClr>
                </a:solidFill>
                <a:latin typeface="Arial"/>
                <a:cs typeface="Arial"/>
              </a:rPr>
              <a:t>molecules is </a:t>
            </a:r>
            <a:r>
              <a:rPr lang="en-US" i="1" dirty="0">
                <a:solidFill>
                  <a:schemeClr val="accent1">
                    <a:lumMod val="75000"/>
                  </a:schemeClr>
                </a:solidFill>
                <a:latin typeface="Arial"/>
                <a:cs typeface="Arial"/>
              </a:rPr>
              <a:t>false</a:t>
            </a:r>
            <a:r>
              <a:rPr lang="en-US" dirty="0" smtClean="0">
                <a:solidFill>
                  <a:schemeClr val="accent1">
                    <a:lumMod val="75000"/>
                  </a:schemeClr>
                </a:solidFill>
                <a:latin typeface="Arial"/>
                <a:cs typeface="Arial"/>
              </a:rPr>
              <a:t>?</a:t>
            </a:r>
          </a:p>
          <a:p>
            <a:pPr marL="0" indent="0">
              <a:buNone/>
            </a:pPr>
            <a:endParaRPr lang="en-US" dirty="0">
              <a:solidFill>
                <a:schemeClr val="accent1">
                  <a:lumMod val="75000"/>
                </a:schemeClr>
              </a:solidFill>
              <a:latin typeface="Arial"/>
              <a:cs typeface="Arial"/>
            </a:endParaRPr>
          </a:p>
          <a:p>
            <a:pPr marL="0" indent="0">
              <a:buNone/>
            </a:pPr>
            <a:endParaRPr lang="en-US" dirty="0">
              <a:solidFill>
                <a:schemeClr val="accent1">
                  <a:lumMod val="75000"/>
                </a:schemeClr>
              </a:solidFill>
              <a:latin typeface="Arial"/>
              <a:cs typeface="Arial"/>
            </a:endParaRPr>
          </a:p>
          <a:p>
            <a:pPr marL="514350" indent="-514350">
              <a:buFont typeface="+mj-lt"/>
              <a:buAutoNum type="alphaUcPeriod"/>
            </a:pPr>
            <a:r>
              <a:rPr lang="en-US" dirty="0" smtClean="0">
                <a:latin typeface="Arial"/>
                <a:cs typeface="Arial"/>
              </a:rPr>
              <a:t>Triglycerides </a:t>
            </a:r>
            <a:r>
              <a:rPr lang="en-US" dirty="0">
                <a:latin typeface="Arial"/>
                <a:cs typeface="Arial"/>
              </a:rPr>
              <a:t>consist of three fatty acids attached to a glycerol molecule.</a:t>
            </a:r>
          </a:p>
          <a:p>
            <a:pPr marL="514350" indent="-514350">
              <a:buFont typeface="+mj-lt"/>
              <a:buAutoNum type="alphaUcPeriod"/>
            </a:pPr>
            <a:r>
              <a:rPr lang="en-US" dirty="0" smtClean="0">
                <a:latin typeface="Arial"/>
                <a:cs typeface="Arial"/>
              </a:rPr>
              <a:t>Triglycerides </a:t>
            </a:r>
            <a:r>
              <a:rPr lang="en-US" dirty="0">
                <a:latin typeface="Arial"/>
                <a:cs typeface="Arial"/>
              </a:rPr>
              <a:t>play a role in energy storage</a:t>
            </a:r>
            <a:r>
              <a:rPr lang="en-US" dirty="0" smtClean="0">
                <a:latin typeface="Arial"/>
                <a:cs typeface="Arial"/>
              </a:rPr>
              <a:t>.</a:t>
            </a:r>
          </a:p>
          <a:p>
            <a:pPr marL="514350" indent="-514350">
              <a:buFont typeface="+mj-lt"/>
              <a:buAutoNum type="alphaUcPeriod"/>
            </a:pPr>
            <a:r>
              <a:rPr lang="en-US" dirty="0" smtClean="0">
                <a:latin typeface="Arial"/>
                <a:cs typeface="Arial"/>
              </a:rPr>
              <a:t>Their fatty acids can be either saturated or unsaturated.</a:t>
            </a:r>
            <a:endParaRPr lang="en-US" dirty="0">
              <a:latin typeface="Arial"/>
              <a:cs typeface="Arial"/>
            </a:endParaRPr>
          </a:p>
          <a:p>
            <a:pPr marL="514350" indent="-514350">
              <a:buFont typeface="+mj-lt"/>
              <a:buAutoNum type="alphaUcPeriod"/>
            </a:pPr>
            <a:r>
              <a:rPr lang="en-US" dirty="0" smtClean="0">
                <a:latin typeface="Arial"/>
                <a:cs typeface="Arial"/>
              </a:rPr>
              <a:t>Triglycerides </a:t>
            </a:r>
            <a:r>
              <a:rPr lang="en-US" dirty="0">
                <a:latin typeface="Arial"/>
                <a:cs typeface="Arial"/>
              </a:rPr>
              <a:t>are hydrophilic.</a:t>
            </a:r>
          </a:p>
          <a:p>
            <a:endParaRPr lang="en-US" dirty="0">
              <a:latin typeface="Arial"/>
              <a:cs typeface="Arial"/>
            </a:endParaRPr>
          </a:p>
        </p:txBody>
      </p:sp>
    </p:spTree>
    <p:extLst>
      <p:ext uri="{BB962C8B-B14F-4D97-AF65-F5344CB8AC3E}">
        <p14:creationId xmlns:p14="http://schemas.microsoft.com/office/powerpoint/2010/main" val="656793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4572000"/>
          </a:xfrm>
        </p:spPr>
        <p:txBody>
          <a:bodyPr/>
          <a:lstStyle/>
          <a:p>
            <a:pPr marL="0" indent="0">
              <a:buNone/>
            </a:pPr>
            <a:r>
              <a:rPr lang="en-US" dirty="0">
                <a:solidFill>
                  <a:schemeClr val="accent1">
                    <a:lumMod val="75000"/>
                  </a:schemeClr>
                </a:solidFill>
                <a:latin typeface="Arial"/>
                <a:cs typeface="Arial"/>
              </a:rPr>
              <a:t>Which of the following statements regarding </a:t>
            </a:r>
            <a:r>
              <a:rPr lang="en-US" dirty="0" smtClean="0">
                <a:solidFill>
                  <a:schemeClr val="accent1">
                    <a:lumMod val="75000"/>
                  </a:schemeClr>
                </a:solidFill>
                <a:latin typeface="Arial"/>
                <a:cs typeface="Arial"/>
              </a:rPr>
              <a:t>fats/triglyceride </a:t>
            </a:r>
            <a:r>
              <a:rPr lang="en-US" dirty="0">
                <a:solidFill>
                  <a:schemeClr val="accent1">
                    <a:lumMod val="75000"/>
                  </a:schemeClr>
                </a:solidFill>
                <a:latin typeface="Arial"/>
                <a:cs typeface="Arial"/>
              </a:rPr>
              <a:t>molecules is </a:t>
            </a:r>
            <a:r>
              <a:rPr lang="en-US" i="1" dirty="0">
                <a:solidFill>
                  <a:schemeClr val="accent1">
                    <a:lumMod val="75000"/>
                  </a:schemeClr>
                </a:solidFill>
                <a:latin typeface="Arial"/>
                <a:cs typeface="Arial"/>
              </a:rPr>
              <a:t>false</a:t>
            </a:r>
            <a:r>
              <a:rPr lang="en-US" dirty="0" smtClean="0">
                <a:solidFill>
                  <a:schemeClr val="accent1">
                    <a:lumMod val="75000"/>
                  </a:schemeClr>
                </a:solidFill>
                <a:latin typeface="Arial"/>
                <a:cs typeface="Arial"/>
              </a:rPr>
              <a:t>?</a:t>
            </a:r>
          </a:p>
          <a:p>
            <a:pPr marL="0" indent="0">
              <a:buNone/>
            </a:pPr>
            <a:endParaRPr lang="en-US" dirty="0">
              <a:solidFill>
                <a:schemeClr val="accent1">
                  <a:lumMod val="75000"/>
                </a:schemeClr>
              </a:solidFill>
              <a:latin typeface="Arial"/>
              <a:cs typeface="Arial"/>
            </a:endParaRPr>
          </a:p>
          <a:p>
            <a:pPr marL="0" indent="0">
              <a:buNone/>
            </a:pPr>
            <a:endParaRPr lang="en-US" dirty="0">
              <a:solidFill>
                <a:schemeClr val="accent1">
                  <a:lumMod val="75000"/>
                </a:schemeClr>
              </a:solidFill>
              <a:latin typeface="Arial"/>
              <a:cs typeface="Arial"/>
            </a:endParaRPr>
          </a:p>
          <a:p>
            <a:pPr marL="514350" indent="-514350">
              <a:buFont typeface="+mj-lt"/>
              <a:buAutoNum type="alphaUcPeriod"/>
            </a:pPr>
            <a:r>
              <a:rPr lang="en-US" dirty="0" smtClean="0">
                <a:latin typeface="Arial"/>
                <a:cs typeface="Arial"/>
              </a:rPr>
              <a:t>Triglycerides </a:t>
            </a:r>
            <a:r>
              <a:rPr lang="en-US" dirty="0">
                <a:latin typeface="Arial"/>
                <a:cs typeface="Arial"/>
              </a:rPr>
              <a:t>consist of three fatty acids attached to a glycerol molecule.</a:t>
            </a:r>
          </a:p>
          <a:p>
            <a:pPr marL="514350" indent="-514350">
              <a:buFont typeface="+mj-lt"/>
              <a:buAutoNum type="alphaUcPeriod"/>
            </a:pPr>
            <a:r>
              <a:rPr lang="en-US" dirty="0" smtClean="0">
                <a:latin typeface="Arial"/>
                <a:cs typeface="Arial"/>
              </a:rPr>
              <a:t>Triglycerides </a:t>
            </a:r>
            <a:r>
              <a:rPr lang="en-US" dirty="0">
                <a:latin typeface="Arial"/>
                <a:cs typeface="Arial"/>
              </a:rPr>
              <a:t>play a role in energy storage</a:t>
            </a:r>
            <a:r>
              <a:rPr lang="en-US" dirty="0" smtClean="0">
                <a:latin typeface="Arial"/>
                <a:cs typeface="Arial"/>
              </a:rPr>
              <a:t>.</a:t>
            </a:r>
          </a:p>
          <a:p>
            <a:pPr marL="514350" indent="-514350">
              <a:buFont typeface="+mj-lt"/>
              <a:buAutoNum type="alphaUcPeriod"/>
            </a:pPr>
            <a:r>
              <a:rPr lang="en-US" dirty="0" smtClean="0">
                <a:latin typeface="Arial"/>
                <a:cs typeface="Arial"/>
              </a:rPr>
              <a:t>Their fatty acids can be either saturated or unsaturated.</a:t>
            </a:r>
            <a:endParaRPr lang="en-US" dirty="0">
              <a:latin typeface="Arial"/>
              <a:cs typeface="Arial"/>
            </a:endParaRPr>
          </a:p>
          <a:p>
            <a:pPr marL="514350" indent="-514350">
              <a:buFont typeface="+mj-lt"/>
              <a:buAutoNum type="alphaUcPeriod"/>
            </a:pPr>
            <a:r>
              <a:rPr lang="en-US" dirty="0" smtClean="0">
                <a:solidFill>
                  <a:srgbClr val="FF0000"/>
                </a:solidFill>
                <a:latin typeface="Arial"/>
                <a:cs typeface="Arial"/>
              </a:rPr>
              <a:t>Triglycerides </a:t>
            </a:r>
            <a:r>
              <a:rPr lang="en-US" dirty="0">
                <a:solidFill>
                  <a:srgbClr val="FF0000"/>
                </a:solidFill>
                <a:latin typeface="Arial"/>
                <a:cs typeface="Arial"/>
              </a:rPr>
              <a:t>are hydrophilic.</a:t>
            </a:r>
          </a:p>
          <a:p>
            <a:endParaRPr lang="en-US" dirty="0">
              <a:latin typeface="Arial"/>
              <a:cs typeface="Arial"/>
            </a:endParaRPr>
          </a:p>
        </p:txBody>
      </p:sp>
    </p:spTree>
    <p:extLst>
      <p:ext uri="{BB962C8B-B14F-4D97-AF65-F5344CB8AC3E}">
        <p14:creationId xmlns:p14="http://schemas.microsoft.com/office/powerpoint/2010/main" val="2108998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417637"/>
            <a:ext cx="82296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09600" indent="-609600" eaLnBrk="1" hangingPunct="1">
              <a:buFontTx/>
              <a:buAutoNum type="arabicPeriod"/>
            </a:pPr>
            <a:r>
              <a:rPr lang="en-US" sz="2800" b="1" dirty="0" smtClean="0">
                <a:solidFill>
                  <a:schemeClr val="tx2">
                    <a:lumMod val="20000"/>
                    <a:lumOff val="80000"/>
                  </a:schemeClr>
                </a:solidFill>
                <a:latin typeface="Arial"/>
                <a:cs typeface="Arial"/>
              </a:rPr>
              <a:t>Carbohydrates</a:t>
            </a:r>
            <a:endParaRPr lang="en-US" sz="2800" b="1" dirty="0">
              <a:solidFill>
                <a:schemeClr val="tx2">
                  <a:lumMod val="20000"/>
                  <a:lumOff val="80000"/>
                </a:schemeClr>
              </a:solidFill>
              <a:latin typeface="Arial"/>
              <a:cs typeface="Arial"/>
            </a:endParaRPr>
          </a:p>
          <a:p>
            <a:pPr marL="609600" indent="-609600" eaLnBrk="1" hangingPunct="1">
              <a:buFontTx/>
              <a:buAutoNum type="arabicPeriod"/>
            </a:pPr>
            <a:r>
              <a:rPr lang="en-US" sz="2800" b="1" dirty="0" smtClean="0">
                <a:solidFill>
                  <a:schemeClr val="accent1">
                    <a:lumMod val="20000"/>
                    <a:lumOff val="80000"/>
                  </a:schemeClr>
                </a:solidFill>
                <a:latin typeface="Arial"/>
                <a:cs typeface="Arial"/>
              </a:rPr>
              <a:t>Proteins</a:t>
            </a:r>
          </a:p>
          <a:p>
            <a:pPr marL="609600" indent="-609600" eaLnBrk="1" hangingPunct="1">
              <a:buFontTx/>
              <a:buAutoNum type="arabicPeriod"/>
            </a:pPr>
            <a:r>
              <a:rPr lang="en-US" sz="2800" b="1" dirty="0" smtClean="0">
                <a:solidFill>
                  <a:schemeClr val="accent1">
                    <a:lumMod val="20000"/>
                    <a:lumOff val="80000"/>
                  </a:schemeClr>
                </a:solidFill>
                <a:latin typeface="Arial"/>
                <a:cs typeface="Arial"/>
              </a:rPr>
              <a:t>Lipids</a:t>
            </a:r>
            <a:endParaRPr lang="en-US" sz="2800" b="1" dirty="0">
              <a:solidFill>
                <a:schemeClr val="accent1">
                  <a:lumMod val="20000"/>
                  <a:lumOff val="80000"/>
                </a:schemeClr>
              </a:solidFill>
              <a:latin typeface="Arial"/>
              <a:cs typeface="Arial"/>
            </a:endParaRPr>
          </a:p>
          <a:p>
            <a:pPr marL="609600" indent="-609600" eaLnBrk="1" hangingPunct="1">
              <a:buFontTx/>
              <a:buAutoNum type="arabicPeriod"/>
            </a:pPr>
            <a:r>
              <a:rPr lang="en-US" sz="2800" b="1" dirty="0" smtClean="0">
                <a:solidFill>
                  <a:srgbClr val="558ED5"/>
                </a:solidFill>
                <a:latin typeface="Arial"/>
                <a:cs typeface="Arial"/>
              </a:rPr>
              <a:t>Nucleic </a:t>
            </a:r>
            <a:r>
              <a:rPr lang="en-US" sz="2800" b="1" dirty="0">
                <a:solidFill>
                  <a:srgbClr val="558ED5"/>
                </a:solidFill>
                <a:latin typeface="Arial"/>
                <a:cs typeface="Arial"/>
              </a:rPr>
              <a:t>acids (DNA &amp; RNA)</a:t>
            </a:r>
          </a:p>
          <a:p>
            <a:pPr marL="0" indent="0" eaLnBrk="1" hangingPunct="1">
              <a:buNone/>
            </a:pPr>
            <a:endParaRPr lang="en-US" sz="3600" b="1" dirty="0" smtClean="0">
              <a:solidFill>
                <a:schemeClr val="accent1">
                  <a:lumMod val="20000"/>
                  <a:lumOff val="80000"/>
                </a:schemeClr>
              </a:solidFill>
              <a:latin typeface="Arial"/>
              <a:cs typeface="Arial"/>
            </a:endParaRPr>
          </a:p>
          <a:p>
            <a:pPr marL="0" indent="0" eaLnBrk="1" hangingPunct="1">
              <a:buNone/>
            </a:pPr>
            <a:endParaRPr lang="en-US" sz="3600" b="1" dirty="0">
              <a:solidFill>
                <a:srgbClr val="006600"/>
              </a:solidFill>
              <a:latin typeface="Arial"/>
              <a:cs typeface="Arial"/>
            </a:endParaRPr>
          </a:p>
          <a:p>
            <a:pPr marL="914400" lvl="2" indent="0" eaLnBrk="1" hangingPunct="1">
              <a:buClr>
                <a:srgbClr val="800000"/>
              </a:buClr>
              <a:buSzPct val="75000"/>
              <a:buNone/>
            </a:pPr>
            <a:r>
              <a:rPr lang="en-US" sz="2800" b="1" dirty="0" smtClean="0">
                <a:latin typeface="Arial"/>
                <a:ea typeface="ＭＳ Ｐゴシック" pitchFamily="-83" charset="-128"/>
                <a:cs typeface="Arial"/>
              </a:rPr>
              <a:t>Structure and function</a:t>
            </a: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5"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rgbClr val="3366FF"/>
                </a:solidFill>
                <a:latin typeface="Arial" panose="020B0604020202020204" pitchFamily="34" charset="0"/>
                <a:ea typeface="Calibri" charset="0"/>
                <a:cs typeface="Arial" panose="020B0604020202020204" pitchFamily="34" charset="0"/>
              </a:rPr>
              <a:t>Major Biological </a:t>
            </a:r>
            <a:r>
              <a:rPr lang="en-US" sz="4400" b="1" dirty="0" smtClean="0">
                <a:solidFill>
                  <a:srgbClr val="3366FF"/>
                </a:solidFill>
                <a:latin typeface="Arial" panose="020B0604020202020204" pitchFamily="34" charset="0"/>
                <a:ea typeface="Calibri" charset="0"/>
                <a:cs typeface="Arial" panose="020B0604020202020204" pitchFamily="34" charset="0"/>
              </a:rPr>
              <a:t>Molecules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2262217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219200"/>
            <a:ext cx="82296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pPr>
            <a:endParaRPr lang="en-US" sz="3600" b="1" dirty="0">
              <a:solidFill>
                <a:srgbClr val="006600"/>
              </a:solidFill>
              <a:latin typeface="Arial"/>
              <a:cs typeface="Arial"/>
            </a:endParaRP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6"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smtClean="0">
                <a:solidFill>
                  <a:srgbClr val="3366FF"/>
                </a:solidFill>
                <a:latin typeface="Arial" panose="020B0604020202020204" pitchFamily="34" charset="0"/>
                <a:ea typeface="Calibri" charset="0"/>
                <a:cs typeface="Arial" panose="020B0604020202020204" pitchFamily="34" charset="0"/>
              </a:rPr>
              <a:t>Nucleotides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sp>
        <p:nvSpPr>
          <p:cNvPr id="2" name="Rectangle 1"/>
          <p:cNvSpPr/>
          <p:nvPr/>
        </p:nvSpPr>
        <p:spPr>
          <a:xfrm>
            <a:off x="304800" y="1981200"/>
            <a:ext cx="5943600" cy="2930033"/>
          </a:xfrm>
          <a:prstGeom prst="rect">
            <a:avLst/>
          </a:prstGeom>
        </p:spPr>
        <p:txBody>
          <a:bodyPr wrap="square">
            <a:spAutoFit/>
          </a:bodyPr>
          <a:lstStyle/>
          <a:p>
            <a:pPr>
              <a:lnSpc>
                <a:spcPct val="110000"/>
              </a:lnSpc>
            </a:pPr>
            <a:r>
              <a:rPr lang="en-US" b="1" u="sng" dirty="0" smtClean="0">
                <a:latin typeface="Arial"/>
                <a:cs typeface="Arial"/>
              </a:rPr>
              <a:t>Structure</a:t>
            </a:r>
          </a:p>
          <a:p>
            <a:pPr>
              <a:lnSpc>
                <a:spcPct val="110000"/>
              </a:lnSpc>
            </a:pPr>
            <a:r>
              <a:rPr lang="en-US" dirty="0" smtClean="0">
                <a:latin typeface="Arial"/>
                <a:cs typeface="Arial"/>
              </a:rPr>
              <a:t>Monomer</a:t>
            </a:r>
            <a:r>
              <a:rPr lang="en-US" dirty="0">
                <a:latin typeface="Arial"/>
                <a:cs typeface="Arial"/>
              </a:rPr>
              <a:t>: Nucleotide</a:t>
            </a:r>
          </a:p>
          <a:p>
            <a:pPr>
              <a:lnSpc>
                <a:spcPct val="110000"/>
              </a:lnSpc>
            </a:pPr>
            <a:r>
              <a:rPr lang="en-US" dirty="0">
                <a:latin typeface="Arial"/>
                <a:cs typeface="Arial"/>
              </a:rPr>
              <a:t>Polymer: Nucleic </a:t>
            </a:r>
            <a:r>
              <a:rPr lang="en-US" dirty="0" smtClean="0">
                <a:latin typeface="Arial"/>
                <a:cs typeface="Arial"/>
              </a:rPr>
              <a:t>Acid (RNA and DNA)</a:t>
            </a:r>
            <a:endParaRPr lang="en-US" dirty="0">
              <a:latin typeface="Arial"/>
              <a:cs typeface="Arial"/>
            </a:endParaRPr>
          </a:p>
          <a:p>
            <a:pPr>
              <a:lnSpc>
                <a:spcPct val="110000"/>
              </a:lnSpc>
              <a:buSzPct val="100000"/>
            </a:pPr>
            <a:r>
              <a:rPr lang="en-US" b="1" u="sng" dirty="0" smtClean="0">
                <a:latin typeface="Arial"/>
                <a:cs typeface="Arial"/>
              </a:rPr>
              <a:t>Function</a:t>
            </a:r>
            <a:endParaRPr lang="en-US" b="1" u="sng" dirty="0">
              <a:latin typeface="Arial"/>
              <a:cs typeface="Arial"/>
            </a:endParaRPr>
          </a:p>
          <a:p>
            <a:pPr eaLnBrk="1" hangingPunct="1">
              <a:lnSpc>
                <a:spcPct val="110000"/>
              </a:lnSpc>
            </a:pPr>
            <a:r>
              <a:rPr lang="en-US" altLang="en-US" dirty="0" smtClean="0">
                <a:latin typeface="Arial"/>
                <a:ea typeface="Calibri" charset="0"/>
                <a:cs typeface="Arial"/>
              </a:rPr>
              <a:t>Information </a:t>
            </a:r>
            <a:r>
              <a:rPr lang="en-US" altLang="en-US" dirty="0">
                <a:latin typeface="Arial"/>
                <a:ea typeface="Calibri" charset="0"/>
                <a:cs typeface="Arial"/>
              </a:rPr>
              <a:t>storage </a:t>
            </a:r>
            <a:r>
              <a:rPr lang="en-US" altLang="en-US" dirty="0" smtClean="0">
                <a:latin typeface="Arial"/>
                <a:ea typeface="Calibri" charset="0"/>
                <a:cs typeface="Arial"/>
              </a:rPr>
              <a:t>molecules</a:t>
            </a:r>
            <a:endParaRPr lang="en-US" altLang="en-US" dirty="0">
              <a:latin typeface="Arial"/>
              <a:ea typeface="Calibri" charset="0"/>
              <a:cs typeface="Arial"/>
            </a:endParaRPr>
          </a:p>
          <a:p>
            <a:pPr eaLnBrk="1" hangingPunct="1">
              <a:lnSpc>
                <a:spcPct val="110000"/>
              </a:lnSpc>
            </a:pPr>
            <a:r>
              <a:rPr lang="en-US" altLang="en-US" dirty="0">
                <a:latin typeface="Arial"/>
                <a:ea typeface="Calibri" charset="0"/>
                <a:cs typeface="Arial"/>
              </a:rPr>
              <a:t>Provide directions for building proteins</a:t>
            </a:r>
          </a:p>
          <a:p>
            <a:pPr>
              <a:lnSpc>
                <a:spcPct val="110000"/>
              </a:lnSpc>
              <a:buSzPct val="100000"/>
            </a:pPr>
            <a:endParaRPr lang="en-US" dirty="0">
              <a:latin typeface="Arial"/>
              <a:ea typeface="ＭＳ Ｐゴシック" charset="0"/>
              <a:cs typeface="Arial"/>
            </a:endParaRPr>
          </a:p>
        </p:txBody>
      </p:sp>
      <p:grpSp>
        <p:nvGrpSpPr>
          <p:cNvPr id="3" name="Group 2"/>
          <p:cNvGrpSpPr/>
          <p:nvPr/>
        </p:nvGrpSpPr>
        <p:grpSpPr>
          <a:xfrm>
            <a:off x="6019800" y="1905000"/>
            <a:ext cx="2966561" cy="4149530"/>
            <a:chOff x="2505456" y="137160"/>
            <a:chExt cx="4334760" cy="6322907"/>
          </a:xfrm>
        </p:grpSpPr>
        <p:pic>
          <p:nvPicPr>
            <p:cNvPr id="17" name="Picture 16" descr="03_16bPolynucleotide-U.jpg"/>
            <p:cNvPicPr>
              <a:picLocks noChangeAspect="1"/>
            </p:cNvPicPr>
            <p:nvPr/>
          </p:nvPicPr>
          <p:blipFill rotWithShape="1">
            <a:blip r:embed="rId3">
              <a:extLst>
                <a:ext uri="{28A0092B-C50C-407E-A947-70E740481C1C}">
                  <a14:useLocalDpi xmlns:a14="http://schemas.microsoft.com/office/drawing/2010/main" val="0"/>
                </a:ext>
              </a:extLst>
            </a:blip>
            <a:srcRect b="3961"/>
            <a:stretch/>
          </p:blipFill>
          <p:spPr>
            <a:xfrm>
              <a:off x="2505456" y="137160"/>
              <a:ext cx="4133088" cy="6322907"/>
            </a:xfrm>
            <a:prstGeom prst="rect">
              <a:avLst/>
            </a:prstGeom>
          </p:spPr>
        </p:pic>
        <p:sp>
          <p:nvSpPr>
            <p:cNvPr id="18" name="Text Box 31"/>
            <p:cNvSpPr txBox="1">
              <a:spLocks noChangeArrowheads="1"/>
            </p:cNvSpPr>
            <p:nvPr/>
          </p:nvSpPr>
          <p:spPr bwMode="auto">
            <a:xfrm>
              <a:off x="5116031" y="915616"/>
              <a:ext cx="1724185" cy="42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Nucleotide</a:t>
              </a:r>
              <a:endParaRPr lang="en-US" sz="1800" dirty="0">
                <a:solidFill>
                  <a:srgbClr val="000000"/>
                </a:solidFill>
                <a:latin typeface="Arial" charset="0"/>
              </a:endParaRPr>
            </a:p>
          </p:txBody>
        </p:sp>
        <p:cxnSp>
          <p:nvCxnSpPr>
            <p:cNvPr id="20" name="Straight Connector 19"/>
            <p:cNvCxnSpPr/>
            <p:nvPr/>
          </p:nvCxnSpPr>
          <p:spPr bwMode="auto">
            <a:xfrm>
              <a:off x="4737432" y="1104433"/>
              <a:ext cx="32563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Rectangle 20"/>
            <p:cNvSpPr/>
            <p:nvPr/>
          </p:nvSpPr>
          <p:spPr bwMode="auto">
            <a:xfrm>
              <a:off x="2565399" y="635000"/>
              <a:ext cx="2175933" cy="914400"/>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000000"/>
                </a:solidFill>
                <a:latin typeface="Times" pitchFamily="84" charset="0"/>
                <a:ea typeface="ＭＳ Ｐゴシック" charset="0"/>
              </a:endParaRPr>
            </a:p>
          </p:txBody>
        </p:sp>
        <p:sp>
          <p:nvSpPr>
            <p:cNvPr id="23" name="Text Box 31"/>
            <p:cNvSpPr txBox="1">
              <a:spLocks noChangeArrowheads="1"/>
            </p:cNvSpPr>
            <p:nvPr/>
          </p:nvSpPr>
          <p:spPr bwMode="auto">
            <a:xfrm>
              <a:off x="4210096" y="1008750"/>
              <a:ext cx="243601" cy="42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a:t>
              </a:r>
              <a:endParaRPr lang="en-US" sz="1800" dirty="0">
                <a:solidFill>
                  <a:srgbClr val="000000"/>
                </a:solidFill>
                <a:latin typeface="Arial" charset="0"/>
              </a:endParaRPr>
            </a:p>
          </p:txBody>
        </p:sp>
        <p:sp>
          <p:nvSpPr>
            <p:cNvPr id="24" name="Text Box 31"/>
            <p:cNvSpPr txBox="1">
              <a:spLocks noChangeArrowheads="1"/>
            </p:cNvSpPr>
            <p:nvPr/>
          </p:nvSpPr>
          <p:spPr bwMode="auto">
            <a:xfrm>
              <a:off x="3456564" y="1948551"/>
              <a:ext cx="206124" cy="42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T</a:t>
              </a:r>
              <a:endParaRPr lang="en-US" sz="1800" dirty="0">
                <a:solidFill>
                  <a:srgbClr val="000000"/>
                </a:solidFill>
                <a:latin typeface="Arial" charset="0"/>
              </a:endParaRPr>
            </a:p>
          </p:txBody>
        </p:sp>
        <p:sp>
          <p:nvSpPr>
            <p:cNvPr id="25" name="Text Box 31"/>
            <p:cNvSpPr txBox="1">
              <a:spLocks noChangeArrowheads="1"/>
            </p:cNvSpPr>
            <p:nvPr/>
          </p:nvSpPr>
          <p:spPr bwMode="auto">
            <a:xfrm>
              <a:off x="3439629" y="2879883"/>
              <a:ext cx="243583" cy="42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C</a:t>
              </a:r>
              <a:endParaRPr lang="en-US" sz="1800" dirty="0">
                <a:solidFill>
                  <a:srgbClr val="000000"/>
                </a:solidFill>
                <a:latin typeface="Arial" charset="0"/>
              </a:endParaRPr>
            </a:p>
          </p:txBody>
        </p:sp>
        <p:sp>
          <p:nvSpPr>
            <p:cNvPr id="26" name="Text Box 31"/>
            <p:cNvSpPr txBox="1">
              <a:spLocks noChangeArrowheads="1"/>
            </p:cNvSpPr>
            <p:nvPr/>
          </p:nvSpPr>
          <p:spPr bwMode="auto">
            <a:xfrm>
              <a:off x="4193163" y="3828149"/>
              <a:ext cx="262358" cy="42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G</a:t>
              </a:r>
              <a:endParaRPr lang="en-US" sz="1800" dirty="0">
                <a:solidFill>
                  <a:srgbClr val="000000"/>
                </a:solidFill>
                <a:latin typeface="Arial" charset="0"/>
              </a:endParaRPr>
            </a:p>
          </p:txBody>
        </p:sp>
        <p:sp>
          <p:nvSpPr>
            <p:cNvPr id="27" name="Text Box 31"/>
            <p:cNvSpPr txBox="1">
              <a:spLocks noChangeArrowheads="1"/>
            </p:cNvSpPr>
            <p:nvPr/>
          </p:nvSpPr>
          <p:spPr bwMode="auto">
            <a:xfrm>
              <a:off x="3448097" y="4734084"/>
              <a:ext cx="206124" cy="42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T</a:t>
              </a:r>
              <a:endParaRPr lang="en-US" sz="1800" dirty="0">
                <a:solidFill>
                  <a:srgbClr val="000000"/>
                </a:solidFill>
                <a:latin typeface="Arial" charset="0"/>
              </a:endParaRPr>
            </a:p>
          </p:txBody>
        </p:sp>
      </p:grpSp>
    </p:spTree>
    <p:extLst>
      <p:ext uri="{BB962C8B-B14F-4D97-AF65-F5344CB8AC3E}">
        <p14:creationId xmlns:p14="http://schemas.microsoft.com/office/powerpoint/2010/main" val="50599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r:link="rId4">
            <a:extLst>
              <a:ext uri="{28A0092B-C50C-407E-A947-70E740481C1C}">
                <a14:useLocalDpi xmlns:a14="http://schemas.microsoft.com/office/drawing/2010/main" val="0"/>
              </a:ext>
            </a:extLst>
          </a:blip>
          <a:srcRect b="47793"/>
          <a:stretch/>
        </p:blipFill>
        <p:spPr>
          <a:xfrm>
            <a:off x="616852" y="1884685"/>
            <a:ext cx="7821168" cy="3437186"/>
          </a:xfrm>
          <a:prstGeom prst="rect">
            <a:avLst/>
          </a:prstGeom>
        </p:spPr>
      </p:pic>
      <p:sp>
        <p:nvSpPr>
          <p:cNvPr id="3" name="TextBox 2"/>
          <p:cNvSpPr txBox="1">
            <a:spLocks noChangeArrowheads="1"/>
          </p:cNvSpPr>
          <p:nvPr/>
        </p:nvSpPr>
        <p:spPr bwMode="auto">
          <a:xfrm>
            <a:off x="726243" y="1886273"/>
            <a:ext cx="557845" cy="28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a:solidFill>
                  <a:srgbClr val="000000"/>
                </a:solidFill>
                <a:latin typeface="Arial"/>
                <a:ea typeface="ＭＳ Ｐゴシック" charset="0"/>
              </a:rPr>
              <a:t>DNA</a:t>
            </a:r>
          </a:p>
        </p:txBody>
      </p:sp>
      <p:sp>
        <p:nvSpPr>
          <p:cNvPr id="4" name="TextBox 3"/>
          <p:cNvSpPr txBox="1">
            <a:spLocks noChangeArrowheads="1"/>
          </p:cNvSpPr>
          <p:nvPr/>
        </p:nvSpPr>
        <p:spPr bwMode="auto">
          <a:xfrm>
            <a:off x="5830056" y="2159324"/>
            <a:ext cx="1125308" cy="28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dirty="0">
                <a:solidFill>
                  <a:srgbClr val="000000"/>
                </a:solidFill>
                <a:latin typeface="Arial"/>
                <a:ea typeface="ＭＳ Ｐゴシック" charset="0"/>
              </a:rPr>
              <a:t>Protein X</a:t>
            </a:r>
          </a:p>
        </p:txBody>
      </p:sp>
      <p:sp>
        <p:nvSpPr>
          <p:cNvPr id="5" name="TextBox 4"/>
          <p:cNvSpPr txBox="1">
            <a:spLocks noChangeArrowheads="1"/>
          </p:cNvSpPr>
          <p:nvPr/>
        </p:nvSpPr>
        <p:spPr bwMode="auto">
          <a:xfrm>
            <a:off x="1399343" y="2961011"/>
            <a:ext cx="883255" cy="28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a:solidFill>
                  <a:srgbClr val="000000"/>
                </a:solidFill>
                <a:latin typeface="Arial"/>
                <a:ea typeface="ＭＳ Ｐゴシック" charset="0"/>
              </a:rPr>
              <a:t>Gene X</a:t>
            </a:r>
          </a:p>
        </p:txBody>
      </p:sp>
      <p:sp>
        <p:nvSpPr>
          <p:cNvPr id="6" name="TextBox 5"/>
          <p:cNvSpPr txBox="1">
            <a:spLocks noChangeArrowheads="1"/>
          </p:cNvSpPr>
          <p:nvPr/>
        </p:nvSpPr>
        <p:spPr bwMode="auto">
          <a:xfrm>
            <a:off x="3182106" y="2667324"/>
            <a:ext cx="2015103" cy="56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smtClean="0">
                <a:solidFill>
                  <a:srgbClr val="000000"/>
                </a:solidFill>
                <a:latin typeface="Arial"/>
                <a:ea typeface="ＭＳ Ｐゴシック" charset="0"/>
              </a:rPr>
              <a:t>RNA transcribed</a:t>
            </a:r>
          </a:p>
          <a:p>
            <a:pPr eaLnBrk="0" hangingPunct="0">
              <a:lnSpc>
                <a:spcPts val="2225"/>
              </a:lnSpc>
            </a:pPr>
            <a:r>
              <a:rPr lang="en-US" sz="2000" b="1" smtClean="0">
                <a:solidFill>
                  <a:srgbClr val="000000"/>
                </a:solidFill>
                <a:latin typeface="Arial"/>
                <a:ea typeface="ＭＳ Ｐゴシック" charset="0"/>
              </a:rPr>
              <a:t>from gene X</a:t>
            </a:r>
            <a:endParaRPr lang="en-US" sz="2000" b="1">
              <a:solidFill>
                <a:srgbClr val="000000"/>
              </a:solidFill>
              <a:latin typeface="Arial"/>
              <a:ea typeface="ＭＳ Ｐゴシック" charset="0"/>
            </a:endParaRPr>
          </a:p>
        </p:txBody>
      </p:sp>
      <p:sp>
        <p:nvSpPr>
          <p:cNvPr id="7" name="TextBox 7"/>
          <p:cNvSpPr txBox="1">
            <a:spLocks noChangeArrowheads="1"/>
          </p:cNvSpPr>
          <p:nvPr/>
        </p:nvSpPr>
        <p:spPr bwMode="auto">
          <a:xfrm>
            <a:off x="7422318" y="3172149"/>
            <a:ext cx="557845" cy="28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a:solidFill>
                  <a:srgbClr val="000000"/>
                </a:solidFill>
                <a:latin typeface="Arial"/>
                <a:ea typeface="ＭＳ Ｐゴシック" charset="0"/>
              </a:rPr>
              <a:t>RNA</a:t>
            </a:r>
          </a:p>
        </p:txBody>
      </p:sp>
      <p:sp>
        <p:nvSpPr>
          <p:cNvPr id="8" name="TextBox 8"/>
          <p:cNvSpPr txBox="1">
            <a:spLocks noChangeArrowheads="1"/>
          </p:cNvSpPr>
          <p:nvPr/>
        </p:nvSpPr>
        <p:spPr bwMode="auto">
          <a:xfrm>
            <a:off x="2872543" y="4704086"/>
            <a:ext cx="1990930" cy="28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a:solidFill>
                  <a:srgbClr val="000000"/>
                </a:solidFill>
                <a:latin typeface="Arial"/>
                <a:ea typeface="ＭＳ Ｐゴシック" charset="0"/>
              </a:rPr>
              <a:t>Information flow</a:t>
            </a:r>
          </a:p>
        </p:txBody>
      </p:sp>
      <p:sp>
        <p:nvSpPr>
          <p:cNvPr id="9" name="TextBox 13"/>
          <p:cNvSpPr txBox="1">
            <a:spLocks noChangeArrowheads="1"/>
          </p:cNvSpPr>
          <p:nvPr/>
        </p:nvSpPr>
        <p:spPr bwMode="auto">
          <a:xfrm>
            <a:off x="7136568" y="4310386"/>
            <a:ext cx="1282402" cy="56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dirty="0" smtClean="0">
                <a:solidFill>
                  <a:srgbClr val="000000"/>
                </a:solidFill>
                <a:latin typeface="Arial"/>
                <a:ea typeface="ＭＳ Ｐゴシック" charset="0"/>
              </a:rPr>
              <a:t>Cellular</a:t>
            </a:r>
          </a:p>
          <a:p>
            <a:pPr eaLnBrk="0" hangingPunct="0">
              <a:lnSpc>
                <a:spcPts val="2225"/>
              </a:lnSpc>
            </a:pPr>
            <a:r>
              <a:rPr lang="en-US" sz="2000" b="1" dirty="0" smtClean="0">
                <a:solidFill>
                  <a:srgbClr val="000000"/>
                </a:solidFill>
                <a:latin typeface="Arial"/>
                <a:ea typeface="ＭＳ Ｐゴシック" charset="0"/>
              </a:rPr>
              <a:t>machinery</a:t>
            </a:r>
            <a:endParaRPr lang="en-US" sz="2000" b="1" dirty="0">
              <a:solidFill>
                <a:srgbClr val="000000"/>
              </a:solidFill>
              <a:latin typeface="Arial"/>
              <a:ea typeface="ＭＳ Ｐゴシック" charset="0"/>
            </a:endParaRPr>
          </a:p>
        </p:txBody>
      </p:sp>
      <p:sp>
        <p:nvSpPr>
          <p:cNvPr id="10" name="Freeform 9"/>
          <p:cNvSpPr/>
          <p:nvPr/>
        </p:nvSpPr>
        <p:spPr>
          <a:xfrm>
            <a:off x="6951549" y="2288069"/>
            <a:ext cx="278606" cy="421481"/>
          </a:xfrm>
          <a:custGeom>
            <a:avLst/>
            <a:gdLst>
              <a:gd name="connsiteX0" fmla="*/ 0 w 278606"/>
              <a:gd name="connsiteY0" fmla="*/ 0 h 421481"/>
              <a:gd name="connsiteX1" fmla="*/ 278606 w 278606"/>
              <a:gd name="connsiteY1" fmla="*/ 421481 h 421481"/>
            </a:gdLst>
            <a:ahLst/>
            <a:cxnLst>
              <a:cxn ang="0">
                <a:pos x="connsiteX0" y="connsiteY0"/>
              </a:cxn>
              <a:cxn ang="0">
                <a:pos x="connsiteX1" y="connsiteY1"/>
              </a:cxn>
            </a:cxnLst>
            <a:rect l="l" t="t" r="r" b="b"/>
            <a:pathLst>
              <a:path w="278606" h="421481">
                <a:moveTo>
                  <a:pt x="0" y="0"/>
                </a:moveTo>
                <a:lnTo>
                  <a:pt x="278606" y="421481"/>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1" name="Freeform 10"/>
          <p:cNvSpPr/>
          <p:nvPr/>
        </p:nvSpPr>
        <p:spPr>
          <a:xfrm>
            <a:off x="7156336" y="3308832"/>
            <a:ext cx="234950" cy="0"/>
          </a:xfrm>
          <a:custGeom>
            <a:avLst/>
            <a:gdLst>
              <a:gd name="connsiteX0" fmla="*/ 0 w 234950"/>
              <a:gd name="connsiteY0" fmla="*/ 0 h 0"/>
              <a:gd name="connsiteX1" fmla="*/ 234950 w 234950"/>
              <a:gd name="connsiteY1" fmla="*/ 0 h 0"/>
            </a:gdLst>
            <a:ahLst/>
            <a:cxnLst>
              <a:cxn ang="0">
                <a:pos x="connsiteX0" y="connsiteY0"/>
              </a:cxn>
              <a:cxn ang="0">
                <a:pos x="connsiteX1" y="connsiteY1"/>
              </a:cxn>
            </a:cxnLst>
            <a:rect l="l" t="t" r="r" b="b"/>
            <a:pathLst>
              <a:path w="234950">
                <a:moveTo>
                  <a:pt x="0" y="0"/>
                </a:moveTo>
                <a:lnTo>
                  <a:pt x="234950"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2" name="Freeform 11"/>
          <p:cNvSpPr/>
          <p:nvPr/>
        </p:nvSpPr>
        <p:spPr>
          <a:xfrm>
            <a:off x="6708661" y="4011300"/>
            <a:ext cx="371475" cy="396875"/>
          </a:xfrm>
          <a:custGeom>
            <a:avLst/>
            <a:gdLst>
              <a:gd name="connsiteX0" fmla="*/ 0 w 371475"/>
              <a:gd name="connsiteY0" fmla="*/ 0 h 396875"/>
              <a:gd name="connsiteX1" fmla="*/ 371475 w 371475"/>
              <a:gd name="connsiteY1" fmla="*/ 396875 h 396875"/>
            </a:gdLst>
            <a:ahLst/>
            <a:cxnLst>
              <a:cxn ang="0">
                <a:pos x="connsiteX0" y="connsiteY0"/>
              </a:cxn>
              <a:cxn ang="0">
                <a:pos x="connsiteX1" y="connsiteY1"/>
              </a:cxn>
            </a:cxnLst>
            <a:rect l="l" t="t" r="r" b="b"/>
            <a:pathLst>
              <a:path w="371475" h="396875">
                <a:moveTo>
                  <a:pt x="0" y="0"/>
                </a:moveTo>
                <a:lnTo>
                  <a:pt x="371475" y="396875"/>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grpSp>
        <p:nvGrpSpPr>
          <p:cNvPr id="13" name="Group 12"/>
          <p:cNvGrpSpPr/>
          <p:nvPr/>
        </p:nvGrpSpPr>
        <p:grpSpPr>
          <a:xfrm>
            <a:off x="1245988" y="3231581"/>
            <a:ext cx="595311" cy="896322"/>
            <a:chOff x="1293019" y="4613891"/>
            <a:chExt cx="595311" cy="896322"/>
          </a:xfrm>
        </p:grpSpPr>
        <p:sp>
          <p:nvSpPr>
            <p:cNvPr id="14" name="Right Brace 13"/>
            <p:cNvSpPr/>
            <p:nvPr/>
          </p:nvSpPr>
          <p:spPr bwMode="auto">
            <a:xfrm>
              <a:off x="1293019" y="4774406"/>
              <a:ext cx="250031" cy="735807"/>
            </a:xfrm>
            <a:prstGeom prst="rightBrace">
              <a:avLst>
                <a:gd name="adj1" fmla="val 26310"/>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5" name="Freeform 14"/>
            <p:cNvSpPr/>
            <p:nvPr/>
          </p:nvSpPr>
          <p:spPr>
            <a:xfrm>
              <a:off x="1543049" y="4613891"/>
              <a:ext cx="345281" cy="531990"/>
            </a:xfrm>
            <a:custGeom>
              <a:avLst/>
              <a:gdLst>
                <a:gd name="connsiteX0" fmla="*/ 0 w 366712"/>
                <a:gd name="connsiteY0" fmla="*/ 366712 h 366712"/>
                <a:gd name="connsiteX1" fmla="*/ 366712 w 366712"/>
                <a:gd name="connsiteY1" fmla="*/ 0 h 366712"/>
              </a:gdLst>
              <a:ahLst/>
              <a:cxnLst>
                <a:cxn ang="0">
                  <a:pos x="connsiteX0" y="connsiteY0"/>
                </a:cxn>
                <a:cxn ang="0">
                  <a:pos x="connsiteX1" y="connsiteY1"/>
                </a:cxn>
              </a:cxnLst>
              <a:rect l="l" t="t" r="r" b="b"/>
              <a:pathLst>
                <a:path w="366712" h="366712">
                  <a:moveTo>
                    <a:pt x="0" y="366712"/>
                  </a:moveTo>
                  <a:lnTo>
                    <a:pt x="366712"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grpSp>
      <p:sp>
        <p:nvSpPr>
          <p:cNvPr id="17" name="Rectangle 2"/>
          <p:cNvSpPr txBox="1">
            <a:spLocks noChangeArrowheads="1"/>
          </p:cNvSpPr>
          <p:nvPr/>
        </p:nvSpPr>
        <p:spPr>
          <a:xfrm>
            <a:off x="313265" y="186854"/>
            <a:ext cx="8475133" cy="1040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200" b="1" dirty="0" smtClean="0">
                <a:solidFill>
                  <a:schemeClr val="accent6">
                    <a:lumMod val="75000"/>
                  </a:schemeClr>
                </a:solidFill>
              </a:rPr>
              <a:t>Genetic information &amp; Expression:</a:t>
            </a:r>
          </a:p>
          <a:p>
            <a:pPr algn="ctr"/>
            <a:r>
              <a:rPr lang="en-US" sz="3200" b="1" dirty="0" smtClean="0">
                <a:solidFill>
                  <a:schemeClr val="accent6">
                    <a:lumMod val="75000"/>
                  </a:schemeClr>
                </a:solidFill>
              </a:rPr>
              <a:t>From DNA to proteins</a:t>
            </a:r>
            <a:endParaRPr lang="en-US" sz="3200" b="1" dirty="0">
              <a:solidFill>
                <a:schemeClr val="accent6">
                  <a:lumMod val="75000"/>
                </a:schemeClr>
              </a:solidFill>
            </a:endParaRPr>
          </a:p>
        </p:txBody>
      </p:sp>
      <p:sp>
        <p:nvSpPr>
          <p:cNvPr id="18" name="TextBox 17"/>
          <p:cNvSpPr txBox="1"/>
          <p:nvPr/>
        </p:nvSpPr>
        <p:spPr>
          <a:xfrm>
            <a:off x="1219200" y="5943600"/>
            <a:ext cx="6781800" cy="523220"/>
          </a:xfrm>
          <a:prstGeom prst="rect">
            <a:avLst/>
          </a:prstGeom>
          <a:noFill/>
        </p:spPr>
        <p:txBody>
          <a:bodyPr wrap="square" rtlCol="0">
            <a:spAutoFit/>
          </a:bodyPr>
          <a:lstStyle/>
          <a:p>
            <a:r>
              <a:rPr lang="en-US" sz="2800" dirty="0" smtClean="0">
                <a:solidFill>
                  <a:srgbClr val="FF0000"/>
                </a:solidFill>
                <a:latin typeface="Arial"/>
                <a:cs typeface="Arial"/>
              </a:rPr>
              <a:t>Will be discussed in details in Chapter 10</a:t>
            </a:r>
            <a:endParaRPr lang="en-US" sz="2800" dirty="0">
              <a:solidFill>
                <a:srgbClr val="FF0000"/>
              </a:solidFill>
              <a:latin typeface="Arial"/>
              <a:cs typeface="Arial"/>
            </a:endParaRPr>
          </a:p>
        </p:txBody>
      </p:sp>
    </p:spTree>
    <p:extLst>
      <p:ext uri="{BB962C8B-B14F-4D97-AF65-F5344CB8AC3E}">
        <p14:creationId xmlns:p14="http://schemas.microsoft.com/office/powerpoint/2010/main" val="4227923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2" descr="03_16aNucleotid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883" y="2667001"/>
            <a:ext cx="5302517"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1371600" y="2927350"/>
            <a:ext cx="2743200" cy="457200"/>
          </a:xfrm>
          <a:prstGeom prst="rect">
            <a:avLst/>
          </a:prstGeom>
          <a:solidFill>
            <a:srgbClr val="6DA8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71600" y="2317750"/>
            <a:ext cx="2743200" cy="457200"/>
          </a:xfrm>
          <a:prstGeom prst="rect">
            <a:avLst/>
          </a:prstGeom>
          <a:solidFill>
            <a:srgbClr val="EEED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295400" y="1784350"/>
            <a:ext cx="3429000" cy="38100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451" name="Rectangle 3"/>
          <p:cNvSpPr>
            <a:spLocks noGrp="1" noChangeArrowheads="1"/>
          </p:cNvSpPr>
          <p:nvPr>
            <p:ph type="body" idx="1"/>
          </p:nvPr>
        </p:nvSpPr>
        <p:spPr>
          <a:xfrm>
            <a:off x="0" y="946150"/>
            <a:ext cx="8686800" cy="2667000"/>
          </a:xfrm>
        </p:spPr>
        <p:txBody>
          <a:bodyPr/>
          <a:lstStyle/>
          <a:p>
            <a:pPr marL="914400" lvl="1" indent="-449263" eaLnBrk="1" hangingPunct="1">
              <a:lnSpc>
                <a:spcPct val="150000"/>
              </a:lnSpc>
              <a:buClr>
                <a:schemeClr val="hlink"/>
              </a:buClr>
              <a:buSzPct val="80000"/>
              <a:buFont typeface="Wingdings" pitchFamily="2" charset="2"/>
              <a:buChar char="Ø"/>
              <a:defRPr/>
            </a:pPr>
            <a:r>
              <a:rPr lang="en-US" b="1" dirty="0">
                <a:effectLst/>
                <a:latin typeface="Arial" panose="020B0604020202020204" pitchFamily="34" charset="0"/>
                <a:cs typeface="Arial" panose="020B0604020202020204" pitchFamily="34" charset="0"/>
              </a:rPr>
              <a:t>Nucleotides</a:t>
            </a:r>
            <a:r>
              <a:rPr lang="en-US" dirty="0">
                <a:effectLst/>
                <a:latin typeface="Arial" panose="020B0604020202020204" pitchFamily="34" charset="0"/>
                <a:cs typeface="Arial" panose="020B0604020202020204" pitchFamily="34" charset="0"/>
              </a:rPr>
              <a:t> are composed of-</a:t>
            </a:r>
          </a:p>
          <a:p>
            <a:pPr marL="1371600" lvl="2" indent="-342900" eaLnBrk="1" hangingPunct="1">
              <a:lnSpc>
                <a:spcPct val="150000"/>
              </a:lnSpc>
              <a:buClr>
                <a:schemeClr val="folHlink"/>
              </a:buClr>
              <a:buFont typeface="Times" pitchFamily="1" charset="0"/>
              <a:buChar char="•"/>
              <a:defRPr/>
            </a:pPr>
            <a:r>
              <a:rPr lang="en-US" sz="2400" dirty="0">
                <a:effectLst/>
                <a:latin typeface="Arial" panose="020B0604020202020204" pitchFamily="34" charset="0"/>
                <a:cs typeface="Arial" panose="020B0604020202020204" pitchFamily="34" charset="0"/>
              </a:rPr>
              <a:t>A five-carbon sugar</a:t>
            </a:r>
            <a:r>
              <a:rPr lang="en-US" sz="2400" dirty="0">
                <a:latin typeface="Arial" panose="020B0604020202020204" pitchFamily="34" charset="0"/>
                <a:cs typeface="Arial" panose="020B0604020202020204" pitchFamily="34" charset="0"/>
              </a:rPr>
              <a:t>          </a:t>
            </a:r>
            <a:r>
              <a:rPr lang="en-US" sz="2400" b="1" dirty="0">
                <a:effectLst/>
                <a:latin typeface="Arial" panose="020B0604020202020204" pitchFamily="34" charset="0"/>
                <a:cs typeface="Arial" panose="020B0604020202020204" pitchFamily="34" charset="0"/>
              </a:rPr>
              <a:t>ribose or </a:t>
            </a:r>
            <a:r>
              <a:rPr lang="en-US" sz="2400" b="1" dirty="0" err="1">
                <a:effectLst/>
                <a:latin typeface="Arial" panose="020B0604020202020204" pitchFamily="34" charset="0"/>
                <a:cs typeface="Arial" panose="020B0604020202020204" pitchFamily="34" charset="0"/>
              </a:rPr>
              <a:t>deoxyribose</a:t>
            </a:r>
            <a:endParaRPr lang="en-US" sz="2400" b="1" dirty="0">
              <a:effectLst/>
              <a:latin typeface="Arial" panose="020B0604020202020204" pitchFamily="34" charset="0"/>
              <a:cs typeface="Arial" panose="020B0604020202020204" pitchFamily="34" charset="0"/>
            </a:endParaRPr>
          </a:p>
          <a:p>
            <a:pPr marL="1371600" lvl="2" indent="-342900" eaLnBrk="1" hangingPunct="1">
              <a:lnSpc>
                <a:spcPct val="150000"/>
              </a:lnSpc>
              <a:buClr>
                <a:schemeClr val="folHlink"/>
              </a:buClr>
              <a:buFont typeface="Times" pitchFamily="1" charset="0"/>
              <a:buChar char="•"/>
              <a:defRPr/>
            </a:pPr>
            <a:r>
              <a:rPr lang="en-US" sz="2400" dirty="0">
                <a:effectLst/>
                <a:latin typeface="Arial" panose="020B0604020202020204" pitchFamily="34" charset="0"/>
                <a:cs typeface="Arial" panose="020B0604020202020204" pitchFamily="34" charset="0"/>
              </a:rPr>
              <a:t>A phosphate group	   PO</a:t>
            </a:r>
            <a:r>
              <a:rPr lang="en-US" sz="2400" baseline="-25000" dirty="0">
                <a:effectLst/>
                <a:latin typeface="Arial" panose="020B0604020202020204" pitchFamily="34" charset="0"/>
                <a:cs typeface="Arial" panose="020B0604020202020204" pitchFamily="34" charset="0"/>
              </a:rPr>
              <a:t>4</a:t>
            </a:r>
            <a:r>
              <a:rPr lang="en-US" sz="2400" baseline="30000" dirty="0">
                <a:effectLst/>
                <a:latin typeface="Arial" panose="020B0604020202020204" pitchFamily="34" charset="0"/>
                <a:cs typeface="Arial" panose="020B0604020202020204" pitchFamily="34" charset="0"/>
              </a:rPr>
              <a:t>-</a:t>
            </a:r>
          </a:p>
          <a:p>
            <a:pPr marL="1371600" lvl="2" indent="-342900" eaLnBrk="1" hangingPunct="1">
              <a:lnSpc>
                <a:spcPct val="150000"/>
              </a:lnSpc>
              <a:buClr>
                <a:schemeClr val="folHlink"/>
              </a:buClr>
              <a:buFont typeface="Times" pitchFamily="1" charset="0"/>
              <a:buChar char="•"/>
              <a:defRPr/>
            </a:pPr>
            <a:r>
              <a:rPr lang="en-US" sz="2400" dirty="0">
                <a:effectLst/>
                <a:latin typeface="Arial" panose="020B0604020202020204" pitchFamily="34" charset="0"/>
                <a:cs typeface="Arial" panose="020B0604020202020204" pitchFamily="34" charset="0"/>
              </a:rPr>
              <a:t>A nitrogenous base         (1 of 5 types)</a:t>
            </a:r>
          </a:p>
        </p:txBody>
      </p:sp>
      <p:sp>
        <p:nvSpPr>
          <p:cNvPr id="2" name="TextBox 1"/>
          <p:cNvSpPr txBox="1"/>
          <p:nvPr/>
        </p:nvSpPr>
        <p:spPr>
          <a:xfrm>
            <a:off x="0" y="76200"/>
            <a:ext cx="9144000" cy="1015663"/>
          </a:xfrm>
          <a:prstGeom prst="rect">
            <a:avLst/>
          </a:prstGeom>
          <a:noFill/>
        </p:spPr>
        <p:txBody>
          <a:bodyPr wrap="square" rtlCol="0">
            <a:spAutoFit/>
          </a:bodyPr>
          <a:lstStyle/>
          <a:p>
            <a:pPr algn="ctr"/>
            <a:r>
              <a:rPr lang="en-US" sz="3000" b="1" i="1" dirty="0">
                <a:solidFill>
                  <a:srgbClr val="0000CC"/>
                </a:solidFill>
                <a:latin typeface="Arial"/>
                <a:cs typeface="Arial"/>
              </a:rPr>
              <a:t>Nucleotides</a:t>
            </a:r>
            <a:r>
              <a:rPr lang="en-US" sz="3000" b="1" dirty="0">
                <a:solidFill>
                  <a:srgbClr val="0000CC"/>
                </a:solidFill>
                <a:latin typeface="Arial"/>
                <a:cs typeface="Arial"/>
              </a:rPr>
              <a:t>, monomers of Nucleic acids (Polynucleotide)</a:t>
            </a:r>
            <a:endParaRPr lang="en-US" sz="3000" dirty="0">
              <a:latin typeface="Arial"/>
              <a:cs typeface="Arial"/>
            </a:endParaRPr>
          </a:p>
        </p:txBody>
      </p:sp>
      <p:pic>
        <p:nvPicPr>
          <p:cNvPr id="9" name="Picture 8" descr="images-2.jpeg"/>
          <p:cNvPicPr>
            <a:picLocks noChangeAspect="1"/>
          </p:cNvPicPr>
          <p:nvPr/>
        </p:nvPicPr>
        <p:blipFill>
          <a:blip r:embed="rId4">
            <a:extLst>
              <a:ext uri="{BEBA8EAE-BF5A-486C-A8C5-ECC9F3942E4B}">
                <a14:imgProps xmlns:a14="http://schemas.microsoft.com/office/drawing/2010/main">
                  <a14:imgLayer r:embed="rId5">
                    <a14:imgEffect>
                      <a14:backgroundRemoval t="1786" b="100000" l="0" r="97659">
                        <a14:foregroundMark x1="17057" y1="80952" x2="17057" y2="80952"/>
                        <a14:foregroundMark x1="6689" y1="14881" x2="6689" y2="14881"/>
                        <a14:foregroundMark x1="82943" y1="13095" x2="82943" y2="13095"/>
                        <a14:foregroundMark x1="86622" y1="72619" x2="86622" y2="72619"/>
                      </a14:backgroundRemoval>
                    </a14:imgEffect>
                  </a14:imgLayer>
                </a14:imgProps>
              </a:ext>
              <a:ext uri="{28A0092B-C50C-407E-A947-70E740481C1C}">
                <a14:useLocalDpi xmlns:a14="http://schemas.microsoft.com/office/drawing/2010/main" val="0"/>
              </a:ext>
            </a:extLst>
          </a:blip>
          <a:stretch>
            <a:fillRect/>
          </a:stretch>
        </p:blipFill>
        <p:spPr>
          <a:xfrm>
            <a:off x="457200" y="5181600"/>
            <a:ext cx="1981200" cy="1113183"/>
          </a:xfrm>
          <a:prstGeom prst="rect">
            <a:avLst/>
          </a:prstGeom>
        </p:spPr>
      </p:pic>
    </p:spTree>
    <p:extLst>
      <p:ext uri="{BB962C8B-B14F-4D97-AF65-F5344CB8AC3E}">
        <p14:creationId xmlns:p14="http://schemas.microsoft.com/office/powerpoint/2010/main" val="3279680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05200" y="1138903"/>
            <a:ext cx="5465635" cy="5490497"/>
            <a:chOff x="3505200" y="921912"/>
            <a:chExt cx="5465635" cy="5490497"/>
          </a:xfrm>
        </p:grpSpPr>
        <p:pic>
          <p:nvPicPr>
            <p:cNvPr id="2" name="Picture 1" descr="lev23033_01_09.jpg"/>
            <p:cNvPicPr>
              <a:picLocks noChangeAspect="1"/>
            </p:cNvPicPr>
            <p:nvPr/>
          </p:nvPicPr>
          <p:blipFill rotWithShape="1">
            <a:blip r:embed="rId2">
              <a:extLst>
                <a:ext uri="{28A0092B-C50C-407E-A947-70E740481C1C}">
                  <a14:useLocalDpi xmlns:a14="http://schemas.microsoft.com/office/drawing/2010/main" val="0"/>
                </a:ext>
              </a:extLst>
            </a:blip>
            <a:srcRect l="33652" t="2271" b="3922"/>
            <a:stretch/>
          </p:blipFill>
          <p:spPr>
            <a:xfrm>
              <a:off x="3728272" y="921912"/>
              <a:ext cx="5242563" cy="5490497"/>
            </a:xfrm>
            <a:prstGeom prst="rect">
              <a:avLst/>
            </a:prstGeom>
          </p:spPr>
        </p:pic>
        <p:sp>
          <p:nvSpPr>
            <p:cNvPr id="3" name="Oval 2"/>
            <p:cNvSpPr/>
            <p:nvPr/>
          </p:nvSpPr>
          <p:spPr>
            <a:xfrm>
              <a:off x="3886200" y="1600200"/>
              <a:ext cx="457200" cy="457200"/>
            </a:xfrm>
            <a:prstGeom prst="ellipse">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495800" y="2743200"/>
              <a:ext cx="457200" cy="457200"/>
            </a:xfrm>
            <a:prstGeom prst="ellipse">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105400" y="3886200"/>
              <a:ext cx="457200" cy="457200"/>
            </a:xfrm>
            <a:prstGeom prst="ellipse">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715000" y="5105400"/>
              <a:ext cx="457200" cy="457200"/>
            </a:xfrm>
            <a:prstGeom prst="ellipse">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05200" y="4419600"/>
              <a:ext cx="76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2" descr="03_16aNucleotide_L"/>
          <p:cNvPicPr>
            <a:picLocks noChangeAspect="1" noChangeArrowheads="1"/>
          </p:cNvPicPr>
          <p:nvPr/>
        </p:nvPicPr>
        <p:blipFill rotWithShape="1">
          <a:blip r:embed="rId3">
            <a:extLst>
              <a:ext uri="{28A0092B-C50C-407E-A947-70E740481C1C}">
                <a14:useLocalDpi xmlns:a14="http://schemas.microsoft.com/office/drawing/2010/main" val="0"/>
              </a:ext>
            </a:extLst>
          </a:blip>
          <a:srcRect b="2758"/>
          <a:stretch/>
        </p:blipFill>
        <p:spPr bwMode="auto">
          <a:xfrm>
            <a:off x="654048" y="1563855"/>
            <a:ext cx="2646122" cy="1921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533400" y="4191000"/>
            <a:ext cx="1638940" cy="830997"/>
          </a:xfrm>
          <a:prstGeom prst="rect">
            <a:avLst/>
          </a:prstGeom>
          <a:noFill/>
        </p:spPr>
        <p:txBody>
          <a:bodyPr wrap="none" rtlCol="0">
            <a:spAutoFit/>
          </a:bodyPr>
          <a:lstStyle/>
          <a:p>
            <a:r>
              <a:rPr lang="en-US" dirty="0" smtClean="0">
                <a:latin typeface="Arial"/>
                <a:cs typeface="Arial"/>
              </a:rPr>
              <a:t>Monomer: </a:t>
            </a:r>
          </a:p>
          <a:p>
            <a:r>
              <a:rPr lang="en-US" dirty="0" smtClean="0">
                <a:latin typeface="Arial"/>
                <a:cs typeface="Arial"/>
              </a:rPr>
              <a:t>Nucleotide</a:t>
            </a:r>
            <a:endParaRPr lang="en-US" dirty="0">
              <a:latin typeface="Arial"/>
              <a:cs typeface="Arial"/>
            </a:endParaRPr>
          </a:p>
        </p:txBody>
      </p:sp>
      <p:sp>
        <p:nvSpPr>
          <p:cNvPr id="11" name="TextBox 10"/>
          <p:cNvSpPr txBox="1"/>
          <p:nvPr/>
        </p:nvSpPr>
        <p:spPr>
          <a:xfrm>
            <a:off x="3505200" y="5257800"/>
            <a:ext cx="1843924" cy="830997"/>
          </a:xfrm>
          <a:prstGeom prst="rect">
            <a:avLst/>
          </a:prstGeom>
          <a:noFill/>
        </p:spPr>
        <p:txBody>
          <a:bodyPr wrap="none" rtlCol="0">
            <a:spAutoFit/>
          </a:bodyPr>
          <a:lstStyle/>
          <a:p>
            <a:r>
              <a:rPr lang="en-US" dirty="0" smtClean="0">
                <a:latin typeface="Arial"/>
                <a:cs typeface="Arial"/>
              </a:rPr>
              <a:t>Polymer: </a:t>
            </a:r>
          </a:p>
          <a:p>
            <a:r>
              <a:rPr lang="en-US" dirty="0" smtClean="0">
                <a:latin typeface="Arial"/>
                <a:cs typeface="Arial"/>
              </a:rPr>
              <a:t>Nucleic acid</a:t>
            </a:r>
            <a:endParaRPr lang="en-US" dirty="0">
              <a:latin typeface="Arial"/>
              <a:cs typeface="Arial"/>
            </a:endParaRPr>
          </a:p>
        </p:txBody>
      </p:sp>
      <p:sp>
        <p:nvSpPr>
          <p:cNvPr id="12" name="Rectangle 11"/>
          <p:cNvSpPr/>
          <p:nvPr/>
        </p:nvSpPr>
        <p:spPr>
          <a:xfrm>
            <a:off x="533400" y="228600"/>
            <a:ext cx="7696200" cy="954107"/>
          </a:xfrm>
          <a:prstGeom prst="rect">
            <a:avLst/>
          </a:prstGeom>
        </p:spPr>
        <p:txBody>
          <a:bodyPr wrap="square">
            <a:spAutoFit/>
          </a:bodyPr>
          <a:lstStyle/>
          <a:p>
            <a:r>
              <a:rPr lang="en-US" sz="2800" b="1" dirty="0">
                <a:solidFill>
                  <a:schemeClr val="tx2">
                    <a:lumMod val="60000"/>
                    <a:lumOff val="40000"/>
                  </a:schemeClr>
                </a:solidFill>
                <a:latin typeface="Arial" panose="020B0604020202020204" pitchFamily="34" charset="0"/>
                <a:cs typeface="Arial" panose="020B0604020202020204" pitchFamily="34" charset="0"/>
              </a:rPr>
              <a:t>Nucleic acids are formed by dehydration synthesis of nucleotides</a:t>
            </a:r>
            <a:endParaRPr lang="en-US" sz="2800" b="1" dirty="0">
              <a:solidFill>
                <a:schemeClr val="tx2">
                  <a:lumMod val="60000"/>
                  <a:lumOff val="40000"/>
                </a:schemeClr>
              </a:solidFill>
            </a:endParaRPr>
          </a:p>
        </p:txBody>
      </p:sp>
    </p:spTree>
    <p:extLst>
      <p:ext uri="{BB962C8B-B14F-4D97-AF65-F5344CB8AC3E}">
        <p14:creationId xmlns:p14="http://schemas.microsoft.com/office/powerpoint/2010/main" val="836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7772400" cy="1143000"/>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b="1" dirty="0">
                <a:solidFill>
                  <a:srgbClr val="3366FF"/>
                </a:solidFill>
                <a:latin typeface="Arial"/>
                <a:ea typeface="Calibri" charset="0"/>
                <a:cs typeface="Arial"/>
              </a:rPr>
              <a:t>How is RNA different from DNA?</a:t>
            </a:r>
            <a:endParaRPr lang="en-US" dirty="0">
              <a:solidFill>
                <a:srgbClr val="3366FF"/>
              </a:solidFill>
              <a:latin typeface="Arial"/>
              <a:ea typeface="+mj-ea"/>
              <a:cs typeface="Arial"/>
            </a:endParaRPr>
          </a:p>
        </p:txBody>
      </p:sp>
      <p:sp>
        <p:nvSpPr>
          <p:cNvPr id="57349" name="Text Placeholder 5"/>
          <p:cNvSpPr>
            <a:spLocks noGrp="1"/>
          </p:cNvSpPr>
          <p:nvPr>
            <p:ph type="body" idx="1"/>
          </p:nvPr>
        </p:nvSpPr>
        <p:spPr>
          <a:xfrm>
            <a:off x="1219200" y="838200"/>
            <a:ext cx="3733800" cy="762000"/>
          </a:xfrm>
        </p:spPr>
        <p:txBody>
          <a:bodyPr/>
          <a:lstStyle/>
          <a:p>
            <a:pPr algn="ctr" eaLnBrk="1" hangingPunct="1"/>
            <a:r>
              <a:rPr lang="en-US" altLang="en-US" sz="2000" dirty="0" smtClean="0">
                <a:latin typeface="Arial"/>
                <a:ea typeface="ＭＳ Ｐゴシック" charset="-128"/>
                <a:cs typeface="Arial"/>
              </a:rPr>
              <a:t>RNA</a:t>
            </a:r>
            <a:endParaRPr lang="en-US" altLang="en-US" sz="2000" dirty="0">
              <a:latin typeface="Arial"/>
              <a:ea typeface="ＭＳ Ｐゴシック" charset="-128"/>
              <a:cs typeface="Arial"/>
            </a:endParaRPr>
          </a:p>
        </p:txBody>
      </p:sp>
      <p:sp>
        <p:nvSpPr>
          <p:cNvPr id="57350" name="Text Placeholder 6"/>
          <p:cNvSpPr>
            <a:spLocks noGrp="1"/>
          </p:cNvSpPr>
          <p:nvPr>
            <p:ph type="body" sz="half" idx="3"/>
          </p:nvPr>
        </p:nvSpPr>
        <p:spPr>
          <a:xfrm>
            <a:off x="5257800" y="838200"/>
            <a:ext cx="3733800" cy="762000"/>
          </a:xfrm>
        </p:spPr>
        <p:txBody>
          <a:bodyPr/>
          <a:lstStyle/>
          <a:p>
            <a:pPr algn="ctr" eaLnBrk="1" hangingPunct="1"/>
            <a:r>
              <a:rPr lang="en-US" altLang="en-US" sz="2000" dirty="0" smtClean="0">
                <a:latin typeface="Arial"/>
                <a:ea typeface="ＭＳ Ｐゴシック" charset="-128"/>
                <a:cs typeface="Arial"/>
              </a:rPr>
              <a:t>DNA</a:t>
            </a:r>
            <a:endParaRPr lang="en-US" altLang="en-US" sz="2000" dirty="0">
              <a:latin typeface="Arial"/>
              <a:ea typeface="ＭＳ Ｐゴシック" charset="-128"/>
              <a:cs typeface="Arial"/>
            </a:endParaRPr>
          </a:p>
        </p:txBody>
      </p:sp>
      <p:graphicFrame>
        <p:nvGraphicFramePr>
          <p:cNvPr id="56322" name="Object 2"/>
          <p:cNvGraphicFramePr>
            <a:graphicFrameLocks noGrp="1" noChangeAspect="1"/>
          </p:cNvGraphicFramePr>
          <p:nvPr>
            <p:ph sz="half" idx="2"/>
            <p:extLst>
              <p:ext uri="{D42A27DB-BD31-4B8C-83A1-F6EECF244321}">
                <p14:modId xmlns:p14="http://schemas.microsoft.com/office/powerpoint/2010/main" val="3504860608"/>
              </p:ext>
            </p:extLst>
          </p:nvPr>
        </p:nvGraphicFramePr>
        <p:xfrm>
          <a:off x="1244600" y="1663700"/>
          <a:ext cx="3429000" cy="3388179"/>
        </p:xfrm>
        <a:graphic>
          <a:graphicData uri="http://schemas.openxmlformats.org/presentationml/2006/ole">
            <mc:AlternateContent xmlns:mc="http://schemas.openxmlformats.org/markup-compatibility/2006">
              <mc:Choice xmlns:v="urn:schemas-microsoft-com:vml" Requires="v">
                <p:oleObj spid="_x0000_s58780" name="Photo Editor Photo" r:id="rId4" imgW="5601482" imgH="5533333" progId="MSPhotoEd.3">
                  <p:embed/>
                </p:oleObj>
              </mc:Choice>
              <mc:Fallback>
                <p:oleObj name="Photo Editor Photo" r:id="rId4" imgW="5601482" imgH="5533333" progId="MSPhotoEd.3">
                  <p:embed/>
                  <p:pic>
                    <p:nvPicPr>
                      <p:cNvPr id="563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63700"/>
                        <a:ext cx="3429000" cy="3388179"/>
                      </a:xfrm>
                      <a:prstGeom prst="rect">
                        <a:avLst/>
                      </a:prstGeom>
                      <a:noFill/>
                      <a:ln>
                        <a:solidFill>
                          <a:schemeClr val="bg1">
                            <a:lumMod val="85000"/>
                          </a:schemeClr>
                        </a:solidFill>
                      </a:ln>
                      <a:effectLst/>
                      <a:extLst/>
                    </p:spPr>
                  </p:pic>
                </p:oleObj>
              </mc:Fallback>
            </mc:AlternateContent>
          </a:graphicData>
        </a:graphic>
      </p:graphicFrame>
      <p:sp>
        <p:nvSpPr>
          <p:cNvPr id="56327" name="Content Placeholder 7"/>
          <p:cNvSpPr>
            <a:spLocks noGrp="1"/>
          </p:cNvSpPr>
          <p:nvPr>
            <p:ph sz="half" idx="4"/>
          </p:nvPr>
        </p:nvSpPr>
        <p:spPr>
          <a:xfrm>
            <a:off x="5257800" y="1638300"/>
            <a:ext cx="3352800" cy="3413579"/>
          </a:xfrm>
          <a:ln>
            <a:solidFill>
              <a:srgbClr val="FFFFFF"/>
            </a:solidFill>
          </a:ln>
        </p:spPr>
        <p:txBody>
          <a:bodyPr/>
          <a:lstStyle/>
          <a:p>
            <a:pPr eaLnBrk="1" hangingPunct="1"/>
            <a:endParaRPr lang="en-US" altLang="en-US" dirty="0"/>
          </a:p>
        </p:txBody>
      </p:sp>
      <p:graphicFrame>
        <p:nvGraphicFramePr>
          <p:cNvPr id="56323" name="Object 3"/>
          <p:cNvGraphicFramePr>
            <a:graphicFrameLocks noChangeAspect="1"/>
          </p:cNvGraphicFramePr>
          <p:nvPr>
            <p:extLst>
              <p:ext uri="{D42A27DB-BD31-4B8C-83A1-F6EECF244321}">
                <p14:modId xmlns:p14="http://schemas.microsoft.com/office/powerpoint/2010/main" val="1450130844"/>
              </p:ext>
            </p:extLst>
          </p:nvPr>
        </p:nvGraphicFramePr>
        <p:xfrm>
          <a:off x="5308599" y="1679576"/>
          <a:ext cx="3465513" cy="3391335"/>
        </p:xfrm>
        <a:graphic>
          <a:graphicData uri="http://schemas.openxmlformats.org/presentationml/2006/ole">
            <mc:AlternateContent xmlns:mc="http://schemas.openxmlformats.org/markup-compatibility/2006">
              <mc:Choice xmlns:v="urn:schemas-microsoft-com:vml" Requires="v">
                <p:oleObj spid="_x0000_s58781" name="Photo Editor Photo" r:id="rId6" imgW="4029637" imgH="3943901" progId="MSPhotoEd.3">
                  <p:embed/>
                </p:oleObj>
              </mc:Choice>
              <mc:Fallback>
                <p:oleObj name="Photo Editor Photo" r:id="rId6" imgW="4029637" imgH="3943901" progId="MSPhotoEd.3">
                  <p:embed/>
                  <p:pic>
                    <p:nvPicPr>
                      <p:cNvPr id="563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8599" y="1679576"/>
                        <a:ext cx="3465513" cy="3391335"/>
                      </a:xfrm>
                      <a:prstGeom prst="rect">
                        <a:avLst/>
                      </a:prstGeom>
                      <a:noFill/>
                      <a:ln>
                        <a:solidFill>
                          <a:srgbClr val="D9D9D9"/>
                        </a:solidFill>
                      </a:ln>
                      <a:effectLst/>
                      <a:extLst/>
                    </p:spPr>
                  </p:pic>
                </p:oleObj>
              </mc:Fallback>
            </mc:AlternateContent>
          </a:graphicData>
        </a:graphic>
      </p:graphicFrame>
      <p:sp>
        <p:nvSpPr>
          <p:cNvPr id="2" name="Rectangle 1"/>
          <p:cNvSpPr/>
          <p:nvPr/>
        </p:nvSpPr>
        <p:spPr>
          <a:xfrm>
            <a:off x="1676400" y="5051879"/>
            <a:ext cx="7162800" cy="830997"/>
          </a:xfrm>
          <a:prstGeom prst="rect">
            <a:avLst/>
          </a:prstGeom>
        </p:spPr>
        <p:txBody>
          <a:bodyPr wrap="square">
            <a:spAutoFit/>
          </a:bodyPr>
          <a:lstStyle/>
          <a:p>
            <a:pPr eaLnBrk="1" hangingPunct="1"/>
            <a:r>
              <a:rPr lang="en-US" altLang="en-US" dirty="0" smtClean="0">
                <a:latin typeface="Arial"/>
                <a:cs typeface="Arial"/>
              </a:rPr>
              <a:t>         Ribose                                 </a:t>
            </a:r>
            <a:r>
              <a:rPr lang="en-US" altLang="en-US" dirty="0" err="1" smtClean="0">
                <a:latin typeface="Arial"/>
                <a:cs typeface="Arial"/>
              </a:rPr>
              <a:t>Deoxyribose</a:t>
            </a:r>
            <a:r>
              <a:rPr lang="en-US" altLang="en-US" dirty="0" smtClean="0">
                <a:latin typeface="Arial"/>
                <a:cs typeface="Arial"/>
              </a:rPr>
              <a:t>  </a:t>
            </a:r>
            <a:endParaRPr lang="en-US" altLang="en-US" dirty="0">
              <a:latin typeface="Arial"/>
              <a:cs typeface="Arial"/>
            </a:endParaRPr>
          </a:p>
          <a:p>
            <a:pPr eaLnBrk="1" hangingPunct="1"/>
            <a:endParaRPr lang="en-US" altLang="en-US" dirty="0">
              <a:latin typeface="Arial"/>
              <a:cs typeface="Arial"/>
            </a:endParaRPr>
          </a:p>
        </p:txBody>
      </p:sp>
      <p:sp>
        <p:nvSpPr>
          <p:cNvPr id="3" name="Rectangle 2"/>
          <p:cNvSpPr/>
          <p:nvPr/>
        </p:nvSpPr>
        <p:spPr>
          <a:xfrm>
            <a:off x="2514600" y="48006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81800" y="43434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00200" y="25146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638800" y="23622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12336" y="5943600"/>
            <a:ext cx="5788664" cy="461665"/>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 A</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U, C, G                               </a:t>
            </a:r>
            <a:r>
              <a:rPr lang="en-US" dirty="0">
                <a:latin typeface="Arial" panose="020B0604020202020204" pitchFamily="34" charset="0"/>
                <a:cs typeface="Arial" panose="020B0604020202020204" pitchFamily="34" charset="0"/>
              </a:rPr>
              <a:t>A, T, C, G</a:t>
            </a:r>
            <a:endParaRPr lang="en-US" dirty="0"/>
          </a:p>
        </p:txBody>
      </p:sp>
      <p:sp>
        <p:nvSpPr>
          <p:cNvPr id="6" name="TextBox 5"/>
          <p:cNvSpPr txBox="1"/>
          <p:nvPr/>
        </p:nvSpPr>
        <p:spPr>
          <a:xfrm>
            <a:off x="228600" y="5029200"/>
            <a:ext cx="1844225" cy="1569660"/>
          </a:xfrm>
          <a:prstGeom prst="rect">
            <a:avLst/>
          </a:prstGeom>
          <a:noFill/>
        </p:spPr>
        <p:txBody>
          <a:bodyPr wrap="none" rtlCol="0">
            <a:spAutoFit/>
          </a:bodyPr>
          <a:lstStyle/>
          <a:p>
            <a:r>
              <a:rPr lang="en-US" dirty="0" smtClean="0">
                <a:latin typeface="Arial"/>
                <a:cs typeface="Arial"/>
              </a:rPr>
              <a:t>Sugar:</a:t>
            </a:r>
          </a:p>
          <a:p>
            <a:endParaRPr lang="en-US" dirty="0">
              <a:latin typeface="Arial"/>
              <a:cs typeface="Arial"/>
            </a:endParaRPr>
          </a:p>
          <a:p>
            <a:r>
              <a:rPr lang="en-US" dirty="0" smtClean="0">
                <a:latin typeface="Arial"/>
                <a:cs typeface="Arial"/>
              </a:rPr>
              <a:t>Nitrogenous</a:t>
            </a:r>
          </a:p>
          <a:p>
            <a:r>
              <a:rPr lang="en-US" dirty="0" smtClean="0">
                <a:latin typeface="Arial"/>
                <a:cs typeface="Arial"/>
              </a:rPr>
              <a:t> bases:</a:t>
            </a:r>
            <a:endParaRPr lang="en-US" dirty="0">
              <a:latin typeface="Arial"/>
              <a:cs typeface="Arial"/>
            </a:endParaRPr>
          </a:p>
        </p:txBody>
      </p:sp>
      <p:sp>
        <p:nvSpPr>
          <p:cNvPr id="8" name="Rectangle 7"/>
          <p:cNvSpPr/>
          <p:nvPr/>
        </p:nvSpPr>
        <p:spPr>
          <a:xfrm>
            <a:off x="7467600" y="1703832"/>
            <a:ext cx="1143000" cy="3535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819400" y="1676400"/>
            <a:ext cx="1524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527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a:t>
            </a:r>
          </a:p>
        </p:txBody>
      </p:sp>
      <p:pic>
        <p:nvPicPr>
          <p:cNvPr id="27" name="Content Placeholder 2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354240"/>
            <a:ext cx="8622392" cy="6035674"/>
          </a:xfrm>
        </p:spPr>
      </p:pic>
    </p:spTree>
    <p:extLst>
      <p:ext uri="{BB962C8B-B14F-4D97-AF65-F5344CB8AC3E}">
        <p14:creationId xmlns:p14="http://schemas.microsoft.com/office/powerpoint/2010/main" val="137698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marL="0" indent="0">
              <a:buNone/>
            </a:pPr>
            <a:r>
              <a:rPr lang="en-US" altLang="en-US" dirty="0">
                <a:solidFill>
                  <a:srgbClr val="558ED5"/>
                </a:solidFill>
                <a:latin typeface="Arial"/>
                <a:cs typeface="Arial"/>
              </a:rPr>
              <a:t>The formation of starch from simple sugars such as glucose involves a series of _______________ reactions.</a:t>
            </a:r>
          </a:p>
          <a:p>
            <a:endParaRPr lang="en-US" altLang="en-US" dirty="0">
              <a:latin typeface="Arial"/>
              <a:cs typeface="Arial"/>
            </a:endParaRPr>
          </a:p>
          <a:p>
            <a:pPr marL="457200" indent="-457200">
              <a:buFont typeface="+mj-lt"/>
              <a:buAutoNum type="alphaLcParenR"/>
            </a:pPr>
            <a:r>
              <a:rPr lang="en-US" altLang="en-US" dirty="0">
                <a:latin typeface="Arial"/>
                <a:cs typeface="Arial"/>
              </a:rPr>
              <a:t>hydrolysis</a:t>
            </a:r>
          </a:p>
          <a:p>
            <a:pPr marL="457200" indent="-457200">
              <a:buFont typeface="+mj-lt"/>
              <a:buAutoNum type="alphaLcParenR"/>
            </a:pPr>
            <a:r>
              <a:rPr lang="en-US" altLang="en-US" dirty="0">
                <a:latin typeface="Arial"/>
                <a:cs typeface="Arial"/>
              </a:rPr>
              <a:t>dehydration</a:t>
            </a:r>
          </a:p>
          <a:p>
            <a:pPr marL="457200" indent="-457200">
              <a:buFont typeface="+mj-lt"/>
              <a:buAutoNum type="alphaLcParenR"/>
            </a:pPr>
            <a:r>
              <a:rPr lang="en-US" altLang="en-US" dirty="0">
                <a:latin typeface="Arial"/>
                <a:cs typeface="Arial"/>
              </a:rPr>
              <a:t>hydrophobic</a:t>
            </a:r>
          </a:p>
          <a:p>
            <a:pPr marL="457200" indent="-457200">
              <a:buFont typeface="+mj-lt"/>
              <a:buAutoNum type="alphaLcParenR"/>
            </a:pPr>
            <a:r>
              <a:rPr lang="en-US" altLang="en-US" dirty="0">
                <a:latin typeface="Arial"/>
                <a:cs typeface="Arial"/>
              </a:rPr>
              <a:t>denaturation</a:t>
            </a:r>
          </a:p>
        </p:txBody>
      </p:sp>
      <p:sp>
        <p:nvSpPr>
          <p:cNvPr id="410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a:solidFill>
                  <a:prstClr val="black"/>
                </a:solidFill>
                <a:latin typeface="Tahoma" panose="020B0604030504040204" pitchFamily="34" charset="0"/>
              </a:rPr>
              <a:t>0</a:t>
            </a:r>
          </a:p>
        </p:txBody>
      </p:sp>
    </p:spTree>
    <p:custDataLst>
      <p:tags r:id="rId1"/>
    </p:custDataLst>
    <p:extLst>
      <p:ext uri="{BB962C8B-B14F-4D97-AF65-F5344CB8AC3E}">
        <p14:creationId xmlns:p14="http://schemas.microsoft.com/office/powerpoint/2010/main" val="2388779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152400" y="914400"/>
            <a:ext cx="8839199" cy="2057400"/>
          </a:xfrm>
          <a:solidFill>
            <a:schemeClr val="bg1"/>
          </a:solidFill>
        </p:spPr>
        <p:txBody>
          <a:bodyPr/>
          <a:lstStyle/>
          <a:p>
            <a:pPr lvl="1" eaLnBrk="1" hangingPunct="1">
              <a:lnSpc>
                <a:spcPct val="120000"/>
              </a:lnSpc>
              <a:buClr>
                <a:schemeClr val="folHlink"/>
              </a:buClr>
              <a:buSzPct val="100000"/>
              <a:buFont typeface="Arial" panose="020B0604020202020204" pitchFamily="34" charset="0"/>
              <a:buChar char="•"/>
              <a:defRPr/>
            </a:pPr>
            <a:r>
              <a:rPr lang="en-US" sz="2200" dirty="0">
                <a:latin typeface="Arial"/>
                <a:cs typeface="Arial"/>
              </a:rPr>
              <a:t>Carbon’s ability to bond with four other atoms is the basis for building large and diverse </a:t>
            </a:r>
            <a:r>
              <a:rPr lang="en-US" sz="2200" b="1" dirty="0">
                <a:latin typeface="Arial"/>
                <a:cs typeface="Arial"/>
              </a:rPr>
              <a:t>organic molecules</a:t>
            </a:r>
            <a:r>
              <a:rPr lang="en-US" sz="2200" dirty="0">
                <a:latin typeface="Arial"/>
                <a:cs typeface="Arial"/>
              </a:rPr>
              <a:t>. </a:t>
            </a:r>
          </a:p>
          <a:p>
            <a:pPr lvl="1" eaLnBrk="1" hangingPunct="1">
              <a:lnSpc>
                <a:spcPct val="120000"/>
              </a:lnSpc>
              <a:buClr>
                <a:schemeClr val="folHlink"/>
              </a:buClr>
              <a:buSzPct val="1000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series of </a:t>
            </a:r>
            <a:r>
              <a:rPr lang="en-US" sz="2200" dirty="0">
                <a:solidFill>
                  <a:srgbClr val="FF0000"/>
                </a:solidFill>
                <a:latin typeface="Arial" panose="020B0604020202020204" pitchFamily="34" charset="0"/>
                <a:cs typeface="Arial" panose="020B0604020202020204" pitchFamily="34" charset="0"/>
              </a:rPr>
              <a:t>covalently bonded carbons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forms </a:t>
            </a: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carbon skeleton </a:t>
            </a:r>
            <a:r>
              <a:rPr lang="en-US" sz="2200" dirty="0">
                <a:latin typeface="Arial" panose="020B0604020202020204" pitchFamily="34" charset="0"/>
                <a:cs typeface="Arial" panose="020B0604020202020204" pitchFamily="34" charset="0"/>
              </a:rPr>
              <a:t>of the molecule.</a:t>
            </a:r>
          </a:p>
          <a:p>
            <a:pPr marL="319088" lvl="1" indent="0" eaLnBrk="1" hangingPunct="1">
              <a:lnSpc>
                <a:spcPct val="120000"/>
              </a:lnSpc>
              <a:buClr>
                <a:schemeClr val="folHlink"/>
              </a:buClr>
              <a:buSzPct val="100000"/>
              <a:buNone/>
              <a:defRPr/>
            </a:pPr>
            <a:endParaRPr lang="en-US" sz="2200" dirty="0">
              <a:latin typeface="Arial" panose="020B0604020202020204" pitchFamily="34" charset="0"/>
              <a:cs typeface="Arial" panose="020B0604020202020204" pitchFamily="34" charset="0"/>
            </a:endParaRPr>
          </a:p>
          <a:p>
            <a:pPr marL="0" indent="0" eaLnBrk="1" hangingPunct="1">
              <a:lnSpc>
                <a:spcPct val="70000"/>
              </a:lnSpc>
              <a:buSzPct val="100000"/>
              <a:buNone/>
            </a:pPr>
            <a:r>
              <a:rPr lang="en-US" altLang="en-US" sz="2200" dirty="0">
                <a:latin typeface="Arial" panose="020B0604020202020204" pitchFamily="34" charset="0"/>
                <a:ea typeface="Cambria" charset="0"/>
                <a:cs typeface="Arial" panose="020B0604020202020204" pitchFamily="34" charset="0"/>
              </a:rPr>
              <a:t>	</a:t>
            </a:r>
            <a:endParaRPr lang="en-US" altLang="en-US" sz="2200" i="1" dirty="0">
              <a:latin typeface="Arial" panose="020B0604020202020204" pitchFamily="34" charset="0"/>
              <a:ea typeface="Cambria" charset="0"/>
              <a:cs typeface="Arial" panose="020B0604020202020204" pitchFamily="34" charset="0"/>
            </a:endParaRPr>
          </a:p>
        </p:txBody>
      </p:sp>
      <p:pic>
        <p:nvPicPr>
          <p:cNvPr id="21508" name="Picture 6" descr="03_02CarbonSkeletons_L.jpg                                     000AF14AEB_MM_1                        C193210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95400" y="3352800"/>
            <a:ext cx="6422361" cy="3124200"/>
          </a:xfrm>
        </p:spPr>
      </p:pic>
      <p:sp>
        <p:nvSpPr>
          <p:cNvPr id="3" name="TextBox 2"/>
          <p:cNvSpPr txBox="1"/>
          <p:nvPr/>
        </p:nvSpPr>
        <p:spPr>
          <a:xfrm rot="16200000">
            <a:off x="-133670" y="4629470"/>
            <a:ext cx="2100605" cy="461665"/>
          </a:xfrm>
          <a:prstGeom prst="rect">
            <a:avLst/>
          </a:prstGeom>
          <a:noFill/>
        </p:spPr>
        <p:txBody>
          <a:bodyPr wrap="none" rtlCol="0">
            <a:spAutoFit/>
          </a:bodyPr>
          <a:lstStyle/>
          <a:p>
            <a:r>
              <a:rPr lang="en-US" dirty="0">
                <a:latin typeface="Arial"/>
                <a:cs typeface="Arial"/>
              </a:rPr>
              <a:t>Hydrocarbons</a:t>
            </a:r>
          </a:p>
        </p:txBody>
      </p:sp>
      <p:sp>
        <p:nvSpPr>
          <p:cNvPr id="2" name="Rectangle 1"/>
          <p:cNvSpPr/>
          <p:nvPr/>
        </p:nvSpPr>
        <p:spPr>
          <a:xfrm>
            <a:off x="4724400" y="4800600"/>
            <a:ext cx="2743200" cy="1219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r:link="rId5">
            <a:extLst>
              <a:ext uri="{28A0092B-C50C-407E-A947-70E740481C1C}">
                <a14:useLocalDpi xmlns:a14="http://schemas.microsoft.com/office/drawing/2010/main" val="0"/>
              </a:ext>
            </a:extLst>
          </a:blip>
          <a:srcRect l="92087" t="47566" r="77" b="35746"/>
          <a:stretch/>
        </p:blipFill>
        <p:spPr>
          <a:xfrm>
            <a:off x="6416964" y="4899893"/>
            <a:ext cx="669636" cy="923636"/>
          </a:xfrm>
          <a:prstGeom prst="rect">
            <a:avLst/>
          </a:prstGeom>
        </p:spPr>
      </p:pic>
      <p:pic>
        <p:nvPicPr>
          <p:cNvPr id="7" name="Picture 6"/>
          <p:cNvPicPr>
            <a:picLocks noChangeAspect="1"/>
          </p:cNvPicPr>
          <p:nvPr/>
        </p:nvPicPr>
        <p:blipFill rotWithShape="1">
          <a:blip r:embed="rId4" r:link="rId5">
            <a:extLst>
              <a:ext uri="{28A0092B-C50C-407E-A947-70E740481C1C}">
                <a14:useLocalDpi xmlns:a14="http://schemas.microsoft.com/office/drawing/2010/main" val="0"/>
              </a:ext>
            </a:extLst>
          </a:blip>
          <a:srcRect l="62590" t="49315" r="28764" b="33164"/>
          <a:stretch/>
        </p:blipFill>
        <p:spPr>
          <a:xfrm>
            <a:off x="5105400" y="4876800"/>
            <a:ext cx="738909" cy="969819"/>
          </a:xfrm>
          <a:prstGeom prst="rect">
            <a:avLst/>
          </a:prstGeom>
        </p:spPr>
      </p:pic>
      <p:sp>
        <p:nvSpPr>
          <p:cNvPr id="11" name="Rectangle 2"/>
          <p:cNvSpPr>
            <a:spLocks noGrp="1" noChangeArrowheads="1"/>
          </p:cNvSpPr>
          <p:nvPr>
            <p:ph type="title"/>
          </p:nvPr>
        </p:nvSpPr>
        <p:spPr>
          <a:xfrm>
            <a:off x="762000" y="533400"/>
            <a:ext cx="7477125" cy="914400"/>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400" b="1" dirty="0" smtClean="0">
                <a:solidFill>
                  <a:srgbClr val="3366FF"/>
                </a:solidFill>
                <a:latin typeface="Arial" panose="020B0604020202020204" pitchFamily="34" charset="0"/>
                <a:ea typeface="Calibri" charset="0"/>
                <a:cs typeface="Arial" panose="020B0604020202020204" pitchFamily="34" charset="0"/>
              </a:rPr>
              <a:t>Organic molecules</a:t>
            </a: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endParaRPr lang="en-US" sz="4400" b="1" dirty="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56828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marL="0" indent="0">
              <a:buNone/>
            </a:pPr>
            <a:r>
              <a:rPr lang="en-US" altLang="en-US" dirty="0">
                <a:solidFill>
                  <a:srgbClr val="558ED5"/>
                </a:solidFill>
                <a:latin typeface="Arial"/>
                <a:cs typeface="Arial"/>
              </a:rPr>
              <a:t>The formation of starch from simple sugars such as glucose involves a series of _______________ reactions.</a:t>
            </a:r>
          </a:p>
          <a:p>
            <a:endParaRPr lang="en-US" altLang="en-US" dirty="0">
              <a:latin typeface="Arial"/>
              <a:cs typeface="Arial"/>
            </a:endParaRPr>
          </a:p>
          <a:p>
            <a:pPr marL="457200" indent="-457200">
              <a:buFont typeface="+mj-lt"/>
              <a:buAutoNum type="alphaLcParenR"/>
            </a:pPr>
            <a:r>
              <a:rPr lang="en-US" altLang="en-US" dirty="0">
                <a:latin typeface="Arial"/>
                <a:cs typeface="Arial"/>
              </a:rPr>
              <a:t>hydrolysis</a:t>
            </a:r>
          </a:p>
          <a:p>
            <a:pPr marL="457200" indent="-457200">
              <a:buFont typeface="+mj-lt"/>
              <a:buAutoNum type="alphaLcParenR"/>
            </a:pPr>
            <a:r>
              <a:rPr lang="en-US" altLang="en-US" dirty="0">
                <a:solidFill>
                  <a:srgbClr val="FF0000"/>
                </a:solidFill>
                <a:latin typeface="Arial"/>
                <a:cs typeface="Arial"/>
              </a:rPr>
              <a:t>dehydration</a:t>
            </a:r>
          </a:p>
          <a:p>
            <a:pPr marL="457200" indent="-457200">
              <a:buFont typeface="+mj-lt"/>
              <a:buAutoNum type="alphaLcParenR"/>
            </a:pPr>
            <a:r>
              <a:rPr lang="en-US" altLang="en-US" dirty="0">
                <a:latin typeface="Arial"/>
                <a:cs typeface="Arial"/>
              </a:rPr>
              <a:t>hydrophobic</a:t>
            </a:r>
          </a:p>
          <a:p>
            <a:pPr marL="457200" indent="-457200">
              <a:buFont typeface="+mj-lt"/>
              <a:buAutoNum type="alphaLcParenR"/>
            </a:pPr>
            <a:r>
              <a:rPr lang="en-US" altLang="en-US" dirty="0">
                <a:latin typeface="Arial"/>
                <a:cs typeface="Arial"/>
              </a:rPr>
              <a:t>denaturation</a:t>
            </a:r>
          </a:p>
        </p:txBody>
      </p:sp>
      <p:sp>
        <p:nvSpPr>
          <p:cNvPr id="410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a:solidFill>
                  <a:prstClr val="black"/>
                </a:solidFill>
                <a:latin typeface="Tahoma" panose="020B0604030504040204" pitchFamily="34" charset="0"/>
              </a:rPr>
              <a:t>0</a:t>
            </a:r>
          </a:p>
        </p:txBody>
      </p:sp>
    </p:spTree>
    <p:custDataLst>
      <p:tags r:id="rId1"/>
    </p:custDataLst>
    <p:extLst>
      <p:ext uri="{BB962C8B-B14F-4D97-AF65-F5344CB8AC3E}">
        <p14:creationId xmlns:p14="http://schemas.microsoft.com/office/powerpoint/2010/main" val="2388779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87" y="1425222"/>
            <a:ext cx="8804764" cy="3994940"/>
          </a:xfrm>
          <a:prstGeom prst="rect">
            <a:avLst/>
          </a:prstGeom>
          <a:noFill/>
        </p:spPr>
        <p:txBody>
          <a:bodyPr wrap="square" rtlCol="0">
            <a:spAutoFit/>
          </a:bodyPr>
          <a:lstStyle/>
          <a:p>
            <a:r>
              <a:rPr lang="en-US" sz="2600" dirty="0" smtClean="0">
                <a:solidFill>
                  <a:schemeClr val="accent1">
                    <a:lumMod val="75000"/>
                  </a:schemeClr>
                </a:solidFill>
                <a:latin typeface="Arial"/>
                <a:cs typeface="Arial"/>
              </a:rPr>
              <a:t>The relation between amino acids and proteins is similar to the relation between:</a:t>
            </a:r>
          </a:p>
          <a:p>
            <a:endParaRPr lang="en-US" sz="2400" dirty="0">
              <a:latin typeface="Arial"/>
              <a:cs typeface="Arial"/>
            </a:endParaRPr>
          </a:p>
          <a:p>
            <a:pPr marL="342900" indent="-342900">
              <a:lnSpc>
                <a:spcPct val="110000"/>
              </a:lnSpc>
              <a:buFont typeface="+mj-lt"/>
              <a:buAutoNum type="alphaLcPeriod"/>
            </a:pPr>
            <a:r>
              <a:rPr lang="en-US" sz="2400" dirty="0" smtClean="0">
                <a:latin typeface="Arial"/>
                <a:cs typeface="Arial"/>
              </a:rPr>
              <a:t>Triglycerides and fats</a:t>
            </a:r>
          </a:p>
          <a:p>
            <a:pPr marL="342900" indent="-342900">
              <a:lnSpc>
                <a:spcPct val="110000"/>
              </a:lnSpc>
              <a:buFont typeface="+mj-lt"/>
              <a:buAutoNum type="alphaLcPeriod"/>
            </a:pPr>
            <a:r>
              <a:rPr lang="en-US" sz="2400" dirty="0" smtClean="0">
                <a:latin typeface="Arial"/>
                <a:cs typeface="Arial"/>
              </a:rPr>
              <a:t>Disaccharides and polysaccharides</a:t>
            </a:r>
          </a:p>
          <a:p>
            <a:pPr marL="342900" indent="-342900">
              <a:lnSpc>
                <a:spcPct val="110000"/>
              </a:lnSpc>
              <a:buFont typeface="+mj-lt"/>
              <a:buAutoNum type="alphaLcPeriod"/>
            </a:pPr>
            <a:r>
              <a:rPr lang="en-US" sz="2400" dirty="0" smtClean="0">
                <a:latin typeface="Arial"/>
                <a:cs typeface="Arial"/>
              </a:rPr>
              <a:t>Nucleotides and nucleic acids</a:t>
            </a:r>
          </a:p>
          <a:p>
            <a:pPr marL="342900" indent="-342900">
              <a:lnSpc>
                <a:spcPct val="110000"/>
              </a:lnSpc>
              <a:buFont typeface="+mj-lt"/>
              <a:buAutoNum type="alphaLcPeriod"/>
            </a:pPr>
            <a:r>
              <a:rPr lang="en-US" sz="2400" dirty="0" smtClean="0">
                <a:latin typeface="Arial"/>
                <a:cs typeface="Arial"/>
              </a:rPr>
              <a:t>Cholesterol and steroids</a:t>
            </a:r>
          </a:p>
          <a:p>
            <a:endParaRPr lang="en-US" sz="2400" dirty="0" smtClean="0">
              <a:latin typeface="Arial"/>
              <a:cs typeface="Arial"/>
            </a:endParaRPr>
          </a:p>
          <a:p>
            <a:endParaRPr lang="en-US"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2797544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87" y="1425222"/>
            <a:ext cx="8804764" cy="3994940"/>
          </a:xfrm>
          <a:prstGeom prst="rect">
            <a:avLst/>
          </a:prstGeom>
          <a:noFill/>
        </p:spPr>
        <p:txBody>
          <a:bodyPr wrap="square" rtlCol="0">
            <a:spAutoFit/>
          </a:bodyPr>
          <a:lstStyle/>
          <a:p>
            <a:r>
              <a:rPr lang="en-US" sz="2600" dirty="0" smtClean="0">
                <a:solidFill>
                  <a:schemeClr val="accent1">
                    <a:lumMod val="75000"/>
                  </a:schemeClr>
                </a:solidFill>
                <a:latin typeface="Arial"/>
                <a:cs typeface="Arial"/>
              </a:rPr>
              <a:t>The relation between amino acids and proteins is similar to the relation between:</a:t>
            </a:r>
          </a:p>
          <a:p>
            <a:endParaRPr lang="en-US" sz="2400" dirty="0">
              <a:latin typeface="Arial"/>
              <a:cs typeface="Arial"/>
            </a:endParaRPr>
          </a:p>
          <a:p>
            <a:pPr marL="342900" indent="-342900">
              <a:lnSpc>
                <a:spcPct val="110000"/>
              </a:lnSpc>
              <a:buFont typeface="+mj-lt"/>
              <a:buAutoNum type="alphaLcPeriod"/>
            </a:pPr>
            <a:r>
              <a:rPr lang="en-US" sz="2400" dirty="0" smtClean="0">
                <a:latin typeface="Arial"/>
                <a:cs typeface="Arial"/>
              </a:rPr>
              <a:t>Triglycerides and fats</a:t>
            </a:r>
          </a:p>
          <a:p>
            <a:pPr marL="342900" indent="-342900">
              <a:lnSpc>
                <a:spcPct val="110000"/>
              </a:lnSpc>
              <a:buFont typeface="+mj-lt"/>
              <a:buAutoNum type="alphaLcPeriod"/>
            </a:pPr>
            <a:r>
              <a:rPr lang="en-US" sz="2400" dirty="0" smtClean="0">
                <a:latin typeface="Arial"/>
                <a:cs typeface="Arial"/>
              </a:rPr>
              <a:t>Disaccharides and polysaccharides</a:t>
            </a:r>
          </a:p>
          <a:p>
            <a:pPr marL="342900" indent="-342900">
              <a:lnSpc>
                <a:spcPct val="110000"/>
              </a:lnSpc>
              <a:buFont typeface="+mj-lt"/>
              <a:buAutoNum type="alphaLcPeriod"/>
            </a:pPr>
            <a:r>
              <a:rPr lang="en-US" sz="2400" dirty="0" smtClean="0">
                <a:solidFill>
                  <a:srgbClr val="FF0000"/>
                </a:solidFill>
                <a:latin typeface="Arial"/>
                <a:cs typeface="Arial"/>
              </a:rPr>
              <a:t>Nucleotides and nucleic acids</a:t>
            </a:r>
          </a:p>
          <a:p>
            <a:pPr marL="342900" indent="-342900">
              <a:lnSpc>
                <a:spcPct val="110000"/>
              </a:lnSpc>
              <a:buFont typeface="+mj-lt"/>
              <a:buAutoNum type="alphaLcPeriod"/>
            </a:pPr>
            <a:r>
              <a:rPr lang="en-US" sz="2400" dirty="0" smtClean="0">
                <a:latin typeface="Arial"/>
                <a:cs typeface="Arial"/>
              </a:rPr>
              <a:t>Cholesterol and steroids</a:t>
            </a:r>
          </a:p>
          <a:p>
            <a:endParaRPr lang="en-US" sz="2400" dirty="0" smtClean="0">
              <a:latin typeface="Arial"/>
              <a:cs typeface="Arial"/>
            </a:endParaRPr>
          </a:p>
          <a:p>
            <a:endParaRPr lang="en-US"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416549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ptide_Bonds_Tetrapeptide_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038600"/>
            <a:ext cx="5898566" cy="2297983"/>
          </a:xfrm>
          <a:prstGeom prst="rect">
            <a:avLst/>
          </a:prstGeom>
        </p:spPr>
      </p:pic>
      <p:sp>
        <p:nvSpPr>
          <p:cNvPr id="6" name="TextBox 5"/>
          <p:cNvSpPr txBox="1"/>
          <p:nvPr/>
        </p:nvSpPr>
        <p:spPr>
          <a:xfrm>
            <a:off x="228601" y="838201"/>
            <a:ext cx="8458200" cy="830997"/>
          </a:xfrm>
          <a:prstGeom prst="rect">
            <a:avLst/>
          </a:prstGeom>
          <a:noFill/>
        </p:spPr>
        <p:txBody>
          <a:bodyPr wrap="square" rtlCol="0">
            <a:spAutoFit/>
          </a:bodyPr>
          <a:lstStyle/>
          <a:p>
            <a:r>
              <a:rPr lang="en-US" b="1" dirty="0" smtClean="0">
                <a:solidFill>
                  <a:srgbClr val="386F9D"/>
                </a:solidFill>
                <a:latin typeface="Arial"/>
                <a:cs typeface="Arial"/>
              </a:rPr>
              <a:t>Molecules of life contain carbon skeleton, hydrogen atoms and additional groups  </a:t>
            </a:r>
            <a:endParaRPr lang="en-US" b="1" dirty="0">
              <a:solidFill>
                <a:srgbClr val="386F9D"/>
              </a:solidFill>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763" b="5339"/>
          <a:stretch/>
        </p:blipFill>
        <p:spPr>
          <a:xfrm>
            <a:off x="6172200" y="2286000"/>
            <a:ext cx="2241737" cy="2158742"/>
          </a:xfrm>
          <a:prstGeom prst="rect">
            <a:avLst/>
          </a:prstGeom>
        </p:spPr>
      </p:pic>
    </p:spTree>
    <p:extLst>
      <p:ext uri="{BB962C8B-B14F-4D97-AF65-F5344CB8AC3E}">
        <p14:creationId xmlns:p14="http://schemas.microsoft.com/office/powerpoint/2010/main" val="1821832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94F593-DC3C-461D-A467-9C5B0388DAD1}"/>
              </a:ext>
            </a:extLst>
          </p:cNvPr>
          <p:cNvSpPr>
            <a:spLocks noGrp="1"/>
          </p:cNvSpPr>
          <p:nvPr>
            <p:ph type="title"/>
          </p:nvPr>
        </p:nvSpPr>
        <p:spPr/>
        <p:txBody>
          <a:bodyPr>
            <a:normAutofit/>
          </a:bodyPr>
          <a:lstStyle/>
          <a:p>
            <a:r>
              <a:rPr lang="en-US" sz="2800" b="1" dirty="0">
                <a:solidFill>
                  <a:schemeClr val="accent1">
                    <a:lumMod val="75000"/>
                  </a:schemeClr>
                </a:solidFill>
                <a:latin typeface="Arial"/>
                <a:cs typeface="Arial"/>
              </a:rPr>
              <a:t>Choose all organic molecules from the following list</a:t>
            </a:r>
            <a:r>
              <a:rPr lang="en-US" sz="2800" b="1" dirty="0" smtClean="0">
                <a:solidFill>
                  <a:schemeClr val="accent1">
                    <a:lumMod val="75000"/>
                  </a:schemeClr>
                </a:solidFill>
                <a:latin typeface="Arial"/>
                <a:cs typeface="Arial"/>
              </a:rPr>
              <a:t>:</a:t>
            </a:r>
            <a:endParaRPr lang="en-US" sz="2800" b="1" dirty="0">
              <a:solidFill>
                <a:schemeClr val="accent1">
                  <a:lumMod val="75000"/>
                </a:schemeClr>
              </a:solidFill>
              <a:latin typeface="Arial"/>
              <a:cs typeface="Arial"/>
            </a:endParaRPr>
          </a:p>
        </p:txBody>
      </p:sp>
      <p:sp>
        <p:nvSpPr>
          <p:cNvPr id="3" name="Content Placeholder 2">
            <a:extLst>
              <a:ext uri="{FF2B5EF4-FFF2-40B4-BE49-F238E27FC236}">
                <a16:creationId xmlns="" xmlns:a16="http://schemas.microsoft.com/office/drawing/2014/main" id="{1618627A-BACF-4620-9FAB-5B1CAFF2CF07}"/>
              </a:ext>
            </a:extLst>
          </p:cNvPr>
          <p:cNvSpPr>
            <a:spLocks noGrp="1"/>
          </p:cNvSpPr>
          <p:nvPr>
            <p:ph sz="half" idx="1"/>
          </p:nvPr>
        </p:nvSpPr>
        <p:spPr>
          <a:xfrm>
            <a:off x="914400" y="1981200"/>
            <a:ext cx="3749040" cy="4572000"/>
          </a:xfrm>
        </p:spPr>
        <p:txBody>
          <a:bodyPr/>
          <a:lstStyle/>
          <a:p>
            <a:pPr>
              <a:lnSpc>
                <a:spcPct val="130000"/>
              </a:lnSpc>
            </a:pPr>
            <a:r>
              <a:rPr lang="en-US" dirty="0">
                <a:latin typeface="Arial"/>
                <a:cs typeface="Arial"/>
              </a:rPr>
              <a:t>CH</a:t>
            </a:r>
            <a:r>
              <a:rPr lang="en-US" baseline="-25000" dirty="0">
                <a:latin typeface="Arial"/>
                <a:cs typeface="Arial"/>
              </a:rPr>
              <a:t>4</a:t>
            </a:r>
            <a:endParaRPr lang="en-US" dirty="0">
              <a:latin typeface="Arial"/>
              <a:cs typeface="Arial"/>
            </a:endParaRPr>
          </a:p>
          <a:p>
            <a:pPr>
              <a:lnSpc>
                <a:spcPct val="130000"/>
              </a:lnSpc>
            </a:pPr>
            <a:r>
              <a:rPr lang="en-US" dirty="0">
                <a:latin typeface="Arial"/>
                <a:cs typeface="Arial"/>
              </a:rPr>
              <a:t>C</a:t>
            </a:r>
            <a:r>
              <a:rPr lang="en-US" baseline="-25000" dirty="0">
                <a:latin typeface="Arial"/>
                <a:cs typeface="Arial"/>
              </a:rPr>
              <a:t>6</a:t>
            </a:r>
            <a:r>
              <a:rPr lang="en-US" dirty="0">
                <a:latin typeface="Arial"/>
                <a:cs typeface="Arial"/>
              </a:rPr>
              <a:t>H</a:t>
            </a:r>
            <a:r>
              <a:rPr lang="en-US" baseline="-25000" dirty="0">
                <a:latin typeface="Arial"/>
                <a:cs typeface="Arial"/>
              </a:rPr>
              <a:t>12</a:t>
            </a:r>
            <a:r>
              <a:rPr lang="en-US" dirty="0">
                <a:latin typeface="Arial"/>
                <a:cs typeface="Arial"/>
              </a:rPr>
              <a:t>O</a:t>
            </a:r>
            <a:r>
              <a:rPr lang="en-US" baseline="-25000" dirty="0">
                <a:latin typeface="Arial"/>
                <a:cs typeface="Arial"/>
              </a:rPr>
              <a:t>6</a:t>
            </a:r>
          </a:p>
          <a:p>
            <a:pPr>
              <a:lnSpc>
                <a:spcPct val="130000"/>
              </a:lnSpc>
            </a:pPr>
            <a:r>
              <a:rPr lang="en-US" dirty="0">
                <a:latin typeface="Arial"/>
                <a:cs typeface="Arial"/>
              </a:rPr>
              <a:t>PO</a:t>
            </a:r>
            <a:r>
              <a:rPr lang="en-US" baseline="-25000" dirty="0">
                <a:latin typeface="Arial"/>
                <a:cs typeface="Arial"/>
              </a:rPr>
              <a:t>4</a:t>
            </a:r>
            <a:r>
              <a:rPr lang="en-US" baseline="30000" dirty="0">
                <a:latin typeface="Arial"/>
                <a:cs typeface="Arial"/>
              </a:rPr>
              <a:t>3-</a:t>
            </a:r>
          </a:p>
          <a:p>
            <a:pPr>
              <a:lnSpc>
                <a:spcPct val="130000"/>
              </a:lnSpc>
            </a:pPr>
            <a:r>
              <a:rPr lang="en-US" dirty="0">
                <a:latin typeface="Arial"/>
                <a:cs typeface="Arial"/>
              </a:rPr>
              <a:t>C</a:t>
            </a:r>
            <a:r>
              <a:rPr lang="en-US" baseline="-25000" dirty="0">
                <a:latin typeface="Arial"/>
                <a:cs typeface="Arial"/>
              </a:rPr>
              <a:t>8</a:t>
            </a:r>
            <a:r>
              <a:rPr lang="en-US" dirty="0">
                <a:latin typeface="Arial"/>
                <a:cs typeface="Arial"/>
              </a:rPr>
              <a:t>H</a:t>
            </a:r>
            <a:r>
              <a:rPr lang="en-US" baseline="-25000" dirty="0">
                <a:latin typeface="Arial"/>
                <a:cs typeface="Arial"/>
              </a:rPr>
              <a:t>10</a:t>
            </a:r>
            <a:r>
              <a:rPr lang="en-US" dirty="0">
                <a:latin typeface="Arial"/>
                <a:cs typeface="Arial"/>
              </a:rPr>
              <a:t>N</a:t>
            </a:r>
            <a:r>
              <a:rPr lang="en-US" baseline="-25000" dirty="0">
                <a:latin typeface="Arial"/>
                <a:cs typeface="Arial"/>
              </a:rPr>
              <a:t>4</a:t>
            </a:r>
            <a:r>
              <a:rPr lang="en-US" dirty="0">
                <a:latin typeface="Arial"/>
                <a:cs typeface="Arial"/>
              </a:rPr>
              <a:t>O</a:t>
            </a:r>
            <a:r>
              <a:rPr lang="en-US" baseline="-25000" dirty="0">
                <a:latin typeface="Arial"/>
                <a:cs typeface="Arial"/>
              </a:rPr>
              <a:t>2</a:t>
            </a:r>
          </a:p>
          <a:p>
            <a:pPr>
              <a:lnSpc>
                <a:spcPct val="130000"/>
              </a:lnSpc>
            </a:pPr>
            <a:r>
              <a:rPr lang="en-US" dirty="0">
                <a:latin typeface="Arial"/>
                <a:cs typeface="Arial"/>
              </a:rPr>
              <a:t>CN</a:t>
            </a:r>
            <a:r>
              <a:rPr lang="en-US" baseline="30000" dirty="0">
                <a:latin typeface="Arial"/>
                <a:cs typeface="Arial"/>
              </a:rPr>
              <a:t>-</a:t>
            </a:r>
          </a:p>
          <a:p>
            <a:pPr>
              <a:lnSpc>
                <a:spcPct val="130000"/>
              </a:lnSpc>
            </a:pPr>
            <a:r>
              <a:rPr lang="en-US" dirty="0">
                <a:latin typeface="Arial"/>
                <a:cs typeface="Arial"/>
              </a:rPr>
              <a:t>N</a:t>
            </a:r>
            <a:r>
              <a:rPr lang="en-US" baseline="-25000" dirty="0">
                <a:latin typeface="Arial"/>
                <a:cs typeface="Arial"/>
              </a:rPr>
              <a:t>2</a:t>
            </a:r>
            <a:r>
              <a:rPr lang="en-US" dirty="0">
                <a:latin typeface="Arial"/>
                <a:cs typeface="Arial"/>
              </a:rPr>
              <a:t>H</a:t>
            </a:r>
            <a:r>
              <a:rPr lang="en-US" baseline="-25000" dirty="0">
                <a:latin typeface="Arial"/>
                <a:cs typeface="Arial"/>
              </a:rPr>
              <a:t>4</a:t>
            </a:r>
            <a:endParaRPr lang="en-US" baseline="30000" dirty="0">
              <a:latin typeface="Arial"/>
              <a:cs typeface="Arial"/>
            </a:endParaRPr>
          </a:p>
        </p:txBody>
      </p:sp>
    </p:spTree>
    <p:extLst>
      <p:ext uri="{BB962C8B-B14F-4D97-AF65-F5344CB8AC3E}">
        <p14:creationId xmlns:p14="http://schemas.microsoft.com/office/powerpoint/2010/main" val="11847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219200"/>
            <a:ext cx="8686800" cy="4906963"/>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914400" lvl="2" indent="0" eaLnBrk="1" hangingPunct="1">
              <a:buClr>
                <a:srgbClr val="800000"/>
              </a:buClr>
              <a:buSzPct val="75000"/>
              <a:buNone/>
            </a:pPr>
            <a:endParaRPr lang="en-US" sz="2800" b="1" dirty="0">
              <a:latin typeface="Arial"/>
              <a:ea typeface="ＭＳ Ｐゴシック" pitchFamily="-83" charset="-128"/>
              <a:cs typeface="Arial"/>
            </a:endParaRPr>
          </a:p>
          <a:p>
            <a:pPr marL="914400" lvl="2" indent="0" eaLnBrk="1" hangingPunct="1">
              <a:buClr>
                <a:srgbClr val="800000"/>
              </a:buClr>
              <a:buSzPct val="75000"/>
              <a:buNone/>
            </a:pPr>
            <a:r>
              <a:rPr lang="en-US" sz="2800" b="1" dirty="0">
                <a:latin typeface="Arial"/>
                <a:ea typeface="ＭＳ Ｐゴシック" pitchFamily="-83" charset="-128"/>
                <a:cs typeface="Arial"/>
              </a:rPr>
              <a:t>Carbon-based </a:t>
            </a:r>
            <a:r>
              <a:rPr lang="en-US" sz="2800" b="1" dirty="0" smtClean="0">
                <a:latin typeface="Arial"/>
                <a:ea typeface="ＭＳ Ｐゴシック" pitchFamily="-83" charset="-128"/>
                <a:cs typeface="Arial"/>
              </a:rPr>
              <a:t>molecules</a:t>
            </a:r>
            <a:endParaRPr lang="en-US" sz="2800" b="1" dirty="0">
              <a:latin typeface="Arial"/>
              <a:ea typeface="ＭＳ Ｐゴシック" pitchFamily="-83" charset="-128"/>
              <a:cs typeface="Arial"/>
            </a:endParaRPr>
          </a:p>
          <a:p>
            <a:pPr marL="914400" lvl="2" indent="0" eaLnBrk="1" hangingPunct="1">
              <a:buClr>
                <a:srgbClr val="800000"/>
              </a:buClr>
              <a:buSzPct val="75000"/>
              <a:buNone/>
            </a:pPr>
            <a:r>
              <a:rPr lang="en-US" sz="2800" b="1" dirty="0">
                <a:latin typeface="Arial"/>
                <a:ea typeface="ＭＳ Ｐゴシック" pitchFamily="-83" charset="-128"/>
                <a:cs typeface="Arial"/>
              </a:rPr>
              <a:t>Generally, </a:t>
            </a:r>
            <a:r>
              <a:rPr lang="en-US" sz="2800" b="1" dirty="0">
                <a:latin typeface="Arial"/>
                <a:cs typeface="Arial"/>
              </a:rPr>
              <a:t>made of similar units bonded </a:t>
            </a:r>
            <a:r>
              <a:rPr lang="en-US" sz="2800" b="1" dirty="0" smtClean="0">
                <a:latin typeface="Arial"/>
                <a:cs typeface="Arial"/>
              </a:rPr>
              <a:t>together.</a:t>
            </a:r>
            <a:endParaRPr lang="en-US" sz="2800" b="1" dirty="0">
              <a:latin typeface="Arial"/>
              <a:ea typeface="ＭＳ Ｐゴシック" pitchFamily="-83" charset="-128"/>
              <a:cs typeface="Arial"/>
            </a:endParaRPr>
          </a:p>
          <a:p>
            <a:pPr marL="914400" lvl="2" indent="0" eaLnBrk="1" hangingPunct="1">
              <a:buClr>
                <a:srgbClr val="800000"/>
              </a:buClr>
              <a:buSzPct val="75000"/>
              <a:buNone/>
            </a:pPr>
            <a:endParaRPr lang="en-US" sz="2800" b="1" dirty="0">
              <a:latin typeface="Arial"/>
              <a:ea typeface="ＭＳ Ｐゴシック" pitchFamily="-83" charset="-128"/>
              <a:cs typeface="Arial"/>
            </a:endParaRPr>
          </a:p>
        </p:txBody>
      </p:sp>
      <p:sp>
        <p:nvSpPr>
          <p:cNvPr id="5" name="Rectangle 2"/>
          <p:cNvSpPr txBox="1">
            <a:spLocks noChangeArrowheads="1"/>
          </p:cNvSpPr>
          <p:nvPr/>
        </p:nvSpPr>
        <p:spPr bwMode="auto">
          <a:xfrm>
            <a:off x="0" y="0"/>
            <a:ext cx="9144000" cy="1143000"/>
          </a:xfrm>
          <a:prstGeom prst="rect">
            <a:avLst/>
          </a:prstGeom>
          <a:noFill/>
          <a:ln>
            <a:no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scene3d>
              <a:camera prst="orthographicFront"/>
              <a:lightRig rig="soft" dir="t">
                <a:rot lat="0" lon="0" rev="16800000"/>
              </a:lightRig>
            </a:scene3d>
            <a:sp3d prstMaterial="softEdge">
              <a:bevelT w="38100" h="38100"/>
            </a:sp3d>
          </a:bodyPr>
          <a:lst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a:lstStyle>
          <a:p>
            <a:pPr algn="ctr" eaLnBrk="1" fontAlgn="auto" hangingPunct="1">
              <a:spcAft>
                <a:spcPts val="0"/>
              </a:spcAft>
              <a:defRPr/>
            </a:pPr>
            <a:r>
              <a:rPr lang="en-US" sz="4400" b="1" dirty="0">
                <a:solidFill>
                  <a:srgbClr val="3366FF"/>
                </a:solidFill>
                <a:latin typeface="Arial" panose="020B0604020202020204" pitchFamily="34" charset="0"/>
                <a:ea typeface="Calibri" charset="0"/>
                <a:cs typeface="Arial" panose="020B0604020202020204" pitchFamily="34" charset="0"/>
              </a:rPr>
              <a:t>Major </a:t>
            </a:r>
            <a:r>
              <a:rPr lang="en-US" sz="4400" b="1" dirty="0" smtClean="0">
                <a:solidFill>
                  <a:srgbClr val="3366FF"/>
                </a:solidFill>
                <a:latin typeface="Arial" panose="020B0604020202020204" pitchFamily="34" charset="0"/>
                <a:ea typeface="Calibri" charset="0"/>
                <a:cs typeface="Arial" panose="020B0604020202020204" pitchFamily="34" charset="0"/>
              </a:rPr>
              <a:t>Biological Macromolecules</a:t>
            </a:r>
            <a:endParaRPr lang="en-US" sz="4400" b="1" dirty="0">
              <a:solidFill>
                <a:srgbClr val="3366FF"/>
              </a:solidFill>
              <a:latin typeface="Arial" panose="020B0604020202020204" pitchFamily="34" charset="0"/>
              <a:ea typeface="Calibri" charset="0"/>
              <a:cs typeface="Arial" panose="020B0604020202020204" pitchFamily="34" charset="0"/>
            </a:endParaRPr>
          </a:p>
        </p:txBody>
      </p:sp>
      <p:sp>
        <p:nvSpPr>
          <p:cNvPr id="2" name="TextBox 1"/>
          <p:cNvSpPr txBox="1"/>
          <p:nvPr/>
        </p:nvSpPr>
        <p:spPr>
          <a:xfrm>
            <a:off x="1295400" y="3352800"/>
            <a:ext cx="6310291" cy="523220"/>
          </a:xfrm>
          <a:prstGeom prst="rect">
            <a:avLst/>
          </a:prstGeom>
          <a:noFill/>
        </p:spPr>
        <p:txBody>
          <a:bodyPr wrap="none" rtlCol="0">
            <a:spAutoFit/>
          </a:bodyPr>
          <a:lstStyle/>
          <a:p>
            <a:r>
              <a:rPr lang="en-US" sz="2800" dirty="0" smtClean="0">
                <a:latin typeface="Arial"/>
                <a:cs typeface="Arial"/>
              </a:rPr>
              <a:t>Monomer                                 Polymer</a:t>
            </a:r>
            <a:endParaRPr lang="en-US" sz="2800" dirty="0">
              <a:latin typeface="Arial"/>
              <a:cs typeface="Arial"/>
            </a:endParaRPr>
          </a:p>
        </p:txBody>
      </p:sp>
      <p:pic>
        <p:nvPicPr>
          <p:cNvPr id="8" name="Picture 7" descr="images-2.jpeg"/>
          <p:cNvPicPr>
            <a:picLocks noChangeAspect="1"/>
          </p:cNvPicPr>
          <p:nvPr/>
        </p:nvPicPr>
        <p:blipFill>
          <a:blip r:embed="rId3">
            <a:extLst>
              <a:ext uri="{BEBA8EAE-BF5A-486C-A8C5-ECC9F3942E4B}">
                <a14:imgProps xmlns:a14="http://schemas.microsoft.com/office/drawing/2010/main">
                  <a14:imgLayer r:embed="rId4">
                    <a14:imgEffect>
                      <a14:backgroundRemoval t="1786" b="100000" l="0" r="97659">
                        <a14:foregroundMark x1="17057" y1="80952" x2="17057" y2="80952"/>
                        <a14:foregroundMark x1="6689" y1="14881" x2="6689" y2="14881"/>
                        <a14:foregroundMark x1="82943" y1="13095" x2="82943" y2="13095"/>
                        <a14:foregroundMark x1="86622" y1="72619" x2="86622" y2="72619"/>
                      </a14:backgroundRemoval>
                    </a14:imgEffect>
                  </a14:imgLayer>
                </a14:imgProps>
              </a:ext>
              <a:ext uri="{28A0092B-C50C-407E-A947-70E740481C1C}">
                <a14:useLocalDpi xmlns:a14="http://schemas.microsoft.com/office/drawing/2010/main" val="0"/>
              </a:ext>
            </a:extLst>
          </a:blip>
          <a:stretch>
            <a:fillRect/>
          </a:stretch>
        </p:blipFill>
        <p:spPr>
          <a:xfrm>
            <a:off x="1117147" y="4648200"/>
            <a:ext cx="1763031" cy="990600"/>
          </a:xfrm>
          <a:prstGeom prst="rect">
            <a:avLst/>
          </a:prstGeom>
        </p:spPr>
      </p:pic>
      <p:pic>
        <p:nvPicPr>
          <p:cNvPr id="3" name="Picture 2" descr="lego.jpg"/>
          <p:cNvPicPr>
            <a:picLocks noChangeAspect="1"/>
          </p:cNvPicPr>
          <p:nvPr/>
        </p:nvPicPr>
        <p:blipFill rotWithShape="1">
          <a:blip r:embed="rId5">
            <a:extLst>
              <a:ext uri="{28A0092B-C50C-407E-A947-70E740481C1C}">
                <a14:useLocalDpi xmlns:a14="http://schemas.microsoft.com/office/drawing/2010/main" val="0"/>
              </a:ext>
            </a:extLst>
          </a:blip>
          <a:srcRect t="12377" r="5595"/>
          <a:stretch/>
        </p:blipFill>
        <p:spPr>
          <a:xfrm>
            <a:off x="4336491" y="4038600"/>
            <a:ext cx="4533333" cy="2443163"/>
          </a:xfrm>
          <a:prstGeom prst="rect">
            <a:avLst/>
          </a:prstGeom>
        </p:spPr>
      </p:pic>
    </p:spTree>
    <p:extLst>
      <p:ext uri="{BB962C8B-B14F-4D97-AF65-F5344CB8AC3E}">
        <p14:creationId xmlns:p14="http://schemas.microsoft.com/office/powerpoint/2010/main" val="311343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4551" y="2719382"/>
            <a:ext cx="8696325" cy="45719"/>
          </a:xfrm>
          <a:ln>
            <a:miter lim="800000"/>
            <a:headEnd/>
            <a:tailEnd/>
          </a:ln>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3100" b="1" dirty="0">
                <a:solidFill>
                  <a:srgbClr val="3366FF"/>
                </a:solidFill>
                <a:latin typeface="Arial" panose="020B0604020202020204" pitchFamily="34" charset="0"/>
                <a:cs typeface="Arial" panose="020B0604020202020204" pitchFamily="34" charset="0"/>
              </a:rPr>
              <a:t>Cells often build up &amp; break down polymers using water </a:t>
            </a:r>
            <a:r>
              <a:rPr lang="en-US" sz="3600" b="1" dirty="0">
                <a:solidFill>
                  <a:srgbClr val="3366FF"/>
                </a:solidFill>
                <a:latin typeface="Arial" panose="020B0604020202020204" pitchFamily="34" charset="0"/>
                <a:cs typeface="Arial" panose="020B0604020202020204" pitchFamily="34" charset="0"/>
              </a:rPr>
              <a:t/>
            </a:r>
            <a:br>
              <a:rPr lang="en-US" sz="3600" b="1" dirty="0">
                <a:solidFill>
                  <a:srgbClr val="3366FF"/>
                </a:solidFill>
                <a:latin typeface="Arial" panose="020B0604020202020204" pitchFamily="34" charset="0"/>
                <a:cs typeface="Arial" panose="020B0604020202020204" pitchFamily="34" charset="0"/>
              </a:rPr>
            </a:br>
            <a:r>
              <a:rPr lang="en-US" sz="3600" b="1" dirty="0">
                <a:solidFill>
                  <a:srgbClr val="000000"/>
                </a:solidFill>
                <a:latin typeface="Arial" panose="020B0604020202020204" pitchFamily="34" charset="0"/>
                <a:ea typeface="Calibri" charset="0"/>
                <a:cs typeface="Arial" panose="020B0604020202020204" pitchFamily="34" charset="0"/>
              </a:rPr>
              <a:t>Dehydration Synthesis </a:t>
            </a: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r>
              <a:rPr lang="en-US" sz="4400" b="1" dirty="0">
                <a:solidFill>
                  <a:srgbClr val="000000"/>
                </a:solidFill>
                <a:latin typeface="Calibri" charset="0"/>
                <a:ea typeface="Calibri" charset="0"/>
                <a:cs typeface="Calibri" charset="0"/>
              </a:rPr>
              <a:t/>
            </a:r>
            <a:br>
              <a:rPr lang="en-US" sz="4400" b="1" dirty="0">
                <a:solidFill>
                  <a:srgbClr val="000000"/>
                </a:solidFill>
                <a:latin typeface="Calibri" charset="0"/>
                <a:ea typeface="Calibri" charset="0"/>
                <a:cs typeface="Calibri" charset="0"/>
              </a:rPr>
            </a:br>
            <a:endParaRPr lang="en-US" sz="4400" b="1" dirty="0">
              <a:solidFill>
                <a:srgbClr val="000000"/>
              </a:solidFill>
              <a:latin typeface="Calibri" charset="0"/>
              <a:ea typeface="Calibri" charset="0"/>
              <a:cs typeface="Calibri" charset="0"/>
            </a:endParaRPr>
          </a:p>
        </p:txBody>
      </p:sp>
      <p:sp>
        <p:nvSpPr>
          <p:cNvPr id="25603" name="Rectangle 3"/>
          <p:cNvSpPr>
            <a:spLocks noGrp="1" noChangeArrowheads="1"/>
          </p:cNvSpPr>
          <p:nvPr>
            <p:ph type="body" sz="half" idx="1"/>
          </p:nvPr>
        </p:nvSpPr>
        <p:spPr>
          <a:xfrm>
            <a:off x="437322" y="1600200"/>
            <a:ext cx="8686800" cy="1524000"/>
          </a:xfrm>
        </p:spPr>
        <p:txBody>
          <a:bodyPr/>
          <a:lstStyle/>
          <a:p>
            <a:pPr eaLnBrk="1" hangingPunct="1">
              <a:lnSpc>
                <a:spcPct val="90000"/>
              </a:lnSpc>
            </a:pPr>
            <a:endParaRPr lang="en-US" altLang="en-US" sz="2400" dirty="0" smtClean="0">
              <a:latin typeface="Arial" panose="020B0604020202020204" pitchFamily="34" charset="0"/>
              <a:ea typeface="Cambria" charset="0"/>
              <a:cs typeface="Arial" panose="020B0604020202020204" pitchFamily="34" charset="0"/>
            </a:endParaRPr>
          </a:p>
          <a:p>
            <a:pPr eaLnBrk="1" hangingPunct="1">
              <a:lnSpc>
                <a:spcPct val="90000"/>
              </a:lnSpc>
            </a:pPr>
            <a:r>
              <a:rPr lang="en-US" altLang="en-US" sz="2400" dirty="0" smtClean="0">
                <a:latin typeface="Arial" panose="020B0604020202020204" pitchFamily="34" charset="0"/>
                <a:ea typeface="Cambria" charset="0"/>
                <a:cs typeface="Arial" panose="020B0604020202020204" pitchFamily="34" charset="0"/>
              </a:rPr>
              <a:t>de = removal, hydro =  water</a:t>
            </a:r>
            <a:endParaRPr lang="en-US" altLang="en-US" sz="2400" dirty="0">
              <a:latin typeface="Arial" panose="020B0604020202020204" pitchFamily="34" charset="0"/>
              <a:ea typeface="Cambria" charset="0"/>
              <a:cs typeface="Arial" panose="020B0604020202020204" pitchFamily="34" charset="0"/>
            </a:endParaRPr>
          </a:p>
        </p:txBody>
      </p:sp>
      <p:pic>
        <p:nvPicPr>
          <p:cNvPr id="25604" name="Content Placeholder 8" descr="03_03aDehydrationRxn_2-L.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88778" y="3438939"/>
            <a:ext cx="5330619" cy="3315233"/>
          </a:xfrm>
        </p:spPr>
      </p:pic>
      <p:sp>
        <p:nvSpPr>
          <p:cNvPr id="2" name="TextBox 1"/>
          <p:cNvSpPr txBox="1"/>
          <p:nvPr/>
        </p:nvSpPr>
        <p:spPr>
          <a:xfrm>
            <a:off x="1649078" y="3611218"/>
            <a:ext cx="304800" cy="461665"/>
          </a:xfrm>
          <a:prstGeom prst="rect">
            <a:avLst/>
          </a:prstGeom>
          <a:noFill/>
        </p:spPr>
        <p:txBody>
          <a:bodyPr wrap="square" rtlCol="0">
            <a:spAutoFit/>
          </a:bodyPr>
          <a:lstStyle/>
          <a:p>
            <a:r>
              <a:rPr lang="en-US" dirty="0"/>
              <a:t>1</a:t>
            </a:r>
          </a:p>
        </p:txBody>
      </p:sp>
      <p:sp>
        <p:nvSpPr>
          <p:cNvPr id="3" name="TextBox 2"/>
          <p:cNvSpPr txBox="1"/>
          <p:nvPr/>
        </p:nvSpPr>
        <p:spPr>
          <a:xfrm>
            <a:off x="2362200" y="3611217"/>
            <a:ext cx="304800" cy="461665"/>
          </a:xfrm>
          <a:prstGeom prst="rect">
            <a:avLst/>
          </a:prstGeom>
          <a:noFill/>
        </p:spPr>
        <p:txBody>
          <a:bodyPr wrap="square" rtlCol="0">
            <a:spAutoFit/>
          </a:bodyPr>
          <a:lstStyle/>
          <a:p>
            <a:r>
              <a:rPr lang="en-US" dirty="0"/>
              <a:t>2</a:t>
            </a:r>
          </a:p>
        </p:txBody>
      </p:sp>
      <p:sp>
        <p:nvSpPr>
          <p:cNvPr id="4" name="TextBox 3"/>
          <p:cNvSpPr txBox="1"/>
          <p:nvPr/>
        </p:nvSpPr>
        <p:spPr>
          <a:xfrm>
            <a:off x="3075752" y="3611217"/>
            <a:ext cx="533400" cy="461665"/>
          </a:xfrm>
          <a:prstGeom prst="rect">
            <a:avLst/>
          </a:prstGeom>
          <a:noFill/>
        </p:spPr>
        <p:txBody>
          <a:bodyPr wrap="square" rtlCol="0">
            <a:spAutoFit/>
          </a:bodyPr>
          <a:lstStyle/>
          <a:p>
            <a:r>
              <a:rPr lang="en-US" dirty="0"/>
              <a:t>3</a:t>
            </a:r>
          </a:p>
        </p:txBody>
      </p:sp>
      <p:sp>
        <p:nvSpPr>
          <p:cNvPr id="5" name="TextBox 4"/>
          <p:cNvSpPr txBox="1"/>
          <p:nvPr/>
        </p:nvSpPr>
        <p:spPr>
          <a:xfrm>
            <a:off x="5257800" y="3611216"/>
            <a:ext cx="381000" cy="461665"/>
          </a:xfrm>
          <a:prstGeom prst="rect">
            <a:avLst/>
          </a:prstGeom>
          <a:noFill/>
        </p:spPr>
        <p:txBody>
          <a:bodyPr wrap="square" rtlCol="0">
            <a:spAutoFit/>
          </a:bodyPr>
          <a:lstStyle/>
          <a:p>
            <a:r>
              <a:rPr lang="en-US" dirty="0"/>
              <a:t>4</a:t>
            </a:r>
          </a:p>
        </p:txBody>
      </p:sp>
      <p:sp>
        <p:nvSpPr>
          <p:cNvPr id="6" name="TextBox 5"/>
          <p:cNvSpPr txBox="1"/>
          <p:nvPr/>
        </p:nvSpPr>
        <p:spPr>
          <a:xfrm>
            <a:off x="2286000" y="5658678"/>
            <a:ext cx="457200" cy="457200"/>
          </a:xfrm>
          <a:prstGeom prst="rect">
            <a:avLst/>
          </a:prstGeom>
          <a:noFill/>
        </p:spPr>
        <p:txBody>
          <a:bodyPr wrap="square" rtlCol="0">
            <a:spAutoFit/>
          </a:bodyPr>
          <a:lstStyle/>
          <a:p>
            <a:r>
              <a:rPr lang="en-US" dirty="0"/>
              <a:t>1</a:t>
            </a:r>
          </a:p>
        </p:txBody>
      </p:sp>
      <p:sp>
        <p:nvSpPr>
          <p:cNvPr id="8" name="TextBox 7"/>
          <p:cNvSpPr txBox="1"/>
          <p:nvPr/>
        </p:nvSpPr>
        <p:spPr>
          <a:xfrm>
            <a:off x="3048000" y="5712767"/>
            <a:ext cx="381000" cy="461665"/>
          </a:xfrm>
          <a:prstGeom prst="rect">
            <a:avLst/>
          </a:prstGeom>
          <a:noFill/>
        </p:spPr>
        <p:txBody>
          <a:bodyPr wrap="square" rtlCol="0">
            <a:spAutoFit/>
          </a:bodyPr>
          <a:lstStyle/>
          <a:p>
            <a:r>
              <a:rPr lang="en-US" dirty="0"/>
              <a:t>2</a:t>
            </a:r>
          </a:p>
        </p:txBody>
      </p:sp>
      <p:sp>
        <p:nvSpPr>
          <p:cNvPr id="9" name="TextBox 8"/>
          <p:cNvSpPr txBox="1"/>
          <p:nvPr/>
        </p:nvSpPr>
        <p:spPr>
          <a:xfrm>
            <a:off x="3754088" y="5712767"/>
            <a:ext cx="381000" cy="461665"/>
          </a:xfrm>
          <a:prstGeom prst="rect">
            <a:avLst/>
          </a:prstGeom>
          <a:noFill/>
        </p:spPr>
        <p:txBody>
          <a:bodyPr wrap="square" rtlCol="0">
            <a:spAutoFit/>
          </a:bodyPr>
          <a:lstStyle/>
          <a:p>
            <a:r>
              <a:rPr lang="en-US" dirty="0"/>
              <a:t>3</a:t>
            </a:r>
          </a:p>
        </p:txBody>
      </p:sp>
      <p:sp>
        <p:nvSpPr>
          <p:cNvPr id="10" name="TextBox 9"/>
          <p:cNvSpPr txBox="1"/>
          <p:nvPr/>
        </p:nvSpPr>
        <p:spPr>
          <a:xfrm>
            <a:off x="4522714" y="5692890"/>
            <a:ext cx="367748" cy="478230"/>
          </a:xfrm>
          <a:prstGeom prst="rect">
            <a:avLst/>
          </a:prstGeom>
          <a:noFill/>
        </p:spPr>
        <p:txBody>
          <a:bodyPr wrap="square" rtlCol="0">
            <a:spAutoFit/>
          </a:bodyPr>
          <a:lstStyle/>
          <a:p>
            <a:r>
              <a:rPr lang="en-US" dirty="0"/>
              <a:t>4</a:t>
            </a:r>
          </a:p>
        </p:txBody>
      </p:sp>
      <p:sp>
        <p:nvSpPr>
          <p:cNvPr id="7" name="Rectangle 6"/>
          <p:cNvSpPr/>
          <p:nvPr/>
        </p:nvSpPr>
        <p:spPr>
          <a:xfrm>
            <a:off x="1447800" y="5486400"/>
            <a:ext cx="42672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191000" y="4267200"/>
            <a:ext cx="1524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2.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3.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4.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17556</TotalTime>
  <Words>1829</Words>
  <Application>Microsoft Macintosh PowerPoint</Application>
  <PresentationFormat>On-screen Show (4:3)</PresentationFormat>
  <Paragraphs>443</Paragraphs>
  <Slides>52</Slides>
  <Notes>43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6" baseType="lpstr">
      <vt:lpstr>Calibri</vt:lpstr>
      <vt:lpstr>Cambria</vt:lpstr>
      <vt:lpstr>Franklin Gothic Book</vt:lpstr>
      <vt:lpstr>ＭＳ Ｐゴシック</vt:lpstr>
      <vt:lpstr>Perpetua</vt:lpstr>
      <vt:lpstr>Tahoma</vt:lpstr>
      <vt:lpstr>Times</vt:lpstr>
      <vt:lpstr>Times New Roman</vt:lpstr>
      <vt:lpstr>Wingdings</vt:lpstr>
      <vt:lpstr>Wingdings 2</vt:lpstr>
      <vt:lpstr>宋体</vt:lpstr>
      <vt:lpstr>Arial</vt:lpstr>
      <vt:lpstr>Equity</vt:lpstr>
      <vt:lpstr>Photo Editor Photo</vt:lpstr>
      <vt:lpstr>PowerPoint Presentation</vt:lpstr>
      <vt:lpstr>PowerPoint Presentation</vt:lpstr>
      <vt:lpstr>PowerPoint Presentation</vt:lpstr>
      <vt:lpstr>Life’s Molecular Diversity is Based on the Properties of Carbon </vt:lpstr>
      <vt:lpstr>Organic molecules </vt:lpstr>
      <vt:lpstr>PowerPoint Presentation</vt:lpstr>
      <vt:lpstr>Choose all organic molecules from the following list:</vt:lpstr>
      <vt:lpstr>PowerPoint Presentation</vt:lpstr>
      <vt:lpstr>Cells often build up &amp; break down polymers using water  Dehydration Synthesis   </vt:lpstr>
      <vt:lpstr>Cells often build up &amp; break down polymers using water  Dehydration Synthesis   </vt:lpstr>
      <vt:lpstr>Hydrolysis</vt:lpstr>
      <vt:lpstr>Cells often build up &amp; break down polymers using water    </vt:lpstr>
      <vt:lpstr>PowerPoint Presentation</vt:lpstr>
      <vt:lpstr>PowerPoint Presentation</vt:lpstr>
      <vt:lpstr>PowerPoint Presentation</vt:lpstr>
      <vt:lpstr>PowerPoint Presentation</vt:lpstr>
      <vt:lpstr>Carbohydrates</vt:lpstr>
      <vt:lpstr>Carbohydrates: Monosaccharides and Disaccharides</vt:lpstr>
      <vt:lpstr>PowerPoint Presentation</vt:lpstr>
      <vt:lpstr>PowerPoint Presentation</vt:lpstr>
      <vt:lpstr>PowerPoint Presentation</vt:lpstr>
      <vt:lpstr>PowerPoint Presentation</vt:lpstr>
      <vt:lpstr>PowerPoint Presentation</vt:lpstr>
      <vt:lpstr>Proteins have a wide range of functions and structures</vt:lpstr>
      <vt:lpstr>Proteins are composed of differing arrangements of amino acid monomers</vt:lpstr>
      <vt:lpstr>PowerPoint Presentation</vt:lpstr>
      <vt:lpstr>PowerPoint Presentation</vt:lpstr>
      <vt:lpstr>Proteins</vt:lpstr>
      <vt:lpstr>A protein can have four levels of structure</vt:lpstr>
      <vt:lpstr>Protein Denaturation</vt:lpstr>
      <vt:lpstr>PowerPoint Presentation</vt:lpstr>
      <vt:lpstr>PowerPoint Presentation</vt:lpstr>
      <vt:lpstr>PowerPoint Presentation</vt:lpstr>
      <vt:lpstr>Lipids</vt:lpstr>
      <vt:lpstr>PowerPoint Presentation</vt:lpstr>
      <vt:lpstr>Lipids</vt:lpstr>
      <vt:lpstr>PowerPoint Presentation</vt:lpstr>
      <vt:lpstr> Phospholipids </vt:lpstr>
      <vt:lpstr>Lipids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RNA different from DNA?</vt:lpstr>
      <vt:lpstr>DNA </vt:lpstr>
      <vt:lpstr>PowerPoint Presentation</vt:lpstr>
      <vt:lpstr>PowerPoint Presentation</vt:lpstr>
      <vt:lpstr>PowerPoint Presentation</vt:lpstr>
      <vt:lpstr>PowerPoint Presentation</vt:lpstr>
    </vt:vector>
  </TitlesOfParts>
  <Company>䈈⁂蓕暤</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Chemistry for Biology</dc:title>
  <dc:creator>Michael Leboffe</dc:creator>
  <cp:lastModifiedBy>Frank Santana</cp:lastModifiedBy>
  <cp:revision>383</cp:revision>
  <cp:lastPrinted>2017-02-12T05:22:00Z</cp:lastPrinted>
  <dcterms:created xsi:type="dcterms:W3CDTF">2011-02-16T15:12:59Z</dcterms:created>
  <dcterms:modified xsi:type="dcterms:W3CDTF">2018-09-04T19:11:50Z</dcterms:modified>
</cp:coreProperties>
</file>