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71" r:id="rId4"/>
    <p:sldId id="273" r:id="rId5"/>
    <p:sldId id="259" r:id="rId6"/>
    <p:sldId id="262" r:id="rId7"/>
    <p:sldId id="263" r:id="rId8"/>
    <p:sldId id="264" r:id="rId9"/>
    <p:sldId id="265" r:id="rId10"/>
    <p:sldId id="266" r:id="rId11"/>
    <p:sldId id="267" r:id="rId12"/>
    <p:sldId id="268" r:id="rId13"/>
    <p:sldId id="285" r:id="rId14"/>
    <p:sldId id="269" r:id="rId15"/>
    <p:sldId id="275" r:id="rId16"/>
    <p:sldId id="276" r:id="rId17"/>
    <p:sldId id="278" r:id="rId18"/>
    <p:sldId id="279" r:id="rId19"/>
    <p:sldId id="274" r:id="rId20"/>
    <p:sldId id="281" r:id="rId21"/>
    <p:sldId id="282" r:id="rId22"/>
    <p:sldId id="28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5559" autoAdjust="0"/>
  </p:normalViewPr>
  <p:slideViewPr>
    <p:cSldViewPr snapToGrid="0" snapToObjects="1">
      <p:cViewPr varScale="1">
        <p:scale>
          <a:sx n="100" d="100"/>
          <a:sy n="100" d="100"/>
        </p:scale>
        <p:origin x="96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01096-F98E-2944-A8FB-E8FEF1547849}" type="datetimeFigureOut">
              <a:rPr lang="en-US" smtClean="0"/>
              <a:t>9/12/18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BF47B7-5615-B748-8563-AF8FE4C95665}" type="slidenum">
              <a:rPr lang="en-US" smtClean="0"/>
              <a:t>‹#›</a:t>
            </a:fld>
            <a:endParaRPr lang="en-US"/>
          </a:p>
        </p:txBody>
      </p:sp>
    </p:spTree>
    <p:extLst>
      <p:ext uri="{BB962C8B-B14F-4D97-AF65-F5344CB8AC3E}">
        <p14:creationId xmlns:p14="http://schemas.microsoft.com/office/powerpoint/2010/main" val="420499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might remember these specimen from your last lab. Whether it was bacterial specimen, onion or check cells all of them comprises of one or more cells. Despite of enormous diversity among living organisms . All organisms are made of cells. Cells are fundamental unit of life. Lets see how this idea of cell came into existence.</a:t>
            </a:r>
          </a:p>
        </p:txBody>
      </p:sp>
      <p:sp>
        <p:nvSpPr>
          <p:cNvPr id="4" name="Slide Number Placeholder 3"/>
          <p:cNvSpPr>
            <a:spLocks noGrp="1"/>
          </p:cNvSpPr>
          <p:nvPr>
            <p:ph type="sldNum" sz="quarter" idx="10"/>
          </p:nvPr>
        </p:nvSpPr>
        <p:spPr/>
        <p:txBody>
          <a:bodyPr/>
          <a:lstStyle/>
          <a:p>
            <a:fld id="{4C2EB9F9-F140-EF45-850C-3D487DA89B9F}" type="slidenum">
              <a:rPr lang="en-US" smtClean="0"/>
              <a:t>1</a:t>
            </a:fld>
            <a:endParaRPr lang="en-US"/>
          </a:p>
        </p:txBody>
      </p:sp>
    </p:spTree>
    <p:extLst>
      <p:ext uri="{BB962C8B-B14F-4D97-AF65-F5344CB8AC3E}">
        <p14:creationId xmlns:p14="http://schemas.microsoft.com/office/powerpoint/2010/main" val="210401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Meirav</a:t>
            </a:r>
            <a:endParaRPr lang="en-US" dirty="0"/>
          </a:p>
        </p:txBody>
      </p:sp>
      <p:sp>
        <p:nvSpPr>
          <p:cNvPr id="4" name="Slide Number Placeholder 3"/>
          <p:cNvSpPr>
            <a:spLocks noGrp="1"/>
          </p:cNvSpPr>
          <p:nvPr>
            <p:ph type="sldNum" sz="quarter" idx="10"/>
          </p:nvPr>
        </p:nvSpPr>
        <p:spPr/>
        <p:txBody>
          <a:bodyPr/>
          <a:lstStyle/>
          <a:p>
            <a:fld id="{4C2EB9F9-F140-EF45-850C-3D487DA89B9F}" type="slidenum">
              <a:rPr lang="en-US" smtClean="0"/>
              <a:t>11</a:t>
            </a:fld>
            <a:endParaRPr lang="en-US"/>
          </a:p>
        </p:txBody>
      </p:sp>
    </p:spTree>
    <p:extLst>
      <p:ext uri="{BB962C8B-B14F-4D97-AF65-F5344CB8AC3E}">
        <p14:creationId xmlns:p14="http://schemas.microsoft.com/office/powerpoint/2010/main" val="299429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Meirav</a:t>
            </a:r>
            <a:endParaRPr lang="en-US" dirty="0"/>
          </a:p>
        </p:txBody>
      </p:sp>
      <p:sp>
        <p:nvSpPr>
          <p:cNvPr id="4" name="Slide Number Placeholder 3"/>
          <p:cNvSpPr>
            <a:spLocks noGrp="1"/>
          </p:cNvSpPr>
          <p:nvPr>
            <p:ph type="sldNum" sz="quarter" idx="10"/>
          </p:nvPr>
        </p:nvSpPr>
        <p:spPr/>
        <p:txBody>
          <a:bodyPr/>
          <a:lstStyle/>
          <a:p>
            <a:fld id="{4C2EB9F9-F140-EF45-850C-3D487DA89B9F}" type="slidenum">
              <a:rPr lang="en-US" smtClean="0"/>
              <a:t>12</a:t>
            </a:fld>
            <a:endParaRPr lang="en-US"/>
          </a:p>
        </p:txBody>
      </p:sp>
    </p:spTree>
    <p:extLst>
      <p:ext uri="{BB962C8B-B14F-4D97-AF65-F5344CB8AC3E}">
        <p14:creationId xmlns:p14="http://schemas.microsoft.com/office/powerpoint/2010/main" val="331290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Eukarya</a:t>
            </a:r>
            <a:endParaRPr lang="en-US" dirty="0"/>
          </a:p>
        </p:txBody>
      </p:sp>
      <p:sp>
        <p:nvSpPr>
          <p:cNvPr id="4" name="Slide Number Placeholder 3"/>
          <p:cNvSpPr>
            <a:spLocks noGrp="1"/>
          </p:cNvSpPr>
          <p:nvPr>
            <p:ph type="sldNum" sz="quarter" idx="10"/>
          </p:nvPr>
        </p:nvSpPr>
        <p:spPr/>
        <p:txBody>
          <a:bodyPr/>
          <a:lstStyle/>
          <a:p>
            <a:fld id="{9528472E-5624-A246-8722-36DC81E949E0}" type="slidenum">
              <a:rPr lang="en-US" smtClean="0"/>
              <a:pPr/>
              <a:t>13</a:t>
            </a:fld>
            <a:endParaRPr lang="en-US" dirty="0"/>
          </a:p>
        </p:txBody>
      </p:sp>
    </p:spTree>
    <p:extLst>
      <p:ext uri="{BB962C8B-B14F-4D97-AF65-F5344CB8AC3E}">
        <p14:creationId xmlns:p14="http://schemas.microsoft.com/office/powerpoint/2010/main" val="178114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Puja. Recall that in chapter-1 we had a glimpse of similarity and differences between Eukaryotic and Prokaryotic cells. Here, I would like to draw your attention on few more differences among these cell types. In eukaryotes the ribosomes that are involved in protein synthesis are 80S type and in prokaryotes it is 70S.</a:t>
            </a:r>
          </a:p>
          <a:p>
            <a:endParaRPr lang="en-US" dirty="0"/>
          </a:p>
          <a:p>
            <a:r>
              <a:rPr lang="en-US" dirty="0"/>
              <a:t>Eukaryotic cells DNA is linear where as in prokaryotes is circular. You might remember that you would need to use 100X magnification to see bacterial cells where it was </a:t>
            </a:r>
            <a:r>
              <a:rPr lang="en-US" dirty="0" err="1"/>
              <a:t>comparitvely</a:t>
            </a:r>
            <a:r>
              <a:rPr lang="en-US" dirty="0"/>
              <a:t> easy to see other eukaryotic cells.</a:t>
            </a:r>
          </a:p>
        </p:txBody>
      </p:sp>
      <p:sp>
        <p:nvSpPr>
          <p:cNvPr id="4" name="Slide Number Placeholder 3"/>
          <p:cNvSpPr>
            <a:spLocks noGrp="1"/>
          </p:cNvSpPr>
          <p:nvPr>
            <p:ph type="sldNum" sz="quarter" idx="10"/>
          </p:nvPr>
        </p:nvSpPr>
        <p:spPr/>
        <p:txBody>
          <a:bodyPr/>
          <a:lstStyle/>
          <a:p>
            <a:fld id="{4C2EB9F9-F140-EF45-850C-3D487DA89B9F}" type="slidenum">
              <a:rPr lang="en-US" smtClean="0"/>
              <a:t>14</a:t>
            </a:fld>
            <a:endParaRPr lang="en-US"/>
          </a:p>
        </p:txBody>
      </p:sp>
    </p:spTree>
    <p:extLst>
      <p:ext uri="{BB962C8B-B14F-4D97-AF65-F5344CB8AC3E}">
        <p14:creationId xmlns:p14="http://schemas.microsoft.com/office/powerpoint/2010/main" val="999122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a:cs typeface="Times New Roman"/>
              </a:rPr>
              <a:t>Show </a:t>
            </a:r>
            <a:r>
              <a:rPr lang="en-US" dirty="0" err="1">
                <a:latin typeface="Times New Roman"/>
                <a:cs typeface="Times New Roman"/>
              </a:rPr>
              <a:t>bioflix</a:t>
            </a:r>
            <a:r>
              <a:rPr lang="en-US" dirty="0">
                <a:latin typeface="Times New Roman"/>
                <a:cs typeface="Times New Roman"/>
              </a:rPr>
              <a:t> animation</a:t>
            </a:r>
          </a:p>
        </p:txBody>
      </p:sp>
    </p:spTree>
    <p:extLst>
      <p:ext uri="{BB962C8B-B14F-4D97-AF65-F5344CB8AC3E}">
        <p14:creationId xmlns:p14="http://schemas.microsoft.com/office/powerpoint/2010/main" val="377366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Show </a:t>
            </a:r>
            <a:r>
              <a:rPr lang="en-US" dirty="0" err="1"/>
              <a:t>bioflix</a:t>
            </a:r>
            <a:r>
              <a:rPr lang="en-US"/>
              <a:t> animation</a:t>
            </a:r>
            <a:endParaRPr lang="en-US" dirty="0"/>
          </a:p>
        </p:txBody>
      </p:sp>
    </p:spTree>
    <p:extLst>
      <p:ext uri="{BB962C8B-B14F-4D97-AF65-F5344CB8AC3E}">
        <p14:creationId xmlns:p14="http://schemas.microsoft.com/office/powerpoint/2010/main" val="67451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t>
            </a:r>
            <a:r>
              <a:rPr lang="en-US" dirty="0" err="1"/>
              <a:t>bioflix</a:t>
            </a:r>
            <a:r>
              <a:rPr lang="en-US" dirty="0"/>
              <a:t> animation</a:t>
            </a:r>
          </a:p>
        </p:txBody>
      </p:sp>
      <p:sp>
        <p:nvSpPr>
          <p:cNvPr id="4" name="Slide Number Placeholder 3"/>
          <p:cNvSpPr>
            <a:spLocks noGrp="1"/>
          </p:cNvSpPr>
          <p:nvPr>
            <p:ph type="sldNum" sz="quarter" idx="10"/>
          </p:nvPr>
        </p:nvSpPr>
        <p:spPr/>
        <p:txBody>
          <a:bodyPr/>
          <a:lstStyle/>
          <a:p>
            <a:fld id="{9528472E-5624-A246-8722-36DC81E949E0}" type="slidenum">
              <a:rPr lang="en-US" smtClean="0"/>
              <a:pPr/>
              <a:t>17</a:t>
            </a:fld>
            <a:endParaRPr lang="en-US" dirty="0"/>
          </a:p>
        </p:txBody>
      </p:sp>
    </p:spTree>
    <p:extLst>
      <p:ext uri="{BB962C8B-B14F-4D97-AF65-F5344CB8AC3E}">
        <p14:creationId xmlns:p14="http://schemas.microsoft.com/office/powerpoint/2010/main" val="1160358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Eukarya</a:t>
            </a:r>
            <a:endParaRPr lang="en-US" dirty="0"/>
          </a:p>
        </p:txBody>
      </p:sp>
      <p:sp>
        <p:nvSpPr>
          <p:cNvPr id="4" name="Slide Number Placeholder 3"/>
          <p:cNvSpPr>
            <a:spLocks noGrp="1"/>
          </p:cNvSpPr>
          <p:nvPr>
            <p:ph type="sldNum" sz="quarter" idx="10"/>
          </p:nvPr>
        </p:nvSpPr>
        <p:spPr/>
        <p:txBody>
          <a:bodyPr/>
          <a:lstStyle/>
          <a:p>
            <a:fld id="{9528472E-5624-A246-8722-36DC81E949E0}" type="slidenum">
              <a:rPr lang="en-US" smtClean="0"/>
              <a:pPr/>
              <a:t>19</a:t>
            </a:fld>
            <a:endParaRPr lang="en-US" dirty="0"/>
          </a:p>
        </p:txBody>
      </p:sp>
    </p:spTree>
    <p:extLst>
      <p:ext uri="{BB962C8B-B14F-4D97-AF65-F5344CB8AC3E}">
        <p14:creationId xmlns:p14="http://schemas.microsoft.com/office/powerpoint/2010/main" val="69086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Eukarya</a:t>
            </a:r>
            <a:endParaRPr lang="en-US" dirty="0"/>
          </a:p>
        </p:txBody>
      </p:sp>
      <p:sp>
        <p:nvSpPr>
          <p:cNvPr id="4" name="Slide Number Placeholder 3"/>
          <p:cNvSpPr>
            <a:spLocks noGrp="1"/>
          </p:cNvSpPr>
          <p:nvPr>
            <p:ph type="sldNum" sz="quarter" idx="10"/>
          </p:nvPr>
        </p:nvSpPr>
        <p:spPr/>
        <p:txBody>
          <a:bodyPr/>
          <a:lstStyle/>
          <a:p>
            <a:fld id="{9528472E-5624-A246-8722-36DC81E949E0}" type="slidenum">
              <a:rPr lang="en-US" smtClean="0"/>
              <a:pPr/>
              <a:t>20</a:t>
            </a:fld>
            <a:endParaRPr lang="en-US" dirty="0"/>
          </a:p>
        </p:txBody>
      </p:sp>
    </p:spTree>
    <p:extLst>
      <p:ext uri="{BB962C8B-B14F-4D97-AF65-F5344CB8AC3E}">
        <p14:creationId xmlns:p14="http://schemas.microsoft.com/office/powerpoint/2010/main" val="69086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D</a:t>
            </a:r>
            <a:endParaRPr lang="en-US" b="1" dirty="0"/>
          </a:p>
        </p:txBody>
      </p:sp>
      <p:sp>
        <p:nvSpPr>
          <p:cNvPr id="4" name="Slide Number Placeholder 3"/>
          <p:cNvSpPr>
            <a:spLocks noGrp="1"/>
          </p:cNvSpPr>
          <p:nvPr>
            <p:ph type="sldNum" sz="quarter" idx="10"/>
          </p:nvPr>
        </p:nvSpPr>
        <p:spPr/>
        <p:txBody>
          <a:bodyPr/>
          <a:lstStyle/>
          <a:p>
            <a:fld id="{9528472E-5624-A246-8722-36DC81E949E0}" type="slidenum">
              <a:rPr lang="en-US" smtClean="0"/>
              <a:pPr/>
              <a:t>21</a:t>
            </a:fld>
            <a:endParaRPr lang="en-US" dirty="0"/>
          </a:p>
        </p:txBody>
      </p:sp>
    </p:spTree>
    <p:extLst>
      <p:ext uri="{BB962C8B-B14F-4D97-AF65-F5344CB8AC3E}">
        <p14:creationId xmlns:p14="http://schemas.microsoft.com/office/powerpoint/2010/main" val="112439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Puja</a:t>
            </a:r>
          </a:p>
          <a:p>
            <a:endParaRPr lang="en-US" dirty="0"/>
          </a:p>
          <a:p>
            <a:r>
              <a:rPr lang="en-US" dirty="0"/>
              <a:t>It was all started with discovery of microscope. A scientist named Robert Hook in 16</a:t>
            </a:r>
            <a:r>
              <a:rPr lang="en-US" baseline="30000" dirty="0"/>
              <a:t>th</a:t>
            </a:r>
            <a:r>
              <a:rPr lang="en-US" dirty="0"/>
              <a:t> century saw cork cells under the microscope and that reminded him the cells in a monastery and he coined the term Cells. At the same time other scientist Antoni wan </a:t>
            </a:r>
            <a:r>
              <a:rPr lang="en-US" dirty="0" err="1"/>
              <a:t>layvanhook</a:t>
            </a:r>
            <a:r>
              <a:rPr lang="en-US" dirty="0"/>
              <a:t> ta the same time developed his own microscope and watch enormous samples from pond water to plants and animals, sperm, blood cells, protozoa. First time saw microbes. Then in 18</a:t>
            </a:r>
            <a:r>
              <a:rPr lang="en-US" baseline="30000" dirty="0"/>
              <a:t>th</a:t>
            </a:r>
            <a:r>
              <a:rPr lang="en-US" dirty="0"/>
              <a:t> century two scientists Schleiden and Schwan looked enormous samples of plants and animals and </a:t>
            </a:r>
            <a:r>
              <a:rPr lang="en-US" dirty="0" err="1"/>
              <a:t>postualtes</a:t>
            </a:r>
            <a:r>
              <a:rPr lang="en-US" dirty="0"/>
              <a:t> cell theory.</a:t>
            </a:r>
          </a:p>
          <a:p>
            <a:endParaRPr lang="en-US" dirty="0"/>
          </a:p>
        </p:txBody>
      </p:sp>
      <p:sp>
        <p:nvSpPr>
          <p:cNvPr id="4" name="Slide Number Placeholder 3"/>
          <p:cNvSpPr>
            <a:spLocks noGrp="1"/>
          </p:cNvSpPr>
          <p:nvPr>
            <p:ph type="sldNum" sz="quarter" idx="10"/>
          </p:nvPr>
        </p:nvSpPr>
        <p:spPr/>
        <p:txBody>
          <a:bodyPr/>
          <a:lstStyle/>
          <a:p>
            <a:fld id="{4C2EB9F9-F140-EF45-850C-3D487DA89B9F}" type="slidenum">
              <a:rPr lang="en-US" smtClean="0"/>
              <a:t>2</a:t>
            </a:fld>
            <a:endParaRPr lang="en-US"/>
          </a:p>
        </p:txBody>
      </p:sp>
    </p:spTree>
    <p:extLst>
      <p:ext uri="{BB962C8B-B14F-4D97-AF65-F5344CB8AC3E}">
        <p14:creationId xmlns:p14="http://schemas.microsoft.com/office/powerpoint/2010/main" val="50903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D</a:t>
            </a:r>
            <a:endParaRPr lang="en-US" b="1" dirty="0"/>
          </a:p>
        </p:txBody>
      </p:sp>
      <p:sp>
        <p:nvSpPr>
          <p:cNvPr id="4" name="Slide Number Placeholder 3"/>
          <p:cNvSpPr>
            <a:spLocks noGrp="1"/>
          </p:cNvSpPr>
          <p:nvPr>
            <p:ph type="sldNum" sz="quarter" idx="10"/>
          </p:nvPr>
        </p:nvSpPr>
        <p:spPr/>
        <p:txBody>
          <a:bodyPr/>
          <a:lstStyle/>
          <a:p>
            <a:fld id="{9528472E-5624-A246-8722-36DC81E949E0}" type="slidenum">
              <a:rPr lang="en-US" smtClean="0"/>
              <a:pPr/>
              <a:t>22</a:t>
            </a:fld>
            <a:endParaRPr lang="en-US" dirty="0"/>
          </a:p>
        </p:txBody>
      </p:sp>
    </p:spTree>
    <p:extLst>
      <p:ext uri="{BB962C8B-B14F-4D97-AF65-F5344CB8AC3E}">
        <p14:creationId xmlns:p14="http://schemas.microsoft.com/office/powerpoint/2010/main" val="1124392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Times"/>
              <a:buNone/>
            </a:pPr>
            <a:fld id="{00000000-1234-1234-1234-123412341234}" type="slidenum">
              <a:rPr lang="en-US" sz="1200" b="0" i="0" u="none" strike="noStrike" cap="none">
                <a:solidFill>
                  <a:srgbClr val="000000"/>
                </a:solidFill>
                <a:latin typeface="Times"/>
                <a:ea typeface="Times"/>
                <a:cs typeface="Times"/>
                <a:sym typeface="Times"/>
              </a:rPr>
              <a:t>4</a:t>
            </a:fld>
            <a:endParaRPr lang="en-US" sz="1200" b="0" i="0" u="none" strike="noStrike" cap="none">
              <a:solidFill>
                <a:srgbClr val="000000"/>
              </a:solidFill>
              <a:latin typeface="Times"/>
              <a:ea typeface="Times"/>
              <a:cs typeface="Times"/>
              <a:sym typeface="Times"/>
            </a:endParaRPr>
          </a:p>
        </p:txBody>
      </p:sp>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6" name="Shape 3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Times New Roman"/>
              <a:buNone/>
            </a:pPr>
            <a:r>
              <a:rPr lang="en-US" dirty="0"/>
              <a:t>Meirav</a:t>
            </a:r>
          </a:p>
          <a:p>
            <a:pPr marL="0" marR="0" lvl="0" indent="0" algn="l" rtl="0">
              <a:spcBef>
                <a:spcPts val="0"/>
              </a:spcBef>
              <a:spcAft>
                <a:spcPts val="0"/>
              </a:spcAft>
              <a:buClr>
                <a:schemeClr val="dk1"/>
              </a:buClr>
              <a:buSzPct val="25000"/>
              <a:buFont typeface="Times New Roman"/>
              <a:buNone/>
            </a:pPr>
            <a:r>
              <a:rPr lang="en-US" dirty="0"/>
              <a:t>You have seen this slide. Now</a:t>
            </a:r>
            <a:r>
              <a:rPr lang="en-US" baseline="0" dirty="0"/>
              <a:t> that we defined pro and </a:t>
            </a:r>
            <a:r>
              <a:rPr lang="en-US" baseline="0" dirty="0" err="1"/>
              <a:t>euc</a:t>
            </a:r>
            <a:r>
              <a:rPr lang="en-US" baseline="0" dirty="0"/>
              <a:t> cells, we will mainly focus on the two cell types of members of  two </a:t>
            </a:r>
            <a:r>
              <a:rPr lang="en-US" baseline="0" dirty="0" err="1"/>
              <a:t>eucaryotic</a:t>
            </a:r>
            <a:r>
              <a:rPr lang="en-US" baseline="0" dirty="0"/>
              <a:t> kingdoms: animals and plants. You learned their organelles for homework.. We will focus today on the membrane. Q before.</a:t>
            </a:r>
            <a:endParaRPr lang="en-US" dirty="0"/>
          </a:p>
          <a:p>
            <a:pPr marL="0" marR="0" lvl="0" indent="0" algn="l" rtl="0">
              <a:spcBef>
                <a:spcPts val="0"/>
              </a:spcBef>
              <a:spcAft>
                <a:spcPts val="0"/>
              </a:spcAft>
              <a:buClr>
                <a:schemeClr val="dk1"/>
              </a:buClr>
              <a:buSzPct val="25000"/>
              <a:buFont typeface="Times New Roman"/>
              <a:buNone/>
            </a:pPr>
            <a:endParaRPr lang="en-US" dirty="0"/>
          </a:p>
          <a:p>
            <a:pPr marL="0" marR="0" lvl="0" indent="0" algn="l" rtl="0">
              <a:spcBef>
                <a:spcPts val="0"/>
              </a:spcBef>
              <a:spcAft>
                <a:spcPts val="0"/>
              </a:spcAft>
              <a:buClr>
                <a:schemeClr val="dk1"/>
              </a:buClr>
              <a:buSzPct val="25000"/>
              <a:buFont typeface="Times New Roman"/>
              <a:buNone/>
            </a:pPr>
            <a:r>
              <a:rPr lang="en-US" baseline="0" dirty="0"/>
              <a:t>   </a:t>
            </a:r>
            <a:endParaRPr lang="en-US" dirty="0"/>
          </a:p>
          <a:p>
            <a:pPr marL="0" marR="0" lvl="0" indent="0" algn="l" rtl="0">
              <a:spcBef>
                <a:spcPts val="0"/>
              </a:spcBef>
              <a:spcAft>
                <a:spcPts val="0"/>
              </a:spcAft>
              <a:buClr>
                <a:schemeClr val="dk1"/>
              </a:buClr>
              <a:buSzPct val="25000"/>
              <a:buFont typeface="Times New Roman"/>
              <a:buNone/>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a:cs typeface="Times New Roman"/>
              </a:rPr>
              <a:t>Meirav</a:t>
            </a:r>
          </a:p>
          <a:p>
            <a:pPr eaLnBrk="1" hangingPunct="1"/>
            <a:r>
              <a:rPr lang="en-US" dirty="0">
                <a:latin typeface="Times New Roman"/>
                <a:cs typeface="Times New Roman"/>
              </a:rPr>
              <a:t>Cells are small. The</a:t>
            </a:r>
            <a:r>
              <a:rPr lang="en-US" baseline="0" dirty="0">
                <a:latin typeface="Times New Roman"/>
                <a:cs typeface="Times New Roman"/>
              </a:rPr>
              <a:t> range in micro light. And in electron</a:t>
            </a:r>
          </a:p>
          <a:p>
            <a:pPr eaLnBrk="1" hangingPunct="1"/>
            <a:r>
              <a:rPr lang="en-US" dirty="0"/>
              <a:t>visible light passes through a specimen, then through glass lenses, and then into the viewer’s eye</a:t>
            </a:r>
          </a:p>
          <a:p>
            <a:pPr eaLnBrk="1" hangingPunct="1"/>
            <a:r>
              <a:rPr lang="en-US" dirty="0"/>
              <a:t>Beam</a:t>
            </a:r>
            <a:r>
              <a:rPr lang="en-US" baseline="0" dirty="0"/>
              <a:t> of</a:t>
            </a:r>
            <a:endParaRPr lang="en-US" dirty="0">
              <a:latin typeface="Times New Roman"/>
              <a:cs typeface="Times New Roman"/>
            </a:endParaRPr>
          </a:p>
          <a:p>
            <a:pPr eaLnBrk="1" hangingPunct="1"/>
            <a:endParaRPr lang="en-US" dirty="0">
              <a:latin typeface="Times New Roman"/>
              <a:cs typeface="Times New Roman"/>
            </a:endParaRPr>
          </a:p>
        </p:txBody>
      </p:sp>
    </p:spTree>
    <p:extLst>
      <p:ext uri="{BB962C8B-B14F-4D97-AF65-F5344CB8AC3E}">
        <p14:creationId xmlns:p14="http://schemas.microsoft.com/office/powerpoint/2010/main" val="427599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Meirav</a:t>
            </a:r>
          </a:p>
          <a:p>
            <a:r>
              <a:rPr lang="en-US" dirty="0"/>
              <a:t>Why are they in that range?</a:t>
            </a:r>
          </a:p>
          <a:p>
            <a:r>
              <a:rPr lang="en-US" dirty="0"/>
              <a:t>Why not smaller? Why for example </a:t>
            </a:r>
            <a:r>
              <a:rPr lang="en-US" dirty="0" err="1"/>
              <a:t>eu</a:t>
            </a:r>
            <a:r>
              <a:rPr lang="en-US" dirty="0"/>
              <a:t> are bigger than pro?</a:t>
            </a:r>
          </a:p>
          <a:p>
            <a:endParaRPr lang="en-US" dirty="0"/>
          </a:p>
        </p:txBody>
      </p:sp>
      <p:sp>
        <p:nvSpPr>
          <p:cNvPr id="4" name="Slide Number Placeholder 3"/>
          <p:cNvSpPr>
            <a:spLocks noGrp="1"/>
          </p:cNvSpPr>
          <p:nvPr>
            <p:ph type="sldNum" sz="quarter" idx="10"/>
          </p:nvPr>
        </p:nvSpPr>
        <p:spPr/>
        <p:txBody>
          <a:bodyPr/>
          <a:lstStyle/>
          <a:p>
            <a:fld id="{4C2EB9F9-F140-EF45-850C-3D487DA89B9F}" type="slidenum">
              <a:rPr lang="en-US" smtClean="0"/>
              <a:t>6</a:t>
            </a:fld>
            <a:endParaRPr lang="en-US"/>
          </a:p>
        </p:txBody>
      </p:sp>
    </p:spTree>
    <p:extLst>
      <p:ext uri="{BB962C8B-B14F-4D97-AF65-F5344CB8AC3E}">
        <p14:creationId xmlns:p14="http://schemas.microsoft.com/office/powerpoint/2010/main" val="309369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Meirav</a:t>
            </a:r>
          </a:p>
          <a:p>
            <a:r>
              <a:rPr lang="en-US" dirty="0"/>
              <a:t>Is there an advantage to be small? </a:t>
            </a:r>
          </a:p>
        </p:txBody>
      </p:sp>
      <p:sp>
        <p:nvSpPr>
          <p:cNvPr id="4" name="Slide Number Placeholder 3"/>
          <p:cNvSpPr>
            <a:spLocks noGrp="1"/>
          </p:cNvSpPr>
          <p:nvPr>
            <p:ph type="sldNum" sz="quarter" idx="10"/>
          </p:nvPr>
        </p:nvSpPr>
        <p:spPr/>
        <p:txBody>
          <a:bodyPr/>
          <a:lstStyle/>
          <a:p>
            <a:fld id="{492A4127-64B0-FF4B-AFA6-1E8B4228D53F}" type="slidenum">
              <a:rPr lang="en-US" smtClean="0"/>
              <a:t>7</a:t>
            </a:fld>
            <a:endParaRPr lang="en-US"/>
          </a:p>
        </p:txBody>
      </p:sp>
    </p:spTree>
    <p:extLst>
      <p:ext uri="{BB962C8B-B14F-4D97-AF65-F5344CB8AC3E}">
        <p14:creationId xmlns:p14="http://schemas.microsoft.com/office/powerpoint/2010/main" val="321914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Meirav</a:t>
            </a:r>
          </a:p>
        </p:txBody>
      </p:sp>
      <p:sp>
        <p:nvSpPr>
          <p:cNvPr id="4" name="Slide Number Placeholder 3"/>
          <p:cNvSpPr>
            <a:spLocks noGrp="1"/>
          </p:cNvSpPr>
          <p:nvPr>
            <p:ph type="sldNum" sz="quarter" idx="10"/>
          </p:nvPr>
        </p:nvSpPr>
        <p:spPr/>
        <p:txBody>
          <a:bodyPr/>
          <a:lstStyle/>
          <a:p>
            <a:fld id="{492A4127-64B0-FF4B-AFA6-1E8B4228D53F}" type="slidenum">
              <a:rPr lang="en-US" smtClean="0"/>
              <a:t>8</a:t>
            </a:fld>
            <a:endParaRPr lang="en-US"/>
          </a:p>
        </p:txBody>
      </p:sp>
    </p:spTree>
    <p:extLst>
      <p:ext uri="{BB962C8B-B14F-4D97-AF65-F5344CB8AC3E}">
        <p14:creationId xmlns:p14="http://schemas.microsoft.com/office/powerpoint/2010/main" val="418889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Meirav</a:t>
            </a:r>
          </a:p>
          <a:p>
            <a:r>
              <a:rPr lang="en-US" dirty="0"/>
              <a:t>The acid migrates the same speed, however, the volume was</a:t>
            </a:r>
            <a:r>
              <a:rPr lang="en-US" baseline="0" dirty="0"/>
              <a:t> small relatively to the surface. We say that the smaller one had a high ratio of surface to volume. </a:t>
            </a:r>
          </a:p>
          <a:p>
            <a:r>
              <a:rPr lang="en-US" baseline="0" dirty="0"/>
              <a:t>Cells exchange materials with their environment. For example O2 CO2. A relative higher ratio, would make this exchange more efficient.</a:t>
            </a:r>
          </a:p>
          <a:p>
            <a:r>
              <a:rPr lang="en-US" baseline="0" dirty="0"/>
              <a:t>Another example: if we wrap the boxes together or separately the volume remains the same. However, we need more paper if we wrap them individually. </a:t>
            </a:r>
            <a:endParaRPr lang="en-US" dirty="0"/>
          </a:p>
          <a:p>
            <a:endParaRPr lang="en-US" dirty="0"/>
          </a:p>
        </p:txBody>
      </p:sp>
      <p:sp>
        <p:nvSpPr>
          <p:cNvPr id="4" name="Slide Number Placeholder 3"/>
          <p:cNvSpPr>
            <a:spLocks noGrp="1"/>
          </p:cNvSpPr>
          <p:nvPr>
            <p:ph type="sldNum" sz="quarter" idx="10"/>
          </p:nvPr>
        </p:nvSpPr>
        <p:spPr/>
        <p:txBody>
          <a:bodyPr/>
          <a:lstStyle/>
          <a:p>
            <a:fld id="{492A4127-64B0-FF4B-AFA6-1E8B4228D53F}" type="slidenum">
              <a:rPr lang="en-US" smtClean="0"/>
              <a:t>9</a:t>
            </a:fld>
            <a:endParaRPr lang="en-US"/>
          </a:p>
        </p:txBody>
      </p:sp>
    </p:spTree>
    <p:extLst>
      <p:ext uri="{BB962C8B-B14F-4D97-AF65-F5344CB8AC3E}">
        <p14:creationId xmlns:p14="http://schemas.microsoft.com/office/powerpoint/2010/main" val="422121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Meirav</a:t>
            </a:r>
          </a:p>
          <a:p>
            <a:r>
              <a:rPr lang="en-US" dirty="0" err="1"/>
              <a:t>Squered</a:t>
            </a:r>
            <a:r>
              <a:rPr lang="en-US" dirty="0"/>
              <a:t>/</a:t>
            </a:r>
            <a:r>
              <a:rPr lang="en-US" dirty="0" err="1"/>
              <a:t>qubic</a:t>
            </a:r>
            <a:r>
              <a:rPr lang="en-US" dirty="0"/>
              <a:t> cm</a:t>
            </a:r>
          </a:p>
          <a:p>
            <a:endParaRPr lang="en-US" dirty="0"/>
          </a:p>
        </p:txBody>
      </p:sp>
      <p:sp>
        <p:nvSpPr>
          <p:cNvPr id="4" name="Slide Number Placeholder 3"/>
          <p:cNvSpPr>
            <a:spLocks noGrp="1"/>
          </p:cNvSpPr>
          <p:nvPr>
            <p:ph type="sldNum" sz="quarter" idx="10"/>
          </p:nvPr>
        </p:nvSpPr>
        <p:spPr/>
        <p:txBody>
          <a:bodyPr/>
          <a:lstStyle/>
          <a:p>
            <a:fld id="{4C2EB9F9-F140-EF45-850C-3D487DA89B9F}" type="slidenum">
              <a:rPr lang="en-US" smtClean="0"/>
              <a:t>10</a:t>
            </a:fld>
            <a:endParaRPr lang="en-US"/>
          </a:p>
        </p:txBody>
      </p:sp>
    </p:spTree>
    <p:extLst>
      <p:ext uri="{BB962C8B-B14F-4D97-AF65-F5344CB8AC3E}">
        <p14:creationId xmlns:p14="http://schemas.microsoft.com/office/powerpoint/2010/main" val="424476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5C5DBF-2D22-EE4D-8471-7CF661337953}" type="datetimeFigureOut">
              <a:rPr lang="en-US" smtClean="0"/>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200352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C5DBF-2D22-EE4D-8471-7CF661337953}" type="datetimeFigureOut">
              <a:rPr lang="en-US" smtClean="0"/>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393212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C5DBF-2D22-EE4D-8471-7CF661337953}" type="datetimeFigureOut">
              <a:rPr lang="en-US" smtClean="0"/>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95532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C5DBF-2D22-EE4D-8471-7CF661337953}" type="datetimeFigureOut">
              <a:rPr lang="en-US" smtClean="0"/>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329109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5C5DBF-2D22-EE4D-8471-7CF661337953}" type="datetimeFigureOut">
              <a:rPr lang="en-US" smtClean="0"/>
              <a:t>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85061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5C5DBF-2D22-EE4D-8471-7CF661337953}" type="datetimeFigureOut">
              <a:rPr lang="en-US" smtClean="0"/>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322728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5C5DBF-2D22-EE4D-8471-7CF661337953}" type="datetimeFigureOut">
              <a:rPr lang="en-US" smtClean="0"/>
              <a:t>9/12/18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309473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5C5DBF-2D22-EE4D-8471-7CF661337953}" type="datetimeFigureOut">
              <a:rPr lang="en-US" smtClean="0"/>
              <a:t>9/12/18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292723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C5DBF-2D22-EE4D-8471-7CF661337953}" type="datetimeFigureOut">
              <a:rPr lang="en-US" smtClean="0"/>
              <a:t>9/12/18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148526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5C5DBF-2D22-EE4D-8471-7CF661337953}" type="datetimeFigureOut">
              <a:rPr lang="en-US" smtClean="0"/>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106291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5C5DBF-2D22-EE4D-8471-7CF661337953}" type="datetimeFigureOut">
              <a:rPr lang="en-US" smtClean="0"/>
              <a:t>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26975C-EBAC-6F44-B318-A706F50DFBF8}" type="slidenum">
              <a:rPr lang="en-US" smtClean="0"/>
              <a:t>‹#›</a:t>
            </a:fld>
            <a:endParaRPr lang="en-US"/>
          </a:p>
        </p:txBody>
      </p:sp>
    </p:spTree>
    <p:extLst>
      <p:ext uri="{BB962C8B-B14F-4D97-AF65-F5344CB8AC3E}">
        <p14:creationId xmlns:p14="http://schemas.microsoft.com/office/powerpoint/2010/main" val="3800437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C5DBF-2D22-EE4D-8471-7CF661337953}" type="datetimeFigureOut">
              <a:rPr lang="en-US" smtClean="0"/>
              <a:t>9/12/18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6975C-EBAC-6F44-B318-A706F50DFBF8}" type="slidenum">
              <a:rPr lang="en-US" smtClean="0"/>
              <a:t>‹#›</a:t>
            </a:fld>
            <a:endParaRPr lang="en-US"/>
          </a:p>
        </p:txBody>
      </p:sp>
    </p:spTree>
    <p:extLst>
      <p:ext uri="{BB962C8B-B14F-4D97-AF65-F5344CB8AC3E}">
        <p14:creationId xmlns:p14="http://schemas.microsoft.com/office/powerpoint/2010/main" val="1654817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jp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5" Type="http://schemas.openxmlformats.org/officeDocument/2006/relationships/image" Target="../media/image18.png"/><Relationship Id="rId6"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http://ed.ted.com/lessons/the-wacky-history-of-cell-theor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9.jpg"/><Relationship Id="rId5" Type="http://schemas.openxmlformats.org/officeDocument/2006/relationships/image" Target="../media/image13.png"/><Relationship Id="rId6"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6.png"/><Relationship Id="rId6" Type="http://schemas.openxmlformats.org/officeDocument/2006/relationships/hyperlink" Target="https://www.youtube.com/watch?v=DM8mLV6-MUw" TargetMode="External"/><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5428"/>
            <a:ext cx="7772400" cy="1470025"/>
          </a:xfrm>
        </p:spPr>
        <p:txBody>
          <a:bodyPr>
            <a:normAutofit/>
          </a:bodyPr>
          <a:lstStyle/>
          <a:p>
            <a:pPr algn="l"/>
            <a:r>
              <a:rPr lang="en-US" sz="8000" cap="small" dirty="0">
                <a:solidFill>
                  <a:schemeClr val="accent4">
                    <a:lumMod val="75000"/>
                  </a:schemeClr>
                </a:solidFill>
                <a:latin typeface="Arial" panose="020B0604020202020204" pitchFamily="34" charset="0"/>
                <a:cs typeface="Arial" panose="020B0604020202020204" pitchFamily="34" charset="0"/>
              </a:rPr>
              <a:t>The Cell</a:t>
            </a:r>
          </a:p>
        </p:txBody>
      </p:sp>
      <p:sp>
        <p:nvSpPr>
          <p:cNvPr id="3" name="Subtitle 2"/>
          <p:cNvSpPr>
            <a:spLocks noGrp="1"/>
          </p:cNvSpPr>
          <p:nvPr>
            <p:ph type="subTitle" idx="1"/>
          </p:nvPr>
        </p:nvSpPr>
        <p:spPr>
          <a:xfrm>
            <a:off x="214488" y="3460448"/>
            <a:ext cx="6400800" cy="1752600"/>
          </a:xfrm>
        </p:spPr>
        <p:txBody>
          <a:bodyPr/>
          <a:lstStyle/>
          <a:p>
            <a:r>
              <a:rPr lang="en-US" dirty="0">
                <a:latin typeface="Arial" panose="020B0604020202020204" pitchFamily="34" charset="0"/>
                <a:cs typeface="Arial" panose="020B0604020202020204" pitchFamily="34" charset="0"/>
              </a:rPr>
              <a:t>Chapter </a:t>
            </a: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pic>
        <p:nvPicPr>
          <p:cNvPr id="13" name="Picture 12" descr="Elodea_09_600x429_cells.jpg"/>
          <p:cNvPicPr>
            <a:picLocks noChangeAspect="1"/>
          </p:cNvPicPr>
          <p:nvPr/>
        </p:nvPicPr>
        <p:blipFill rotWithShape="1">
          <a:blip r:embed="rId3">
            <a:extLst>
              <a:ext uri="{28A0092B-C50C-407E-A947-70E740481C1C}">
                <a14:useLocalDpi xmlns:a14="http://schemas.microsoft.com/office/drawing/2010/main" val="0"/>
              </a:ext>
            </a:extLst>
          </a:blip>
          <a:srcRect r="9680"/>
          <a:stretch/>
        </p:blipFill>
        <p:spPr>
          <a:xfrm>
            <a:off x="6246835" y="235575"/>
            <a:ext cx="2621733" cy="2075444"/>
          </a:xfrm>
          <a:prstGeom prst="rect">
            <a:avLst/>
          </a:prstGeom>
        </p:spPr>
      </p:pic>
      <p:pic>
        <p:nvPicPr>
          <p:cNvPr id="15" name="Picture 14" descr="300px-Chaos_carolinense.jpg"/>
          <p:cNvPicPr>
            <a:picLocks noChangeAspect="1"/>
          </p:cNvPicPr>
          <p:nvPr/>
        </p:nvPicPr>
        <p:blipFill rotWithShape="1">
          <a:blip r:embed="rId4">
            <a:extLst>
              <a:ext uri="{28A0092B-C50C-407E-A947-70E740481C1C}">
                <a14:useLocalDpi xmlns:a14="http://schemas.microsoft.com/office/drawing/2010/main" val="0"/>
              </a:ext>
            </a:extLst>
          </a:blip>
          <a:srcRect l="13626"/>
          <a:stretch/>
        </p:blipFill>
        <p:spPr>
          <a:xfrm>
            <a:off x="3414888" y="269191"/>
            <a:ext cx="2733309" cy="2099134"/>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473" y="2497301"/>
            <a:ext cx="2687095" cy="20153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17" descr="16_02bGramPosAndNeg-L.jpg"/>
          <p:cNvPicPr>
            <a:picLocks noChangeAspect="1"/>
          </p:cNvPicPr>
          <p:nvPr/>
        </p:nvPicPr>
        <p:blipFill rotWithShape="1">
          <a:blip r:embed="rId6" cstate="email">
            <a:extLst>
              <a:ext uri="{28A0092B-C50C-407E-A947-70E740481C1C}">
                <a14:useLocalDpi xmlns:a14="http://schemas.microsoft.com/office/drawing/2010/main" val="0"/>
              </a:ext>
            </a:extLst>
          </a:blip>
          <a:srcRect b="7722"/>
          <a:stretch/>
        </p:blipFill>
        <p:spPr>
          <a:xfrm>
            <a:off x="514131" y="269191"/>
            <a:ext cx="2585402" cy="2099134"/>
          </a:xfrm>
          <a:prstGeom prst="rect">
            <a:avLst/>
          </a:prstGeom>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6398" y="4691062"/>
            <a:ext cx="2033588" cy="2166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5" descr="04_01aParameciumLM-L.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59500" y="4668747"/>
            <a:ext cx="2509068" cy="1441538"/>
          </a:xfrm>
          <a:prstGeom prst="rect">
            <a:avLst/>
          </a:prstGeom>
        </p:spPr>
      </p:pic>
      <p:pic>
        <p:nvPicPr>
          <p:cNvPr id="4" name="Picture 3" descr="JackChallonerVolvox.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36667"/>
            <a:ext cx="2454794" cy="1704452"/>
          </a:xfrm>
          <a:prstGeom prst="rect">
            <a:avLst/>
          </a:prstGeom>
        </p:spPr>
      </p:pic>
      <p:pic>
        <p:nvPicPr>
          <p:cNvPr id="5" name="Picture 4" descr="LNCaP.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1238" y="4803950"/>
            <a:ext cx="1583267" cy="2015067"/>
          </a:xfrm>
          <a:prstGeom prst="rect">
            <a:avLst/>
          </a:prstGeom>
        </p:spPr>
      </p:pic>
    </p:spTree>
    <p:extLst>
      <p:ext uri="{BB962C8B-B14F-4D97-AF65-F5344CB8AC3E}">
        <p14:creationId xmlns:p14="http://schemas.microsoft.com/office/powerpoint/2010/main" val="1020644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1308" y="1120811"/>
            <a:ext cx="8839200" cy="4324350"/>
          </a:xfrm>
        </p:spPr>
        <p:txBody>
          <a:bodyPr>
            <a:normAutofit/>
          </a:bodyPr>
          <a:lstStyle/>
          <a:p>
            <a:r>
              <a:rPr lang="en-US" sz="2400" dirty="0">
                <a:latin typeface="Arial"/>
                <a:cs typeface="Arial"/>
              </a:rPr>
              <a:t>Imagine a cube of 1 cm high x 1 cm wide x 1 cm deep</a:t>
            </a:r>
          </a:p>
          <a:p>
            <a:endParaRPr lang="en-US" sz="2400" dirty="0">
              <a:latin typeface="Arial"/>
              <a:cs typeface="Arial"/>
            </a:endParaRPr>
          </a:p>
          <a:p>
            <a:r>
              <a:rPr lang="en-US" sz="2400" dirty="0">
                <a:solidFill>
                  <a:srgbClr val="FF0000"/>
                </a:solidFill>
                <a:latin typeface="Arial"/>
                <a:cs typeface="Arial"/>
              </a:rPr>
              <a:t>Surface area (SA) </a:t>
            </a:r>
            <a:r>
              <a:rPr lang="en-US" sz="2400" dirty="0">
                <a:latin typeface="Arial"/>
                <a:cs typeface="Arial"/>
              </a:rPr>
              <a:t>= area of one side x 6 sides</a:t>
            </a:r>
          </a:p>
          <a:p>
            <a:pPr lvl="1">
              <a:buFont typeface="Wingdings" charset="2"/>
              <a:buChar char="Ø"/>
            </a:pPr>
            <a:r>
              <a:rPr lang="en-US" sz="2400" dirty="0">
                <a:latin typeface="Arial"/>
                <a:cs typeface="Arial"/>
              </a:rPr>
              <a:t>1 cm x 1 cm x 6 sides = 6 cm</a:t>
            </a:r>
            <a:r>
              <a:rPr lang="en-US" sz="2400" baseline="30000" dirty="0">
                <a:latin typeface="Arial"/>
                <a:cs typeface="Arial"/>
              </a:rPr>
              <a:t>2</a:t>
            </a:r>
            <a:endParaRPr lang="en-US" sz="2400" dirty="0">
              <a:latin typeface="Arial"/>
              <a:cs typeface="Arial"/>
            </a:endParaRPr>
          </a:p>
          <a:p>
            <a:pPr marL="411480" lvl="1" indent="0">
              <a:buNone/>
            </a:pPr>
            <a:endParaRPr lang="en-US" sz="2400" baseline="30000" dirty="0">
              <a:latin typeface="Arial"/>
              <a:cs typeface="Arial"/>
            </a:endParaRPr>
          </a:p>
          <a:p>
            <a:r>
              <a:rPr lang="en-US" sz="2400" dirty="0">
                <a:solidFill>
                  <a:srgbClr val="FF0000"/>
                </a:solidFill>
                <a:latin typeface="Arial"/>
                <a:cs typeface="Arial"/>
              </a:rPr>
              <a:t>Volume (V)</a:t>
            </a:r>
            <a:r>
              <a:rPr lang="en-US" sz="2400" dirty="0">
                <a:latin typeface="Arial"/>
                <a:cs typeface="Arial"/>
              </a:rPr>
              <a:t> = height x width x depth</a:t>
            </a:r>
          </a:p>
          <a:p>
            <a:pPr lvl="1">
              <a:buFont typeface="Wingdings" charset="2"/>
              <a:buChar char="Ø"/>
            </a:pPr>
            <a:r>
              <a:rPr lang="en-US" sz="2400" dirty="0">
                <a:latin typeface="Arial"/>
                <a:cs typeface="Arial"/>
              </a:rPr>
              <a:t>1 cm x 1 cm x 1 cm = 1 cm</a:t>
            </a:r>
            <a:r>
              <a:rPr lang="en-US" sz="2400" baseline="30000" dirty="0">
                <a:latin typeface="Arial"/>
                <a:cs typeface="Arial"/>
              </a:rPr>
              <a:t>3</a:t>
            </a:r>
            <a:endParaRPr lang="en-US" sz="2400" dirty="0">
              <a:latin typeface="Arial"/>
              <a:cs typeface="Arial"/>
            </a:endParaRPr>
          </a:p>
          <a:p>
            <a:pPr marL="457200" lvl="1" indent="0">
              <a:buNone/>
            </a:pPr>
            <a:endParaRPr lang="en-US" sz="2400" dirty="0">
              <a:latin typeface="Arial"/>
              <a:cs typeface="Arial"/>
            </a:endParaRPr>
          </a:p>
        </p:txBody>
      </p:sp>
      <p:sp>
        <p:nvSpPr>
          <p:cNvPr id="2" name="Title 1"/>
          <p:cNvSpPr>
            <a:spLocks noGrp="1"/>
          </p:cNvSpPr>
          <p:nvPr>
            <p:ph type="title" idx="4294967295"/>
          </p:nvPr>
        </p:nvSpPr>
        <p:spPr>
          <a:xfrm>
            <a:off x="129251" y="0"/>
            <a:ext cx="8991600" cy="1066800"/>
          </a:xfrm>
        </p:spPr>
        <p:txBody>
          <a:bodyPr>
            <a:noAutofit/>
          </a:bodyPr>
          <a:lstStyle/>
          <a:p>
            <a:pPr algn="ctr"/>
            <a:r>
              <a:rPr lang="en-US" sz="3200" b="1" dirty="0">
                <a:solidFill>
                  <a:srgbClr val="604A7B"/>
                </a:solidFill>
                <a:latin typeface="Arial"/>
                <a:cs typeface="Arial"/>
              </a:rPr>
              <a:t>Calculating Surface Area and Volume</a:t>
            </a:r>
          </a:p>
        </p:txBody>
      </p:sp>
      <p:grpSp>
        <p:nvGrpSpPr>
          <p:cNvPr id="9" name="Group 8"/>
          <p:cNvGrpSpPr/>
          <p:nvPr/>
        </p:nvGrpSpPr>
        <p:grpSpPr>
          <a:xfrm>
            <a:off x="6884100" y="2351317"/>
            <a:ext cx="1923792" cy="1732080"/>
            <a:chOff x="6460067" y="3621732"/>
            <a:chExt cx="1923792" cy="1732080"/>
          </a:xfrm>
        </p:grpSpPr>
        <p:sp>
          <p:nvSpPr>
            <p:cNvPr id="5" name="Cube 4"/>
            <p:cNvSpPr/>
            <p:nvPr/>
          </p:nvSpPr>
          <p:spPr>
            <a:xfrm>
              <a:off x="7164659" y="3800856"/>
              <a:ext cx="1219200" cy="1143000"/>
            </a:xfrm>
            <a:prstGeom prst="cub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306383" y="4892147"/>
              <a:ext cx="727783" cy="461665"/>
            </a:xfrm>
            <a:prstGeom prst="rect">
              <a:avLst/>
            </a:prstGeom>
            <a:noFill/>
          </p:spPr>
          <p:txBody>
            <a:bodyPr wrap="square" rtlCol="0">
              <a:spAutoFit/>
            </a:bodyPr>
            <a:lstStyle/>
            <a:p>
              <a:r>
                <a:rPr lang="en-US" sz="2400" dirty="0"/>
                <a:t>1cm</a:t>
              </a:r>
            </a:p>
          </p:txBody>
        </p:sp>
        <p:sp>
          <p:nvSpPr>
            <p:cNvPr id="7" name="TextBox 6"/>
            <p:cNvSpPr txBox="1"/>
            <p:nvPr/>
          </p:nvSpPr>
          <p:spPr>
            <a:xfrm>
              <a:off x="6460067" y="4337397"/>
              <a:ext cx="727783" cy="461665"/>
            </a:xfrm>
            <a:prstGeom prst="rect">
              <a:avLst/>
            </a:prstGeom>
            <a:noFill/>
          </p:spPr>
          <p:txBody>
            <a:bodyPr wrap="none" rtlCol="0">
              <a:spAutoFit/>
            </a:bodyPr>
            <a:lstStyle/>
            <a:p>
              <a:r>
                <a:rPr lang="en-US" sz="2400" dirty="0"/>
                <a:t>1cm</a:t>
              </a:r>
            </a:p>
          </p:txBody>
        </p:sp>
        <p:sp>
          <p:nvSpPr>
            <p:cNvPr id="8" name="TextBox 7"/>
            <p:cNvSpPr txBox="1"/>
            <p:nvPr/>
          </p:nvSpPr>
          <p:spPr>
            <a:xfrm>
              <a:off x="6689017" y="3621732"/>
              <a:ext cx="727783" cy="461665"/>
            </a:xfrm>
            <a:prstGeom prst="rect">
              <a:avLst/>
            </a:prstGeom>
            <a:noFill/>
          </p:spPr>
          <p:txBody>
            <a:bodyPr wrap="none" rtlCol="0">
              <a:spAutoFit/>
            </a:bodyPr>
            <a:lstStyle/>
            <a:p>
              <a:r>
                <a:rPr lang="en-US" sz="2400" dirty="0"/>
                <a:t>1cm</a:t>
              </a:r>
            </a:p>
          </p:txBody>
        </p:sp>
      </p:grpSp>
      <p:sp>
        <p:nvSpPr>
          <p:cNvPr id="10" name="TextBox 9"/>
          <p:cNvSpPr txBox="1"/>
          <p:nvPr/>
        </p:nvSpPr>
        <p:spPr>
          <a:xfrm>
            <a:off x="2971800" y="4643735"/>
            <a:ext cx="2541982" cy="461665"/>
          </a:xfrm>
          <a:prstGeom prst="rect">
            <a:avLst/>
          </a:prstGeom>
          <a:noFill/>
        </p:spPr>
        <p:txBody>
          <a:bodyPr wrap="none" rtlCol="0">
            <a:spAutoFit/>
          </a:bodyPr>
          <a:lstStyle/>
          <a:p>
            <a:r>
              <a:rPr lang="en-US" sz="2400" b="1" dirty="0">
                <a:solidFill>
                  <a:srgbClr val="FF0000"/>
                </a:solidFill>
                <a:latin typeface="Arial"/>
                <a:cs typeface="Arial"/>
              </a:rPr>
              <a:t>SA to V ratio </a:t>
            </a:r>
            <a:r>
              <a:rPr lang="en-US" sz="2400" b="1" dirty="0">
                <a:latin typeface="Arial"/>
                <a:cs typeface="Arial"/>
              </a:rPr>
              <a:t>= 6</a:t>
            </a:r>
          </a:p>
        </p:txBody>
      </p:sp>
    </p:spTree>
    <p:extLst>
      <p:ext uri="{BB962C8B-B14F-4D97-AF65-F5344CB8AC3E}">
        <p14:creationId xmlns:p14="http://schemas.microsoft.com/office/powerpoint/2010/main" val="3212412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7356"/>
            <a:ext cx="9122139" cy="1449387"/>
          </a:xfrm>
        </p:spPr>
        <p:txBody>
          <a:bodyPr>
            <a:normAutofit/>
          </a:bodyPr>
          <a:lstStyle/>
          <a:p>
            <a:r>
              <a:rPr lang="en-US" sz="3600" b="1" dirty="0">
                <a:solidFill>
                  <a:srgbClr val="604A7B"/>
                </a:solidFill>
              </a:rPr>
              <a:t>Your Turn…</a:t>
            </a:r>
          </a:p>
        </p:txBody>
      </p:sp>
      <p:sp>
        <p:nvSpPr>
          <p:cNvPr id="3" name="Content Placeholder 2"/>
          <p:cNvSpPr>
            <a:spLocks noGrp="1"/>
          </p:cNvSpPr>
          <p:nvPr>
            <p:ph idx="4294967295"/>
          </p:nvPr>
        </p:nvSpPr>
        <p:spPr>
          <a:xfrm>
            <a:off x="228600" y="1053447"/>
            <a:ext cx="7961802" cy="4022725"/>
          </a:xfrm>
        </p:spPr>
        <p:txBody>
          <a:bodyPr>
            <a:normAutofit/>
          </a:bodyPr>
          <a:lstStyle/>
          <a:p>
            <a:r>
              <a:rPr lang="en-US" sz="2400" dirty="0">
                <a:latin typeface="Arial"/>
                <a:cs typeface="Arial"/>
              </a:rPr>
              <a:t>Now, calculate the surface area and volume for a cube 2 cm high x 2 cm wide x 2 cm deep.</a:t>
            </a:r>
          </a:p>
          <a:p>
            <a:endParaRPr lang="en-US" sz="2400" dirty="0">
              <a:latin typeface="Arial"/>
              <a:cs typeface="Arial"/>
            </a:endParaRPr>
          </a:p>
          <a:p>
            <a:pPr marL="109728" indent="0">
              <a:buNone/>
            </a:pPr>
            <a:r>
              <a:rPr lang="en-US" sz="2400" dirty="0">
                <a:solidFill>
                  <a:srgbClr val="FF0000"/>
                </a:solidFill>
                <a:latin typeface="Arial"/>
                <a:cs typeface="Arial"/>
              </a:rPr>
              <a:t>SA</a:t>
            </a:r>
            <a:r>
              <a:rPr lang="en-US" sz="2400" dirty="0">
                <a:solidFill>
                  <a:schemeClr val="tx1"/>
                </a:solidFill>
                <a:latin typeface="Arial"/>
                <a:cs typeface="Arial"/>
              </a:rPr>
              <a:t> = 2 cm x 2 cm x 6 sides = 24 cm</a:t>
            </a:r>
            <a:r>
              <a:rPr lang="en-US" sz="2400" baseline="30000" dirty="0">
                <a:solidFill>
                  <a:schemeClr val="tx1"/>
                </a:solidFill>
                <a:latin typeface="Arial"/>
                <a:cs typeface="Arial"/>
              </a:rPr>
              <a:t>2</a:t>
            </a:r>
            <a:endParaRPr lang="en-US" sz="2400" dirty="0">
              <a:solidFill>
                <a:schemeClr val="tx1"/>
              </a:solidFill>
              <a:latin typeface="Arial"/>
              <a:cs typeface="Arial"/>
            </a:endParaRPr>
          </a:p>
          <a:p>
            <a:pPr marL="109728" indent="0">
              <a:buNone/>
            </a:pPr>
            <a:endParaRPr lang="en-US" sz="2400" dirty="0">
              <a:solidFill>
                <a:schemeClr val="tx1"/>
              </a:solidFill>
              <a:latin typeface="Arial"/>
              <a:cs typeface="Arial"/>
            </a:endParaRPr>
          </a:p>
          <a:p>
            <a:pPr marL="109728" indent="0">
              <a:buNone/>
            </a:pPr>
            <a:endParaRPr lang="en-US" sz="2400" dirty="0">
              <a:solidFill>
                <a:schemeClr val="tx1"/>
              </a:solidFill>
              <a:latin typeface="Arial"/>
              <a:cs typeface="Arial"/>
            </a:endParaRPr>
          </a:p>
          <a:p>
            <a:pPr marL="109728" indent="0">
              <a:buNone/>
            </a:pPr>
            <a:r>
              <a:rPr lang="en-US" sz="2400" dirty="0">
                <a:solidFill>
                  <a:srgbClr val="FF0000"/>
                </a:solidFill>
                <a:latin typeface="Arial"/>
                <a:cs typeface="Arial"/>
              </a:rPr>
              <a:t>V</a:t>
            </a:r>
            <a:r>
              <a:rPr lang="en-US" sz="2400" dirty="0">
                <a:solidFill>
                  <a:schemeClr val="tx1"/>
                </a:solidFill>
                <a:latin typeface="Arial"/>
                <a:cs typeface="Arial"/>
              </a:rPr>
              <a:t> = 2 cm x 2 cm x 2 cm = 8 cm</a:t>
            </a:r>
            <a:r>
              <a:rPr lang="en-US" sz="2400" baseline="30000" dirty="0">
                <a:solidFill>
                  <a:schemeClr val="tx1"/>
                </a:solidFill>
                <a:latin typeface="Arial"/>
                <a:cs typeface="Arial"/>
              </a:rPr>
              <a:t>3</a:t>
            </a:r>
            <a:endParaRPr lang="en-US" sz="2400" dirty="0">
              <a:solidFill>
                <a:schemeClr val="tx1"/>
              </a:solidFill>
              <a:latin typeface="Arial"/>
              <a:cs typeface="Arial"/>
            </a:endParaRPr>
          </a:p>
        </p:txBody>
      </p:sp>
      <p:sp>
        <p:nvSpPr>
          <p:cNvPr id="9" name="TextBox 8"/>
          <p:cNvSpPr txBox="1"/>
          <p:nvPr/>
        </p:nvSpPr>
        <p:spPr>
          <a:xfrm>
            <a:off x="2971800" y="4643735"/>
            <a:ext cx="2234957" cy="461665"/>
          </a:xfrm>
          <a:prstGeom prst="rect">
            <a:avLst/>
          </a:prstGeom>
          <a:noFill/>
        </p:spPr>
        <p:txBody>
          <a:bodyPr wrap="none" rtlCol="0">
            <a:spAutoFit/>
          </a:bodyPr>
          <a:lstStyle/>
          <a:p>
            <a:r>
              <a:rPr lang="en-US" sz="2400" b="1" dirty="0">
                <a:solidFill>
                  <a:srgbClr val="FF0000"/>
                </a:solidFill>
              </a:rPr>
              <a:t>SA to V ratio </a:t>
            </a:r>
            <a:r>
              <a:rPr lang="en-US" sz="2400" b="1" dirty="0"/>
              <a:t>= 3</a:t>
            </a:r>
          </a:p>
        </p:txBody>
      </p:sp>
      <p:sp>
        <p:nvSpPr>
          <p:cNvPr id="5" name="Rectangle 4"/>
          <p:cNvSpPr/>
          <p:nvPr/>
        </p:nvSpPr>
        <p:spPr>
          <a:xfrm>
            <a:off x="4435097" y="2318975"/>
            <a:ext cx="938789" cy="40490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947294" y="3583632"/>
            <a:ext cx="975606" cy="40490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33249" y="4662138"/>
            <a:ext cx="456126" cy="443262"/>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5675047" y="3511897"/>
            <a:ext cx="3373230" cy="2891135"/>
            <a:chOff x="5787703" y="3204865"/>
            <a:chExt cx="3373230" cy="2891135"/>
          </a:xfrm>
        </p:grpSpPr>
        <p:sp>
          <p:nvSpPr>
            <p:cNvPr id="13" name="Cube 12"/>
            <p:cNvSpPr/>
            <p:nvPr/>
          </p:nvSpPr>
          <p:spPr>
            <a:xfrm>
              <a:off x="6570133" y="3276600"/>
              <a:ext cx="2590800" cy="2497667"/>
            </a:xfrm>
            <a:prstGeom prst="cub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162800" y="5634335"/>
              <a:ext cx="841697" cy="461665"/>
            </a:xfrm>
            <a:prstGeom prst="rect">
              <a:avLst/>
            </a:prstGeom>
            <a:noFill/>
          </p:spPr>
          <p:txBody>
            <a:bodyPr wrap="none" rtlCol="0">
              <a:spAutoFit/>
            </a:bodyPr>
            <a:lstStyle/>
            <a:p>
              <a:r>
                <a:rPr lang="en-US" sz="2400" dirty="0"/>
                <a:t>2 cm</a:t>
              </a:r>
            </a:p>
          </p:txBody>
        </p:sp>
        <p:sp>
          <p:nvSpPr>
            <p:cNvPr id="15" name="TextBox 14"/>
            <p:cNvSpPr txBox="1"/>
            <p:nvPr/>
          </p:nvSpPr>
          <p:spPr>
            <a:xfrm>
              <a:off x="5787703" y="4495800"/>
              <a:ext cx="841697" cy="461665"/>
            </a:xfrm>
            <a:prstGeom prst="rect">
              <a:avLst/>
            </a:prstGeom>
            <a:noFill/>
          </p:spPr>
          <p:txBody>
            <a:bodyPr wrap="none" rtlCol="0">
              <a:spAutoFit/>
            </a:bodyPr>
            <a:lstStyle/>
            <a:p>
              <a:r>
                <a:rPr lang="en-US" sz="2400" dirty="0"/>
                <a:t>2 cm</a:t>
              </a:r>
            </a:p>
          </p:txBody>
        </p:sp>
        <p:sp>
          <p:nvSpPr>
            <p:cNvPr id="16" name="TextBox 15"/>
            <p:cNvSpPr txBox="1"/>
            <p:nvPr/>
          </p:nvSpPr>
          <p:spPr>
            <a:xfrm>
              <a:off x="6172200" y="3204865"/>
              <a:ext cx="841697" cy="461665"/>
            </a:xfrm>
            <a:prstGeom prst="rect">
              <a:avLst/>
            </a:prstGeom>
            <a:noFill/>
          </p:spPr>
          <p:txBody>
            <a:bodyPr wrap="none" rtlCol="0">
              <a:spAutoFit/>
            </a:bodyPr>
            <a:lstStyle/>
            <a:p>
              <a:r>
                <a:rPr lang="en-US" sz="2400" dirty="0"/>
                <a:t>2 cm</a:t>
              </a:r>
            </a:p>
          </p:txBody>
        </p:sp>
      </p:grpSp>
    </p:spTree>
    <p:extLst>
      <p:ext uri="{BB962C8B-B14F-4D97-AF65-F5344CB8AC3E}">
        <p14:creationId xmlns:p14="http://schemas.microsoft.com/office/powerpoint/2010/main" val="96441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8041" y="-381000"/>
            <a:ext cx="7543800" cy="1450975"/>
          </a:xfrm>
        </p:spPr>
        <p:txBody>
          <a:bodyPr>
            <a:normAutofit/>
          </a:bodyPr>
          <a:lstStyle/>
          <a:p>
            <a:pPr algn="ctr"/>
            <a:r>
              <a:rPr lang="en-US" sz="3200" b="1" dirty="0">
                <a:solidFill>
                  <a:srgbClr val="604A7B"/>
                </a:solidFill>
                <a:latin typeface="Arial"/>
                <a:cs typeface="Arial"/>
              </a:rPr>
              <a:t>Now, Let’s Compare the Blocks</a:t>
            </a:r>
          </a:p>
        </p:txBody>
      </p:sp>
      <p:sp>
        <p:nvSpPr>
          <p:cNvPr id="3" name="Content Placeholder 2"/>
          <p:cNvSpPr>
            <a:spLocks noGrp="1"/>
          </p:cNvSpPr>
          <p:nvPr>
            <p:ph idx="4294967295"/>
          </p:nvPr>
        </p:nvSpPr>
        <p:spPr>
          <a:xfrm>
            <a:off x="439738" y="1844675"/>
            <a:ext cx="8704262" cy="4403725"/>
          </a:xfrm>
        </p:spPr>
        <p:txBody>
          <a:bodyPr>
            <a:normAutofit/>
          </a:bodyPr>
          <a:lstStyle/>
          <a:p>
            <a:pPr marL="411480" lvl="1" indent="0">
              <a:buNone/>
            </a:pPr>
            <a:endParaRPr lang="en-US" sz="2200" dirty="0">
              <a:latin typeface="Arial" panose="020B0604020202020204" pitchFamily="34" charset="0"/>
              <a:cs typeface="Arial" panose="020B0604020202020204" pitchFamily="34" charset="0"/>
            </a:endParaRPr>
          </a:p>
          <a:p>
            <a:pPr marL="411480" lvl="1" indent="0">
              <a:buNone/>
            </a:pPr>
            <a:endParaRPr lang="en-US" sz="2200" dirty="0">
              <a:latin typeface="Arial" panose="020B0604020202020204" pitchFamily="34" charset="0"/>
              <a:cs typeface="Arial" panose="020B0604020202020204" pitchFamily="34" charset="0"/>
            </a:endParaRPr>
          </a:p>
          <a:p>
            <a:pPr marL="411480" lvl="1" indent="0">
              <a:buNone/>
            </a:pPr>
            <a:endParaRPr lang="en-US" sz="2200" dirty="0">
              <a:latin typeface="Arial" panose="020B0604020202020204" pitchFamily="34" charset="0"/>
              <a:cs typeface="Arial" panose="020B0604020202020204" pitchFamily="34" charset="0"/>
            </a:endParaRPr>
          </a:p>
          <a:p>
            <a:pPr marL="411480" lvl="1" indent="0">
              <a:buNone/>
            </a:pPr>
            <a:endParaRPr lang="en-US" sz="2200" dirty="0">
              <a:latin typeface="Arial" panose="020B0604020202020204" pitchFamily="34" charset="0"/>
              <a:cs typeface="Arial" panose="020B0604020202020204" pitchFamily="34" charset="0"/>
            </a:endParaRPr>
          </a:p>
          <a:p>
            <a:pPr marL="411480" lvl="1" indent="0">
              <a:buNone/>
            </a:pPr>
            <a:r>
              <a:rPr lang="en-US" sz="2200" dirty="0">
                <a:latin typeface="Arial" panose="020B0604020202020204" pitchFamily="34" charset="0"/>
                <a:cs typeface="Arial" panose="020B0604020202020204" pitchFamily="34" charset="0"/>
              </a:rPr>
              <a:t>	</a:t>
            </a:r>
          </a:p>
          <a:p>
            <a:pPr>
              <a:buFont typeface="Arial"/>
              <a:buChar char="•"/>
            </a:pPr>
            <a:endParaRPr lang="en-US" dirty="0"/>
          </a:p>
          <a:p>
            <a:pPr marL="411480" lvl="1" indent="0">
              <a:buNone/>
            </a:pPr>
            <a:endParaRPr lang="en-US" dirty="0"/>
          </a:p>
          <a:p>
            <a:pPr marL="411480" lvl="1" indent="0">
              <a:buNone/>
            </a:pPr>
            <a:endParaRPr lang="en-US" dirty="0"/>
          </a:p>
          <a:p>
            <a:endParaRPr lang="en-US" dirty="0"/>
          </a:p>
        </p:txBody>
      </p:sp>
      <p:grpSp>
        <p:nvGrpSpPr>
          <p:cNvPr id="12" name="Group 11"/>
          <p:cNvGrpSpPr/>
          <p:nvPr/>
        </p:nvGrpSpPr>
        <p:grpSpPr>
          <a:xfrm>
            <a:off x="6629571" y="1600200"/>
            <a:ext cx="1941523" cy="1752600"/>
            <a:chOff x="3621077" y="3168765"/>
            <a:chExt cx="1941523" cy="1752600"/>
          </a:xfrm>
        </p:grpSpPr>
        <p:sp>
          <p:nvSpPr>
            <p:cNvPr id="4" name="Cube 3"/>
            <p:cNvSpPr/>
            <p:nvPr/>
          </p:nvSpPr>
          <p:spPr>
            <a:xfrm>
              <a:off x="4343400" y="3399598"/>
              <a:ext cx="1219200" cy="1143000"/>
            </a:xfrm>
            <a:prstGeom prst="cub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495800" y="4459700"/>
              <a:ext cx="802022" cy="461665"/>
            </a:xfrm>
            <a:prstGeom prst="rect">
              <a:avLst/>
            </a:prstGeom>
            <a:noFill/>
          </p:spPr>
          <p:txBody>
            <a:bodyPr wrap="none" rtlCol="0">
              <a:spAutoFit/>
            </a:bodyPr>
            <a:lstStyle/>
            <a:p>
              <a:r>
                <a:rPr lang="en-US" sz="2400" dirty="0"/>
                <a:t>1 cm</a:t>
              </a:r>
            </a:p>
          </p:txBody>
        </p:sp>
        <p:sp>
          <p:nvSpPr>
            <p:cNvPr id="6" name="TextBox 5"/>
            <p:cNvSpPr txBox="1"/>
            <p:nvPr/>
          </p:nvSpPr>
          <p:spPr>
            <a:xfrm>
              <a:off x="3621077" y="3809769"/>
              <a:ext cx="802022" cy="461665"/>
            </a:xfrm>
            <a:prstGeom prst="rect">
              <a:avLst/>
            </a:prstGeom>
            <a:noFill/>
          </p:spPr>
          <p:txBody>
            <a:bodyPr wrap="none" rtlCol="0">
              <a:spAutoFit/>
            </a:bodyPr>
            <a:lstStyle/>
            <a:p>
              <a:r>
                <a:rPr lang="en-US" sz="2400" dirty="0"/>
                <a:t>1 cm</a:t>
              </a:r>
            </a:p>
          </p:txBody>
        </p:sp>
        <p:sp>
          <p:nvSpPr>
            <p:cNvPr id="7" name="TextBox 6"/>
            <p:cNvSpPr txBox="1"/>
            <p:nvPr/>
          </p:nvSpPr>
          <p:spPr>
            <a:xfrm>
              <a:off x="3809655" y="3168765"/>
              <a:ext cx="802022" cy="461665"/>
            </a:xfrm>
            <a:prstGeom prst="rect">
              <a:avLst/>
            </a:prstGeom>
            <a:noFill/>
          </p:spPr>
          <p:txBody>
            <a:bodyPr wrap="none" rtlCol="0">
              <a:spAutoFit/>
            </a:bodyPr>
            <a:lstStyle/>
            <a:p>
              <a:r>
                <a:rPr lang="en-US" sz="2400" dirty="0"/>
                <a:t>1 cm</a:t>
              </a:r>
            </a:p>
          </p:txBody>
        </p:sp>
      </p:grpSp>
      <p:grpSp>
        <p:nvGrpSpPr>
          <p:cNvPr id="13" name="Group 12"/>
          <p:cNvGrpSpPr/>
          <p:nvPr/>
        </p:nvGrpSpPr>
        <p:grpSpPr>
          <a:xfrm>
            <a:off x="5675047" y="3511897"/>
            <a:ext cx="3373230" cy="2891135"/>
            <a:chOff x="5787703" y="3204865"/>
            <a:chExt cx="3373230" cy="2891135"/>
          </a:xfrm>
        </p:grpSpPr>
        <p:sp>
          <p:nvSpPr>
            <p:cNvPr id="8" name="Cube 7"/>
            <p:cNvSpPr/>
            <p:nvPr/>
          </p:nvSpPr>
          <p:spPr>
            <a:xfrm>
              <a:off x="6570133" y="3276600"/>
              <a:ext cx="2590800" cy="2497667"/>
            </a:xfrm>
            <a:prstGeom prst="cub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62800" y="5634335"/>
              <a:ext cx="841697" cy="461665"/>
            </a:xfrm>
            <a:prstGeom prst="rect">
              <a:avLst/>
            </a:prstGeom>
            <a:noFill/>
          </p:spPr>
          <p:txBody>
            <a:bodyPr wrap="none" rtlCol="0">
              <a:spAutoFit/>
            </a:bodyPr>
            <a:lstStyle/>
            <a:p>
              <a:r>
                <a:rPr lang="en-US" sz="2400" dirty="0"/>
                <a:t>2 cm</a:t>
              </a:r>
            </a:p>
          </p:txBody>
        </p:sp>
        <p:sp>
          <p:nvSpPr>
            <p:cNvPr id="10" name="TextBox 9"/>
            <p:cNvSpPr txBox="1"/>
            <p:nvPr/>
          </p:nvSpPr>
          <p:spPr>
            <a:xfrm>
              <a:off x="5787703" y="4495800"/>
              <a:ext cx="841697" cy="461665"/>
            </a:xfrm>
            <a:prstGeom prst="rect">
              <a:avLst/>
            </a:prstGeom>
            <a:noFill/>
          </p:spPr>
          <p:txBody>
            <a:bodyPr wrap="none" rtlCol="0">
              <a:spAutoFit/>
            </a:bodyPr>
            <a:lstStyle/>
            <a:p>
              <a:r>
                <a:rPr lang="en-US" sz="2400" dirty="0"/>
                <a:t>2 cm</a:t>
              </a:r>
            </a:p>
          </p:txBody>
        </p:sp>
        <p:sp>
          <p:nvSpPr>
            <p:cNvPr id="11" name="TextBox 10"/>
            <p:cNvSpPr txBox="1"/>
            <p:nvPr/>
          </p:nvSpPr>
          <p:spPr>
            <a:xfrm>
              <a:off x="6172200" y="3204865"/>
              <a:ext cx="841697" cy="461665"/>
            </a:xfrm>
            <a:prstGeom prst="rect">
              <a:avLst/>
            </a:prstGeom>
            <a:noFill/>
          </p:spPr>
          <p:txBody>
            <a:bodyPr wrap="none" rtlCol="0">
              <a:spAutoFit/>
            </a:bodyPr>
            <a:lstStyle/>
            <a:p>
              <a:r>
                <a:rPr lang="en-US" sz="2400" dirty="0"/>
                <a:t>2 cm</a:t>
              </a:r>
            </a:p>
          </p:txBody>
        </p:sp>
      </p:grpSp>
      <p:sp>
        <p:nvSpPr>
          <p:cNvPr id="14" name="TextBox 13"/>
          <p:cNvSpPr txBox="1"/>
          <p:nvPr/>
        </p:nvSpPr>
        <p:spPr>
          <a:xfrm>
            <a:off x="2514600" y="1790794"/>
            <a:ext cx="2165376" cy="461665"/>
          </a:xfrm>
          <a:prstGeom prst="rect">
            <a:avLst/>
          </a:prstGeom>
          <a:noFill/>
        </p:spPr>
        <p:txBody>
          <a:bodyPr wrap="none" rtlCol="0">
            <a:spAutoFit/>
          </a:bodyPr>
          <a:lstStyle/>
          <a:p>
            <a:r>
              <a:rPr lang="en-US" sz="2400" b="1" dirty="0">
                <a:solidFill>
                  <a:srgbClr val="FF0000"/>
                </a:solidFill>
              </a:rPr>
              <a:t>SA to V ratio</a:t>
            </a:r>
            <a:r>
              <a:rPr lang="en-US" sz="2400" b="1" dirty="0"/>
              <a:t>= 6</a:t>
            </a:r>
          </a:p>
        </p:txBody>
      </p:sp>
      <p:sp>
        <p:nvSpPr>
          <p:cNvPr id="15" name="TextBox 14"/>
          <p:cNvSpPr txBox="1"/>
          <p:nvPr/>
        </p:nvSpPr>
        <p:spPr>
          <a:xfrm>
            <a:off x="2514600" y="3863131"/>
            <a:ext cx="2165376" cy="461665"/>
          </a:xfrm>
          <a:prstGeom prst="rect">
            <a:avLst/>
          </a:prstGeom>
          <a:noFill/>
        </p:spPr>
        <p:txBody>
          <a:bodyPr wrap="none" rtlCol="0">
            <a:spAutoFit/>
          </a:bodyPr>
          <a:lstStyle/>
          <a:p>
            <a:r>
              <a:rPr lang="en-US" sz="2400" b="1" dirty="0">
                <a:solidFill>
                  <a:srgbClr val="FF0000"/>
                </a:solidFill>
              </a:rPr>
              <a:t>SA to V ratio</a:t>
            </a:r>
            <a:r>
              <a:rPr lang="en-US" sz="2400" b="1" dirty="0"/>
              <a:t>= 3</a:t>
            </a:r>
          </a:p>
        </p:txBody>
      </p:sp>
    </p:spTree>
    <p:extLst>
      <p:ext uri="{BB962C8B-B14F-4D97-AF65-F5344CB8AC3E}">
        <p14:creationId xmlns:p14="http://schemas.microsoft.com/office/powerpoint/2010/main" val="13788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274638"/>
            <a:ext cx="8978900" cy="1143000"/>
          </a:xfrm>
        </p:spPr>
        <p:txBody>
          <a:bodyPr>
            <a:normAutofit/>
          </a:bodyPr>
          <a:lstStyle/>
          <a:p>
            <a:r>
              <a:rPr lang="en-US" sz="2400" b="1" dirty="0" smtClean="0">
                <a:latin typeface="Arial"/>
                <a:cs typeface="Arial"/>
              </a:rPr>
              <a:t>As a cell becomes larger it’s </a:t>
            </a:r>
            <a:br>
              <a:rPr lang="en-US" sz="2400" b="1" dirty="0" smtClean="0">
                <a:latin typeface="Arial"/>
                <a:cs typeface="Arial"/>
              </a:rPr>
            </a:br>
            <a:r>
              <a:rPr lang="en-US" sz="2400" b="1" dirty="0" smtClean="0">
                <a:latin typeface="Arial"/>
                <a:cs typeface="Arial"/>
              </a:rPr>
              <a:t>surface area/volume ratio becomes?</a:t>
            </a:r>
            <a:endParaRPr lang="en-US" sz="2400" b="1" dirty="0">
              <a:latin typeface="Arial"/>
              <a:cs typeface="Arial"/>
            </a:endParaRPr>
          </a:p>
        </p:txBody>
      </p:sp>
      <p:sp>
        <p:nvSpPr>
          <p:cNvPr id="8" name="Rectangle 7"/>
          <p:cNvSpPr/>
          <p:nvPr/>
        </p:nvSpPr>
        <p:spPr>
          <a:xfrm>
            <a:off x="2286000" y="1905506"/>
            <a:ext cx="4572000" cy="2308324"/>
          </a:xfrm>
          <a:prstGeom prst="rect">
            <a:avLst/>
          </a:prstGeom>
        </p:spPr>
        <p:txBody>
          <a:bodyPr>
            <a:spAutoFit/>
          </a:bodyPr>
          <a:lstStyle/>
          <a:p>
            <a:r>
              <a:rPr lang="en-US" sz="2400" dirty="0">
                <a:latin typeface="Arial"/>
                <a:cs typeface="Arial"/>
              </a:rPr>
              <a:t>A. </a:t>
            </a:r>
            <a:r>
              <a:rPr lang="en-US" sz="2400" dirty="0" smtClean="0">
                <a:latin typeface="Arial"/>
                <a:cs typeface="Arial"/>
              </a:rPr>
              <a:t>Larger </a:t>
            </a:r>
            <a:endParaRPr lang="en-US" sz="2400" dirty="0">
              <a:latin typeface="Arial"/>
              <a:cs typeface="Arial"/>
            </a:endParaRPr>
          </a:p>
          <a:p>
            <a:endParaRPr lang="en-US" sz="2400" dirty="0">
              <a:latin typeface="Arial"/>
              <a:cs typeface="Arial"/>
            </a:endParaRPr>
          </a:p>
          <a:p>
            <a:r>
              <a:rPr lang="en-US" sz="2400" dirty="0">
                <a:latin typeface="Arial"/>
                <a:cs typeface="Arial"/>
              </a:rPr>
              <a:t>B. </a:t>
            </a:r>
            <a:r>
              <a:rPr lang="en-US" sz="2400" dirty="0" smtClean="0">
                <a:latin typeface="Arial"/>
                <a:cs typeface="Arial"/>
              </a:rPr>
              <a:t>Smaller </a:t>
            </a:r>
            <a:endParaRPr lang="en-US" sz="2400" dirty="0">
              <a:latin typeface="Arial"/>
              <a:cs typeface="Arial"/>
            </a:endParaRPr>
          </a:p>
          <a:p>
            <a:endParaRPr lang="en-US" sz="2400" dirty="0">
              <a:latin typeface="Arial"/>
              <a:cs typeface="Arial"/>
            </a:endParaRPr>
          </a:p>
          <a:p>
            <a:r>
              <a:rPr lang="en-US" sz="2400" dirty="0">
                <a:latin typeface="Arial"/>
                <a:cs typeface="Arial"/>
              </a:rPr>
              <a:t>C. </a:t>
            </a:r>
            <a:r>
              <a:rPr lang="en-US" sz="2400" dirty="0" smtClean="0">
                <a:latin typeface="Arial"/>
                <a:cs typeface="Arial"/>
              </a:rPr>
              <a:t>Stays the Same</a:t>
            </a:r>
            <a:endParaRPr lang="en-US" sz="2400" dirty="0">
              <a:latin typeface="Arial"/>
              <a:cs typeface="Arial"/>
            </a:endParaRPr>
          </a:p>
          <a:p>
            <a:endParaRPr lang="en-US" sz="2400" dirty="0">
              <a:latin typeface="Arial"/>
              <a:cs typeface="Arial"/>
            </a:endParaRPr>
          </a:p>
        </p:txBody>
      </p:sp>
      <p:sp>
        <p:nvSpPr>
          <p:cNvPr id="3" name="TextBox 2"/>
          <p:cNvSpPr txBox="1"/>
          <p:nvPr/>
        </p:nvSpPr>
        <p:spPr>
          <a:xfrm>
            <a:off x="6731000" y="4483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0558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380"/>
            <a:ext cx="9144000" cy="1066800"/>
          </a:xfrm>
        </p:spPr>
        <p:txBody>
          <a:bodyPr>
            <a:noAutofit/>
          </a:bodyPr>
          <a:lstStyle/>
          <a:p>
            <a:r>
              <a:rPr lang="en-US" sz="3200" b="1" dirty="0">
                <a:solidFill>
                  <a:srgbClr val="604A7B"/>
                </a:solidFill>
                <a:latin typeface="Arial" panose="020B0604020202020204" pitchFamily="34" charset="0"/>
                <a:cs typeface="Arial" panose="020B0604020202020204" pitchFamily="34" charset="0"/>
              </a:rPr>
              <a:t>Eukaryotes and Prokaryotes</a:t>
            </a:r>
          </a:p>
        </p:txBody>
      </p:sp>
      <p:sp>
        <p:nvSpPr>
          <p:cNvPr id="7" name="Content Placeholder 6"/>
          <p:cNvSpPr>
            <a:spLocks noGrp="1"/>
          </p:cNvSpPr>
          <p:nvPr>
            <p:ph sz="half" idx="1"/>
          </p:nvPr>
        </p:nvSpPr>
        <p:spPr>
          <a:xfrm>
            <a:off x="465667" y="1066800"/>
            <a:ext cx="4149894" cy="5068794"/>
          </a:xfrm>
        </p:spPr>
        <p:style>
          <a:lnRef idx="2">
            <a:schemeClr val="accent1"/>
          </a:lnRef>
          <a:fillRef idx="1">
            <a:schemeClr val="lt1"/>
          </a:fillRef>
          <a:effectRef idx="0">
            <a:schemeClr val="accent1"/>
          </a:effectRef>
          <a:fontRef idx="minor">
            <a:schemeClr val="dk1"/>
          </a:fontRef>
        </p:style>
        <p:txBody>
          <a:bodyPr>
            <a:noAutofit/>
          </a:bodyPr>
          <a:lstStyle/>
          <a:p>
            <a:pPr marL="1316038" indent="-339725">
              <a:buNone/>
            </a:pPr>
            <a:r>
              <a:rPr lang="en-US" sz="2400" b="1" dirty="0" smtClean="0">
                <a:solidFill>
                  <a:schemeClr val="accent6">
                    <a:lumMod val="75000"/>
                  </a:schemeClr>
                </a:solidFill>
                <a:latin typeface="Arial"/>
                <a:cs typeface="Arial"/>
              </a:rPr>
              <a:t>Prokaryotes</a:t>
            </a:r>
            <a:endParaRPr lang="en-US" sz="2400" b="1" dirty="0">
              <a:solidFill>
                <a:schemeClr val="accent6">
                  <a:lumMod val="75000"/>
                </a:schemeClr>
              </a:solidFill>
              <a:latin typeface="Arial"/>
              <a:cs typeface="Arial"/>
            </a:endParaRPr>
          </a:p>
          <a:p>
            <a:pPr marL="1316038" indent="-339725">
              <a:buNone/>
            </a:pPr>
            <a:r>
              <a:rPr lang="en-US" sz="2400" b="1" dirty="0">
                <a:solidFill>
                  <a:schemeClr val="accent4">
                    <a:lumMod val="75000"/>
                  </a:schemeClr>
                </a:solidFill>
                <a:latin typeface="Arial"/>
                <a:cs typeface="Arial"/>
              </a:rPr>
              <a:t>Domains: Bacteria &amp;</a:t>
            </a:r>
          </a:p>
          <a:p>
            <a:pPr marL="1316038" indent="-339725">
              <a:buNone/>
            </a:pPr>
            <a:r>
              <a:rPr lang="en-US" sz="2400" b="1" dirty="0">
                <a:solidFill>
                  <a:schemeClr val="accent4">
                    <a:lumMod val="75000"/>
                  </a:schemeClr>
                </a:solidFill>
                <a:latin typeface="Arial"/>
                <a:cs typeface="Arial"/>
              </a:rPr>
              <a:t>			</a:t>
            </a:r>
            <a:r>
              <a:rPr lang="en-US" sz="2400" b="1" dirty="0" smtClean="0">
                <a:solidFill>
                  <a:schemeClr val="accent4">
                    <a:lumMod val="75000"/>
                  </a:schemeClr>
                </a:solidFill>
                <a:latin typeface="Arial"/>
                <a:cs typeface="Arial"/>
              </a:rPr>
              <a:t>	</a:t>
            </a:r>
            <a:r>
              <a:rPr lang="en-US" sz="2400" b="1" dirty="0" err="1" smtClean="0">
                <a:solidFill>
                  <a:schemeClr val="accent4">
                    <a:lumMod val="75000"/>
                  </a:schemeClr>
                </a:solidFill>
                <a:latin typeface="Arial"/>
                <a:cs typeface="Arial"/>
              </a:rPr>
              <a:t>Archaea</a:t>
            </a:r>
            <a:endParaRPr lang="en-US" sz="2400" b="1" dirty="0">
              <a:solidFill>
                <a:schemeClr val="accent4">
                  <a:lumMod val="75000"/>
                </a:schemeClr>
              </a:solidFill>
              <a:latin typeface="Arial"/>
              <a:cs typeface="Arial"/>
            </a:endParaRPr>
          </a:p>
          <a:p>
            <a:pPr lvl="1"/>
            <a:r>
              <a:rPr lang="en-US" sz="2200" dirty="0">
                <a:solidFill>
                  <a:srgbClr val="424456"/>
                </a:solidFill>
                <a:latin typeface="Arial"/>
                <a:cs typeface="Arial"/>
              </a:rPr>
              <a:t>Smaller</a:t>
            </a:r>
          </a:p>
          <a:p>
            <a:pPr lvl="1"/>
            <a:r>
              <a:rPr lang="en-US" sz="2200" dirty="0">
                <a:solidFill>
                  <a:srgbClr val="424456"/>
                </a:solidFill>
                <a:latin typeface="Arial"/>
                <a:cs typeface="Arial"/>
              </a:rPr>
              <a:t>No true organelles </a:t>
            </a:r>
          </a:p>
          <a:p>
            <a:pPr lvl="1"/>
            <a:r>
              <a:rPr lang="en-US" sz="2200" dirty="0">
                <a:solidFill>
                  <a:srgbClr val="424456"/>
                </a:solidFill>
                <a:latin typeface="Arial"/>
                <a:cs typeface="Arial"/>
              </a:rPr>
              <a:t>Genetic material not bounded by a membrane </a:t>
            </a:r>
          </a:p>
          <a:p>
            <a:pPr lvl="1"/>
            <a:r>
              <a:rPr lang="en-US" sz="2200" dirty="0">
                <a:solidFill>
                  <a:srgbClr val="424456"/>
                </a:solidFill>
                <a:latin typeface="Arial"/>
                <a:cs typeface="Arial"/>
              </a:rPr>
              <a:t>Many other differences</a:t>
            </a:r>
          </a:p>
          <a:p>
            <a:pPr marL="974725" lvl="1" indent="-169863" algn="ctr">
              <a:buNone/>
            </a:pPr>
            <a:r>
              <a:rPr lang="en-US" b="1" dirty="0">
                <a:solidFill>
                  <a:schemeClr val="accent6">
                    <a:lumMod val="75000"/>
                  </a:schemeClr>
                </a:solidFill>
                <a:latin typeface="Arial"/>
                <a:cs typeface="Arial"/>
              </a:rPr>
              <a:t>			</a:t>
            </a:r>
            <a:endParaRPr lang="en-US" dirty="0">
              <a:solidFill>
                <a:schemeClr val="tx1"/>
              </a:solidFill>
              <a:latin typeface="Arial"/>
              <a:cs typeface="Arial"/>
            </a:endParaRPr>
          </a:p>
        </p:txBody>
      </p:sp>
      <p:sp>
        <p:nvSpPr>
          <p:cNvPr id="8" name="Content Placeholder 7"/>
          <p:cNvSpPr>
            <a:spLocks noGrp="1"/>
          </p:cNvSpPr>
          <p:nvPr>
            <p:ph sz="half" idx="2"/>
          </p:nvPr>
        </p:nvSpPr>
        <p:spPr>
          <a:xfrm>
            <a:off x="4857654" y="1066799"/>
            <a:ext cx="4038600" cy="5068795"/>
          </a:xfrm>
        </p:spPr>
        <p:style>
          <a:lnRef idx="2">
            <a:schemeClr val="accent1"/>
          </a:lnRef>
          <a:fillRef idx="1">
            <a:schemeClr val="lt1"/>
          </a:fillRef>
          <a:effectRef idx="0">
            <a:schemeClr val="accent1"/>
          </a:effectRef>
          <a:fontRef idx="minor">
            <a:schemeClr val="dk1"/>
          </a:fontRef>
        </p:style>
        <p:txBody>
          <a:bodyPr>
            <a:noAutofit/>
          </a:bodyPr>
          <a:lstStyle/>
          <a:p>
            <a:pPr marL="511175" lvl="1" indent="-341313">
              <a:buNone/>
            </a:pPr>
            <a:r>
              <a:rPr lang="en-US" b="1" dirty="0" smtClean="0">
                <a:solidFill>
                  <a:schemeClr val="accent6">
                    <a:lumMod val="75000"/>
                  </a:schemeClr>
                </a:solidFill>
                <a:latin typeface="Arial"/>
                <a:cs typeface="Arial"/>
              </a:rPr>
              <a:t>Eukaryotes</a:t>
            </a:r>
          </a:p>
          <a:p>
            <a:pPr marL="511175" lvl="1" indent="-341313">
              <a:buNone/>
            </a:pPr>
            <a:r>
              <a:rPr lang="en-US" b="1" dirty="0" smtClean="0">
                <a:solidFill>
                  <a:srgbClr val="604A7B"/>
                </a:solidFill>
                <a:latin typeface="Arial"/>
                <a:cs typeface="Arial"/>
              </a:rPr>
              <a:t>Domain: </a:t>
            </a:r>
            <a:r>
              <a:rPr lang="en-US" b="1" dirty="0" err="1" smtClean="0">
                <a:solidFill>
                  <a:srgbClr val="604A7B"/>
                </a:solidFill>
                <a:latin typeface="Arial"/>
                <a:cs typeface="Arial"/>
              </a:rPr>
              <a:t>Eukarya</a:t>
            </a:r>
            <a:endParaRPr lang="en-US" b="1" dirty="0" smtClean="0">
              <a:solidFill>
                <a:srgbClr val="604A7B"/>
              </a:solidFill>
              <a:latin typeface="Arial"/>
              <a:cs typeface="Arial"/>
            </a:endParaRPr>
          </a:p>
          <a:p>
            <a:pPr marL="511175" lvl="1" indent="-341313"/>
            <a:endParaRPr lang="en-US" dirty="0">
              <a:solidFill>
                <a:schemeClr val="tx2"/>
              </a:solidFill>
              <a:latin typeface="Arial"/>
              <a:cs typeface="Arial"/>
            </a:endParaRPr>
          </a:p>
          <a:p>
            <a:pPr lvl="1"/>
            <a:r>
              <a:rPr lang="en-US" sz="2200" dirty="0">
                <a:solidFill>
                  <a:schemeClr val="tx1"/>
                </a:solidFill>
                <a:latin typeface="Arial"/>
                <a:cs typeface="Arial"/>
              </a:rPr>
              <a:t>Larger size</a:t>
            </a:r>
          </a:p>
          <a:p>
            <a:pPr lvl="1"/>
            <a:r>
              <a:rPr lang="en-US" sz="2200" dirty="0">
                <a:solidFill>
                  <a:schemeClr val="tx1"/>
                </a:solidFill>
                <a:latin typeface="Arial"/>
                <a:cs typeface="Arial"/>
              </a:rPr>
              <a:t>Characterized by </a:t>
            </a:r>
            <a:r>
              <a:rPr lang="en-US" sz="2200" dirty="0" smtClean="0">
                <a:solidFill>
                  <a:schemeClr val="tx1"/>
                </a:solidFill>
                <a:latin typeface="Arial"/>
                <a:cs typeface="Arial"/>
              </a:rPr>
              <a:t>organelles: membranous </a:t>
            </a:r>
            <a:r>
              <a:rPr lang="en-US" sz="2200" dirty="0">
                <a:solidFill>
                  <a:schemeClr val="tx1"/>
                </a:solidFill>
                <a:latin typeface="Arial"/>
                <a:cs typeface="Arial"/>
              </a:rPr>
              <a:t>bound compartments in cytoplasm, each devoted to a particular function.</a:t>
            </a:r>
          </a:p>
          <a:p>
            <a:pPr lvl="1"/>
            <a:r>
              <a:rPr lang="en-US" sz="2200" dirty="0">
                <a:solidFill>
                  <a:schemeClr val="tx1"/>
                </a:solidFill>
                <a:latin typeface="Arial"/>
                <a:cs typeface="Arial"/>
              </a:rPr>
              <a:t>Membrane around genetic material:  nucleus</a:t>
            </a:r>
          </a:p>
        </p:txBody>
      </p:sp>
      <p:pic>
        <p:nvPicPr>
          <p:cNvPr id="6" name="Shape 348"/>
          <p:cNvPicPr preferRelativeResize="0"/>
          <p:nvPr/>
        </p:nvPicPr>
        <p:blipFill rotWithShape="1">
          <a:blip r:embed="rId3">
            <a:alphaModFix/>
            <a:extLst>
              <a:ext uri="{BEBA8EAE-BF5A-486C-A8C5-ECC9F3942E4B}">
                <a14:imgProps xmlns:a14="http://schemas.microsoft.com/office/drawing/2010/main">
                  <a14:imgLayer r:embed="rId4">
                    <a14:imgEffect>
                      <a14:backgroundRemoval t="10692" b="81447" l="58000" r="99500"/>
                    </a14:imgEffect>
                  </a14:imgLayer>
                </a14:imgProps>
              </a:ext>
            </a:extLst>
          </a:blip>
          <a:srcRect l="59991" t="13167" b="20492"/>
          <a:stretch/>
        </p:blipFill>
        <p:spPr>
          <a:xfrm>
            <a:off x="0" y="740919"/>
            <a:ext cx="1316938" cy="1084280"/>
          </a:xfrm>
          <a:prstGeom prst="rect">
            <a:avLst/>
          </a:prstGeom>
          <a:noFill/>
          <a:ln>
            <a:noFill/>
          </a:ln>
        </p:spPr>
      </p:pic>
      <p:pic>
        <p:nvPicPr>
          <p:cNvPr id="5" name="Shape 348"/>
          <p:cNvPicPr preferRelativeResize="0"/>
          <p:nvPr/>
        </p:nvPicPr>
        <p:blipFill rotWithShape="1">
          <a:blip r:embed="rId5">
            <a:alphaModFix/>
            <a:extLst>
              <a:ext uri="{BEBA8EAE-BF5A-486C-A8C5-ECC9F3942E4B}">
                <a14:imgProps xmlns:a14="http://schemas.microsoft.com/office/drawing/2010/main">
                  <a14:imgLayer r:embed="rId6">
                    <a14:imgEffect>
                      <a14:backgroundRemoval t="1258" b="99371" l="0" r="55167"/>
                    </a14:imgEffect>
                  </a14:imgLayer>
                </a14:imgProps>
              </a:ext>
            </a:extLst>
          </a:blip>
          <a:srcRect r="44904"/>
          <a:stretch/>
        </p:blipFill>
        <p:spPr>
          <a:xfrm>
            <a:off x="7399421" y="390802"/>
            <a:ext cx="1744579" cy="1668605"/>
          </a:xfrm>
          <a:prstGeom prst="rect">
            <a:avLst/>
          </a:prstGeom>
          <a:noFill/>
          <a:ln>
            <a:noFill/>
          </a:ln>
        </p:spPr>
      </p:pic>
    </p:spTree>
    <p:extLst>
      <p:ext uri="{BB962C8B-B14F-4D97-AF65-F5344CB8AC3E}">
        <p14:creationId xmlns:p14="http://schemas.microsoft.com/office/powerpoint/2010/main" val="1393696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04_04aAnimalCell-U.jpg"/>
          <p:cNvPicPr>
            <a:picLocks noChangeAspect="1"/>
          </p:cNvPicPr>
          <p:nvPr/>
        </p:nvPicPr>
        <p:blipFill rotWithShape="1">
          <a:blip r:embed="rId3" cstate="email">
            <a:extLst>
              <a:ext uri="{28A0092B-C50C-407E-A947-70E740481C1C}">
                <a14:useLocalDpi xmlns:a14="http://schemas.microsoft.com/office/drawing/2010/main" val="0"/>
              </a:ext>
            </a:extLst>
          </a:blip>
          <a:srcRect b="2675"/>
          <a:stretch/>
        </p:blipFill>
        <p:spPr>
          <a:xfrm>
            <a:off x="298704" y="213363"/>
            <a:ext cx="8546592" cy="640757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4.4a</a:t>
            </a:r>
          </a:p>
        </p:txBody>
      </p:sp>
      <p:sp>
        <p:nvSpPr>
          <p:cNvPr id="27" name="Text Box 31"/>
          <p:cNvSpPr txBox="1">
            <a:spLocks noChangeArrowheads="1"/>
          </p:cNvSpPr>
          <p:nvPr/>
        </p:nvSpPr>
        <p:spPr bwMode="auto">
          <a:xfrm>
            <a:off x="442429" y="932550"/>
            <a:ext cx="14110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Rough</a:t>
            </a:r>
            <a:br>
              <a:rPr lang="en-US" sz="1800" dirty="0">
                <a:solidFill>
                  <a:srgbClr val="FFFFFF"/>
                </a:solidFill>
                <a:latin typeface="Arial" charset="0"/>
              </a:rPr>
            </a:br>
            <a:r>
              <a:rPr lang="en-US" sz="1800" dirty="0">
                <a:solidFill>
                  <a:srgbClr val="FFFFFF"/>
                </a:solidFill>
                <a:latin typeface="Arial" charset="0"/>
              </a:rPr>
              <a:t>endoplasmic</a:t>
            </a:r>
            <a:br>
              <a:rPr lang="en-US" sz="1800" dirty="0">
                <a:solidFill>
                  <a:srgbClr val="FFFFFF"/>
                </a:solidFill>
                <a:latin typeface="Arial" charset="0"/>
              </a:rPr>
            </a:br>
            <a:r>
              <a:rPr lang="en-US" sz="1800" dirty="0">
                <a:solidFill>
                  <a:srgbClr val="FFFFFF"/>
                </a:solidFill>
                <a:latin typeface="Arial" charset="0"/>
              </a:rPr>
              <a:t>reticulum</a:t>
            </a:r>
          </a:p>
        </p:txBody>
      </p:sp>
      <p:cxnSp>
        <p:nvCxnSpPr>
          <p:cNvPr id="6" name="Straight Connector 5"/>
          <p:cNvCxnSpPr/>
          <p:nvPr/>
        </p:nvCxnSpPr>
        <p:spPr bwMode="auto">
          <a:xfrm>
            <a:off x="1528564" y="1620900"/>
            <a:ext cx="511903" cy="267167"/>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p:cNvCxnSpPr/>
          <p:nvPr/>
        </p:nvCxnSpPr>
        <p:spPr bwMode="auto">
          <a:xfrm flipV="1">
            <a:off x="3039533" y="3966166"/>
            <a:ext cx="890100" cy="7370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flipV="1">
            <a:off x="4508500" y="4825533"/>
            <a:ext cx="479466" cy="313734"/>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5549900" y="4584234"/>
            <a:ext cx="183132" cy="724366"/>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3772232" y="2776600"/>
            <a:ext cx="346801" cy="174033"/>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flipV="1">
            <a:off x="3429331" y="2772833"/>
            <a:ext cx="342569" cy="431334"/>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Freeform 12"/>
          <p:cNvSpPr/>
          <p:nvPr/>
        </p:nvSpPr>
        <p:spPr>
          <a:xfrm>
            <a:off x="1430867" y="3513667"/>
            <a:ext cx="1456266" cy="84666"/>
          </a:xfrm>
          <a:custGeom>
            <a:avLst/>
            <a:gdLst>
              <a:gd name="connsiteX0" fmla="*/ 1456266 w 1456266"/>
              <a:gd name="connsiteY0" fmla="*/ 0 h 84666"/>
              <a:gd name="connsiteX1" fmla="*/ 914400 w 1456266"/>
              <a:gd name="connsiteY1" fmla="*/ 84666 h 84666"/>
              <a:gd name="connsiteX2" fmla="*/ 0 w 1456266"/>
              <a:gd name="connsiteY2" fmla="*/ 84666 h 84666"/>
            </a:gdLst>
            <a:ahLst/>
            <a:cxnLst>
              <a:cxn ang="0">
                <a:pos x="connsiteX0" y="connsiteY0"/>
              </a:cxn>
              <a:cxn ang="0">
                <a:pos x="connsiteX1" y="connsiteY1"/>
              </a:cxn>
              <a:cxn ang="0">
                <a:pos x="connsiteX2" y="connsiteY2"/>
              </a:cxn>
            </a:cxnLst>
            <a:rect l="l" t="t" r="r" b="b"/>
            <a:pathLst>
              <a:path w="1456266" h="84666">
                <a:moveTo>
                  <a:pt x="1456266" y="0"/>
                </a:moveTo>
                <a:lnTo>
                  <a:pt x="914400" y="84666"/>
                </a:lnTo>
                <a:lnTo>
                  <a:pt x="0" y="84666"/>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5" name="Freeform 14"/>
          <p:cNvSpPr/>
          <p:nvPr/>
        </p:nvSpPr>
        <p:spPr>
          <a:xfrm>
            <a:off x="5067300" y="3115733"/>
            <a:ext cx="2281767" cy="101600"/>
          </a:xfrm>
          <a:custGeom>
            <a:avLst/>
            <a:gdLst>
              <a:gd name="connsiteX0" fmla="*/ 0 w 2281767"/>
              <a:gd name="connsiteY0" fmla="*/ 0 h 101600"/>
              <a:gd name="connsiteX1" fmla="*/ 330200 w 2281767"/>
              <a:gd name="connsiteY1" fmla="*/ 101600 h 101600"/>
              <a:gd name="connsiteX2" fmla="*/ 2281767 w 2281767"/>
              <a:gd name="connsiteY2" fmla="*/ 93134 h 101600"/>
            </a:gdLst>
            <a:ahLst/>
            <a:cxnLst>
              <a:cxn ang="0">
                <a:pos x="connsiteX0" y="connsiteY0"/>
              </a:cxn>
              <a:cxn ang="0">
                <a:pos x="connsiteX1" y="connsiteY1"/>
              </a:cxn>
              <a:cxn ang="0">
                <a:pos x="connsiteX2" y="connsiteY2"/>
              </a:cxn>
            </a:cxnLst>
            <a:rect l="l" t="t" r="r" b="b"/>
            <a:pathLst>
              <a:path w="2281767" h="101600">
                <a:moveTo>
                  <a:pt x="0" y="0"/>
                </a:moveTo>
                <a:lnTo>
                  <a:pt x="330200" y="101600"/>
                </a:lnTo>
                <a:lnTo>
                  <a:pt x="2281767" y="93134"/>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cxnSp>
        <p:nvCxnSpPr>
          <p:cNvPr id="18" name="Straight Connector 17"/>
          <p:cNvCxnSpPr/>
          <p:nvPr/>
        </p:nvCxnSpPr>
        <p:spPr bwMode="auto">
          <a:xfrm>
            <a:off x="7162800" y="3898900"/>
            <a:ext cx="297433" cy="8420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Right Brace 16"/>
          <p:cNvSpPr/>
          <p:nvPr/>
        </p:nvSpPr>
        <p:spPr bwMode="auto">
          <a:xfrm rot="5400000">
            <a:off x="5965824" y="3548596"/>
            <a:ext cx="122769" cy="408517"/>
          </a:xfrm>
          <a:prstGeom prst="rightBrace">
            <a:avLst>
              <a:gd name="adj1" fmla="val 44820"/>
              <a:gd name="adj2" fmla="val 50000"/>
            </a:avLst>
          </a:prstGeom>
          <a:no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cxnSp>
        <p:nvCxnSpPr>
          <p:cNvPr id="21" name="Straight Connector 20"/>
          <p:cNvCxnSpPr>
            <a:stCxn id="17" idx="1"/>
          </p:cNvCxnSpPr>
          <p:nvPr/>
        </p:nvCxnSpPr>
        <p:spPr bwMode="auto">
          <a:xfrm>
            <a:off x="6027208" y="3814239"/>
            <a:ext cx="874225" cy="896995"/>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Freeform 19"/>
          <p:cNvSpPr/>
          <p:nvPr/>
        </p:nvSpPr>
        <p:spPr>
          <a:xfrm>
            <a:off x="6684433" y="2218267"/>
            <a:ext cx="279400" cy="364066"/>
          </a:xfrm>
          <a:custGeom>
            <a:avLst/>
            <a:gdLst>
              <a:gd name="connsiteX0" fmla="*/ 0 w 279400"/>
              <a:gd name="connsiteY0" fmla="*/ 364066 h 364066"/>
              <a:gd name="connsiteX1" fmla="*/ 190500 w 279400"/>
              <a:gd name="connsiteY1" fmla="*/ 0 h 364066"/>
              <a:gd name="connsiteX2" fmla="*/ 279400 w 279400"/>
              <a:gd name="connsiteY2" fmla="*/ 4233 h 364066"/>
            </a:gdLst>
            <a:ahLst/>
            <a:cxnLst>
              <a:cxn ang="0">
                <a:pos x="connsiteX0" y="connsiteY0"/>
              </a:cxn>
              <a:cxn ang="0">
                <a:pos x="connsiteX1" y="connsiteY1"/>
              </a:cxn>
              <a:cxn ang="0">
                <a:pos x="connsiteX2" y="connsiteY2"/>
              </a:cxn>
            </a:cxnLst>
            <a:rect l="l" t="t" r="r" b="b"/>
            <a:pathLst>
              <a:path w="279400" h="364066">
                <a:moveTo>
                  <a:pt x="0" y="364066"/>
                </a:moveTo>
                <a:lnTo>
                  <a:pt x="190500" y="0"/>
                </a:lnTo>
                <a:lnTo>
                  <a:pt x="279400" y="4233"/>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2" name="Freeform 21"/>
          <p:cNvSpPr/>
          <p:nvPr/>
        </p:nvSpPr>
        <p:spPr>
          <a:xfrm>
            <a:off x="6396567" y="1930400"/>
            <a:ext cx="579966" cy="723900"/>
          </a:xfrm>
          <a:custGeom>
            <a:avLst/>
            <a:gdLst>
              <a:gd name="connsiteX0" fmla="*/ 0 w 579966"/>
              <a:gd name="connsiteY0" fmla="*/ 723900 h 723900"/>
              <a:gd name="connsiteX1" fmla="*/ 414866 w 579966"/>
              <a:gd name="connsiteY1" fmla="*/ 0 h 723900"/>
              <a:gd name="connsiteX2" fmla="*/ 579966 w 579966"/>
              <a:gd name="connsiteY2" fmla="*/ 0 h 723900"/>
            </a:gdLst>
            <a:ahLst/>
            <a:cxnLst>
              <a:cxn ang="0">
                <a:pos x="connsiteX0" y="connsiteY0"/>
              </a:cxn>
              <a:cxn ang="0">
                <a:pos x="connsiteX1" y="connsiteY1"/>
              </a:cxn>
              <a:cxn ang="0">
                <a:pos x="connsiteX2" y="connsiteY2"/>
              </a:cxn>
            </a:cxnLst>
            <a:rect l="l" t="t" r="r" b="b"/>
            <a:pathLst>
              <a:path w="579966" h="723900">
                <a:moveTo>
                  <a:pt x="0" y="723900"/>
                </a:moveTo>
                <a:lnTo>
                  <a:pt x="414866" y="0"/>
                </a:lnTo>
                <a:lnTo>
                  <a:pt x="579966"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3" name="Freeform 22"/>
          <p:cNvSpPr/>
          <p:nvPr/>
        </p:nvSpPr>
        <p:spPr>
          <a:xfrm>
            <a:off x="5816600" y="1655233"/>
            <a:ext cx="1143000" cy="1341967"/>
          </a:xfrm>
          <a:custGeom>
            <a:avLst/>
            <a:gdLst>
              <a:gd name="connsiteX0" fmla="*/ 0 w 1143000"/>
              <a:gd name="connsiteY0" fmla="*/ 1341967 h 1341967"/>
              <a:gd name="connsiteX1" fmla="*/ 918633 w 1143000"/>
              <a:gd name="connsiteY1" fmla="*/ 4234 h 1341967"/>
              <a:gd name="connsiteX2" fmla="*/ 1143000 w 1143000"/>
              <a:gd name="connsiteY2" fmla="*/ 0 h 1341967"/>
            </a:gdLst>
            <a:ahLst/>
            <a:cxnLst>
              <a:cxn ang="0">
                <a:pos x="connsiteX0" y="connsiteY0"/>
              </a:cxn>
              <a:cxn ang="0">
                <a:pos x="connsiteX1" y="connsiteY1"/>
              </a:cxn>
              <a:cxn ang="0">
                <a:pos x="connsiteX2" y="connsiteY2"/>
              </a:cxn>
            </a:cxnLst>
            <a:rect l="l" t="t" r="r" b="b"/>
            <a:pathLst>
              <a:path w="1143000" h="1341967">
                <a:moveTo>
                  <a:pt x="0" y="1341967"/>
                </a:moveTo>
                <a:lnTo>
                  <a:pt x="918633" y="4234"/>
                </a:lnTo>
                <a:lnTo>
                  <a:pt x="1143000"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4" name="Freeform 23"/>
          <p:cNvSpPr/>
          <p:nvPr/>
        </p:nvSpPr>
        <p:spPr>
          <a:xfrm>
            <a:off x="3687233" y="1244600"/>
            <a:ext cx="889000" cy="436033"/>
          </a:xfrm>
          <a:custGeom>
            <a:avLst/>
            <a:gdLst>
              <a:gd name="connsiteX0" fmla="*/ 0 w 889000"/>
              <a:gd name="connsiteY0" fmla="*/ 436033 h 436033"/>
              <a:gd name="connsiteX1" fmla="*/ 618067 w 889000"/>
              <a:gd name="connsiteY1" fmla="*/ 0 h 436033"/>
              <a:gd name="connsiteX2" fmla="*/ 889000 w 889000"/>
              <a:gd name="connsiteY2" fmla="*/ 12700 h 436033"/>
            </a:gdLst>
            <a:ahLst/>
            <a:cxnLst>
              <a:cxn ang="0">
                <a:pos x="connsiteX0" y="connsiteY0"/>
              </a:cxn>
              <a:cxn ang="0">
                <a:pos x="connsiteX1" y="connsiteY1"/>
              </a:cxn>
              <a:cxn ang="0">
                <a:pos x="connsiteX2" y="connsiteY2"/>
              </a:cxn>
            </a:cxnLst>
            <a:rect l="l" t="t" r="r" b="b"/>
            <a:pathLst>
              <a:path w="889000" h="436033">
                <a:moveTo>
                  <a:pt x="0" y="436033"/>
                </a:moveTo>
                <a:lnTo>
                  <a:pt x="618067" y="0"/>
                </a:lnTo>
                <a:lnTo>
                  <a:pt x="889000" y="1270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5" name="Freeform 24"/>
          <p:cNvSpPr/>
          <p:nvPr/>
        </p:nvSpPr>
        <p:spPr>
          <a:xfrm>
            <a:off x="3378200" y="973667"/>
            <a:ext cx="1181100" cy="651933"/>
          </a:xfrm>
          <a:custGeom>
            <a:avLst/>
            <a:gdLst>
              <a:gd name="connsiteX0" fmla="*/ 0 w 1181100"/>
              <a:gd name="connsiteY0" fmla="*/ 651933 h 651933"/>
              <a:gd name="connsiteX1" fmla="*/ 922867 w 1181100"/>
              <a:gd name="connsiteY1" fmla="*/ 0 h 651933"/>
              <a:gd name="connsiteX2" fmla="*/ 1181100 w 1181100"/>
              <a:gd name="connsiteY2" fmla="*/ 4233 h 651933"/>
            </a:gdLst>
            <a:ahLst/>
            <a:cxnLst>
              <a:cxn ang="0">
                <a:pos x="connsiteX0" y="connsiteY0"/>
              </a:cxn>
              <a:cxn ang="0">
                <a:pos x="connsiteX1" y="connsiteY1"/>
              </a:cxn>
              <a:cxn ang="0">
                <a:pos x="connsiteX2" y="connsiteY2"/>
              </a:cxn>
            </a:cxnLst>
            <a:rect l="l" t="t" r="r" b="b"/>
            <a:pathLst>
              <a:path w="1181100" h="651933">
                <a:moveTo>
                  <a:pt x="0" y="651933"/>
                </a:moveTo>
                <a:lnTo>
                  <a:pt x="922867" y="0"/>
                </a:lnTo>
                <a:lnTo>
                  <a:pt x="1181100" y="4233"/>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6" name="Freeform 25"/>
          <p:cNvSpPr/>
          <p:nvPr/>
        </p:nvSpPr>
        <p:spPr>
          <a:xfrm>
            <a:off x="3911600" y="681567"/>
            <a:ext cx="656167" cy="347133"/>
          </a:xfrm>
          <a:custGeom>
            <a:avLst/>
            <a:gdLst>
              <a:gd name="connsiteX0" fmla="*/ 0 w 656167"/>
              <a:gd name="connsiteY0" fmla="*/ 347133 h 347133"/>
              <a:gd name="connsiteX1" fmla="*/ 389467 w 656167"/>
              <a:gd name="connsiteY1" fmla="*/ 0 h 347133"/>
              <a:gd name="connsiteX2" fmla="*/ 656167 w 656167"/>
              <a:gd name="connsiteY2" fmla="*/ 8466 h 347133"/>
            </a:gdLst>
            <a:ahLst/>
            <a:cxnLst>
              <a:cxn ang="0">
                <a:pos x="connsiteX0" y="connsiteY0"/>
              </a:cxn>
              <a:cxn ang="0">
                <a:pos x="connsiteX1" y="connsiteY1"/>
              </a:cxn>
              <a:cxn ang="0">
                <a:pos x="connsiteX2" y="connsiteY2"/>
              </a:cxn>
            </a:cxnLst>
            <a:rect l="l" t="t" r="r" b="b"/>
            <a:pathLst>
              <a:path w="656167" h="347133">
                <a:moveTo>
                  <a:pt x="0" y="347133"/>
                </a:moveTo>
                <a:lnTo>
                  <a:pt x="389467" y="0"/>
                </a:lnTo>
                <a:lnTo>
                  <a:pt x="656167" y="8466"/>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0" name="Text Box 31"/>
          <p:cNvSpPr txBox="1">
            <a:spLocks noChangeArrowheads="1"/>
          </p:cNvSpPr>
          <p:nvPr/>
        </p:nvSpPr>
        <p:spPr bwMode="auto">
          <a:xfrm>
            <a:off x="527096" y="3421750"/>
            <a:ext cx="14110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Smooth</a:t>
            </a:r>
            <a:br>
              <a:rPr lang="en-US" sz="1800" dirty="0">
                <a:solidFill>
                  <a:srgbClr val="FFFFFF"/>
                </a:solidFill>
                <a:latin typeface="Arial" charset="0"/>
              </a:rPr>
            </a:br>
            <a:r>
              <a:rPr lang="en-US" sz="1800" dirty="0">
                <a:solidFill>
                  <a:srgbClr val="FFFFFF"/>
                </a:solidFill>
                <a:latin typeface="Arial" charset="0"/>
              </a:rPr>
              <a:t>endoplasmic</a:t>
            </a:r>
            <a:br>
              <a:rPr lang="en-US" sz="1800" dirty="0">
                <a:solidFill>
                  <a:srgbClr val="FFFFFF"/>
                </a:solidFill>
                <a:latin typeface="Arial" charset="0"/>
              </a:rPr>
            </a:br>
            <a:r>
              <a:rPr lang="en-US" sz="1800" dirty="0">
                <a:solidFill>
                  <a:srgbClr val="FFFFFF"/>
                </a:solidFill>
                <a:latin typeface="Arial" charset="0"/>
              </a:rPr>
              <a:t>reticulum</a:t>
            </a:r>
          </a:p>
        </p:txBody>
      </p:sp>
      <p:sp>
        <p:nvSpPr>
          <p:cNvPr id="31" name="Text Box 31"/>
          <p:cNvSpPr txBox="1">
            <a:spLocks noChangeArrowheads="1"/>
          </p:cNvSpPr>
          <p:nvPr/>
        </p:nvSpPr>
        <p:spPr bwMode="auto">
          <a:xfrm>
            <a:off x="1246763" y="4564749"/>
            <a:ext cx="175716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Golgi apparatus</a:t>
            </a:r>
          </a:p>
        </p:txBody>
      </p:sp>
      <p:sp>
        <p:nvSpPr>
          <p:cNvPr id="32" name="Text Box 31"/>
          <p:cNvSpPr txBox="1">
            <a:spLocks noChangeArrowheads="1"/>
          </p:cNvSpPr>
          <p:nvPr/>
        </p:nvSpPr>
        <p:spPr bwMode="auto">
          <a:xfrm>
            <a:off x="3338030" y="4988083"/>
            <a:ext cx="11331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Lysosome</a:t>
            </a:r>
          </a:p>
        </p:txBody>
      </p:sp>
      <p:sp>
        <p:nvSpPr>
          <p:cNvPr id="33" name="Text Box 31"/>
          <p:cNvSpPr txBox="1">
            <a:spLocks noChangeArrowheads="1"/>
          </p:cNvSpPr>
          <p:nvPr/>
        </p:nvSpPr>
        <p:spPr bwMode="auto">
          <a:xfrm>
            <a:off x="4718095" y="5259016"/>
            <a:ext cx="16026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Mitochondrion</a:t>
            </a:r>
          </a:p>
        </p:txBody>
      </p:sp>
      <p:sp>
        <p:nvSpPr>
          <p:cNvPr id="34" name="Text Box 31"/>
          <p:cNvSpPr txBox="1">
            <a:spLocks noChangeArrowheads="1"/>
          </p:cNvSpPr>
          <p:nvPr/>
        </p:nvSpPr>
        <p:spPr bwMode="auto">
          <a:xfrm>
            <a:off x="6936363" y="4607083"/>
            <a:ext cx="134678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Centrosome</a:t>
            </a:r>
            <a:br>
              <a:rPr lang="en-US" sz="1800" dirty="0">
                <a:solidFill>
                  <a:srgbClr val="FFFFFF"/>
                </a:solidFill>
                <a:latin typeface="Arial" charset="0"/>
              </a:rPr>
            </a:br>
            <a:r>
              <a:rPr lang="en-US" sz="1800" dirty="0">
                <a:solidFill>
                  <a:srgbClr val="FFFFFF"/>
                </a:solidFill>
                <a:latin typeface="Arial" charset="0"/>
              </a:rPr>
              <a:t>with pair of</a:t>
            </a:r>
            <a:br>
              <a:rPr lang="en-US" sz="1800" dirty="0">
                <a:solidFill>
                  <a:srgbClr val="FFFFFF"/>
                </a:solidFill>
                <a:latin typeface="Arial" charset="0"/>
              </a:rPr>
            </a:br>
            <a:r>
              <a:rPr lang="en-US" sz="1800" dirty="0">
                <a:solidFill>
                  <a:srgbClr val="FFFFFF"/>
                </a:solidFill>
                <a:latin typeface="Arial" charset="0"/>
              </a:rPr>
              <a:t>centrioles</a:t>
            </a:r>
          </a:p>
        </p:txBody>
      </p:sp>
      <p:sp>
        <p:nvSpPr>
          <p:cNvPr id="35" name="Text Box 31"/>
          <p:cNvSpPr txBox="1">
            <a:spLocks noChangeArrowheads="1"/>
          </p:cNvSpPr>
          <p:nvPr/>
        </p:nvSpPr>
        <p:spPr bwMode="auto">
          <a:xfrm>
            <a:off x="7503629" y="3845084"/>
            <a:ext cx="116746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Plasma</a:t>
            </a:r>
            <a:br>
              <a:rPr lang="en-US" sz="1800" dirty="0">
                <a:solidFill>
                  <a:srgbClr val="FFFFFF"/>
                </a:solidFill>
                <a:latin typeface="Arial" charset="0"/>
              </a:rPr>
            </a:br>
            <a:r>
              <a:rPr lang="en-US" sz="1800" dirty="0">
                <a:solidFill>
                  <a:srgbClr val="FFFFFF"/>
                </a:solidFill>
                <a:latin typeface="Arial" charset="0"/>
              </a:rPr>
              <a:t>membrane</a:t>
            </a:r>
          </a:p>
        </p:txBody>
      </p:sp>
      <p:sp>
        <p:nvSpPr>
          <p:cNvPr id="36" name="Text Box 31"/>
          <p:cNvSpPr txBox="1">
            <a:spLocks noChangeArrowheads="1"/>
          </p:cNvSpPr>
          <p:nvPr/>
        </p:nvSpPr>
        <p:spPr bwMode="auto">
          <a:xfrm>
            <a:off x="7402029" y="3049215"/>
            <a:ext cx="13086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Peroxisome</a:t>
            </a:r>
          </a:p>
        </p:txBody>
      </p:sp>
      <p:sp>
        <p:nvSpPr>
          <p:cNvPr id="37" name="Text Box 31"/>
          <p:cNvSpPr txBox="1">
            <a:spLocks noChangeArrowheads="1"/>
          </p:cNvSpPr>
          <p:nvPr/>
        </p:nvSpPr>
        <p:spPr bwMode="auto">
          <a:xfrm>
            <a:off x="7029496" y="2058616"/>
            <a:ext cx="137259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Intermediate</a:t>
            </a:r>
            <a:br>
              <a:rPr lang="en-US" sz="1800" dirty="0">
                <a:solidFill>
                  <a:srgbClr val="FFFFFF"/>
                </a:solidFill>
                <a:latin typeface="Arial" charset="0"/>
              </a:rPr>
            </a:br>
            <a:r>
              <a:rPr lang="en-US" sz="1800" dirty="0">
                <a:solidFill>
                  <a:srgbClr val="FFFFFF"/>
                </a:solidFill>
                <a:latin typeface="Arial" charset="0"/>
              </a:rPr>
              <a:t>filament</a:t>
            </a:r>
          </a:p>
        </p:txBody>
      </p:sp>
      <p:sp>
        <p:nvSpPr>
          <p:cNvPr id="38" name="Text Box 31"/>
          <p:cNvSpPr txBox="1">
            <a:spLocks noChangeArrowheads="1"/>
          </p:cNvSpPr>
          <p:nvPr/>
        </p:nvSpPr>
        <p:spPr bwMode="auto">
          <a:xfrm>
            <a:off x="7029496" y="1779217"/>
            <a:ext cx="15006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Microfilament</a:t>
            </a:r>
          </a:p>
        </p:txBody>
      </p:sp>
      <p:sp>
        <p:nvSpPr>
          <p:cNvPr id="39" name="Text Box 31"/>
          <p:cNvSpPr txBox="1">
            <a:spLocks noChangeArrowheads="1"/>
          </p:cNvSpPr>
          <p:nvPr/>
        </p:nvSpPr>
        <p:spPr bwMode="auto">
          <a:xfrm>
            <a:off x="7029496" y="1499817"/>
            <a:ext cx="13080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Microtubule</a:t>
            </a:r>
          </a:p>
        </p:txBody>
      </p:sp>
      <p:sp>
        <p:nvSpPr>
          <p:cNvPr id="40" name="Text Box 31"/>
          <p:cNvSpPr txBox="1">
            <a:spLocks noChangeArrowheads="1"/>
          </p:cNvSpPr>
          <p:nvPr/>
        </p:nvSpPr>
        <p:spPr bwMode="auto">
          <a:xfrm>
            <a:off x="6809363" y="1228882"/>
            <a:ext cx="188971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CYTOSKELETON</a:t>
            </a:r>
          </a:p>
        </p:txBody>
      </p:sp>
      <p:sp>
        <p:nvSpPr>
          <p:cNvPr id="41" name="Text Box 31"/>
          <p:cNvSpPr txBox="1">
            <a:spLocks noChangeArrowheads="1"/>
          </p:cNvSpPr>
          <p:nvPr/>
        </p:nvSpPr>
        <p:spPr bwMode="auto">
          <a:xfrm>
            <a:off x="4421763" y="280617"/>
            <a:ext cx="11157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NUCLEUS</a:t>
            </a:r>
          </a:p>
        </p:txBody>
      </p:sp>
      <p:sp>
        <p:nvSpPr>
          <p:cNvPr id="42" name="Text Box 31"/>
          <p:cNvSpPr txBox="1">
            <a:spLocks noChangeArrowheads="1"/>
          </p:cNvSpPr>
          <p:nvPr/>
        </p:nvSpPr>
        <p:spPr bwMode="auto">
          <a:xfrm>
            <a:off x="4624962" y="543082"/>
            <a:ext cx="191158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Nuclear envelope</a:t>
            </a:r>
          </a:p>
        </p:txBody>
      </p:sp>
      <p:sp>
        <p:nvSpPr>
          <p:cNvPr id="43" name="Text Box 31"/>
          <p:cNvSpPr txBox="1">
            <a:spLocks noChangeArrowheads="1"/>
          </p:cNvSpPr>
          <p:nvPr/>
        </p:nvSpPr>
        <p:spPr bwMode="auto">
          <a:xfrm>
            <a:off x="4616496" y="830950"/>
            <a:ext cx="11031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Nucleolus</a:t>
            </a:r>
          </a:p>
        </p:txBody>
      </p:sp>
      <p:sp>
        <p:nvSpPr>
          <p:cNvPr id="44" name="Text Box 31"/>
          <p:cNvSpPr txBox="1">
            <a:spLocks noChangeArrowheads="1"/>
          </p:cNvSpPr>
          <p:nvPr/>
        </p:nvSpPr>
        <p:spPr bwMode="auto">
          <a:xfrm>
            <a:off x="4624962" y="1093417"/>
            <a:ext cx="11541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Chromatin</a:t>
            </a:r>
          </a:p>
        </p:txBody>
      </p:sp>
      <p:sp>
        <p:nvSpPr>
          <p:cNvPr id="45" name="Text Box 31"/>
          <p:cNvSpPr txBox="1">
            <a:spLocks noChangeArrowheads="1"/>
          </p:cNvSpPr>
          <p:nvPr/>
        </p:nvSpPr>
        <p:spPr bwMode="auto">
          <a:xfrm>
            <a:off x="3244897" y="2481951"/>
            <a:ext cx="12442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Ribosomes</a:t>
            </a:r>
          </a:p>
        </p:txBody>
      </p:sp>
    </p:spTree>
    <p:extLst>
      <p:ext uri="{BB962C8B-B14F-4D97-AF65-F5344CB8AC3E}">
        <p14:creationId xmlns:p14="http://schemas.microsoft.com/office/powerpoint/2010/main" val="1236704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217" descr="04_04bPlantCell-U.jpg"/>
          <p:cNvPicPr>
            <a:picLocks noChangeAspect="1"/>
          </p:cNvPicPr>
          <p:nvPr/>
        </p:nvPicPr>
        <p:blipFill rotWithShape="1">
          <a:blip r:embed="rId3" cstate="email">
            <a:extLst>
              <a:ext uri="{28A0092B-C50C-407E-A947-70E740481C1C}">
                <a14:useLocalDpi xmlns:a14="http://schemas.microsoft.com/office/drawing/2010/main" val="0"/>
              </a:ext>
            </a:extLst>
          </a:blip>
          <a:srcRect b="2546"/>
          <a:stretch/>
        </p:blipFill>
        <p:spPr>
          <a:xfrm>
            <a:off x="298704" y="221830"/>
            <a:ext cx="8546592" cy="641604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4.4b</a:t>
            </a:r>
          </a:p>
        </p:txBody>
      </p:sp>
      <p:cxnSp>
        <p:nvCxnSpPr>
          <p:cNvPr id="6" name="Straight Connector 5"/>
          <p:cNvCxnSpPr/>
          <p:nvPr/>
        </p:nvCxnSpPr>
        <p:spPr bwMode="auto">
          <a:xfrm>
            <a:off x="4394200" y="1303870"/>
            <a:ext cx="310133" cy="609134"/>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 name="Freeform 3"/>
          <p:cNvSpPr/>
          <p:nvPr/>
        </p:nvSpPr>
        <p:spPr>
          <a:xfrm>
            <a:off x="3213100" y="1460503"/>
            <a:ext cx="795867" cy="732367"/>
          </a:xfrm>
          <a:custGeom>
            <a:avLst/>
            <a:gdLst>
              <a:gd name="connsiteX0" fmla="*/ 795867 w 795867"/>
              <a:gd name="connsiteY0" fmla="*/ 732367 h 732367"/>
              <a:gd name="connsiteX1" fmla="*/ 381000 w 795867"/>
              <a:gd name="connsiteY1" fmla="*/ 4234 h 732367"/>
              <a:gd name="connsiteX2" fmla="*/ 0 w 795867"/>
              <a:gd name="connsiteY2" fmla="*/ 0 h 732367"/>
            </a:gdLst>
            <a:ahLst/>
            <a:cxnLst>
              <a:cxn ang="0">
                <a:pos x="connsiteX0" y="connsiteY0"/>
              </a:cxn>
              <a:cxn ang="0">
                <a:pos x="connsiteX1" y="connsiteY1"/>
              </a:cxn>
              <a:cxn ang="0">
                <a:pos x="connsiteX2" y="connsiteY2"/>
              </a:cxn>
            </a:cxnLst>
            <a:rect l="l" t="t" r="r" b="b"/>
            <a:pathLst>
              <a:path w="795867" h="732367">
                <a:moveTo>
                  <a:pt x="795867" y="732367"/>
                </a:moveTo>
                <a:lnTo>
                  <a:pt x="381000" y="4234"/>
                </a:lnTo>
                <a:lnTo>
                  <a:pt x="0"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cxnSp>
        <p:nvCxnSpPr>
          <p:cNvPr id="8" name="Straight Connector 7"/>
          <p:cNvCxnSpPr/>
          <p:nvPr/>
        </p:nvCxnSpPr>
        <p:spPr bwMode="auto">
          <a:xfrm>
            <a:off x="3162300" y="1981203"/>
            <a:ext cx="403266" cy="56680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Freeform 6"/>
          <p:cNvSpPr/>
          <p:nvPr/>
        </p:nvSpPr>
        <p:spPr>
          <a:xfrm>
            <a:off x="2290233" y="2544237"/>
            <a:ext cx="736600" cy="651933"/>
          </a:xfrm>
          <a:custGeom>
            <a:avLst/>
            <a:gdLst>
              <a:gd name="connsiteX0" fmla="*/ 736600 w 736600"/>
              <a:gd name="connsiteY0" fmla="*/ 651933 h 651933"/>
              <a:gd name="connsiteX1" fmla="*/ 372534 w 736600"/>
              <a:gd name="connsiteY1" fmla="*/ 4233 h 651933"/>
              <a:gd name="connsiteX2" fmla="*/ 0 w 736600"/>
              <a:gd name="connsiteY2" fmla="*/ 0 h 651933"/>
            </a:gdLst>
            <a:ahLst/>
            <a:cxnLst>
              <a:cxn ang="0">
                <a:pos x="connsiteX0" y="connsiteY0"/>
              </a:cxn>
              <a:cxn ang="0">
                <a:pos x="connsiteX1" y="connsiteY1"/>
              </a:cxn>
              <a:cxn ang="0">
                <a:pos x="connsiteX2" y="connsiteY2"/>
              </a:cxn>
            </a:cxnLst>
            <a:rect l="l" t="t" r="r" b="b"/>
            <a:pathLst>
              <a:path w="736600" h="651933">
                <a:moveTo>
                  <a:pt x="736600" y="651933"/>
                </a:moveTo>
                <a:lnTo>
                  <a:pt x="372534" y="4233"/>
                </a:lnTo>
                <a:lnTo>
                  <a:pt x="0"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9" name="Freeform 8"/>
          <p:cNvSpPr/>
          <p:nvPr/>
        </p:nvSpPr>
        <p:spPr>
          <a:xfrm>
            <a:off x="2099733" y="2798237"/>
            <a:ext cx="1223434" cy="1248833"/>
          </a:xfrm>
          <a:custGeom>
            <a:avLst/>
            <a:gdLst>
              <a:gd name="connsiteX0" fmla="*/ 1223434 w 1223434"/>
              <a:gd name="connsiteY0" fmla="*/ 1248833 h 1248833"/>
              <a:gd name="connsiteX1" fmla="*/ 495300 w 1223434"/>
              <a:gd name="connsiteY1" fmla="*/ 0 h 1248833"/>
              <a:gd name="connsiteX2" fmla="*/ 0 w 1223434"/>
              <a:gd name="connsiteY2" fmla="*/ 0 h 1248833"/>
            </a:gdLst>
            <a:ahLst/>
            <a:cxnLst>
              <a:cxn ang="0">
                <a:pos x="connsiteX0" y="connsiteY0"/>
              </a:cxn>
              <a:cxn ang="0">
                <a:pos x="connsiteX1" y="connsiteY1"/>
              </a:cxn>
              <a:cxn ang="0">
                <a:pos x="connsiteX2" y="connsiteY2"/>
              </a:cxn>
            </a:cxnLst>
            <a:rect l="l" t="t" r="r" b="b"/>
            <a:pathLst>
              <a:path w="1223434" h="1248833">
                <a:moveTo>
                  <a:pt x="1223434" y="1248833"/>
                </a:moveTo>
                <a:lnTo>
                  <a:pt x="495300" y="0"/>
                </a:lnTo>
                <a:lnTo>
                  <a:pt x="0"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cxnSp>
        <p:nvCxnSpPr>
          <p:cNvPr id="12" name="Straight Connector 11"/>
          <p:cNvCxnSpPr/>
          <p:nvPr/>
        </p:nvCxnSpPr>
        <p:spPr bwMode="auto">
          <a:xfrm flipH="1">
            <a:off x="4813300" y="2683470"/>
            <a:ext cx="186599" cy="25870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flipH="1">
            <a:off x="4818634" y="2772837"/>
            <a:ext cx="20066" cy="177333"/>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Freeform 12"/>
          <p:cNvSpPr/>
          <p:nvPr/>
        </p:nvSpPr>
        <p:spPr>
          <a:xfrm>
            <a:off x="5672667" y="711203"/>
            <a:ext cx="431800" cy="656167"/>
          </a:xfrm>
          <a:custGeom>
            <a:avLst/>
            <a:gdLst>
              <a:gd name="connsiteX0" fmla="*/ 0 w 431800"/>
              <a:gd name="connsiteY0" fmla="*/ 656167 h 656167"/>
              <a:gd name="connsiteX1" fmla="*/ 215900 w 431800"/>
              <a:gd name="connsiteY1" fmla="*/ 0 h 656167"/>
              <a:gd name="connsiteX2" fmla="*/ 431800 w 431800"/>
              <a:gd name="connsiteY2" fmla="*/ 0 h 656167"/>
            </a:gdLst>
            <a:ahLst/>
            <a:cxnLst>
              <a:cxn ang="0">
                <a:pos x="connsiteX0" y="connsiteY0"/>
              </a:cxn>
              <a:cxn ang="0">
                <a:pos x="connsiteX1" y="connsiteY1"/>
              </a:cxn>
              <a:cxn ang="0">
                <a:pos x="connsiteX2" y="connsiteY2"/>
              </a:cxn>
            </a:cxnLst>
            <a:rect l="l" t="t" r="r" b="b"/>
            <a:pathLst>
              <a:path w="431800" h="656167">
                <a:moveTo>
                  <a:pt x="0" y="656167"/>
                </a:moveTo>
                <a:lnTo>
                  <a:pt x="215900" y="0"/>
                </a:lnTo>
                <a:lnTo>
                  <a:pt x="431800"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5" name="Freeform 14"/>
          <p:cNvSpPr/>
          <p:nvPr/>
        </p:nvSpPr>
        <p:spPr>
          <a:xfrm>
            <a:off x="5588000" y="977903"/>
            <a:ext cx="639233" cy="846667"/>
          </a:xfrm>
          <a:custGeom>
            <a:avLst/>
            <a:gdLst>
              <a:gd name="connsiteX0" fmla="*/ 0 w 639233"/>
              <a:gd name="connsiteY0" fmla="*/ 846667 h 846667"/>
              <a:gd name="connsiteX1" fmla="*/ 410633 w 639233"/>
              <a:gd name="connsiteY1" fmla="*/ 0 h 846667"/>
              <a:gd name="connsiteX2" fmla="*/ 639233 w 639233"/>
              <a:gd name="connsiteY2" fmla="*/ 0 h 846667"/>
            </a:gdLst>
            <a:ahLst/>
            <a:cxnLst>
              <a:cxn ang="0">
                <a:pos x="connsiteX0" y="connsiteY0"/>
              </a:cxn>
              <a:cxn ang="0">
                <a:pos x="connsiteX1" y="connsiteY1"/>
              </a:cxn>
              <a:cxn ang="0">
                <a:pos x="connsiteX2" y="connsiteY2"/>
              </a:cxn>
            </a:cxnLst>
            <a:rect l="l" t="t" r="r" b="b"/>
            <a:pathLst>
              <a:path w="639233" h="846667">
                <a:moveTo>
                  <a:pt x="0" y="846667"/>
                </a:moveTo>
                <a:lnTo>
                  <a:pt x="410633" y="0"/>
                </a:lnTo>
                <a:lnTo>
                  <a:pt x="639233"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6" name="Freeform 15"/>
          <p:cNvSpPr/>
          <p:nvPr/>
        </p:nvSpPr>
        <p:spPr>
          <a:xfrm>
            <a:off x="5528733" y="1210737"/>
            <a:ext cx="795867" cy="986366"/>
          </a:xfrm>
          <a:custGeom>
            <a:avLst/>
            <a:gdLst>
              <a:gd name="connsiteX0" fmla="*/ 0 w 795867"/>
              <a:gd name="connsiteY0" fmla="*/ 986366 h 986366"/>
              <a:gd name="connsiteX1" fmla="*/ 571500 w 795867"/>
              <a:gd name="connsiteY1" fmla="*/ 0 h 986366"/>
              <a:gd name="connsiteX2" fmla="*/ 795867 w 795867"/>
              <a:gd name="connsiteY2" fmla="*/ 0 h 986366"/>
            </a:gdLst>
            <a:ahLst/>
            <a:cxnLst>
              <a:cxn ang="0">
                <a:pos x="connsiteX0" y="connsiteY0"/>
              </a:cxn>
              <a:cxn ang="0">
                <a:pos x="connsiteX1" y="connsiteY1"/>
              </a:cxn>
              <a:cxn ang="0">
                <a:pos x="connsiteX2" y="connsiteY2"/>
              </a:cxn>
            </a:cxnLst>
            <a:rect l="l" t="t" r="r" b="b"/>
            <a:pathLst>
              <a:path w="795867" h="986366">
                <a:moveTo>
                  <a:pt x="0" y="986366"/>
                </a:moveTo>
                <a:lnTo>
                  <a:pt x="571500" y="0"/>
                </a:lnTo>
                <a:lnTo>
                  <a:pt x="795867" y="0"/>
                </a:lnTo>
              </a:path>
            </a:pathLst>
          </a:custGeom>
          <a:ln w="12700" cmpd="sng">
            <a:solidFill>
              <a:srgbClr val="FFFFFF"/>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cxnSp>
        <p:nvCxnSpPr>
          <p:cNvPr id="19" name="Straight Connector 18"/>
          <p:cNvCxnSpPr/>
          <p:nvPr/>
        </p:nvCxnSpPr>
        <p:spPr bwMode="auto">
          <a:xfrm>
            <a:off x="6701367" y="2709337"/>
            <a:ext cx="839299" cy="130767"/>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Connector 20"/>
          <p:cNvCxnSpPr/>
          <p:nvPr/>
        </p:nvCxnSpPr>
        <p:spPr bwMode="auto">
          <a:xfrm>
            <a:off x="6434999" y="3267670"/>
            <a:ext cx="973334" cy="28410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Connector 23"/>
          <p:cNvCxnSpPr/>
          <p:nvPr/>
        </p:nvCxnSpPr>
        <p:spPr bwMode="auto">
          <a:xfrm>
            <a:off x="6629732" y="4127037"/>
            <a:ext cx="575401" cy="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p:cNvCxnSpPr/>
          <p:nvPr/>
        </p:nvCxnSpPr>
        <p:spPr bwMode="auto">
          <a:xfrm>
            <a:off x="5313166" y="4304837"/>
            <a:ext cx="245201" cy="152866"/>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 name="Straight Connector 27"/>
          <p:cNvCxnSpPr/>
          <p:nvPr/>
        </p:nvCxnSpPr>
        <p:spPr bwMode="auto">
          <a:xfrm>
            <a:off x="4551165" y="4076237"/>
            <a:ext cx="169002" cy="571966"/>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Straight Connector 29"/>
          <p:cNvCxnSpPr/>
          <p:nvPr/>
        </p:nvCxnSpPr>
        <p:spPr bwMode="auto">
          <a:xfrm>
            <a:off x="3767999" y="4067771"/>
            <a:ext cx="465334" cy="1253532"/>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Straight Connector 31"/>
          <p:cNvCxnSpPr/>
          <p:nvPr/>
        </p:nvCxnSpPr>
        <p:spPr bwMode="auto">
          <a:xfrm>
            <a:off x="3513667" y="4614337"/>
            <a:ext cx="152400" cy="1312333"/>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5" name="Text Box 31"/>
          <p:cNvSpPr txBox="1">
            <a:spLocks noChangeArrowheads="1"/>
          </p:cNvSpPr>
          <p:nvPr/>
        </p:nvSpPr>
        <p:spPr bwMode="auto">
          <a:xfrm>
            <a:off x="3939176" y="475349"/>
            <a:ext cx="14110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Rough</a:t>
            </a:r>
            <a:br>
              <a:rPr lang="en-US" sz="1800" dirty="0">
                <a:solidFill>
                  <a:srgbClr val="FFFFFF"/>
                </a:solidFill>
                <a:latin typeface="Arial" charset="0"/>
              </a:rPr>
            </a:br>
            <a:r>
              <a:rPr lang="en-US" sz="1800" dirty="0">
                <a:solidFill>
                  <a:srgbClr val="FFFFFF"/>
                </a:solidFill>
                <a:latin typeface="Arial" charset="0"/>
              </a:rPr>
              <a:t>endoplasmic</a:t>
            </a:r>
            <a:br>
              <a:rPr lang="en-US" sz="1800" dirty="0">
                <a:solidFill>
                  <a:srgbClr val="FFFFFF"/>
                </a:solidFill>
                <a:latin typeface="Arial" charset="0"/>
              </a:rPr>
            </a:br>
            <a:r>
              <a:rPr lang="en-US" sz="1800" dirty="0">
                <a:solidFill>
                  <a:srgbClr val="FFFFFF"/>
                </a:solidFill>
                <a:latin typeface="Arial" charset="0"/>
              </a:rPr>
              <a:t>reticulum</a:t>
            </a:r>
          </a:p>
        </p:txBody>
      </p:sp>
      <p:sp>
        <p:nvSpPr>
          <p:cNvPr id="36" name="Text Box 31"/>
          <p:cNvSpPr txBox="1">
            <a:spLocks noChangeArrowheads="1"/>
          </p:cNvSpPr>
          <p:nvPr/>
        </p:nvSpPr>
        <p:spPr bwMode="auto">
          <a:xfrm>
            <a:off x="2127311" y="746281"/>
            <a:ext cx="14110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Smooth</a:t>
            </a:r>
            <a:br>
              <a:rPr lang="en-US" sz="1800" dirty="0">
                <a:solidFill>
                  <a:srgbClr val="FFFFFF"/>
                </a:solidFill>
                <a:latin typeface="Arial" charset="0"/>
              </a:rPr>
            </a:br>
            <a:r>
              <a:rPr lang="en-US" sz="1800" dirty="0">
                <a:solidFill>
                  <a:srgbClr val="FFFFFF"/>
                </a:solidFill>
                <a:latin typeface="Arial" charset="0"/>
              </a:rPr>
              <a:t>endoplasmic</a:t>
            </a:r>
            <a:br>
              <a:rPr lang="en-US" sz="1800" dirty="0">
                <a:solidFill>
                  <a:srgbClr val="FFFFFF"/>
                </a:solidFill>
                <a:latin typeface="Arial" charset="0"/>
              </a:rPr>
            </a:br>
            <a:r>
              <a:rPr lang="en-US" sz="1800" dirty="0">
                <a:solidFill>
                  <a:srgbClr val="FFFFFF"/>
                </a:solidFill>
                <a:latin typeface="Arial" charset="0"/>
              </a:rPr>
              <a:t>reticulum</a:t>
            </a:r>
          </a:p>
        </p:txBody>
      </p:sp>
      <p:sp>
        <p:nvSpPr>
          <p:cNvPr id="37" name="Text Box 31"/>
          <p:cNvSpPr txBox="1">
            <a:spLocks noChangeArrowheads="1"/>
          </p:cNvSpPr>
          <p:nvPr/>
        </p:nvSpPr>
        <p:spPr bwMode="auto">
          <a:xfrm>
            <a:off x="5852629" y="306019"/>
            <a:ext cx="11157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NUCLEUS</a:t>
            </a:r>
          </a:p>
        </p:txBody>
      </p:sp>
      <p:sp>
        <p:nvSpPr>
          <p:cNvPr id="38" name="Text Box 31"/>
          <p:cNvSpPr txBox="1">
            <a:spLocks noChangeArrowheads="1"/>
          </p:cNvSpPr>
          <p:nvPr/>
        </p:nvSpPr>
        <p:spPr bwMode="auto">
          <a:xfrm>
            <a:off x="6157432" y="560017"/>
            <a:ext cx="191158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Nuclear envelope</a:t>
            </a:r>
          </a:p>
        </p:txBody>
      </p:sp>
      <p:sp>
        <p:nvSpPr>
          <p:cNvPr id="39" name="Text Box 31"/>
          <p:cNvSpPr txBox="1">
            <a:spLocks noChangeArrowheads="1"/>
          </p:cNvSpPr>
          <p:nvPr/>
        </p:nvSpPr>
        <p:spPr bwMode="auto">
          <a:xfrm>
            <a:off x="6275971" y="822484"/>
            <a:ext cx="11031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Nucleolus</a:t>
            </a:r>
          </a:p>
        </p:txBody>
      </p:sp>
      <p:sp>
        <p:nvSpPr>
          <p:cNvPr id="40" name="Text Box 31"/>
          <p:cNvSpPr txBox="1">
            <a:spLocks noChangeArrowheads="1"/>
          </p:cNvSpPr>
          <p:nvPr/>
        </p:nvSpPr>
        <p:spPr bwMode="auto">
          <a:xfrm>
            <a:off x="6386041" y="1068017"/>
            <a:ext cx="11541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Chromatin</a:t>
            </a:r>
          </a:p>
        </p:txBody>
      </p:sp>
      <p:sp>
        <p:nvSpPr>
          <p:cNvPr id="41" name="Text Box 31"/>
          <p:cNvSpPr txBox="1">
            <a:spLocks noChangeArrowheads="1"/>
          </p:cNvSpPr>
          <p:nvPr/>
        </p:nvSpPr>
        <p:spPr bwMode="auto">
          <a:xfrm>
            <a:off x="4167775" y="2879884"/>
            <a:ext cx="12442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Ribosomes</a:t>
            </a:r>
          </a:p>
        </p:txBody>
      </p:sp>
      <p:sp>
        <p:nvSpPr>
          <p:cNvPr id="42" name="Text Box 31"/>
          <p:cNvSpPr txBox="1">
            <a:spLocks noChangeArrowheads="1"/>
          </p:cNvSpPr>
          <p:nvPr/>
        </p:nvSpPr>
        <p:spPr bwMode="auto">
          <a:xfrm>
            <a:off x="3278763" y="5885554"/>
            <a:ext cx="116746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Plasma</a:t>
            </a:r>
            <a:br>
              <a:rPr lang="en-US" sz="1800" dirty="0">
                <a:solidFill>
                  <a:srgbClr val="FFFFFF"/>
                </a:solidFill>
                <a:latin typeface="Arial" charset="0"/>
              </a:rPr>
            </a:br>
            <a:r>
              <a:rPr lang="en-US" sz="1800" dirty="0">
                <a:solidFill>
                  <a:srgbClr val="FFFFFF"/>
                </a:solidFill>
                <a:latin typeface="Arial" charset="0"/>
              </a:rPr>
              <a:t>membrane</a:t>
            </a:r>
          </a:p>
        </p:txBody>
      </p:sp>
      <p:sp>
        <p:nvSpPr>
          <p:cNvPr id="43" name="Text Box 31"/>
          <p:cNvSpPr txBox="1">
            <a:spLocks noChangeArrowheads="1"/>
          </p:cNvSpPr>
          <p:nvPr/>
        </p:nvSpPr>
        <p:spPr bwMode="auto">
          <a:xfrm>
            <a:off x="4015363" y="5267484"/>
            <a:ext cx="13086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Peroxisome</a:t>
            </a:r>
          </a:p>
        </p:txBody>
      </p:sp>
      <p:sp>
        <p:nvSpPr>
          <p:cNvPr id="44" name="Text Box 31"/>
          <p:cNvSpPr txBox="1">
            <a:spLocks noChangeArrowheads="1"/>
          </p:cNvSpPr>
          <p:nvPr/>
        </p:nvSpPr>
        <p:spPr bwMode="auto">
          <a:xfrm>
            <a:off x="1771696" y="1694551"/>
            <a:ext cx="16026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Mitochondrion</a:t>
            </a:r>
          </a:p>
        </p:txBody>
      </p:sp>
      <p:sp>
        <p:nvSpPr>
          <p:cNvPr id="45" name="Text Box 31"/>
          <p:cNvSpPr txBox="1">
            <a:spLocks noChangeArrowheads="1"/>
          </p:cNvSpPr>
          <p:nvPr/>
        </p:nvSpPr>
        <p:spPr bwMode="auto">
          <a:xfrm>
            <a:off x="738763" y="2388818"/>
            <a:ext cx="15006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Microfilament</a:t>
            </a:r>
          </a:p>
        </p:txBody>
      </p:sp>
      <p:sp>
        <p:nvSpPr>
          <p:cNvPr id="46" name="Text Box 31"/>
          <p:cNvSpPr txBox="1">
            <a:spLocks noChangeArrowheads="1"/>
          </p:cNvSpPr>
          <p:nvPr/>
        </p:nvSpPr>
        <p:spPr bwMode="auto">
          <a:xfrm>
            <a:off x="738762" y="2651286"/>
            <a:ext cx="13080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Microtubule</a:t>
            </a:r>
          </a:p>
        </p:txBody>
      </p:sp>
      <p:sp>
        <p:nvSpPr>
          <p:cNvPr id="47" name="Text Box 31"/>
          <p:cNvSpPr txBox="1">
            <a:spLocks noChangeArrowheads="1"/>
          </p:cNvSpPr>
          <p:nvPr/>
        </p:nvSpPr>
        <p:spPr bwMode="auto">
          <a:xfrm>
            <a:off x="484763" y="2134818"/>
            <a:ext cx="188971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CYTOSKELETON</a:t>
            </a:r>
          </a:p>
        </p:txBody>
      </p:sp>
      <p:sp>
        <p:nvSpPr>
          <p:cNvPr id="48" name="Text Box 31"/>
          <p:cNvSpPr txBox="1">
            <a:spLocks noChangeArrowheads="1"/>
          </p:cNvSpPr>
          <p:nvPr/>
        </p:nvSpPr>
        <p:spPr bwMode="auto">
          <a:xfrm>
            <a:off x="1390695" y="4446218"/>
            <a:ext cx="138567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Cell wall of</a:t>
            </a:r>
            <a:br>
              <a:rPr lang="en-US" sz="1800" dirty="0">
                <a:solidFill>
                  <a:srgbClr val="FFFFFF"/>
                </a:solidFill>
                <a:latin typeface="Arial" charset="0"/>
              </a:rPr>
            </a:br>
            <a:r>
              <a:rPr lang="en-US" sz="1800" dirty="0">
                <a:solidFill>
                  <a:srgbClr val="FFFFFF"/>
                </a:solidFill>
                <a:latin typeface="Arial" charset="0"/>
              </a:rPr>
              <a:t>adjacent cell</a:t>
            </a:r>
          </a:p>
        </p:txBody>
      </p:sp>
      <p:sp>
        <p:nvSpPr>
          <p:cNvPr id="49" name="Text Box 31"/>
          <p:cNvSpPr txBox="1">
            <a:spLocks noChangeArrowheads="1"/>
          </p:cNvSpPr>
          <p:nvPr/>
        </p:nvSpPr>
        <p:spPr bwMode="auto">
          <a:xfrm>
            <a:off x="4548764" y="4632484"/>
            <a:ext cx="110321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Golgi</a:t>
            </a:r>
            <a:br>
              <a:rPr lang="en-US" sz="1800" dirty="0">
                <a:solidFill>
                  <a:srgbClr val="FFFFFF"/>
                </a:solidFill>
                <a:latin typeface="Arial" charset="0"/>
              </a:rPr>
            </a:br>
            <a:r>
              <a:rPr lang="en-US" sz="1800" dirty="0">
                <a:solidFill>
                  <a:srgbClr val="FFFFFF"/>
                </a:solidFill>
                <a:latin typeface="Arial" charset="0"/>
              </a:rPr>
              <a:t>apparatus</a:t>
            </a:r>
          </a:p>
        </p:txBody>
      </p:sp>
      <p:sp>
        <p:nvSpPr>
          <p:cNvPr id="50" name="Text Box 31"/>
          <p:cNvSpPr txBox="1">
            <a:spLocks noChangeArrowheads="1"/>
          </p:cNvSpPr>
          <p:nvPr/>
        </p:nvSpPr>
        <p:spPr bwMode="auto">
          <a:xfrm>
            <a:off x="5615563" y="4319218"/>
            <a:ext cx="15524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err="1">
                <a:solidFill>
                  <a:srgbClr val="FFFFFF"/>
                </a:solidFill>
                <a:latin typeface="Arial" charset="0"/>
              </a:rPr>
              <a:t>Plasmodesma</a:t>
            </a:r>
            <a:endParaRPr lang="en-US" sz="1800" dirty="0">
              <a:solidFill>
                <a:srgbClr val="FFFFFF"/>
              </a:solidFill>
              <a:latin typeface="Arial" charset="0"/>
            </a:endParaRPr>
          </a:p>
        </p:txBody>
      </p:sp>
      <p:sp>
        <p:nvSpPr>
          <p:cNvPr id="51" name="Text Box 31"/>
          <p:cNvSpPr txBox="1">
            <a:spLocks noChangeArrowheads="1"/>
          </p:cNvSpPr>
          <p:nvPr/>
        </p:nvSpPr>
        <p:spPr bwMode="auto">
          <a:xfrm>
            <a:off x="7283497" y="3980551"/>
            <a:ext cx="92366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Cell wall</a:t>
            </a:r>
          </a:p>
        </p:txBody>
      </p:sp>
      <p:sp>
        <p:nvSpPr>
          <p:cNvPr id="52" name="Text Box 31"/>
          <p:cNvSpPr txBox="1">
            <a:spLocks noChangeArrowheads="1"/>
          </p:cNvSpPr>
          <p:nvPr/>
        </p:nvSpPr>
        <p:spPr bwMode="auto">
          <a:xfrm>
            <a:off x="7461295" y="3413285"/>
            <a:ext cx="128242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Chloroplast</a:t>
            </a:r>
          </a:p>
        </p:txBody>
      </p:sp>
      <p:sp>
        <p:nvSpPr>
          <p:cNvPr id="53" name="Text Box 31"/>
          <p:cNvSpPr txBox="1">
            <a:spLocks noChangeArrowheads="1"/>
          </p:cNvSpPr>
          <p:nvPr/>
        </p:nvSpPr>
        <p:spPr bwMode="auto">
          <a:xfrm>
            <a:off x="7588297" y="2693618"/>
            <a:ext cx="85964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a:solidFill>
                  <a:srgbClr val="FFFFFF"/>
                </a:solidFill>
                <a:latin typeface="Arial" charset="0"/>
              </a:rPr>
              <a:t>Central</a:t>
            </a:r>
            <a:br>
              <a:rPr lang="en-US" sz="1800" dirty="0">
                <a:solidFill>
                  <a:srgbClr val="FFFFFF"/>
                </a:solidFill>
                <a:latin typeface="Arial" charset="0"/>
              </a:rPr>
            </a:br>
            <a:r>
              <a:rPr lang="en-US" sz="1800" dirty="0">
                <a:solidFill>
                  <a:srgbClr val="FFFFFF"/>
                </a:solidFill>
                <a:latin typeface="Arial" charset="0"/>
              </a:rPr>
              <a:t>vacuole</a:t>
            </a:r>
          </a:p>
        </p:txBody>
      </p:sp>
    </p:spTree>
    <p:extLst>
      <p:ext uri="{BB962C8B-B14F-4D97-AF65-F5344CB8AC3E}">
        <p14:creationId xmlns:p14="http://schemas.microsoft.com/office/powerpoint/2010/main" val="358998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990578" cy="1752600"/>
          </a:xfrm>
        </p:spPr>
        <p:txBody>
          <a:bodyPr/>
          <a:lstStyle/>
          <a:p>
            <a:r>
              <a:rPr lang="en-US"/>
              <a:t>Table 4.22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265" y="189133"/>
            <a:ext cx="5821680" cy="6431280"/>
          </a:xfrm>
          <a:prstGeom prst="rect">
            <a:avLst/>
          </a:prstGeom>
        </p:spPr>
      </p:pic>
    </p:spTree>
    <p:extLst>
      <p:ext uri="{BB962C8B-B14F-4D97-AF65-F5344CB8AC3E}">
        <p14:creationId xmlns:p14="http://schemas.microsoft.com/office/powerpoint/2010/main" val="378716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990578" cy="1752600"/>
          </a:xfrm>
        </p:spPr>
        <p:txBody>
          <a:bodyPr/>
          <a:lstStyle/>
          <a:p>
            <a:r>
              <a:rPr lang="en-US"/>
              <a:t>Table 4.22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941" y="0"/>
            <a:ext cx="5821680" cy="6583680"/>
          </a:xfrm>
          <a:prstGeom prst="rect">
            <a:avLst/>
          </a:prstGeom>
        </p:spPr>
      </p:pic>
    </p:spTree>
    <p:extLst>
      <p:ext uri="{BB962C8B-B14F-4D97-AF65-F5344CB8AC3E}">
        <p14:creationId xmlns:p14="http://schemas.microsoft.com/office/powerpoint/2010/main" val="2683441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Arial"/>
                <a:cs typeface="Arial"/>
              </a:rPr>
              <a:t>Organelles are found in what domain(s) of life?</a:t>
            </a:r>
          </a:p>
        </p:txBody>
      </p:sp>
      <p:sp>
        <p:nvSpPr>
          <p:cNvPr id="8" name="Rectangle 7"/>
          <p:cNvSpPr/>
          <p:nvPr/>
        </p:nvSpPr>
        <p:spPr>
          <a:xfrm>
            <a:off x="2286000" y="1905506"/>
            <a:ext cx="4572000" cy="3046988"/>
          </a:xfrm>
          <a:prstGeom prst="rect">
            <a:avLst/>
          </a:prstGeom>
        </p:spPr>
        <p:txBody>
          <a:bodyPr>
            <a:spAutoFit/>
          </a:bodyPr>
          <a:lstStyle/>
          <a:p>
            <a:r>
              <a:rPr lang="en-US" sz="2400" dirty="0">
                <a:latin typeface="Arial"/>
                <a:cs typeface="Arial"/>
              </a:rPr>
              <a:t>A. Archaea</a:t>
            </a:r>
          </a:p>
          <a:p>
            <a:endParaRPr lang="en-US" sz="2400" dirty="0">
              <a:latin typeface="Arial"/>
              <a:cs typeface="Arial"/>
            </a:endParaRPr>
          </a:p>
          <a:p>
            <a:r>
              <a:rPr lang="en-US" sz="2400" dirty="0">
                <a:latin typeface="Arial"/>
                <a:cs typeface="Arial"/>
              </a:rPr>
              <a:t>B. Bacteria</a:t>
            </a:r>
          </a:p>
          <a:p>
            <a:endParaRPr lang="en-US" sz="2400" dirty="0">
              <a:latin typeface="Arial"/>
              <a:cs typeface="Arial"/>
            </a:endParaRPr>
          </a:p>
          <a:p>
            <a:r>
              <a:rPr lang="en-US" sz="2400" dirty="0">
                <a:latin typeface="Arial"/>
                <a:cs typeface="Arial"/>
              </a:rPr>
              <a:t>C. </a:t>
            </a:r>
            <a:r>
              <a:rPr lang="en-US" sz="2400" dirty="0" err="1">
                <a:latin typeface="Arial"/>
                <a:cs typeface="Arial"/>
              </a:rPr>
              <a:t>Eukarya</a:t>
            </a:r>
            <a:endParaRPr lang="en-US" sz="2400" dirty="0">
              <a:latin typeface="Arial"/>
              <a:cs typeface="Arial"/>
            </a:endParaRPr>
          </a:p>
          <a:p>
            <a:endParaRPr lang="en-US" sz="2400" dirty="0">
              <a:latin typeface="Arial"/>
              <a:cs typeface="Arial"/>
            </a:endParaRPr>
          </a:p>
          <a:p>
            <a:r>
              <a:rPr lang="en-US" sz="2400" dirty="0">
                <a:latin typeface="Arial"/>
                <a:cs typeface="Arial"/>
              </a:rPr>
              <a:t>D. All of the above</a:t>
            </a:r>
          </a:p>
          <a:p>
            <a:endParaRPr lang="en-US" sz="2400" dirty="0">
              <a:latin typeface="Arial"/>
              <a:cs typeface="Arial"/>
            </a:endParaRPr>
          </a:p>
        </p:txBody>
      </p:sp>
    </p:spTree>
    <p:extLst>
      <p:ext uri="{BB962C8B-B14F-4D97-AF65-F5344CB8AC3E}">
        <p14:creationId xmlns:p14="http://schemas.microsoft.com/office/powerpoint/2010/main" val="416248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dirty="0" smtClean="0">
                <a:solidFill>
                  <a:srgbClr val="604A7B"/>
                </a:solidFill>
                <a:latin typeface="Arial" panose="020B0604020202020204" pitchFamily="34" charset="0"/>
                <a:cs typeface="Arial" panose="020B0604020202020204" pitchFamily="34" charset="0"/>
              </a:rPr>
              <a:t>The Cell </a:t>
            </a:r>
            <a:r>
              <a:rPr lang="en-US" sz="3800" b="1" dirty="0">
                <a:solidFill>
                  <a:srgbClr val="604A7B"/>
                </a:solidFill>
                <a:latin typeface="Arial" panose="020B0604020202020204" pitchFamily="34" charset="0"/>
                <a:cs typeface="Arial" panose="020B0604020202020204" pitchFamily="34" charset="0"/>
              </a:rPr>
              <a:t>Theory</a:t>
            </a:r>
          </a:p>
        </p:txBody>
      </p:sp>
      <p:sp>
        <p:nvSpPr>
          <p:cNvPr id="3" name="Rectangle 2"/>
          <p:cNvSpPr/>
          <p:nvPr/>
        </p:nvSpPr>
        <p:spPr>
          <a:xfrm>
            <a:off x="1109133" y="3008363"/>
            <a:ext cx="7162800" cy="646331"/>
          </a:xfrm>
          <a:prstGeom prst="rect">
            <a:avLst/>
          </a:prstGeom>
        </p:spPr>
        <p:txBody>
          <a:bodyPr wrap="square">
            <a:spAutoFit/>
          </a:bodyPr>
          <a:lstStyle/>
          <a:p>
            <a:r>
              <a:rPr lang="en-US" dirty="0">
                <a:hlinkClick r:id="rId3"/>
              </a:rPr>
              <a:t>http://ed.ted.com/lessons/the-wacky-history-of-cell-theory</a:t>
            </a:r>
            <a:endParaRPr lang="en-US" dirty="0"/>
          </a:p>
          <a:p>
            <a:endParaRPr lang="en-US" dirty="0"/>
          </a:p>
        </p:txBody>
      </p:sp>
    </p:spTree>
    <p:extLst>
      <p:ext uri="{BB962C8B-B14F-4D97-AF65-F5344CB8AC3E}">
        <p14:creationId xmlns:p14="http://schemas.microsoft.com/office/powerpoint/2010/main" val="2168678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Arial"/>
                <a:cs typeface="Arial"/>
              </a:rPr>
              <a:t>Organelles are found in what domain(s) of life?</a:t>
            </a:r>
          </a:p>
        </p:txBody>
      </p:sp>
      <p:sp>
        <p:nvSpPr>
          <p:cNvPr id="8" name="Rectangle 7"/>
          <p:cNvSpPr/>
          <p:nvPr/>
        </p:nvSpPr>
        <p:spPr>
          <a:xfrm>
            <a:off x="2286000" y="1905506"/>
            <a:ext cx="4572000" cy="3046988"/>
          </a:xfrm>
          <a:prstGeom prst="rect">
            <a:avLst/>
          </a:prstGeom>
        </p:spPr>
        <p:txBody>
          <a:bodyPr>
            <a:spAutoFit/>
          </a:bodyPr>
          <a:lstStyle/>
          <a:p>
            <a:r>
              <a:rPr lang="en-US" sz="2400" dirty="0">
                <a:latin typeface="Arial"/>
                <a:cs typeface="Arial"/>
              </a:rPr>
              <a:t>A. Archaea</a:t>
            </a:r>
          </a:p>
          <a:p>
            <a:endParaRPr lang="en-US" sz="2400" dirty="0">
              <a:latin typeface="Arial"/>
              <a:cs typeface="Arial"/>
            </a:endParaRPr>
          </a:p>
          <a:p>
            <a:r>
              <a:rPr lang="en-US" sz="2400" dirty="0">
                <a:latin typeface="Arial"/>
                <a:cs typeface="Arial"/>
              </a:rPr>
              <a:t>B. Bacteria</a:t>
            </a:r>
          </a:p>
          <a:p>
            <a:endParaRPr lang="en-US" sz="2400" dirty="0">
              <a:latin typeface="Arial"/>
              <a:cs typeface="Arial"/>
            </a:endParaRPr>
          </a:p>
          <a:p>
            <a:r>
              <a:rPr lang="en-US" sz="2400" dirty="0">
                <a:latin typeface="Arial"/>
                <a:cs typeface="Arial"/>
              </a:rPr>
              <a:t>C. </a:t>
            </a:r>
            <a:r>
              <a:rPr lang="en-US" sz="2400" dirty="0" err="1">
                <a:solidFill>
                  <a:srgbClr val="FF0000"/>
                </a:solidFill>
                <a:latin typeface="Arial"/>
                <a:cs typeface="Arial"/>
              </a:rPr>
              <a:t>Eukarya</a:t>
            </a:r>
            <a:endParaRPr lang="en-US" sz="2400" dirty="0">
              <a:solidFill>
                <a:srgbClr val="FF0000"/>
              </a:solidFill>
              <a:latin typeface="Arial"/>
              <a:cs typeface="Arial"/>
            </a:endParaRPr>
          </a:p>
          <a:p>
            <a:endParaRPr lang="en-US" sz="2400" dirty="0">
              <a:latin typeface="Arial"/>
              <a:cs typeface="Arial"/>
            </a:endParaRPr>
          </a:p>
          <a:p>
            <a:r>
              <a:rPr lang="en-US" sz="2400" dirty="0">
                <a:latin typeface="Arial"/>
                <a:cs typeface="Arial"/>
              </a:rPr>
              <a:t>D. All of the above</a:t>
            </a:r>
          </a:p>
          <a:p>
            <a:endParaRPr lang="en-US" sz="2400" dirty="0">
              <a:latin typeface="Arial"/>
              <a:cs typeface="Arial"/>
            </a:endParaRPr>
          </a:p>
        </p:txBody>
      </p:sp>
    </p:spTree>
    <p:extLst>
      <p:ext uri="{BB962C8B-B14F-4D97-AF65-F5344CB8AC3E}">
        <p14:creationId xmlns:p14="http://schemas.microsoft.com/office/powerpoint/2010/main" val="1937717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smtClean="0">
                <a:solidFill>
                  <a:srgbClr val="604A7B"/>
                </a:solidFill>
                <a:latin typeface="Arial"/>
                <a:cs typeface="Arial"/>
              </a:rPr>
              <a:t>The Cell Theory states:</a:t>
            </a:r>
            <a:endParaRPr lang="en-US" sz="3600" b="1" dirty="0">
              <a:solidFill>
                <a:srgbClr val="604A7B"/>
              </a:solidFill>
              <a:latin typeface="Arial"/>
              <a:cs typeface="Arial"/>
            </a:endParaRPr>
          </a:p>
        </p:txBody>
      </p:sp>
      <p:sp>
        <p:nvSpPr>
          <p:cNvPr id="3" name="Content Placeholder 2"/>
          <p:cNvSpPr>
            <a:spLocks noGrp="1"/>
          </p:cNvSpPr>
          <p:nvPr>
            <p:ph idx="1"/>
          </p:nvPr>
        </p:nvSpPr>
        <p:spPr>
          <a:xfrm>
            <a:off x="285358" y="1879335"/>
            <a:ext cx="8475133" cy="4758267"/>
          </a:xfrm>
        </p:spPr>
        <p:txBody>
          <a:bodyPr>
            <a:normAutofit/>
          </a:bodyPr>
          <a:lstStyle/>
          <a:p>
            <a:pPr marL="0" indent="0">
              <a:buNone/>
            </a:pPr>
            <a:r>
              <a:rPr lang="en-US" sz="3000" dirty="0">
                <a:latin typeface="Arial"/>
                <a:cs typeface="Arial"/>
              </a:rPr>
              <a:t>A. All organisms are made of one or more cells</a:t>
            </a:r>
            <a:r>
              <a:rPr lang="en-US" sz="3000" dirty="0" smtClean="0">
                <a:latin typeface="Arial"/>
                <a:cs typeface="Arial"/>
              </a:rPr>
              <a:t>.</a:t>
            </a:r>
            <a:endParaRPr lang="en-US" sz="3000" dirty="0">
              <a:latin typeface="Arial"/>
              <a:cs typeface="Arial"/>
            </a:endParaRPr>
          </a:p>
          <a:p>
            <a:pPr marL="0" indent="0">
              <a:buNone/>
            </a:pPr>
            <a:r>
              <a:rPr lang="en-US" sz="3000" dirty="0">
                <a:latin typeface="Arial"/>
                <a:cs typeface="Arial"/>
              </a:rPr>
              <a:t>B. The cell is the basic unit of all living things</a:t>
            </a:r>
            <a:r>
              <a:rPr lang="en-US" sz="3000" dirty="0" smtClean="0">
                <a:latin typeface="Arial"/>
                <a:cs typeface="Arial"/>
              </a:rPr>
              <a:t>.</a:t>
            </a:r>
            <a:endParaRPr lang="en-US" sz="3000" dirty="0">
              <a:latin typeface="Arial"/>
              <a:cs typeface="Arial"/>
            </a:endParaRPr>
          </a:p>
          <a:p>
            <a:pPr marL="0" indent="0">
              <a:buNone/>
            </a:pPr>
            <a:r>
              <a:rPr lang="en-US" sz="3000" dirty="0">
                <a:latin typeface="Arial"/>
                <a:cs typeface="Arial"/>
              </a:rPr>
              <a:t>C. All cells </a:t>
            </a:r>
            <a:r>
              <a:rPr lang="en-US" sz="3000" dirty="0" smtClean="0">
                <a:latin typeface="Arial"/>
                <a:cs typeface="Arial"/>
              </a:rPr>
              <a:t>come </a:t>
            </a:r>
            <a:r>
              <a:rPr lang="en-US" sz="3000" dirty="0">
                <a:latin typeface="Arial"/>
                <a:cs typeface="Arial"/>
              </a:rPr>
              <a:t>from existing cells</a:t>
            </a:r>
            <a:r>
              <a:rPr lang="en-US" sz="3000" dirty="0" smtClean="0">
                <a:latin typeface="Arial"/>
                <a:cs typeface="Arial"/>
              </a:rPr>
              <a:t>.</a:t>
            </a:r>
            <a:endParaRPr lang="en-US" sz="3000" dirty="0">
              <a:latin typeface="Arial"/>
              <a:cs typeface="Arial"/>
            </a:endParaRPr>
          </a:p>
          <a:p>
            <a:pPr marL="0" indent="0">
              <a:buNone/>
            </a:pPr>
            <a:r>
              <a:rPr lang="en-US" sz="3000" dirty="0">
                <a:latin typeface="Arial"/>
                <a:cs typeface="Arial"/>
              </a:rPr>
              <a:t>D. All of the above are </a:t>
            </a:r>
            <a:r>
              <a:rPr lang="en-US" sz="3000" dirty="0" smtClean="0">
                <a:latin typeface="Arial"/>
                <a:cs typeface="Arial"/>
              </a:rPr>
              <a:t>correct.</a:t>
            </a:r>
            <a:endParaRPr lang="en-US" sz="3000" dirty="0">
              <a:latin typeface="Arial"/>
              <a:cs typeface="Arial"/>
            </a:endParaRPr>
          </a:p>
          <a:p>
            <a:pPr marL="0" indent="0">
              <a:buNone/>
            </a:pPr>
            <a:r>
              <a:rPr lang="en-US" sz="3000" dirty="0" smtClean="0">
                <a:latin typeface="Arial"/>
                <a:cs typeface="Arial"/>
              </a:rPr>
              <a:t>E</a:t>
            </a:r>
            <a:r>
              <a:rPr lang="en-US" sz="3000" dirty="0">
                <a:latin typeface="Arial"/>
                <a:cs typeface="Arial"/>
              </a:rPr>
              <a:t>. </a:t>
            </a:r>
            <a:r>
              <a:rPr lang="en-US" sz="3000" dirty="0" smtClean="0">
                <a:latin typeface="Arial"/>
                <a:cs typeface="Arial"/>
              </a:rPr>
              <a:t>None </a:t>
            </a:r>
            <a:r>
              <a:rPr lang="en-US" sz="3000" dirty="0">
                <a:latin typeface="Arial"/>
                <a:cs typeface="Arial"/>
              </a:rPr>
              <a:t>of these is </a:t>
            </a:r>
            <a:r>
              <a:rPr lang="en-US" sz="3000" dirty="0" smtClean="0">
                <a:latin typeface="Arial"/>
                <a:cs typeface="Arial"/>
              </a:rPr>
              <a:t>correct.</a:t>
            </a:r>
            <a:endParaRPr lang="en-US" sz="3000" dirty="0">
              <a:latin typeface="Arial"/>
              <a:cs typeface="Arial"/>
            </a:endParaRPr>
          </a:p>
        </p:txBody>
      </p:sp>
    </p:spTree>
    <p:extLst>
      <p:ext uri="{BB962C8B-B14F-4D97-AF65-F5344CB8AC3E}">
        <p14:creationId xmlns:p14="http://schemas.microsoft.com/office/powerpoint/2010/main" val="2842513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smtClean="0">
                <a:solidFill>
                  <a:srgbClr val="604A7B"/>
                </a:solidFill>
                <a:latin typeface="Arial"/>
                <a:cs typeface="Arial"/>
              </a:rPr>
              <a:t>The Cell Theory states:</a:t>
            </a:r>
            <a:endParaRPr lang="en-US" sz="3600" b="1" dirty="0">
              <a:solidFill>
                <a:srgbClr val="604A7B"/>
              </a:solidFill>
              <a:latin typeface="Arial"/>
              <a:cs typeface="Arial"/>
            </a:endParaRPr>
          </a:p>
        </p:txBody>
      </p:sp>
      <p:sp>
        <p:nvSpPr>
          <p:cNvPr id="3" name="Content Placeholder 2"/>
          <p:cNvSpPr>
            <a:spLocks noGrp="1"/>
          </p:cNvSpPr>
          <p:nvPr>
            <p:ph idx="1"/>
          </p:nvPr>
        </p:nvSpPr>
        <p:spPr>
          <a:xfrm>
            <a:off x="285358" y="1879335"/>
            <a:ext cx="8475133" cy="4758267"/>
          </a:xfrm>
        </p:spPr>
        <p:txBody>
          <a:bodyPr>
            <a:normAutofit/>
          </a:bodyPr>
          <a:lstStyle/>
          <a:p>
            <a:pPr marL="0" indent="0">
              <a:buNone/>
            </a:pPr>
            <a:r>
              <a:rPr lang="en-US" sz="3000" dirty="0">
                <a:latin typeface="Arial"/>
                <a:cs typeface="Arial"/>
              </a:rPr>
              <a:t>A. All organisms are made of one or more cells</a:t>
            </a:r>
            <a:r>
              <a:rPr lang="en-US" sz="3000" dirty="0" smtClean="0">
                <a:latin typeface="Arial"/>
                <a:cs typeface="Arial"/>
              </a:rPr>
              <a:t>.</a:t>
            </a:r>
            <a:endParaRPr lang="en-US" sz="3000" dirty="0">
              <a:latin typeface="Arial"/>
              <a:cs typeface="Arial"/>
            </a:endParaRPr>
          </a:p>
          <a:p>
            <a:pPr marL="0" indent="0">
              <a:buNone/>
            </a:pPr>
            <a:r>
              <a:rPr lang="en-US" sz="3000" dirty="0">
                <a:latin typeface="Arial"/>
                <a:cs typeface="Arial"/>
              </a:rPr>
              <a:t>B. The cell is the basic unit of all living things</a:t>
            </a:r>
            <a:r>
              <a:rPr lang="en-US" sz="3000" dirty="0" smtClean="0">
                <a:latin typeface="Arial"/>
                <a:cs typeface="Arial"/>
              </a:rPr>
              <a:t>.</a:t>
            </a:r>
            <a:endParaRPr lang="en-US" sz="3000" dirty="0">
              <a:latin typeface="Arial"/>
              <a:cs typeface="Arial"/>
            </a:endParaRPr>
          </a:p>
          <a:p>
            <a:pPr marL="0" indent="0">
              <a:buNone/>
            </a:pPr>
            <a:r>
              <a:rPr lang="en-US" sz="3000" dirty="0">
                <a:latin typeface="Arial"/>
                <a:cs typeface="Arial"/>
              </a:rPr>
              <a:t>C. All cells </a:t>
            </a:r>
            <a:r>
              <a:rPr lang="en-US" sz="3000" dirty="0" smtClean="0">
                <a:latin typeface="Arial"/>
                <a:cs typeface="Arial"/>
              </a:rPr>
              <a:t>come </a:t>
            </a:r>
            <a:r>
              <a:rPr lang="en-US" sz="3000" dirty="0">
                <a:latin typeface="Arial"/>
                <a:cs typeface="Arial"/>
              </a:rPr>
              <a:t>from existing cells</a:t>
            </a:r>
            <a:r>
              <a:rPr lang="en-US" sz="3000" dirty="0" smtClean="0">
                <a:latin typeface="Arial"/>
                <a:cs typeface="Arial"/>
              </a:rPr>
              <a:t>.</a:t>
            </a:r>
            <a:endParaRPr lang="en-US" sz="3000" dirty="0">
              <a:latin typeface="Arial"/>
              <a:cs typeface="Arial"/>
            </a:endParaRPr>
          </a:p>
          <a:p>
            <a:pPr marL="0" indent="0">
              <a:buNone/>
            </a:pPr>
            <a:r>
              <a:rPr lang="en-US" sz="3000" dirty="0">
                <a:solidFill>
                  <a:srgbClr val="FF0000"/>
                </a:solidFill>
                <a:latin typeface="Arial"/>
                <a:cs typeface="Arial"/>
              </a:rPr>
              <a:t>D. All of the above are correct</a:t>
            </a:r>
          </a:p>
          <a:p>
            <a:pPr marL="0" indent="0">
              <a:buNone/>
            </a:pPr>
            <a:r>
              <a:rPr lang="en-US" sz="3000" dirty="0" smtClean="0">
                <a:latin typeface="Arial"/>
                <a:cs typeface="Arial"/>
              </a:rPr>
              <a:t>E</a:t>
            </a:r>
            <a:r>
              <a:rPr lang="en-US" sz="3000" dirty="0">
                <a:latin typeface="Arial"/>
                <a:cs typeface="Arial"/>
              </a:rPr>
              <a:t>. </a:t>
            </a:r>
            <a:r>
              <a:rPr lang="en-US" sz="3000" dirty="0" smtClean="0">
                <a:latin typeface="Arial"/>
                <a:cs typeface="Arial"/>
              </a:rPr>
              <a:t>None </a:t>
            </a:r>
            <a:r>
              <a:rPr lang="en-US" sz="3000" dirty="0">
                <a:latin typeface="Arial"/>
                <a:cs typeface="Arial"/>
              </a:rPr>
              <a:t>of these is correct</a:t>
            </a:r>
          </a:p>
        </p:txBody>
      </p:sp>
    </p:spTree>
    <p:extLst>
      <p:ext uri="{BB962C8B-B14F-4D97-AF65-F5344CB8AC3E}">
        <p14:creationId xmlns:p14="http://schemas.microsoft.com/office/powerpoint/2010/main" val="685533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p:cNvSpPr txBox="1">
            <a:spLocks/>
          </p:cNvSpPr>
          <p:nvPr/>
        </p:nvSpPr>
        <p:spPr>
          <a:xfrm>
            <a:off x="457201" y="2174875"/>
            <a:ext cx="8229600" cy="39512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The cell is the basic unit of life.</a:t>
            </a:r>
          </a:p>
          <a:p>
            <a:r>
              <a:rPr lang="en-US" sz="2400" dirty="0" smtClean="0">
                <a:latin typeface="Arial"/>
                <a:cs typeface="Arial"/>
              </a:rPr>
              <a:t>All organisms are made of one or more cells.</a:t>
            </a:r>
          </a:p>
          <a:p>
            <a:r>
              <a:rPr lang="en-US" sz="2400" dirty="0" smtClean="0">
                <a:latin typeface="Arial"/>
                <a:cs typeface="Arial"/>
              </a:rPr>
              <a:t>Cells come from preexisting cells.</a:t>
            </a:r>
            <a:endParaRPr lang="en-US" sz="2400" dirty="0">
              <a:latin typeface="Arial"/>
              <a:cs typeface="Arial"/>
            </a:endParaRPr>
          </a:p>
        </p:txBody>
      </p:sp>
      <p:sp>
        <p:nvSpPr>
          <p:cNvPr id="8"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solidFill>
                  <a:srgbClr val="604A7B"/>
                </a:solidFill>
                <a:latin typeface="Arial" panose="020B0604020202020204" pitchFamily="34" charset="0"/>
                <a:cs typeface="Arial" panose="020B0604020202020204" pitchFamily="34" charset="0"/>
              </a:rPr>
              <a:t>The Cell Theory</a:t>
            </a:r>
            <a:endParaRPr lang="en-US" sz="3800" b="1" dirty="0">
              <a:solidFill>
                <a:srgbClr val="604A7B"/>
              </a:solidFill>
              <a:latin typeface="Arial" panose="020B0604020202020204" pitchFamily="34" charset="0"/>
              <a:cs typeface="Arial" panose="020B0604020202020204" pitchFamily="34" charset="0"/>
            </a:endParaRPr>
          </a:p>
        </p:txBody>
      </p:sp>
      <p:pic>
        <p:nvPicPr>
          <p:cNvPr id="9" name="Shape 390" descr="01_06_2ThreeDomains-U.jpg"/>
          <p:cNvPicPr preferRelativeResize="0"/>
          <p:nvPr/>
        </p:nvPicPr>
        <p:blipFill rotWithShape="1">
          <a:blip r:embed="rId2">
            <a:alphaModFix/>
          </a:blip>
          <a:srcRect l="1916" t="17228" r="3318" b="15965"/>
          <a:stretch/>
        </p:blipFill>
        <p:spPr>
          <a:xfrm>
            <a:off x="2799242" y="5568560"/>
            <a:ext cx="1539660" cy="1115205"/>
          </a:xfrm>
          <a:prstGeom prst="rect">
            <a:avLst/>
          </a:prstGeom>
          <a:noFill/>
          <a:ln>
            <a:noFill/>
          </a:ln>
        </p:spPr>
      </p:pic>
      <p:pic>
        <p:nvPicPr>
          <p:cNvPr id="10" name="Picture 9" descr="04_04aAnimalCell-U.jpg"/>
          <p:cNvPicPr>
            <a:picLocks noChangeAspect="1"/>
          </p:cNvPicPr>
          <p:nvPr/>
        </p:nvPicPr>
        <p:blipFill rotWithShape="1">
          <a:blip r:embed="rId3" cstate="email">
            <a:extLst>
              <a:ext uri="{28A0092B-C50C-407E-A947-70E740481C1C}">
                <a14:useLocalDpi xmlns:a14="http://schemas.microsoft.com/office/drawing/2010/main" val="0"/>
              </a:ext>
            </a:extLst>
          </a:blip>
          <a:srcRect l="5412" t="1" r="8086" b="2675"/>
          <a:stretch/>
        </p:blipFill>
        <p:spPr>
          <a:xfrm>
            <a:off x="4595680" y="4901685"/>
            <a:ext cx="2068285" cy="1792606"/>
          </a:xfrm>
          <a:prstGeom prst="rect">
            <a:avLst/>
          </a:prstGeom>
        </p:spPr>
      </p:pic>
      <p:pic>
        <p:nvPicPr>
          <p:cNvPr id="11" name="Picture 10" descr="04_04bPlantCell-U.jpg"/>
          <p:cNvPicPr>
            <a:picLocks noChangeAspect="1"/>
          </p:cNvPicPr>
          <p:nvPr/>
        </p:nvPicPr>
        <p:blipFill rotWithShape="1">
          <a:blip r:embed="rId4" cstate="email">
            <a:extLst>
              <a:ext uri="{28A0092B-C50C-407E-A947-70E740481C1C}">
                <a14:useLocalDpi xmlns:a14="http://schemas.microsoft.com/office/drawing/2010/main" val="0"/>
              </a:ext>
            </a:extLst>
          </a:blip>
          <a:srcRect l="3255" t="6068" r="7822" b="2546"/>
          <a:stretch/>
        </p:blipFill>
        <p:spPr>
          <a:xfrm>
            <a:off x="6800584" y="4386333"/>
            <a:ext cx="2197693" cy="1739830"/>
          </a:xfrm>
          <a:prstGeom prst="rect">
            <a:avLst/>
          </a:prstGeom>
        </p:spPr>
      </p:pic>
      <p:pic>
        <p:nvPicPr>
          <p:cNvPr id="12" name="Shape 389" descr="01_06_1ThreeDomains-U.jpg"/>
          <p:cNvPicPr preferRelativeResize="0"/>
          <p:nvPr/>
        </p:nvPicPr>
        <p:blipFill rotWithShape="1">
          <a:blip r:embed="rId5">
            <a:alphaModFix/>
          </a:blip>
          <a:srcRect l="3075" t="19270" r="2531" b="13958"/>
          <a:stretch/>
        </p:blipFill>
        <p:spPr>
          <a:xfrm>
            <a:off x="7400780" y="3005830"/>
            <a:ext cx="1597497" cy="1186371"/>
          </a:xfrm>
          <a:prstGeom prst="rect">
            <a:avLst/>
          </a:prstGeom>
          <a:noFill/>
          <a:ln>
            <a:noFill/>
          </a:ln>
        </p:spPr>
      </p:pic>
    </p:spTree>
    <p:extLst>
      <p:ext uri="{BB962C8B-B14F-4D97-AF65-F5344CB8AC3E}">
        <p14:creationId xmlns:p14="http://schemas.microsoft.com/office/powerpoint/2010/main" val="94490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4"/>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4" name="Group 3"/>
          <p:cNvGrpSpPr/>
          <p:nvPr/>
        </p:nvGrpSpPr>
        <p:grpSpPr>
          <a:xfrm>
            <a:off x="927098" y="1592758"/>
            <a:ext cx="5918792" cy="5127986"/>
            <a:chOff x="927098" y="1397000"/>
            <a:chExt cx="5985342" cy="5216125"/>
          </a:xfrm>
        </p:grpSpPr>
        <p:cxnSp>
          <p:nvCxnSpPr>
            <p:cNvPr id="378" name="Shape 378"/>
            <p:cNvCxnSpPr/>
            <p:nvPr/>
          </p:nvCxnSpPr>
          <p:spPr>
            <a:xfrm flipV="1">
              <a:off x="3874569" y="1528361"/>
              <a:ext cx="3037871" cy="2807217"/>
            </a:xfrm>
            <a:prstGeom prst="straightConnector1">
              <a:avLst/>
            </a:prstGeom>
            <a:solidFill>
              <a:schemeClr val="accent1"/>
            </a:solidFill>
            <a:ln w="76200" cap="flat" cmpd="sng">
              <a:solidFill>
                <a:srgbClr val="2E85AA"/>
              </a:solidFill>
              <a:prstDash val="solid"/>
              <a:round/>
              <a:headEnd type="none" w="med" len="med"/>
              <a:tailEnd type="none" w="med" len="med"/>
            </a:ln>
          </p:spPr>
        </p:cxnSp>
        <p:cxnSp>
          <p:nvCxnSpPr>
            <p:cNvPr id="385" name="Shape 385"/>
            <p:cNvCxnSpPr/>
            <p:nvPr/>
          </p:nvCxnSpPr>
          <p:spPr>
            <a:xfrm rot="10800000">
              <a:off x="2198884" y="5972815"/>
              <a:ext cx="0" cy="640310"/>
            </a:xfrm>
            <a:prstGeom prst="straightConnector1">
              <a:avLst/>
            </a:prstGeom>
            <a:solidFill>
              <a:schemeClr val="accent1"/>
            </a:solidFill>
            <a:ln w="76200" cap="flat" cmpd="sng">
              <a:solidFill>
                <a:schemeClr val="dk1"/>
              </a:solidFill>
              <a:prstDash val="solid"/>
              <a:round/>
              <a:headEnd type="none" w="med" len="med"/>
              <a:tailEnd type="none" w="med" len="med"/>
            </a:ln>
          </p:spPr>
        </p:cxnSp>
        <p:cxnSp>
          <p:nvCxnSpPr>
            <p:cNvPr id="386" name="Shape 386"/>
            <p:cNvCxnSpPr/>
            <p:nvPr/>
          </p:nvCxnSpPr>
          <p:spPr>
            <a:xfrm rot="10800000">
              <a:off x="927098" y="1397000"/>
              <a:ext cx="1271786" cy="4566661"/>
            </a:xfrm>
            <a:prstGeom prst="straightConnector1">
              <a:avLst/>
            </a:prstGeom>
            <a:solidFill>
              <a:schemeClr val="accent1"/>
            </a:solidFill>
            <a:ln w="76200" cap="flat" cmpd="sng">
              <a:solidFill>
                <a:srgbClr val="A8002A"/>
              </a:solidFill>
              <a:prstDash val="solid"/>
              <a:round/>
              <a:headEnd type="none" w="med" len="med"/>
              <a:tailEnd type="none" w="med" len="med"/>
            </a:ln>
          </p:spPr>
        </p:cxnSp>
        <p:cxnSp>
          <p:nvCxnSpPr>
            <p:cNvPr id="388" name="Shape 388"/>
            <p:cNvCxnSpPr/>
            <p:nvPr/>
          </p:nvCxnSpPr>
          <p:spPr>
            <a:xfrm rot="10800000">
              <a:off x="3470672" y="1410843"/>
              <a:ext cx="403897" cy="2924735"/>
            </a:xfrm>
            <a:prstGeom prst="straightConnector1">
              <a:avLst/>
            </a:prstGeom>
            <a:solidFill>
              <a:schemeClr val="accent1"/>
            </a:solidFill>
            <a:ln w="76200" cap="flat" cmpd="sng">
              <a:solidFill>
                <a:srgbClr val="FFC000"/>
              </a:solidFill>
              <a:prstDash val="solid"/>
              <a:round/>
              <a:headEnd type="none" w="med" len="med"/>
              <a:tailEnd type="none" w="med" len="med"/>
            </a:ln>
          </p:spPr>
        </p:cxnSp>
      </p:grpSp>
      <p:sp>
        <p:nvSpPr>
          <p:cNvPr id="380" name="Shape 380"/>
          <p:cNvSpPr/>
          <p:nvPr/>
        </p:nvSpPr>
        <p:spPr>
          <a:xfrm>
            <a:off x="2714831" y="1800273"/>
            <a:ext cx="1748660" cy="1323093"/>
          </a:xfrm>
          <a:prstGeom prst="rect">
            <a:avLst/>
          </a:prstGeom>
          <a:solidFill>
            <a:srgbClr val="F2C55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Times"/>
              <a:ea typeface="Times"/>
              <a:cs typeface="Times"/>
              <a:sym typeface="Times"/>
            </a:endParaRPr>
          </a:p>
        </p:txBody>
      </p:sp>
      <p:sp>
        <p:nvSpPr>
          <p:cNvPr id="381" name="Shape 381"/>
          <p:cNvSpPr/>
          <p:nvPr/>
        </p:nvSpPr>
        <p:spPr>
          <a:xfrm>
            <a:off x="322289" y="1868692"/>
            <a:ext cx="1748660" cy="1323093"/>
          </a:xfrm>
          <a:prstGeom prst="rect">
            <a:avLst/>
          </a:prstGeom>
          <a:solidFill>
            <a:srgbClr val="A8002A"/>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Times"/>
              <a:ea typeface="Times"/>
              <a:cs typeface="Times"/>
              <a:sym typeface="Times"/>
            </a:endParaRPr>
          </a:p>
        </p:txBody>
      </p:sp>
      <p:sp>
        <p:nvSpPr>
          <p:cNvPr id="382" name="Shape 382"/>
          <p:cNvSpPr txBox="1"/>
          <p:nvPr/>
        </p:nvSpPr>
        <p:spPr>
          <a:xfrm>
            <a:off x="377246" y="1274096"/>
            <a:ext cx="1821636" cy="27699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8002A"/>
              </a:buClr>
              <a:buSzPct val="25000"/>
              <a:buFont typeface="Arial"/>
              <a:buNone/>
            </a:pPr>
            <a:r>
              <a:rPr lang="en-US" sz="1800" b="1" i="0" u="none" strike="noStrike" cap="none">
                <a:solidFill>
                  <a:srgbClr val="A8002A"/>
                </a:solidFill>
                <a:latin typeface="Arial"/>
                <a:ea typeface="Arial"/>
                <a:cs typeface="Arial"/>
                <a:sym typeface="Arial"/>
              </a:rPr>
              <a:t>Domain Bacteria</a:t>
            </a:r>
          </a:p>
        </p:txBody>
      </p:sp>
      <p:sp>
        <p:nvSpPr>
          <p:cNvPr id="383" name="Shape 383"/>
          <p:cNvSpPr txBox="1"/>
          <p:nvPr/>
        </p:nvSpPr>
        <p:spPr>
          <a:xfrm>
            <a:off x="6376144" y="1274099"/>
            <a:ext cx="1808901" cy="276995"/>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2E85AA"/>
              </a:buClr>
              <a:buSzPct val="25000"/>
              <a:buFont typeface="Arial"/>
              <a:buNone/>
            </a:pPr>
            <a:r>
              <a:rPr lang="en-US" sz="1800" b="1" i="0" u="none" strike="noStrike" cap="none" dirty="0">
                <a:solidFill>
                  <a:srgbClr val="2E85AA"/>
                </a:solidFill>
                <a:latin typeface="Arial"/>
                <a:ea typeface="Arial"/>
                <a:cs typeface="Arial"/>
                <a:sym typeface="Arial"/>
              </a:rPr>
              <a:t>Domain </a:t>
            </a:r>
            <a:r>
              <a:rPr lang="en-US" sz="1800" b="1" i="0" u="none" strike="noStrike" cap="none" dirty="0" err="1">
                <a:solidFill>
                  <a:srgbClr val="2E85AA"/>
                </a:solidFill>
                <a:latin typeface="Arial"/>
                <a:ea typeface="Arial"/>
                <a:cs typeface="Arial"/>
                <a:sym typeface="Arial"/>
              </a:rPr>
              <a:t>Eukarya</a:t>
            </a:r>
            <a:endParaRPr lang="en-US" sz="1800" b="1" i="0" u="none" strike="noStrike" cap="none" dirty="0">
              <a:solidFill>
                <a:srgbClr val="2E85AA"/>
              </a:solidFill>
              <a:latin typeface="Arial"/>
              <a:ea typeface="Arial"/>
              <a:cs typeface="Arial"/>
              <a:sym typeface="Arial"/>
            </a:endParaRPr>
          </a:p>
        </p:txBody>
      </p:sp>
      <p:sp>
        <p:nvSpPr>
          <p:cNvPr id="384" name="Shape 384"/>
          <p:cNvSpPr txBox="1"/>
          <p:nvPr/>
        </p:nvSpPr>
        <p:spPr>
          <a:xfrm>
            <a:off x="3099915" y="1274099"/>
            <a:ext cx="1813071" cy="27699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F2C552"/>
              </a:buClr>
              <a:buSzPct val="25000"/>
              <a:buFont typeface="Arial"/>
              <a:buNone/>
            </a:pPr>
            <a:r>
              <a:rPr lang="en-US" sz="1800" b="1" i="0" u="none" strike="noStrike" cap="none">
                <a:solidFill>
                  <a:srgbClr val="F2C552"/>
                </a:solidFill>
                <a:latin typeface="Arial"/>
                <a:ea typeface="Arial"/>
                <a:cs typeface="Arial"/>
                <a:sym typeface="Arial"/>
              </a:rPr>
              <a:t>Domain Archaea</a:t>
            </a:r>
          </a:p>
        </p:txBody>
      </p:sp>
      <p:cxnSp>
        <p:nvCxnSpPr>
          <p:cNvPr id="387" name="Shape 387"/>
          <p:cNvCxnSpPr/>
          <p:nvPr/>
        </p:nvCxnSpPr>
        <p:spPr>
          <a:xfrm rot="10800000" flipH="1">
            <a:off x="2198884" y="4443198"/>
            <a:ext cx="1675683" cy="1628084"/>
          </a:xfrm>
          <a:prstGeom prst="straightConnector1">
            <a:avLst/>
          </a:prstGeom>
          <a:solidFill>
            <a:schemeClr val="accent1"/>
          </a:solidFill>
          <a:ln w="76200" cap="flat" cmpd="sng">
            <a:solidFill>
              <a:schemeClr val="dk1"/>
            </a:solidFill>
            <a:prstDash val="solid"/>
            <a:round/>
            <a:headEnd type="none" w="med" len="med"/>
            <a:tailEnd type="none" w="med" len="med"/>
          </a:ln>
        </p:spPr>
      </p:cxnSp>
      <p:pic>
        <p:nvPicPr>
          <p:cNvPr id="389" name="Shape 389" descr="01_06_1ThreeDomains-U.jpg"/>
          <p:cNvPicPr preferRelativeResize="0"/>
          <p:nvPr/>
        </p:nvPicPr>
        <p:blipFill rotWithShape="1">
          <a:blip r:embed="rId3">
            <a:alphaModFix/>
          </a:blip>
          <a:srcRect l="3075" t="19270" r="2531" b="13958"/>
          <a:stretch/>
        </p:blipFill>
        <p:spPr>
          <a:xfrm>
            <a:off x="412408" y="1937051"/>
            <a:ext cx="1597497" cy="1186371"/>
          </a:xfrm>
          <a:prstGeom prst="rect">
            <a:avLst/>
          </a:prstGeom>
          <a:noFill/>
          <a:ln>
            <a:noFill/>
          </a:ln>
        </p:spPr>
      </p:pic>
      <p:pic>
        <p:nvPicPr>
          <p:cNvPr id="390" name="Shape 390" descr="01_06_2ThreeDomains-U.jpg"/>
          <p:cNvPicPr preferRelativeResize="0"/>
          <p:nvPr/>
        </p:nvPicPr>
        <p:blipFill rotWithShape="1">
          <a:blip r:embed="rId4">
            <a:alphaModFix/>
          </a:blip>
          <a:srcRect l="1916" t="17228" r="3318" b="15965"/>
          <a:stretch/>
        </p:blipFill>
        <p:spPr>
          <a:xfrm>
            <a:off x="2836581" y="1919262"/>
            <a:ext cx="1539660" cy="1115205"/>
          </a:xfrm>
          <a:prstGeom prst="rect">
            <a:avLst/>
          </a:prstGeom>
          <a:noFill/>
          <a:ln>
            <a:noFill/>
          </a:ln>
        </p:spPr>
      </p:pic>
      <p:sp>
        <p:nvSpPr>
          <p:cNvPr id="396" name="Shape 396"/>
          <p:cNvSpPr txBox="1"/>
          <p:nvPr/>
        </p:nvSpPr>
        <p:spPr>
          <a:xfrm>
            <a:off x="1680333" y="649485"/>
            <a:ext cx="1965603"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dirty="0">
                <a:solidFill>
                  <a:schemeClr val="dk1"/>
                </a:solidFill>
                <a:latin typeface="Arial"/>
                <a:ea typeface="Arial"/>
                <a:cs typeface="Arial"/>
                <a:sym typeface="Arial"/>
              </a:rPr>
              <a:t>Prokaryotes</a:t>
            </a:r>
          </a:p>
        </p:txBody>
      </p:sp>
      <p:sp>
        <p:nvSpPr>
          <p:cNvPr id="397" name="Shape 397"/>
          <p:cNvSpPr txBox="1"/>
          <p:nvPr/>
        </p:nvSpPr>
        <p:spPr>
          <a:xfrm>
            <a:off x="6376144" y="715746"/>
            <a:ext cx="1845376"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dirty="0">
                <a:solidFill>
                  <a:schemeClr val="dk1"/>
                </a:solidFill>
                <a:latin typeface="Arial"/>
                <a:ea typeface="Arial"/>
                <a:cs typeface="Arial"/>
                <a:sym typeface="Arial"/>
              </a:rPr>
              <a:t>Eukaryotes</a:t>
            </a:r>
          </a:p>
        </p:txBody>
      </p:sp>
      <p:sp>
        <p:nvSpPr>
          <p:cNvPr id="398" name="Shape 398"/>
          <p:cNvSpPr/>
          <p:nvPr/>
        </p:nvSpPr>
        <p:spPr>
          <a:xfrm rot="-5400000" flipH="1">
            <a:off x="2536643" y="-1153840"/>
            <a:ext cx="405368" cy="4978399"/>
          </a:xfrm>
          <a:prstGeom prst="leftBracket">
            <a:avLst>
              <a:gd name="adj" fmla="val 8333"/>
            </a:avLst>
          </a:prstGeom>
          <a:no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Times"/>
              <a:ea typeface="Times"/>
              <a:cs typeface="Times"/>
              <a:sym typeface="Times"/>
            </a:endParaRPr>
          </a:p>
        </p:txBody>
      </p:sp>
      <p:sp>
        <p:nvSpPr>
          <p:cNvPr id="28" name="Rectangle 2"/>
          <p:cNvSpPr txBox="1">
            <a:spLocks noChangeArrowheads="1"/>
          </p:cNvSpPr>
          <p:nvPr/>
        </p:nvSpPr>
        <p:spPr>
          <a:xfrm>
            <a:off x="-452087" y="0"/>
            <a:ext cx="10053555" cy="1040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1F89BD"/>
              </a:buClr>
              <a:buFont typeface="Arial"/>
              <a:buNone/>
              <a:defRPr sz="3000" b="1" i="0" u="none" strike="noStrike" cap="none">
                <a:solidFill>
                  <a:srgbClr val="1F89BD"/>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ctr"/>
            <a:r>
              <a:rPr lang="en-US" sz="2900" dirty="0">
                <a:solidFill>
                  <a:srgbClr val="604A7B"/>
                </a:solidFill>
              </a:rPr>
              <a:t>The diversity of life can be arranged into 3 domains</a:t>
            </a:r>
            <a:br>
              <a:rPr lang="en-US" sz="2900" dirty="0">
                <a:solidFill>
                  <a:srgbClr val="604A7B"/>
                </a:solidFill>
              </a:rPr>
            </a:br>
            <a:endParaRPr lang="en-US" sz="2900" dirty="0">
              <a:solidFill>
                <a:srgbClr val="604A7B"/>
              </a:solidFill>
            </a:endParaRPr>
          </a:p>
        </p:txBody>
      </p:sp>
      <p:pic>
        <p:nvPicPr>
          <p:cNvPr id="24" name="Shape 379" descr="01_06_3ThreeDomains-U.jpg"/>
          <p:cNvPicPr preferRelativeResize="0"/>
          <p:nvPr/>
        </p:nvPicPr>
        <p:blipFill rotWithShape="1">
          <a:blip r:embed="rId5">
            <a:alphaModFix/>
            <a:extLst>
              <a:ext uri="{BEBA8EAE-BF5A-486C-A8C5-ECC9F3942E4B}">
                <a14:imgProps xmlns:a14="http://schemas.microsoft.com/office/drawing/2010/main">
                  <a14:imgLayer r:embed="rId6">
                    <a14:imgEffect>
                      <a14:backgroundRemoval t="5741" b="96389" l="1502" r="99464">
                        <a14:foregroundMark x1="76073" y1="70741" x2="76073" y2="70741"/>
                        <a14:foregroundMark x1="59013" y1="81204" x2="59013" y2="81204"/>
                        <a14:foregroundMark x1="76073" y1="81204" x2="76073" y2="81204"/>
                        <a14:foregroundMark x1="34120" y1="74074" x2="34120" y2="74074"/>
                        <a14:foregroundMark x1="24893" y1="85463" x2="24893" y2="85463"/>
                        <a14:foregroundMark x1="14163" y1="67778" x2="14163" y2="67778"/>
                        <a14:foregroundMark x1="36159" y1="81667" x2="36159" y2="81667"/>
                        <a14:foregroundMark x1="36159" y1="81667" x2="36159" y2="81667"/>
                        <a14:foregroundMark x1="36159" y1="81667" x2="36159" y2="81667"/>
                        <a14:foregroundMark x1="36159" y1="81667" x2="36159" y2="81667"/>
                        <a14:foregroundMark x1="28755" y1="68611" x2="28755" y2="68611"/>
                        <a14:foregroundMark x1="42918" y1="58056" x2="42918" y2="58056"/>
                        <a14:foregroundMark x1="7296" y1="61019" x2="7296" y2="61019"/>
                        <a14:foregroundMark x1="7296" y1="77407" x2="7296" y2="77407"/>
                        <a14:foregroundMark x1="10730" y1="83333" x2="10730" y2="83333"/>
                        <a14:foregroundMark x1="16631" y1="82963" x2="16631" y2="82963"/>
                        <a14:foregroundMark x1="20064" y1="79537" x2="20064" y2="79537"/>
                        <a14:foregroundMark x1="32189" y1="62222" x2="32189" y2="62222"/>
                        <a14:foregroundMark x1="28755" y1="91389" x2="28755" y2="91389"/>
                        <a14:foregroundMark x1="21030" y1="92593" x2="21030" y2="92593"/>
                        <a14:foregroundMark x1="6867" y1="90926" x2="6867" y2="90926"/>
                        <a14:foregroundMark x1="89270" y1="86296" x2="89270" y2="86296"/>
                        <a14:foregroundMark x1="88734" y1="69444" x2="88734" y2="69444"/>
                        <a14:foregroundMark x1="65880" y1="65185" x2="65880" y2="65185"/>
                        <a14:foregroundMark x1="66845" y1="78704" x2="66845" y2="78704"/>
                        <a14:foregroundMark x1="62876" y1="72778" x2="62876" y2="72778"/>
                        <a14:foregroundMark x1="81974" y1="74907" x2="81974" y2="74907"/>
                        <a14:foregroundMark x1="81009" y1="64815" x2="81009" y2="64815"/>
                        <a14:foregroundMark x1="84871" y1="60185" x2="84871" y2="60185"/>
                        <a14:foregroundMark x1="63841" y1="61389" x2="63841" y2="61389"/>
                      </a14:backgroundRemoval>
                    </a14:imgEffect>
                  </a14:imgLayer>
                </a14:imgProps>
              </a:ext>
            </a:extLst>
          </a:blip>
          <a:srcRect t="5606" b="4472"/>
          <a:stretch/>
        </p:blipFill>
        <p:spPr>
          <a:xfrm>
            <a:off x="5349976" y="1855985"/>
            <a:ext cx="3473246" cy="3611814"/>
          </a:xfrm>
          <a:prstGeom prst="rect">
            <a:avLst/>
          </a:prstGeom>
          <a:noFill/>
          <a:ln>
            <a:noFill/>
          </a:ln>
        </p:spPr>
      </p:pic>
      <p:sp>
        <p:nvSpPr>
          <p:cNvPr id="25" name="Shape 392"/>
          <p:cNvSpPr txBox="1"/>
          <p:nvPr/>
        </p:nvSpPr>
        <p:spPr>
          <a:xfrm>
            <a:off x="5387417" y="3387649"/>
            <a:ext cx="1699181" cy="4308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2E85AA"/>
              </a:buClr>
              <a:buSzPct val="25000"/>
              <a:buFont typeface="Arial"/>
              <a:buNone/>
            </a:pPr>
            <a:r>
              <a:rPr lang="en-US" sz="1400" b="1" i="0" u="none" strike="noStrike" cap="none" dirty="0" err="1">
                <a:solidFill>
                  <a:srgbClr val="2E85AA"/>
                </a:solidFill>
                <a:latin typeface="Arial"/>
                <a:ea typeface="Arial"/>
                <a:cs typeface="Arial"/>
                <a:sym typeface="Arial"/>
              </a:rPr>
              <a:t>Protists</a:t>
            </a:r>
            <a:r>
              <a:rPr lang="en-US" sz="1400" b="1" i="0" u="none" strike="noStrike" cap="none" dirty="0">
                <a:solidFill>
                  <a:srgbClr val="2E85AA"/>
                </a:solidFill>
                <a:latin typeface="Arial"/>
                <a:ea typeface="Arial"/>
                <a:cs typeface="Arial"/>
                <a:sym typeface="Arial"/>
              </a:rPr>
              <a:t/>
            </a:r>
            <a:br>
              <a:rPr lang="en-US" sz="1400" b="1" i="0" u="none" strike="noStrike" cap="none" dirty="0">
                <a:solidFill>
                  <a:srgbClr val="2E85AA"/>
                </a:solidFill>
                <a:latin typeface="Arial"/>
                <a:ea typeface="Arial"/>
                <a:cs typeface="Arial"/>
                <a:sym typeface="Arial"/>
              </a:rPr>
            </a:br>
            <a:r>
              <a:rPr lang="en-US" sz="1400" b="1" i="0" u="none" strike="noStrike" cap="none" dirty="0">
                <a:solidFill>
                  <a:srgbClr val="2E85AA"/>
                </a:solidFill>
                <a:latin typeface="Arial"/>
                <a:ea typeface="Arial"/>
                <a:cs typeface="Arial"/>
                <a:sym typeface="Arial"/>
              </a:rPr>
              <a:t>(multiple kingdoms)</a:t>
            </a:r>
          </a:p>
        </p:txBody>
      </p:sp>
      <p:sp>
        <p:nvSpPr>
          <p:cNvPr id="26" name="Shape 393"/>
          <p:cNvSpPr txBox="1"/>
          <p:nvPr/>
        </p:nvSpPr>
        <p:spPr>
          <a:xfrm>
            <a:off x="7105727" y="3396220"/>
            <a:ext cx="1461939"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2E85AA"/>
              </a:buClr>
              <a:buSzPct val="25000"/>
              <a:buFont typeface="Arial"/>
              <a:buNone/>
            </a:pPr>
            <a:r>
              <a:rPr lang="en-US" sz="1400" b="1" i="0" u="none" strike="noStrike" cap="none">
                <a:solidFill>
                  <a:srgbClr val="2E85AA"/>
                </a:solidFill>
                <a:latin typeface="Arial"/>
                <a:ea typeface="Arial"/>
                <a:cs typeface="Arial"/>
                <a:sym typeface="Arial"/>
              </a:rPr>
              <a:t>Kingdom Plantae</a:t>
            </a:r>
          </a:p>
        </p:txBody>
      </p:sp>
      <p:sp>
        <p:nvSpPr>
          <p:cNvPr id="27" name="Shape 394"/>
          <p:cNvSpPr txBox="1"/>
          <p:nvPr/>
        </p:nvSpPr>
        <p:spPr>
          <a:xfrm>
            <a:off x="7072439" y="5336263"/>
            <a:ext cx="1565877"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2E85AA"/>
              </a:buClr>
              <a:buSzPct val="25000"/>
              <a:buFont typeface="Arial"/>
              <a:buNone/>
            </a:pPr>
            <a:r>
              <a:rPr lang="en-US" sz="1400" b="1" i="0" u="none" strike="noStrike" cap="none" dirty="0">
                <a:solidFill>
                  <a:srgbClr val="2E85AA"/>
                </a:solidFill>
                <a:latin typeface="Arial"/>
                <a:ea typeface="Arial"/>
                <a:cs typeface="Arial"/>
                <a:sym typeface="Arial"/>
              </a:rPr>
              <a:t>Kingdom </a:t>
            </a:r>
            <a:r>
              <a:rPr lang="en-US" sz="1400" b="1" i="0" u="none" strike="noStrike" cap="none" dirty="0" err="1">
                <a:solidFill>
                  <a:srgbClr val="2E85AA"/>
                </a:solidFill>
                <a:latin typeface="Arial"/>
                <a:ea typeface="Arial"/>
                <a:cs typeface="Arial"/>
                <a:sym typeface="Arial"/>
              </a:rPr>
              <a:t>Animalia</a:t>
            </a:r>
            <a:endParaRPr lang="en-US" sz="1400" b="1" i="0" u="none" strike="noStrike" cap="none" dirty="0">
              <a:solidFill>
                <a:srgbClr val="2E85AA"/>
              </a:solidFill>
              <a:latin typeface="Arial"/>
              <a:ea typeface="Arial"/>
              <a:cs typeface="Arial"/>
              <a:sym typeface="Arial"/>
            </a:endParaRPr>
          </a:p>
        </p:txBody>
      </p:sp>
      <p:sp>
        <p:nvSpPr>
          <p:cNvPr id="30" name="Shape 395"/>
          <p:cNvSpPr txBox="1"/>
          <p:nvPr/>
        </p:nvSpPr>
        <p:spPr>
          <a:xfrm>
            <a:off x="5423119" y="5337720"/>
            <a:ext cx="1311255" cy="21544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2E85AA"/>
              </a:buClr>
              <a:buSzPct val="25000"/>
              <a:buFont typeface="Arial"/>
              <a:buNone/>
            </a:pPr>
            <a:r>
              <a:rPr lang="en-US" sz="1400" b="1" i="0" u="none" strike="noStrike" cap="none">
                <a:solidFill>
                  <a:srgbClr val="2E85AA"/>
                </a:solidFill>
                <a:latin typeface="Arial"/>
                <a:ea typeface="Arial"/>
                <a:cs typeface="Arial"/>
                <a:sym typeface="Arial"/>
              </a:rPr>
              <a:t>Kingdom Fungi</a:t>
            </a:r>
          </a:p>
        </p:txBody>
      </p:sp>
    </p:spTree>
    <p:extLst>
      <p:ext uri="{BB962C8B-B14F-4D97-AF65-F5344CB8AC3E}">
        <p14:creationId xmlns:p14="http://schemas.microsoft.com/office/powerpoint/2010/main" val="30493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04_01e_0SizeOfCells-U.jpg"/>
          <p:cNvPicPr>
            <a:picLocks noChangeAspect="1"/>
          </p:cNvPicPr>
          <p:nvPr/>
        </p:nvPicPr>
        <p:blipFill rotWithShape="1">
          <a:blip r:embed="rId3" cstate="email">
            <a:extLst>
              <a:ext uri="{28A0092B-C50C-407E-A947-70E740481C1C}">
                <a14:useLocalDpi xmlns:a14="http://schemas.microsoft.com/office/drawing/2010/main" val="0"/>
              </a:ext>
            </a:extLst>
          </a:blip>
          <a:srcRect b="2546"/>
          <a:stretch/>
        </p:blipFill>
        <p:spPr>
          <a:xfrm>
            <a:off x="2474976" y="137160"/>
            <a:ext cx="4194048" cy="6416040"/>
          </a:xfrm>
          <a:prstGeom prst="rect">
            <a:avLst/>
          </a:prstGeom>
        </p:spPr>
      </p:pic>
      <p:sp>
        <p:nvSpPr>
          <p:cNvPr id="27" name="Text Box 31"/>
          <p:cNvSpPr txBox="1">
            <a:spLocks noChangeArrowheads="1"/>
          </p:cNvSpPr>
          <p:nvPr/>
        </p:nvSpPr>
        <p:spPr bwMode="auto">
          <a:xfrm>
            <a:off x="3369777" y="540967"/>
            <a:ext cx="102589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Human height</a:t>
            </a:r>
          </a:p>
        </p:txBody>
      </p:sp>
      <p:cxnSp>
        <p:nvCxnSpPr>
          <p:cNvPr id="6" name="Straight Connector 5"/>
          <p:cNvCxnSpPr/>
          <p:nvPr/>
        </p:nvCxnSpPr>
        <p:spPr bwMode="auto">
          <a:xfrm>
            <a:off x="3168982" y="1557400"/>
            <a:ext cx="17111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p:cNvCxnSpPr/>
          <p:nvPr/>
        </p:nvCxnSpPr>
        <p:spPr bwMode="auto">
          <a:xfrm>
            <a:off x="3162632" y="649350"/>
            <a:ext cx="17111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p:cNvCxnSpPr/>
          <p:nvPr/>
        </p:nvCxnSpPr>
        <p:spPr bwMode="auto">
          <a:xfrm>
            <a:off x="3181682" y="903350"/>
            <a:ext cx="17746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3162632" y="2351150"/>
            <a:ext cx="17111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p:cNvCxnSpPr/>
          <p:nvPr/>
        </p:nvCxnSpPr>
        <p:spPr bwMode="auto">
          <a:xfrm>
            <a:off x="3168650" y="3740150"/>
            <a:ext cx="177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p:cNvCxnSpPr/>
          <p:nvPr/>
        </p:nvCxnSpPr>
        <p:spPr bwMode="auto">
          <a:xfrm>
            <a:off x="3130550" y="4146550"/>
            <a:ext cx="20955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Connector 19"/>
          <p:cNvCxnSpPr/>
          <p:nvPr/>
        </p:nvCxnSpPr>
        <p:spPr bwMode="auto">
          <a:xfrm>
            <a:off x="3143250" y="4711700"/>
            <a:ext cx="20955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Connector 21"/>
          <p:cNvCxnSpPr/>
          <p:nvPr/>
        </p:nvCxnSpPr>
        <p:spPr bwMode="auto">
          <a:xfrm>
            <a:off x="3136900" y="5187950"/>
            <a:ext cx="19685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Connector 23"/>
          <p:cNvCxnSpPr/>
          <p:nvPr/>
        </p:nvCxnSpPr>
        <p:spPr bwMode="auto">
          <a:xfrm>
            <a:off x="3136900" y="6413500"/>
            <a:ext cx="2159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Freeform 22"/>
          <p:cNvSpPr/>
          <p:nvPr/>
        </p:nvSpPr>
        <p:spPr>
          <a:xfrm>
            <a:off x="3143250" y="2990850"/>
            <a:ext cx="292100" cy="25400"/>
          </a:xfrm>
          <a:custGeom>
            <a:avLst/>
            <a:gdLst>
              <a:gd name="connsiteX0" fmla="*/ 0 w 292100"/>
              <a:gd name="connsiteY0" fmla="*/ 19050 h 25400"/>
              <a:gd name="connsiteX1" fmla="*/ 209550 w 292100"/>
              <a:gd name="connsiteY1" fmla="*/ 25400 h 25400"/>
              <a:gd name="connsiteX2" fmla="*/ 292100 w 292100"/>
              <a:gd name="connsiteY2" fmla="*/ 0 h 25400"/>
            </a:gdLst>
            <a:ahLst/>
            <a:cxnLst>
              <a:cxn ang="0">
                <a:pos x="connsiteX0" y="connsiteY0"/>
              </a:cxn>
              <a:cxn ang="0">
                <a:pos x="connsiteX1" y="connsiteY1"/>
              </a:cxn>
              <a:cxn ang="0">
                <a:pos x="connsiteX2" y="connsiteY2"/>
              </a:cxn>
            </a:cxnLst>
            <a:rect l="l" t="t" r="r" b="b"/>
            <a:pathLst>
              <a:path w="292100" h="25400">
                <a:moveTo>
                  <a:pt x="0" y="19050"/>
                </a:moveTo>
                <a:lnTo>
                  <a:pt x="209550" y="25400"/>
                </a:lnTo>
                <a:lnTo>
                  <a:pt x="292100" y="0"/>
                </a:lnTo>
              </a:path>
            </a:pathLst>
          </a:custGeom>
          <a:ln w="12700" cmpd="sng">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5" name="Freeform 24"/>
          <p:cNvSpPr/>
          <p:nvPr/>
        </p:nvSpPr>
        <p:spPr>
          <a:xfrm>
            <a:off x="3130550" y="2749550"/>
            <a:ext cx="304800" cy="19050"/>
          </a:xfrm>
          <a:custGeom>
            <a:avLst/>
            <a:gdLst>
              <a:gd name="connsiteX0" fmla="*/ 0 w 304800"/>
              <a:gd name="connsiteY0" fmla="*/ 19050 h 19050"/>
              <a:gd name="connsiteX1" fmla="*/ 228600 w 304800"/>
              <a:gd name="connsiteY1" fmla="*/ 19050 h 19050"/>
              <a:gd name="connsiteX2" fmla="*/ 304800 w 304800"/>
              <a:gd name="connsiteY2" fmla="*/ 0 h 19050"/>
            </a:gdLst>
            <a:ahLst/>
            <a:cxnLst>
              <a:cxn ang="0">
                <a:pos x="connsiteX0" y="connsiteY0"/>
              </a:cxn>
              <a:cxn ang="0">
                <a:pos x="connsiteX1" y="connsiteY1"/>
              </a:cxn>
              <a:cxn ang="0">
                <a:pos x="connsiteX2" y="connsiteY2"/>
              </a:cxn>
            </a:cxnLst>
            <a:rect l="l" t="t" r="r" b="b"/>
            <a:pathLst>
              <a:path w="304800" h="19050">
                <a:moveTo>
                  <a:pt x="0" y="19050"/>
                </a:moveTo>
                <a:lnTo>
                  <a:pt x="228600" y="19050"/>
                </a:lnTo>
                <a:lnTo>
                  <a:pt x="304800" y="0"/>
                </a:lnTo>
              </a:path>
            </a:pathLst>
          </a:custGeom>
          <a:ln w="12700" cmpd="sng">
            <a:solidFill>
              <a:srgbClr val="000000"/>
            </a:solidFill>
          </a:ln>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6" name="Right Brace 25"/>
          <p:cNvSpPr/>
          <p:nvPr/>
        </p:nvSpPr>
        <p:spPr bwMode="auto">
          <a:xfrm>
            <a:off x="3200400" y="5930900"/>
            <a:ext cx="152400" cy="215900"/>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9" name="Right Brace 28"/>
          <p:cNvSpPr/>
          <p:nvPr/>
        </p:nvSpPr>
        <p:spPr bwMode="auto">
          <a:xfrm>
            <a:off x="3200400" y="5361516"/>
            <a:ext cx="133350" cy="264583"/>
          </a:xfrm>
          <a:prstGeom prst="rightBrace">
            <a:avLst>
              <a:gd name="adj1" fmla="val 2289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0" name="Right Brace 29"/>
          <p:cNvSpPr/>
          <p:nvPr/>
        </p:nvSpPr>
        <p:spPr bwMode="auto">
          <a:xfrm>
            <a:off x="3200400" y="5638800"/>
            <a:ext cx="118534" cy="207433"/>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1" name="Right Brace 30"/>
          <p:cNvSpPr/>
          <p:nvPr/>
        </p:nvSpPr>
        <p:spPr bwMode="auto">
          <a:xfrm>
            <a:off x="3200400" y="4813300"/>
            <a:ext cx="143934" cy="186267"/>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2" name="Right Brace 31"/>
          <p:cNvSpPr/>
          <p:nvPr/>
        </p:nvSpPr>
        <p:spPr bwMode="auto">
          <a:xfrm>
            <a:off x="3200400" y="3661833"/>
            <a:ext cx="88900" cy="550334"/>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3" name="Right Brace 32"/>
          <p:cNvSpPr/>
          <p:nvPr/>
        </p:nvSpPr>
        <p:spPr bwMode="auto">
          <a:xfrm>
            <a:off x="3200400" y="3081866"/>
            <a:ext cx="88900" cy="550334"/>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4" name="Text Box 31"/>
          <p:cNvSpPr txBox="1">
            <a:spLocks noChangeArrowheads="1"/>
          </p:cNvSpPr>
          <p:nvPr/>
        </p:nvSpPr>
        <p:spPr bwMode="auto">
          <a:xfrm>
            <a:off x="3369777" y="803434"/>
            <a:ext cx="114559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Length of some</a:t>
            </a:r>
            <a:br>
              <a:rPr lang="en-US" sz="1200" dirty="0">
                <a:solidFill>
                  <a:srgbClr val="000000"/>
                </a:solidFill>
                <a:latin typeface="Arial" charset="0"/>
              </a:rPr>
            </a:br>
            <a:r>
              <a:rPr lang="en-US" sz="1200" dirty="0">
                <a:solidFill>
                  <a:srgbClr val="000000"/>
                </a:solidFill>
                <a:latin typeface="Arial" charset="0"/>
              </a:rPr>
              <a:t>nerve and </a:t>
            </a:r>
            <a:br>
              <a:rPr lang="en-US" sz="1200" dirty="0">
                <a:solidFill>
                  <a:srgbClr val="000000"/>
                </a:solidFill>
                <a:latin typeface="Arial" charset="0"/>
              </a:rPr>
            </a:br>
            <a:r>
              <a:rPr lang="en-US" sz="1200" dirty="0">
                <a:solidFill>
                  <a:srgbClr val="000000"/>
                </a:solidFill>
                <a:latin typeface="Arial" charset="0"/>
              </a:rPr>
              <a:t>muscle cells</a:t>
            </a:r>
          </a:p>
        </p:txBody>
      </p:sp>
      <p:sp>
        <p:nvSpPr>
          <p:cNvPr id="35" name="Text Box 31"/>
          <p:cNvSpPr txBox="1">
            <a:spLocks noChangeArrowheads="1"/>
          </p:cNvSpPr>
          <p:nvPr/>
        </p:nvSpPr>
        <p:spPr bwMode="auto">
          <a:xfrm>
            <a:off x="3369777" y="1455366"/>
            <a:ext cx="91498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Chicken egg</a:t>
            </a:r>
          </a:p>
        </p:txBody>
      </p:sp>
      <p:sp>
        <p:nvSpPr>
          <p:cNvPr id="36" name="Text Box 31"/>
          <p:cNvSpPr txBox="1">
            <a:spLocks noChangeArrowheads="1"/>
          </p:cNvSpPr>
          <p:nvPr/>
        </p:nvSpPr>
        <p:spPr bwMode="auto">
          <a:xfrm>
            <a:off x="3369777" y="2225834"/>
            <a:ext cx="65823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Frog egg</a:t>
            </a:r>
          </a:p>
        </p:txBody>
      </p:sp>
      <p:sp>
        <p:nvSpPr>
          <p:cNvPr id="37" name="Text Box 31"/>
          <p:cNvSpPr txBox="1">
            <a:spLocks noChangeArrowheads="1"/>
          </p:cNvSpPr>
          <p:nvPr/>
        </p:nvSpPr>
        <p:spPr bwMode="auto">
          <a:xfrm>
            <a:off x="3369777" y="2564500"/>
            <a:ext cx="95337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i="1" dirty="0">
                <a:solidFill>
                  <a:srgbClr val="000000"/>
                </a:solidFill>
                <a:latin typeface="Arial" charset="0"/>
              </a:rPr>
              <a:t>Paramecium</a:t>
            </a:r>
          </a:p>
        </p:txBody>
      </p:sp>
      <p:sp>
        <p:nvSpPr>
          <p:cNvPr id="38" name="Text Box 31"/>
          <p:cNvSpPr txBox="1">
            <a:spLocks noChangeArrowheads="1"/>
          </p:cNvSpPr>
          <p:nvPr/>
        </p:nvSpPr>
        <p:spPr bwMode="auto">
          <a:xfrm>
            <a:off x="3369777" y="2801567"/>
            <a:ext cx="83789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Human egg</a:t>
            </a:r>
          </a:p>
        </p:txBody>
      </p:sp>
      <p:sp>
        <p:nvSpPr>
          <p:cNvPr id="39" name="Text Box 31"/>
          <p:cNvSpPr txBox="1">
            <a:spLocks noChangeArrowheads="1"/>
          </p:cNvSpPr>
          <p:nvPr/>
        </p:nvSpPr>
        <p:spPr bwMode="auto">
          <a:xfrm>
            <a:off x="3369777" y="3216433"/>
            <a:ext cx="10857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Most plant and</a:t>
            </a:r>
            <a:br>
              <a:rPr lang="en-US" sz="1200" dirty="0">
                <a:solidFill>
                  <a:srgbClr val="000000"/>
                </a:solidFill>
                <a:latin typeface="Arial" charset="0"/>
              </a:rPr>
            </a:br>
            <a:r>
              <a:rPr lang="en-US" sz="1200" dirty="0">
                <a:solidFill>
                  <a:srgbClr val="000000"/>
                </a:solidFill>
                <a:latin typeface="Arial" charset="0"/>
              </a:rPr>
              <a:t>animal cells</a:t>
            </a:r>
          </a:p>
        </p:txBody>
      </p:sp>
      <p:sp>
        <p:nvSpPr>
          <p:cNvPr id="40" name="Text Box 31"/>
          <p:cNvSpPr txBox="1">
            <a:spLocks noChangeArrowheads="1"/>
          </p:cNvSpPr>
          <p:nvPr/>
        </p:nvSpPr>
        <p:spPr bwMode="auto">
          <a:xfrm>
            <a:off x="3369777" y="3622833"/>
            <a:ext cx="59864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Nucleus</a:t>
            </a:r>
          </a:p>
        </p:txBody>
      </p:sp>
      <p:sp>
        <p:nvSpPr>
          <p:cNvPr id="41" name="Text Box 31"/>
          <p:cNvSpPr txBox="1">
            <a:spLocks noChangeArrowheads="1"/>
          </p:cNvSpPr>
          <p:nvPr/>
        </p:nvSpPr>
        <p:spPr bwMode="auto">
          <a:xfrm>
            <a:off x="3369777" y="3826034"/>
            <a:ext cx="99200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Most bacteria</a:t>
            </a:r>
          </a:p>
        </p:txBody>
      </p:sp>
      <p:sp>
        <p:nvSpPr>
          <p:cNvPr id="42" name="Text Box 31"/>
          <p:cNvSpPr txBox="1">
            <a:spLocks noChangeArrowheads="1"/>
          </p:cNvSpPr>
          <p:nvPr/>
        </p:nvSpPr>
        <p:spPr bwMode="auto">
          <a:xfrm>
            <a:off x="3369777" y="4029233"/>
            <a:ext cx="106842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Mitochondrion</a:t>
            </a:r>
          </a:p>
        </p:txBody>
      </p:sp>
      <p:sp>
        <p:nvSpPr>
          <p:cNvPr id="43" name="Text Box 31"/>
          <p:cNvSpPr txBox="1">
            <a:spLocks noChangeArrowheads="1"/>
          </p:cNvSpPr>
          <p:nvPr/>
        </p:nvSpPr>
        <p:spPr bwMode="auto">
          <a:xfrm>
            <a:off x="3369777" y="4596500"/>
            <a:ext cx="126597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Smallest bacteria</a:t>
            </a:r>
          </a:p>
        </p:txBody>
      </p:sp>
      <p:sp>
        <p:nvSpPr>
          <p:cNvPr id="44" name="Text Box 31"/>
          <p:cNvSpPr txBox="1">
            <a:spLocks noChangeArrowheads="1"/>
          </p:cNvSpPr>
          <p:nvPr/>
        </p:nvSpPr>
        <p:spPr bwMode="auto">
          <a:xfrm>
            <a:off x="3369777" y="4799701"/>
            <a:ext cx="56608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Viruses</a:t>
            </a:r>
          </a:p>
        </p:txBody>
      </p:sp>
      <p:sp>
        <p:nvSpPr>
          <p:cNvPr id="45" name="Text Box 31"/>
          <p:cNvSpPr txBox="1">
            <a:spLocks noChangeArrowheads="1"/>
          </p:cNvSpPr>
          <p:nvPr/>
        </p:nvSpPr>
        <p:spPr bwMode="auto">
          <a:xfrm>
            <a:off x="3369777" y="5096034"/>
            <a:ext cx="74389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Ribosome</a:t>
            </a:r>
          </a:p>
        </p:txBody>
      </p:sp>
      <p:sp>
        <p:nvSpPr>
          <p:cNvPr id="46" name="Text Box 31"/>
          <p:cNvSpPr txBox="1">
            <a:spLocks noChangeArrowheads="1"/>
          </p:cNvSpPr>
          <p:nvPr/>
        </p:nvSpPr>
        <p:spPr bwMode="auto">
          <a:xfrm>
            <a:off x="3369777" y="5383900"/>
            <a:ext cx="61570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Proteins</a:t>
            </a:r>
          </a:p>
        </p:txBody>
      </p:sp>
      <p:sp>
        <p:nvSpPr>
          <p:cNvPr id="47" name="Text Box 31"/>
          <p:cNvSpPr txBox="1">
            <a:spLocks noChangeArrowheads="1"/>
          </p:cNvSpPr>
          <p:nvPr/>
        </p:nvSpPr>
        <p:spPr bwMode="auto">
          <a:xfrm>
            <a:off x="3369777" y="5629433"/>
            <a:ext cx="45309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Lipids</a:t>
            </a:r>
          </a:p>
        </p:txBody>
      </p:sp>
      <p:sp>
        <p:nvSpPr>
          <p:cNvPr id="48" name="Text Box 31"/>
          <p:cNvSpPr txBox="1">
            <a:spLocks noChangeArrowheads="1"/>
          </p:cNvSpPr>
          <p:nvPr/>
        </p:nvSpPr>
        <p:spPr bwMode="auto">
          <a:xfrm>
            <a:off x="3369777" y="5925768"/>
            <a:ext cx="75268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Small</a:t>
            </a:r>
            <a:br>
              <a:rPr lang="en-US" sz="1200" dirty="0">
                <a:solidFill>
                  <a:srgbClr val="000000"/>
                </a:solidFill>
                <a:latin typeface="Arial" charset="0"/>
              </a:rPr>
            </a:br>
            <a:r>
              <a:rPr lang="en-US" sz="1200" dirty="0">
                <a:solidFill>
                  <a:srgbClr val="000000"/>
                </a:solidFill>
                <a:latin typeface="Arial" charset="0"/>
              </a:rPr>
              <a:t>molecules</a:t>
            </a:r>
          </a:p>
        </p:txBody>
      </p:sp>
      <p:sp>
        <p:nvSpPr>
          <p:cNvPr id="49" name="Text Box 31"/>
          <p:cNvSpPr txBox="1">
            <a:spLocks noChangeArrowheads="1"/>
          </p:cNvSpPr>
          <p:nvPr/>
        </p:nvSpPr>
        <p:spPr bwMode="auto">
          <a:xfrm>
            <a:off x="3369777" y="6315233"/>
            <a:ext cx="49162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000000"/>
                </a:solidFill>
                <a:latin typeface="Arial" charset="0"/>
              </a:rPr>
              <a:t>Atoms</a:t>
            </a:r>
          </a:p>
        </p:txBody>
      </p:sp>
      <p:sp>
        <p:nvSpPr>
          <p:cNvPr id="50" name="Text Box 31"/>
          <p:cNvSpPr txBox="1">
            <a:spLocks noChangeArrowheads="1"/>
          </p:cNvSpPr>
          <p:nvPr/>
        </p:nvSpPr>
        <p:spPr bwMode="auto">
          <a:xfrm rot="16200000">
            <a:off x="4555112" y="1446899"/>
            <a:ext cx="90657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FFFFFF"/>
                </a:solidFill>
                <a:latin typeface="Arial" charset="0"/>
              </a:rPr>
              <a:t>Unaided eye</a:t>
            </a:r>
          </a:p>
        </p:txBody>
      </p:sp>
      <p:sp>
        <p:nvSpPr>
          <p:cNvPr id="51" name="Text Box 31"/>
          <p:cNvSpPr txBox="1">
            <a:spLocks noChangeArrowheads="1"/>
          </p:cNvSpPr>
          <p:nvPr/>
        </p:nvSpPr>
        <p:spPr bwMode="auto">
          <a:xfrm rot="16200000">
            <a:off x="5037710" y="3334968"/>
            <a:ext cx="128257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FFFFFF"/>
                </a:solidFill>
                <a:latin typeface="Arial" charset="0"/>
              </a:rPr>
              <a:t>Light microscope</a:t>
            </a:r>
          </a:p>
        </p:txBody>
      </p:sp>
      <p:sp>
        <p:nvSpPr>
          <p:cNvPr id="52" name="Text Box 31"/>
          <p:cNvSpPr txBox="1">
            <a:spLocks noChangeArrowheads="1"/>
          </p:cNvSpPr>
          <p:nvPr/>
        </p:nvSpPr>
        <p:spPr bwMode="auto">
          <a:xfrm rot="16200000">
            <a:off x="5596509" y="4300164"/>
            <a:ext cx="152227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a:solidFill>
                  <a:srgbClr val="FFFFFF"/>
                </a:solidFill>
                <a:latin typeface="Arial" charset="0"/>
              </a:rPr>
              <a:t>Electron microscope</a:t>
            </a:r>
          </a:p>
        </p:txBody>
      </p:sp>
      <p:sp>
        <p:nvSpPr>
          <p:cNvPr id="53" name="Text Box 31"/>
          <p:cNvSpPr txBox="1">
            <a:spLocks noChangeArrowheads="1"/>
          </p:cNvSpPr>
          <p:nvPr/>
        </p:nvSpPr>
        <p:spPr bwMode="auto">
          <a:xfrm>
            <a:off x="2743246" y="151500"/>
            <a:ext cx="35075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 m</a:t>
            </a:r>
          </a:p>
        </p:txBody>
      </p:sp>
      <p:sp>
        <p:nvSpPr>
          <p:cNvPr id="54" name="Text Box 31"/>
          <p:cNvSpPr txBox="1">
            <a:spLocks noChangeArrowheads="1"/>
          </p:cNvSpPr>
          <p:nvPr/>
        </p:nvSpPr>
        <p:spPr bwMode="auto">
          <a:xfrm>
            <a:off x="2828831" y="684900"/>
            <a:ext cx="26517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 m</a:t>
            </a:r>
          </a:p>
        </p:txBody>
      </p:sp>
      <p:sp>
        <p:nvSpPr>
          <p:cNvPr id="55" name="Text Box 31"/>
          <p:cNvSpPr txBox="1">
            <a:spLocks noChangeArrowheads="1"/>
          </p:cNvSpPr>
          <p:nvPr/>
        </p:nvSpPr>
        <p:spPr bwMode="auto">
          <a:xfrm>
            <a:off x="2516972" y="1260633"/>
            <a:ext cx="5770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100 mm</a:t>
            </a:r>
            <a:br>
              <a:rPr lang="en-US" sz="1200" dirty="0">
                <a:solidFill>
                  <a:srgbClr val="000000"/>
                </a:solidFill>
                <a:latin typeface="Arial" charset="0"/>
              </a:rPr>
            </a:br>
            <a:r>
              <a:rPr lang="en-US" sz="1200" dirty="0">
                <a:solidFill>
                  <a:srgbClr val="000000"/>
                </a:solidFill>
                <a:latin typeface="Arial" charset="0"/>
              </a:rPr>
              <a:t>(10 cm)</a:t>
            </a:r>
          </a:p>
        </p:txBody>
      </p:sp>
      <p:sp>
        <p:nvSpPr>
          <p:cNvPr id="56" name="Text Box 31"/>
          <p:cNvSpPr txBox="1">
            <a:spLocks noChangeArrowheads="1"/>
          </p:cNvSpPr>
          <p:nvPr/>
        </p:nvSpPr>
        <p:spPr bwMode="auto">
          <a:xfrm>
            <a:off x="2598099" y="1836367"/>
            <a:ext cx="4959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 mm</a:t>
            </a:r>
            <a:br>
              <a:rPr lang="en-US" sz="1200" dirty="0">
                <a:solidFill>
                  <a:srgbClr val="000000"/>
                </a:solidFill>
                <a:latin typeface="Arial" charset="0"/>
              </a:rPr>
            </a:br>
            <a:r>
              <a:rPr lang="en-US" sz="1200" dirty="0">
                <a:solidFill>
                  <a:srgbClr val="000000"/>
                </a:solidFill>
                <a:latin typeface="Arial" charset="0"/>
              </a:rPr>
              <a:t>(1 cm)</a:t>
            </a:r>
          </a:p>
        </p:txBody>
      </p:sp>
      <p:sp>
        <p:nvSpPr>
          <p:cNvPr id="57" name="Text Box 31"/>
          <p:cNvSpPr txBox="1">
            <a:spLocks noChangeArrowheads="1"/>
          </p:cNvSpPr>
          <p:nvPr/>
        </p:nvSpPr>
        <p:spPr bwMode="auto">
          <a:xfrm>
            <a:off x="2692000" y="2395167"/>
            <a:ext cx="40200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 mm</a:t>
            </a:r>
          </a:p>
        </p:txBody>
      </p:sp>
      <p:sp>
        <p:nvSpPr>
          <p:cNvPr id="58" name="Text Box 31"/>
          <p:cNvSpPr txBox="1">
            <a:spLocks noChangeArrowheads="1"/>
          </p:cNvSpPr>
          <p:nvPr/>
        </p:nvSpPr>
        <p:spPr bwMode="auto">
          <a:xfrm>
            <a:off x="2563660" y="4655767"/>
            <a:ext cx="53034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100 nm</a:t>
            </a:r>
          </a:p>
        </p:txBody>
      </p:sp>
      <p:sp>
        <p:nvSpPr>
          <p:cNvPr id="59" name="Text Box 31"/>
          <p:cNvSpPr txBox="1">
            <a:spLocks noChangeArrowheads="1"/>
          </p:cNvSpPr>
          <p:nvPr/>
        </p:nvSpPr>
        <p:spPr bwMode="auto">
          <a:xfrm>
            <a:off x="2649245" y="5231500"/>
            <a:ext cx="44475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 nm</a:t>
            </a:r>
          </a:p>
        </p:txBody>
      </p:sp>
      <p:sp>
        <p:nvSpPr>
          <p:cNvPr id="60" name="Text Box 31"/>
          <p:cNvSpPr txBox="1">
            <a:spLocks noChangeArrowheads="1"/>
          </p:cNvSpPr>
          <p:nvPr/>
        </p:nvSpPr>
        <p:spPr bwMode="auto">
          <a:xfrm>
            <a:off x="2734830" y="5790299"/>
            <a:ext cx="35917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 nm</a:t>
            </a:r>
          </a:p>
        </p:txBody>
      </p:sp>
      <p:sp>
        <p:nvSpPr>
          <p:cNvPr id="61" name="Text Box 31"/>
          <p:cNvSpPr txBox="1">
            <a:spLocks noChangeArrowheads="1"/>
          </p:cNvSpPr>
          <p:nvPr/>
        </p:nvSpPr>
        <p:spPr bwMode="auto">
          <a:xfrm>
            <a:off x="2606490" y="6349100"/>
            <a:ext cx="48751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0.1 nm</a:t>
            </a:r>
          </a:p>
        </p:txBody>
      </p:sp>
      <p:sp>
        <p:nvSpPr>
          <p:cNvPr id="62" name="Text Box 31"/>
          <p:cNvSpPr txBox="1">
            <a:spLocks noChangeArrowheads="1"/>
          </p:cNvSpPr>
          <p:nvPr/>
        </p:nvSpPr>
        <p:spPr bwMode="auto">
          <a:xfrm>
            <a:off x="2569021" y="2945500"/>
            <a:ext cx="52498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100 </a:t>
            </a:r>
            <a:r>
              <a:rPr lang="en-US" sz="1200" dirty="0" err="1">
                <a:solidFill>
                  <a:srgbClr val="000000"/>
                </a:solidFill>
                <a:latin typeface="Symbol Std"/>
                <a:cs typeface="Symbol Std"/>
              </a:rPr>
              <a:t>μ</a:t>
            </a:r>
            <a:r>
              <a:rPr lang="en-US" sz="1200" dirty="0" err="1">
                <a:solidFill>
                  <a:srgbClr val="000000"/>
                </a:solidFill>
                <a:latin typeface="Arial" charset="0"/>
              </a:rPr>
              <a:t>m</a:t>
            </a:r>
            <a:endParaRPr lang="en-US" sz="1200" dirty="0">
              <a:solidFill>
                <a:srgbClr val="000000"/>
              </a:solidFill>
              <a:latin typeface="Arial" charset="0"/>
            </a:endParaRPr>
          </a:p>
        </p:txBody>
      </p:sp>
      <p:sp>
        <p:nvSpPr>
          <p:cNvPr id="63" name="Text Box 31"/>
          <p:cNvSpPr txBox="1">
            <a:spLocks noChangeArrowheads="1"/>
          </p:cNvSpPr>
          <p:nvPr/>
        </p:nvSpPr>
        <p:spPr bwMode="auto">
          <a:xfrm>
            <a:off x="2654606" y="3538166"/>
            <a:ext cx="43939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10 </a:t>
            </a:r>
            <a:r>
              <a:rPr lang="en-US" sz="1200" dirty="0" err="1">
                <a:solidFill>
                  <a:srgbClr val="000000"/>
                </a:solidFill>
                <a:latin typeface="Symbol Std"/>
                <a:cs typeface="Symbol Std"/>
              </a:rPr>
              <a:t>μ</a:t>
            </a:r>
            <a:r>
              <a:rPr lang="en-US" sz="1200" dirty="0" err="1">
                <a:solidFill>
                  <a:srgbClr val="000000"/>
                </a:solidFill>
                <a:latin typeface="Arial" charset="0"/>
              </a:rPr>
              <a:t>m</a:t>
            </a:r>
            <a:endParaRPr lang="en-US" sz="1200" dirty="0">
              <a:solidFill>
                <a:srgbClr val="000000"/>
              </a:solidFill>
              <a:latin typeface="Arial" charset="0"/>
            </a:endParaRPr>
          </a:p>
        </p:txBody>
      </p:sp>
      <p:sp>
        <p:nvSpPr>
          <p:cNvPr id="64" name="Text Box 31"/>
          <p:cNvSpPr txBox="1">
            <a:spLocks noChangeArrowheads="1"/>
          </p:cNvSpPr>
          <p:nvPr/>
        </p:nvSpPr>
        <p:spPr bwMode="auto">
          <a:xfrm>
            <a:off x="2740192" y="4096966"/>
            <a:ext cx="35381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200" dirty="0">
                <a:solidFill>
                  <a:srgbClr val="000000"/>
                </a:solidFill>
                <a:latin typeface="Arial" charset="0"/>
              </a:rPr>
              <a:t>1 </a:t>
            </a:r>
            <a:r>
              <a:rPr lang="en-US" sz="1200" dirty="0" err="1">
                <a:solidFill>
                  <a:srgbClr val="000000"/>
                </a:solidFill>
                <a:latin typeface="Symbol Std"/>
                <a:cs typeface="Symbol Std"/>
              </a:rPr>
              <a:t>μ</a:t>
            </a:r>
            <a:r>
              <a:rPr lang="en-US" sz="1200" dirty="0" err="1">
                <a:solidFill>
                  <a:srgbClr val="000000"/>
                </a:solidFill>
                <a:latin typeface="Arial" charset="0"/>
              </a:rPr>
              <a:t>m</a:t>
            </a:r>
            <a:endParaRPr lang="en-US" sz="1200" dirty="0">
              <a:solidFill>
                <a:srgbClr val="000000"/>
              </a:solidFill>
              <a:latin typeface="Arial" charset="0"/>
            </a:endParaRPr>
          </a:p>
        </p:txBody>
      </p:sp>
      <p:sp>
        <p:nvSpPr>
          <p:cNvPr id="65" name="Title 6"/>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604A7B"/>
                </a:solidFill>
                <a:latin typeface="Arial"/>
                <a:cs typeface="Arial"/>
              </a:rPr>
              <a:t>Cell Size</a:t>
            </a:r>
          </a:p>
        </p:txBody>
      </p:sp>
      <p:sp>
        <p:nvSpPr>
          <p:cNvPr id="2" name="TextBox 1"/>
          <p:cNvSpPr txBox="1"/>
          <p:nvPr/>
        </p:nvSpPr>
        <p:spPr>
          <a:xfrm>
            <a:off x="396862" y="3169963"/>
            <a:ext cx="1775734" cy="923330"/>
          </a:xfrm>
          <a:prstGeom prst="rect">
            <a:avLst/>
          </a:prstGeom>
          <a:noFill/>
        </p:spPr>
        <p:txBody>
          <a:bodyPr wrap="none" rtlCol="0">
            <a:spAutoFit/>
          </a:bodyPr>
          <a:lstStyle/>
          <a:p>
            <a:pPr algn="r"/>
            <a:r>
              <a:rPr lang="en-US" dirty="0" smtClean="0"/>
              <a:t>Eukaryotic cells</a:t>
            </a:r>
          </a:p>
          <a:p>
            <a:pPr algn="r"/>
            <a:endParaRPr lang="en-US" dirty="0" smtClean="0"/>
          </a:p>
          <a:p>
            <a:pPr algn="r"/>
            <a:r>
              <a:rPr lang="en-US" dirty="0" smtClean="0"/>
              <a:t>Prokaryotic cells</a:t>
            </a:r>
            <a:endParaRPr lang="en-US" dirty="0"/>
          </a:p>
        </p:txBody>
      </p:sp>
      <p:cxnSp>
        <p:nvCxnSpPr>
          <p:cNvPr id="4" name="Straight Arrow Connector 3"/>
          <p:cNvCxnSpPr/>
          <p:nvPr/>
        </p:nvCxnSpPr>
        <p:spPr>
          <a:xfrm>
            <a:off x="2073971" y="3369062"/>
            <a:ext cx="5266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071491" y="3924202"/>
            <a:ext cx="5266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03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9243" y="0"/>
            <a:ext cx="8229600" cy="1143000"/>
          </a:xfrm>
        </p:spPr>
        <p:txBody>
          <a:bodyPr>
            <a:normAutofit/>
          </a:bodyPr>
          <a:lstStyle/>
          <a:p>
            <a:r>
              <a:rPr lang="en-US" sz="3600" b="1" dirty="0">
                <a:solidFill>
                  <a:schemeClr val="accent4">
                    <a:lumMod val="75000"/>
                  </a:schemeClr>
                </a:solidFill>
                <a:latin typeface="Arial"/>
                <a:cs typeface="Arial"/>
              </a:rPr>
              <a:t>Cell Size</a:t>
            </a:r>
          </a:p>
        </p:txBody>
      </p:sp>
      <p:sp>
        <p:nvSpPr>
          <p:cNvPr id="8" name="Content Placeholder 7"/>
          <p:cNvSpPr>
            <a:spLocks noGrp="1"/>
          </p:cNvSpPr>
          <p:nvPr>
            <p:ph idx="1"/>
          </p:nvPr>
        </p:nvSpPr>
        <p:spPr>
          <a:xfrm>
            <a:off x="-440258" y="1600200"/>
            <a:ext cx="8229600" cy="4525963"/>
          </a:xfrm>
        </p:spPr>
        <p:txBody>
          <a:bodyPr/>
          <a:lstStyle/>
          <a:p>
            <a:pPr lvl="1"/>
            <a:r>
              <a:rPr lang="en-US" sz="3200" dirty="0">
                <a:latin typeface="Arial"/>
                <a:cs typeface="Arial"/>
              </a:rPr>
              <a:t>Why aren’t they smaller?</a:t>
            </a:r>
          </a:p>
          <a:p>
            <a:pPr lvl="1"/>
            <a:r>
              <a:rPr lang="en-US" sz="3200" dirty="0">
                <a:latin typeface="Arial"/>
                <a:cs typeface="Arial"/>
              </a:rPr>
              <a:t>Why aren’t they bigger?</a:t>
            </a:r>
          </a:p>
          <a:p>
            <a:pPr marL="109728" indent="0">
              <a:buNone/>
            </a:pPr>
            <a:endParaRPr lang="en-US" dirty="0">
              <a:latin typeface="Arial"/>
              <a:cs typeface="Arial"/>
            </a:endParaRPr>
          </a:p>
        </p:txBody>
      </p:sp>
      <p:grpSp>
        <p:nvGrpSpPr>
          <p:cNvPr id="6" name="Group 5"/>
          <p:cNvGrpSpPr/>
          <p:nvPr/>
        </p:nvGrpSpPr>
        <p:grpSpPr>
          <a:xfrm>
            <a:off x="5008615" y="0"/>
            <a:ext cx="4135385" cy="6443183"/>
            <a:chOff x="1705102" y="138320"/>
            <a:chExt cx="4123128" cy="6432973"/>
          </a:xfrm>
        </p:grpSpPr>
        <p:pic>
          <p:nvPicPr>
            <p:cNvPr id="9" name="Picture 8" descr="04_01e_2SizeOfCells-U.jpg"/>
            <p:cNvPicPr>
              <a:picLocks noChangeAspect="1"/>
            </p:cNvPicPr>
            <p:nvPr/>
          </p:nvPicPr>
          <p:blipFill rotWithShape="1">
            <a:blip r:embed="rId3" cstate="email">
              <a:extLst>
                <a:ext uri="{28A0092B-C50C-407E-A947-70E740481C1C}">
                  <a14:useLocalDpi xmlns:a14="http://schemas.microsoft.com/office/drawing/2010/main" val="0"/>
                </a:ext>
              </a:extLst>
            </a:blip>
            <a:srcRect r="27969" b="2289"/>
            <a:stretch/>
          </p:blipFill>
          <p:spPr>
            <a:xfrm>
              <a:off x="1705102" y="138320"/>
              <a:ext cx="4123128" cy="6432973"/>
            </a:xfrm>
            <a:prstGeom prst="rect">
              <a:avLst/>
            </a:prstGeom>
          </p:spPr>
        </p:pic>
        <p:cxnSp>
          <p:nvCxnSpPr>
            <p:cNvPr id="10" name="Straight Connector 9"/>
            <p:cNvCxnSpPr/>
            <p:nvPr/>
          </p:nvCxnSpPr>
          <p:spPr bwMode="auto">
            <a:xfrm>
              <a:off x="2584451" y="2673350"/>
              <a:ext cx="26669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2565401" y="3232150"/>
              <a:ext cx="27304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2" name="Right Brace 11"/>
            <p:cNvSpPr/>
            <p:nvPr/>
          </p:nvSpPr>
          <p:spPr bwMode="auto">
            <a:xfrm>
              <a:off x="2705101" y="2563282"/>
              <a:ext cx="120650" cy="764117"/>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13" name="Right Brace 12"/>
            <p:cNvSpPr/>
            <p:nvPr/>
          </p:nvSpPr>
          <p:spPr bwMode="auto">
            <a:xfrm>
              <a:off x="2654300" y="1773766"/>
              <a:ext cx="207435" cy="759884"/>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14" name="Text Box 31"/>
            <p:cNvSpPr txBox="1">
              <a:spLocks noChangeArrowheads="1"/>
            </p:cNvSpPr>
            <p:nvPr/>
          </p:nvSpPr>
          <p:spPr bwMode="auto">
            <a:xfrm>
              <a:off x="2895645" y="1946447"/>
              <a:ext cx="15380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plant and</a:t>
              </a:r>
              <a:br>
                <a:rPr lang="en-US" sz="1700" dirty="0">
                  <a:solidFill>
                    <a:srgbClr val="000000"/>
                  </a:solidFill>
                  <a:latin typeface="Arial" charset="0"/>
                </a:rPr>
              </a:br>
              <a:r>
                <a:rPr lang="en-US" sz="1700" dirty="0">
                  <a:solidFill>
                    <a:srgbClr val="000000"/>
                  </a:solidFill>
                  <a:latin typeface="Arial" charset="0"/>
                </a:rPr>
                <a:t>animal cells</a:t>
              </a:r>
            </a:p>
          </p:txBody>
        </p:sp>
        <p:sp>
          <p:nvSpPr>
            <p:cNvPr id="15" name="Text Box 31"/>
            <p:cNvSpPr txBox="1">
              <a:spLocks noChangeArrowheads="1"/>
            </p:cNvSpPr>
            <p:nvPr/>
          </p:nvSpPr>
          <p:spPr bwMode="auto">
            <a:xfrm>
              <a:off x="2895645" y="2513720"/>
              <a:ext cx="84808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Nucleus</a:t>
              </a:r>
            </a:p>
          </p:txBody>
        </p:sp>
        <p:sp>
          <p:nvSpPr>
            <p:cNvPr id="16" name="Text Box 31"/>
            <p:cNvSpPr txBox="1">
              <a:spLocks noChangeArrowheads="1"/>
            </p:cNvSpPr>
            <p:nvPr/>
          </p:nvSpPr>
          <p:spPr bwMode="auto">
            <a:xfrm>
              <a:off x="2895645" y="2776190"/>
              <a:ext cx="140534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bacteria</a:t>
              </a:r>
            </a:p>
          </p:txBody>
        </p:sp>
        <p:sp>
          <p:nvSpPr>
            <p:cNvPr id="17" name="Text Box 31"/>
            <p:cNvSpPr txBox="1">
              <a:spLocks noChangeArrowheads="1"/>
            </p:cNvSpPr>
            <p:nvPr/>
          </p:nvSpPr>
          <p:spPr bwMode="auto">
            <a:xfrm>
              <a:off x="2895645" y="3055592"/>
              <a:ext cx="1513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Mitochondrion</a:t>
              </a:r>
            </a:p>
          </p:txBody>
        </p:sp>
        <p:sp>
          <p:nvSpPr>
            <p:cNvPr id="20" name="Text Box 31"/>
            <p:cNvSpPr txBox="1">
              <a:spLocks noChangeArrowheads="1"/>
            </p:cNvSpPr>
            <p:nvPr/>
          </p:nvSpPr>
          <p:spPr bwMode="auto">
            <a:xfrm>
              <a:off x="1740678" y="1565441"/>
              <a:ext cx="7437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21" name="Text Box 31"/>
            <p:cNvSpPr txBox="1">
              <a:spLocks noChangeArrowheads="1"/>
            </p:cNvSpPr>
            <p:nvPr/>
          </p:nvSpPr>
          <p:spPr bwMode="auto">
            <a:xfrm>
              <a:off x="1861924" y="2378249"/>
              <a:ext cx="62247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22" name="Text Box 31"/>
            <p:cNvSpPr txBox="1">
              <a:spLocks noChangeArrowheads="1"/>
            </p:cNvSpPr>
            <p:nvPr/>
          </p:nvSpPr>
          <p:spPr bwMode="auto">
            <a:xfrm>
              <a:off x="1983170" y="3165658"/>
              <a:ext cx="50123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grpSp>
      <p:sp>
        <p:nvSpPr>
          <p:cNvPr id="3" name="Rectangle 2"/>
          <p:cNvSpPr/>
          <p:nvPr/>
        </p:nvSpPr>
        <p:spPr>
          <a:xfrm>
            <a:off x="436615" y="3976253"/>
            <a:ext cx="4572000" cy="1569660"/>
          </a:xfrm>
          <a:prstGeom prst="rect">
            <a:avLst/>
          </a:prstGeom>
        </p:spPr>
        <p:txBody>
          <a:bodyPr>
            <a:spAutoFit/>
          </a:bodyPr>
          <a:lstStyle/>
          <a:p>
            <a:r>
              <a:rPr lang="en-US" sz="2400" b="1" dirty="0">
                <a:solidFill>
                  <a:srgbClr val="3366FF"/>
                </a:solidFill>
                <a:latin typeface="Arial"/>
                <a:cs typeface="Arial"/>
              </a:rPr>
              <a:t>Cells are large enough to house DNA, proteins, and structures needed to survive and reproduce</a:t>
            </a:r>
          </a:p>
        </p:txBody>
      </p:sp>
    </p:spTree>
    <p:extLst>
      <p:ext uri="{BB962C8B-B14F-4D97-AF65-F5344CB8AC3E}">
        <p14:creationId xmlns:p14="http://schemas.microsoft.com/office/powerpoint/2010/main" val="2191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169" y="2807731"/>
            <a:ext cx="4130333" cy="1246495"/>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Think while watching the demonstration</a:t>
            </a:r>
          </a:p>
          <a:p>
            <a:endParaRPr lang="en-US" sz="2500" b="1" dirty="0">
              <a:latin typeface="Arial" panose="020B0604020202020204" pitchFamily="34" charset="0"/>
              <a:cs typeface="Arial" panose="020B0604020202020204" pitchFamily="34" charset="0"/>
            </a:endParaRPr>
          </a:p>
        </p:txBody>
      </p:sp>
      <p:sp>
        <p:nvSpPr>
          <p:cNvPr id="7" name="Content Placeholder 7"/>
          <p:cNvSpPr txBox="1">
            <a:spLocks/>
          </p:cNvSpPr>
          <p:nvPr/>
        </p:nvSpPr>
        <p:spPr>
          <a:xfrm>
            <a:off x="-440258"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3200" dirty="0">
                <a:latin typeface="Arial" panose="020B0604020202020204" pitchFamily="34" charset="0"/>
                <a:cs typeface="Arial" panose="020B0604020202020204" pitchFamily="34" charset="0"/>
              </a:rPr>
              <a:t>Why aren’t they bigger?</a:t>
            </a:r>
          </a:p>
          <a:p>
            <a:pPr marL="109728" indent="0">
              <a:buFont typeface="Arial"/>
              <a:buNone/>
            </a:pPr>
            <a:endParaRPr lang="en-US" dirty="0"/>
          </a:p>
        </p:txBody>
      </p:sp>
      <p:grpSp>
        <p:nvGrpSpPr>
          <p:cNvPr id="21" name="Group 20"/>
          <p:cNvGrpSpPr/>
          <p:nvPr/>
        </p:nvGrpSpPr>
        <p:grpSpPr>
          <a:xfrm>
            <a:off x="5008615" y="0"/>
            <a:ext cx="4135385" cy="6443183"/>
            <a:chOff x="1705102" y="138320"/>
            <a:chExt cx="4123128" cy="6432973"/>
          </a:xfrm>
        </p:grpSpPr>
        <p:pic>
          <p:nvPicPr>
            <p:cNvPr id="22" name="Picture 21" descr="04_01e_2SizeOfCells-U.jpg"/>
            <p:cNvPicPr>
              <a:picLocks noChangeAspect="1"/>
            </p:cNvPicPr>
            <p:nvPr/>
          </p:nvPicPr>
          <p:blipFill rotWithShape="1">
            <a:blip r:embed="rId3" cstate="email">
              <a:extLst>
                <a:ext uri="{28A0092B-C50C-407E-A947-70E740481C1C}">
                  <a14:useLocalDpi xmlns:a14="http://schemas.microsoft.com/office/drawing/2010/main" val="0"/>
                </a:ext>
              </a:extLst>
            </a:blip>
            <a:srcRect r="27969" b="2289"/>
            <a:stretch/>
          </p:blipFill>
          <p:spPr>
            <a:xfrm>
              <a:off x="1705102" y="138320"/>
              <a:ext cx="4123128" cy="6432973"/>
            </a:xfrm>
            <a:prstGeom prst="rect">
              <a:avLst/>
            </a:prstGeom>
          </p:spPr>
        </p:pic>
        <p:cxnSp>
          <p:nvCxnSpPr>
            <p:cNvPr id="23" name="Straight Connector 22"/>
            <p:cNvCxnSpPr/>
            <p:nvPr/>
          </p:nvCxnSpPr>
          <p:spPr bwMode="auto">
            <a:xfrm>
              <a:off x="2584451" y="2673350"/>
              <a:ext cx="26669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Connector 23"/>
            <p:cNvCxnSpPr/>
            <p:nvPr/>
          </p:nvCxnSpPr>
          <p:spPr bwMode="auto">
            <a:xfrm>
              <a:off x="2565401" y="3232150"/>
              <a:ext cx="27304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Right Brace 24"/>
            <p:cNvSpPr/>
            <p:nvPr/>
          </p:nvSpPr>
          <p:spPr bwMode="auto">
            <a:xfrm>
              <a:off x="2705101" y="2563282"/>
              <a:ext cx="120650" cy="764117"/>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26" name="Right Brace 25"/>
            <p:cNvSpPr/>
            <p:nvPr/>
          </p:nvSpPr>
          <p:spPr bwMode="auto">
            <a:xfrm>
              <a:off x="2654300" y="1773766"/>
              <a:ext cx="207435" cy="759884"/>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27" name="Text Box 31"/>
            <p:cNvSpPr txBox="1">
              <a:spLocks noChangeArrowheads="1"/>
            </p:cNvSpPr>
            <p:nvPr/>
          </p:nvSpPr>
          <p:spPr bwMode="auto">
            <a:xfrm>
              <a:off x="2895645" y="1946447"/>
              <a:ext cx="15380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plant and</a:t>
              </a:r>
              <a:br>
                <a:rPr lang="en-US" sz="1700" dirty="0">
                  <a:solidFill>
                    <a:srgbClr val="000000"/>
                  </a:solidFill>
                  <a:latin typeface="Arial" charset="0"/>
                </a:rPr>
              </a:br>
              <a:r>
                <a:rPr lang="en-US" sz="1700" dirty="0">
                  <a:solidFill>
                    <a:srgbClr val="000000"/>
                  </a:solidFill>
                  <a:latin typeface="Arial" charset="0"/>
                </a:rPr>
                <a:t>animal cells</a:t>
              </a:r>
            </a:p>
          </p:txBody>
        </p:sp>
        <p:sp>
          <p:nvSpPr>
            <p:cNvPr id="28" name="Text Box 31"/>
            <p:cNvSpPr txBox="1">
              <a:spLocks noChangeArrowheads="1"/>
            </p:cNvSpPr>
            <p:nvPr/>
          </p:nvSpPr>
          <p:spPr bwMode="auto">
            <a:xfrm>
              <a:off x="2895645" y="2513720"/>
              <a:ext cx="84808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Nucleus</a:t>
              </a:r>
            </a:p>
          </p:txBody>
        </p:sp>
        <p:sp>
          <p:nvSpPr>
            <p:cNvPr id="29" name="Text Box 31"/>
            <p:cNvSpPr txBox="1">
              <a:spLocks noChangeArrowheads="1"/>
            </p:cNvSpPr>
            <p:nvPr/>
          </p:nvSpPr>
          <p:spPr bwMode="auto">
            <a:xfrm>
              <a:off x="2895645" y="2776190"/>
              <a:ext cx="140534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bacteria</a:t>
              </a:r>
            </a:p>
          </p:txBody>
        </p:sp>
        <p:sp>
          <p:nvSpPr>
            <p:cNvPr id="30" name="Text Box 31"/>
            <p:cNvSpPr txBox="1">
              <a:spLocks noChangeArrowheads="1"/>
            </p:cNvSpPr>
            <p:nvPr/>
          </p:nvSpPr>
          <p:spPr bwMode="auto">
            <a:xfrm>
              <a:off x="2895645" y="3055592"/>
              <a:ext cx="1513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Mitochondrion</a:t>
              </a:r>
            </a:p>
          </p:txBody>
        </p:sp>
        <p:sp>
          <p:nvSpPr>
            <p:cNvPr id="31" name="Text Box 31"/>
            <p:cNvSpPr txBox="1">
              <a:spLocks noChangeArrowheads="1"/>
            </p:cNvSpPr>
            <p:nvPr/>
          </p:nvSpPr>
          <p:spPr bwMode="auto">
            <a:xfrm>
              <a:off x="1740678" y="1565441"/>
              <a:ext cx="7437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32" name="Text Box 31"/>
            <p:cNvSpPr txBox="1">
              <a:spLocks noChangeArrowheads="1"/>
            </p:cNvSpPr>
            <p:nvPr/>
          </p:nvSpPr>
          <p:spPr bwMode="auto">
            <a:xfrm>
              <a:off x="1861924" y="2378249"/>
              <a:ext cx="62247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33" name="Text Box 31"/>
            <p:cNvSpPr txBox="1">
              <a:spLocks noChangeArrowheads="1"/>
            </p:cNvSpPr>
            <p:nvPr/>
          </p:nvSpPr>
          <p:spPr bwMode="auto">
            <a:xfrm>
              <a:off x="1983170" y="3165658"/>
              <a:ext cx="50123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grpSp>
      <p:sp>
        <p:nvSpPr>
          <p:cNvPr id="19" name="Title 6"/>
          <p:cNvSpPr txBox="1">
            <a:spLocks/>
          </p:cNvSpPr>
          <p:nvPr/>
        </p:nvSpPr>
        <p:spPr>
          <a:xfrm>
            <a:off x="-289243" y="25399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4">
                    <a:lumMod val="75000"/>
                  </a:schemeClr>
                </a:solidFill>
                <a:latin typeface="Arial"/>
                <a:cs typeface="Arial"/>
              </a:rPr>
              <a:t>Cell Size</a:t>
            </a:r>
            <a:endParaRPr lang="en-US" sz="3600" b="1" dirty="0">
              <a:solidFill>
                <a:schemeClr val="accent4">
                  <a:lumMod val="75000"/>
                </a:schemeClr>
              </a:solidFill>
              <a:latin typeface="Arial"/>
              <a:cs typeface="Arial"/>
            </a:endParaRPr>
          </a:p>
        </p:txBody>
      </p:sp>
    </p:spTree>
    <p:extLst>
      <p:ext uri="{BB962C8B-B14F-4D97-AF65-F5344CB8AC3E}">
        <p14:creationId xmlns:p14="http://schemas.microsoft.com/office/powerpoint/2010/main" val="3262312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WIBLES Surface Area to Volu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689431"/>
            <a:ext cx="8128000" cy="4572000"/>
          </a:xfrm>
          <a:prstGeom prst="rect">
            <a:avLst/>
          </a:prstGeom>
        </p:spPr>
      </p:pic>
      <p:sp>
        <p:nvSpPr>
          <p:cNvPr id="3" name="TextBox 2"/>
          <p:cNvSpPr txBox="1"/>
          <p:nvPr/>
        </p:nvSpPr>
        <p:spPr>
          <a:xfrm>
            <a:off x="1324429" y="5871810"/>
            <a:ext cx="5255540" cy="646331"/>
          </a:xfrm>
          <a:prstGeom prst="rect">
            <a:avLst/>
          </a:prstGeom>
          <a:noFill/>
        </p:spPr>
        <p:txBody>
          <a:bodyPr wrap="none" rtlCol="0">
            <a:spAutoFit/>
          </a:bodyPr>
          <a:lstStyle/>
          <a:p>
            <a:r>
              <a:rPr lang="en-US" dirty="0">
                <a:hlinkClick r:id="rId6"/>
              </a:rPr>
              <a:t>https://www.youtube.com/watch?v=DM8mLV6-MUw</a:t>
            </a:r>
            <a:endParaRPr lang="en-US" dirty="0"/>
          </a:p>
          <a:p>
            <a:r>
              <a:rPr lang="en-US" dirty="0"/>
              <a:t>Starts at 1:04 minutes. Ends at 2:08.</a:t>
            </a:r>
          </a:p>
        </p:txBody>
      </p:sp>
      <p:sp>
        <p:nvSpPr>
          <p:cNvPr id="4" name="TextBox 3"/>
          <p:cNvSpPr txBox="1"/>
          <p:nvPr/>
        </p:nvSpPr>
        <p:spPr>
          <a:xfrm>
            <a:off x="508000" y="170101"/>
            <a:ext cx="5910768" cy="400110"/>
          </a:xfrm>
          <a:prstGeom prst="rect">
            <a:avLst/>
          </a:prstGeom>
          <a:noFill/>
        </p:spPr>
        <p:txBody>
          <a:bodyPr wrap="none" rtlCol="0">
            <a:spAutoFit/>
          </a:bodyPr>
          <a:lstStyle/>
          <a:p>
            <a:r>
              <a:rPr lang="en-US" sz="2000" b="1" dirty="0"/>
              <a:t>Why did the acid spread quicker in the smallest cube? </a:t>
            </a:r>
            <a:endParaRPr lang="en-US" sz="2000" dirty="0"/>
          </a:p>
        </p:txBody>
      </p:sp>
    </p:spTree>
    <p:extLst>
      <p:ext uri="{BB962C8B-B14F-4D97-AF65-F5344CB8AC3E}">
        <p14:creationId xmlns:p14="http://schemas.microsoft.com/office/powerpoint/2010/main" val="322261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08615" y="0"/>
            <a:ext cx="4135385" cy="6443183"/>
            <a:chOff x="1705102" y="138320"/>
            <a:chExt cx="4123128" cy="6432973"/>
          </a:xfrm>
        </p:grpSpPr>
        <p:pic>
          <p:nvPicPr>
            <p:cNvPr id="10" name="Picture 9" descr="04_01e_2SizeOfCells-U.jpg"/>
            <p:cNvPicPr>
              <a:picLocks noChangeAspect="1"/>
            </p:cNvPicPr>
            <p:nvPr/>
          </p:nvPicPr>
          <p:blipFill rotWithShape="1">
            <a:blip r:embed="rId3" cstate="email">
              <a:extLst>
                <a:ext uri="{28A0092B-C50C-407E-A947-70E740481C1C}">
                  <a14:useLocalDpi xmlns:a14="http://schemas.microsoft.com/office/drawing/2010/main" val="0"/>
                </a:ext>
              </a:extLst>
            </a:blip>
            <a:srcRect r="27969" b="2289"/>
            <a:stretch/>
          </p:blipFill>
          <p:spPr>
            <a:xfrm>
              <a:off x="1705102" y="138320"/>
              <a:ext cx="4123128" cy="6432973"/>
            </a:xfrm>
            <a:prstGeom prst="rect">
              <a:avLst/>
            </a:prstGeom>
          </p:spPr>
        </p:pic>
        <p:cxnSp>
          <p:nvCxnSpPr>
            <p:cNvPr id="11" name="Straight Connector 10"/>
            <p:cNvCxnSpPr/>
            <p:nvPr/>
          </p:nvCxnSpPr>
          <p:spPr bwMode="auto">
            <a:xfrm>
              <a:off x="2584451" y="2673350"/>
              <a:ext cx="26669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2565401" y="3232150"/>
              <a:ext cx="27304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Right Brace 12"/>
            <p:cNvSpPr/>
            <p:nvPr/>
          </p:nvSpPr>
          <p:spPr bwMode="auto">
            <a:xfrm>
              <a:off x="2705101" y="2563282"/>
              <a:ext cx="120650" cy="764117"/>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14" name="Right Brace 13"/>
            <p:cNvSpPr/>
            <p:nvPr/>
          </p:nvSpPr>
          <p:spPr bwMode="auto">
            <a:xfrm>
              <a:off x="2654300" y="1773766"/>
              <a:ext cx="207435" cy="759884"/>
            </a:xfrm>
            <a:prstGeom prst="rightBrace">
              <a:avLst>
                <a:gd name="adj1" fmla="val 38768"/>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70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2895645" y="1946447"/>
              <a:ext cx="15380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plant and</a:t>
              </a:r>
              <a:br>
                <a:rPr lang="en-US" sz="1700" dirty="0">
                  <a:solidFill>
                    <a:srgbClr val="000000"/>
                  </a:solidFill>
                  <a:latin typeface="Arial" charset="0"/>
                </a:rPr>
              </a:br>
              <a:r>
                <a:rPr lang="en-US" sz="1700" dirty="0">
                  <a:solidFill>
                    <a:srgbClr val="000000"/>
                  </a:solidFill>
                  <a:latin typeface="Arial" charset="0"/>
                </a:rPr>
                <a:t>animal cells</a:t>
              </a:r>
            </a:p>
          </p:txBody>
        </p:sp>
        <p:sp>
          <p:nvSpPr>
            <p:cNvPr id="16" name="Text Box 31"/>
            <p:cNvSpPr txBox="1">
              <a:spLocks noChangeArrowheads="1"/>
            </p:cNvSpPr>
            <p:nvPr/>
          </p:nvSpPr>
          <p:spPr bwMode="auto">
            <a:xfrm>
              <a:off x="2895645" y="2513720"/>
              <a:ext cx="84808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Nucleus</a:t>
              </a:r>
            </a:p>
          </p:txBody>
        </p:sp>
        <p:sp>
          <p:nvSpPr>
            <p:cNvPr id="17" name="Text Box 31"/>
            <p:cNvSpPr txBox="1">
              <a:spLocks noChangeArrowheads="1"/>
            </p:cNvSpPr>
            <p:nvPr/>
          </p:nvSpPr>
          <p:spPr bwMode="auto">
            <a:xfrm>
              <a:off x="2895645" y="2776190"/>
              <a:ext cx="140534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Most bacteria</a:t>
              </a:r>
            </a:p>
          </p:txBody>
        </p:sp>
        <p:sp>
          <p:nvSpPr>
            <p:cNvPr id="18" name="Text Box 31"/>
            <p:cNvSpPr txBox="1">
              <a:spLocks noChangeArrowheads="1"/>
            </p:cNvSpPr>
            <p:nvPr/>
          </p:nvSpPr>
          <p:spPr bwMode="auto">
            <a:xfrm>
              <a:off x="2895645" y="3055592"/>
              <a:ext cx="1513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a:solidFill>
                    <a:srgbClr val="000000"/>
                  </a:solidFill>
                  <a:latin typeface="Arial" charset="0"/>
                </a:rPr>
                <a:t>Mitochondrion</a:t>
              </a:r>
            </a:p>
          </p:txBody>
        </p:sp>
        <p:sp>
          <p:nvSpPr>
            <p:cNvPr id="19" name="Text Box 31"/>
            <p:cNvSpPr txBox="1">
              <a:spLocks noChangeArrowheads="1"/>
            </p:cNvSpPr>
            <p:nvPr/>
          </p:nvSpPr>
          <p:spPr bwMode="auto">
            <a:xfrm>
              <a:off x="1740678" y="1565441"/>
              <a:ext cx="7437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20" name="Text Box 31"/>
            <p:cNvSpPr txBox="1">
              <a:spLocks noChangeArrowheads="1"/>
            </p:cNvSpPr>
            <p:nvPr/>
          </p:nvSpPr>
          <p:spPr bwMode="auto">
            <a:xfrm>
              <a:off x="1861924" y="2378249"/>
              <a:ext cx="62247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10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sp>
          <p:nvSpPr>
            <p:cNvPr id="21" name="Text Box 31"/>
            <p:cNvSpPr txBox="1">
              <a:spLocks noChangeArrowheads="1"/>
            </p:cNvSpPr>
            <p:nvPr/>
          </p:nvSpPr>
          <p:spPr bwMode="auto">
            <a:xfrm>
              <a:off x="1983170" y="3165658"/>
              <a:ext cx="50123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700" dirty="0">
                  <a:solidFill>
                    <a:srgbClr val="000000"/>
                  </a:solidFill>
                  <a:latin typeface="Arial" charset="0"/>
                </a:rPr>
                <a:t>1 </a:t>
              </a:r>
              <a:r>
                <a:rPr lang="en-US" sz="1700" dirty="0" err="1">
                  <a:solidFill>
                    <a:srgbClr val="000000"/>
                  </a:solidFill>
                  <a:latin typeface="Symbol Std"/>
                  <a:cs typeface="Symbol Std"/>
                </a:rPr>
                <a:t>μ</a:t>
              </a:r>
              <a:r>
                <a:rPr lang="en-US" sz="1700" dirty="0" err="1">
                  <a:solidFill>
                    <a:srgbClr val="000000"/>
                  </a:solidFill>
                  <a:latin typeface="Arial" charset="0"/>
                </a:rPr>
                <a:t>m</a:t>
              </a:r>
              <a:endParaRPr lang="en-US" sz="1700" dirty="0">
                <a:solidFill>
                  <a:srgbClr val="000000"/>
                </a:solidFill>
                <a:latin typeface="Arial" charset="0"/>
              </a:endParaRPr>
            </a:p>
          </p:txBody>
        </p:sp>
      </p:grpSp>
      <p:sp>
        <p:nvSpPr>
          <p:cNvPr id="6" name="Title 6"/>
          <p:cNvSpPr txBox="1">
            <a:spLocks/>
          </p:cNvSpPr>
          <p:nvPr/>
        </p:nvSpPr>
        <p:spPr>
          <a:xfrm>
            <a:off x="-289243" y="235859"/>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604A7B"/>
                </a:solidFill>
                <a:latin typeface="Arial"/>
                <a:cs typeface="Arial"/>
              </a:rPr>
              <a:t>Cell Size</a:t>
            </a:r>
          </a:p>
        </p:txBody>
      </p:sp>
      <p:sp>
        <p:nvSpPr>
          <p:cNvPr id="7" name="Content Placeholder 7"/>
          <p:cNvSpPr txBox="1">
            <a:spLocks/>
          </p:cNvSpPr>
          <p:nvPr/>
        </p:nvSpPr>
        <p:spPr>
          <a:xfrm>
            <a:off x="-440258"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3200" dirty="0">
                <a:latin typeface="Arial"/>
                <a:cs typeface="Arial"/>
              </a:rPr>
              <a:t>Why aren’t they bigger?</a:t>
            </a:r>
          </a:p>
          <a:p>
            <a:pPr marL="109728" indent="0">
              <a:buFont typeface="Arial"/>
              <a:buNone/>
            </a:pPr>
            <a:endParaRPr lang="en-US" dirty="0">
              <a:latin typeface="Arial"/>
              <a:cs typeface="Arial"/>
            </a:endParaRPr>
          </a:p>
        </p:txBody>
      </p:sp>
      <p:sp>
        <p:nvSpPr>
          <p:cNvPr id="8" name="TextBox 7"/>
          <p:cNvSpPr txBox="1"/>
          <p:nvPr/>
        </p:nvSpPr>
        <p:spPr>
          <a:xfrm>
            <a:off x="118546" y="4284134"/>
            <a:ext cx="5452521" cy="1569660"/>
          </a:xfrm>
          <a:prstGeom prst="rect">
            <a:avLst/>
          </a:prstGeom>
          <a:noFill/>
        </p:spPr>
        <p:txBody>
          <a:bodyPr wrap="square" rtlCol="0">
            <a:spAutoFit/>
          </a:bodyPr>
          <a:lstStyle/>
          <a:p>
            <a:r>
              <a:rPr lang="en-US" sz="2400" b="1" dirty="0">
                <a:solidFill>
                  <a:srgbClr val="3366FF"/>
                </a:solidFill>
                <a:latin typeface="Arial"/>
                <a:cs typeface="Arial"/>
              </a:rPr>
              <a:t>The small size of cells allows for a surface-to-volume ratio that will allow adequate exchange with the environment</a:t>
            </a:r>
          </a:p>
        </p:txBody>
      </p:sp>
    </p:spTree>
    <p:extLst>
      <p:ext uri="{BB962C8B-B14F-4D97-AF65-F5344CB8AC3E}">
        <p14:creationId xmlns:p14="http://schemas.microsoft.com/office/powerpoint/2010/main" val="12996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4245</TotalTime>
  <Words>1205</Words>
  <Application>Microsoft Macintosh PowerPoint</Application>
  <PresentationFormat>On-screen Show (4:3)</PresentationFormat>
  <Paragraphs>273</Paragraphs>
  <Slides>22</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ＭＳ Ｐゴシック</vt:lpstr>
      <vt:lpstr>Symbol Std</vt:lpstr>
      <vt:lpstr>Times</vt:lpstr>
      <vt:lpstr>Times New Roman</vt:lpstr>
      <vt:lpstr>Wingdings</vt:lpstr>
      <vt:lpstr>Arial</vt:lpstr>
      <vt:lpstr>Office Theme</vt:lpstr>
      <vt:lpstr>The Cell</vt:lpstr>
      <vt:lpstr>The Cell Theory</vt:lpstr>
      <vt:lpstr>PowerPoint Presentation</vt:lpstr>
      <vt:lpstr>PowerPoint Presentation</vt:lpstr>
      <vt:lpstr>PowerPoint Presentation</vt:lpstr>
      <vt:lpstr>Cell Size</vt:lpstr>
      <vt:lpstr>PowerPoint Presentation</vt:lpstr>
      <vt:lpstr>PowerPoint Presentation</vt:lpstr>
      <vt:lpstr>PowerPoint Presentation</vt:lpstr>
      <vt:lpstr>Calculating Surface Area and Volume</vt:lpstr>
      <vt:lpstr>Your Turn…</vt:lpstr>
      <vt:lpstr>Now, Let’s Compare the Blocks</vt:lpstr>
      <vt:lpstr>As a cell becomes larger it’s  surface area/volume ratio becomes?</vt:lpstr>
      <vt:lpstr>Eukaryotes and Prokaryotes</vt:lpstr>
      <vt:lpstr>Figure 4.4a</vt:lpstr>
      <vt:lpstr>Figure 4.4b</vt:lpstr>
      <vt:lpstr>PowerPoint Presentation</vt:lpstr>
      <vt:lpstr>PowerPoint Presentation</vt:lpstr>
      <vt:lpstr>Organelles are found in what domain(s) of life?</vt:lpstr>
      <vt:lpstr>Organelles are found in what domain(s) of life?</vt:lpstr>
      <vt:lpstr>The Cell Theory states:</vt:lpstr>
      <vt:lpstr>The Cell Theory states: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Cell</dc:title>
  <dc:creator>Meirav Lavy</dc:creator>
  <cp:lastModifiedBy>Frank Santana</cp:lastModifiedBy>
  <cp:revision>22</cp:revision>
  <dcterms:created xsi:type="dcterms:W3CDTF">2017-09-08T02:49:48Z</dcterms:created>
  <dcterms:modified xsi:type="dcterms:W3CDTF">2018-09-13T18:25:09Z</dcterms:modified>
</cp:coreProperties>
</file>