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33"/>
  </p:notesMasterIdLst>
  <p:handoutMasterIdLst>
    <p:handoutMasterId r:id="rId34"/>
  </p:handoutMasterIdLst>
  <p:sldIdLst>
    <p:sldId id="299" r:id="rId2"/>
    <p:sldId id="300" r:id="rId3"/>
    <p:sldId id="314" r:id="rId4"/>
    <p:sldId id="310" r:id="rId5"/>
    <p:sldId id="324" r:id="rId6"/>
    <p:sldId id="317" r:id="rId7"/>
    <p:sldId id="286" r:id="rId8"/>
    <p:sldId id="302" r:id="rId9"/>
    <p:sldId id="315" r:id="rId10"/>
    <p:sldId id="335" r:id="rId11"/>
    <p:sldId id="258" r:id="rId12"/>
    <p:sldId id="285" r:id="rId13"/>
    <p:sldId id="329" r:id="rId14"/>
    <p:sldId id="257" r:id="rId15"/>
    <p:sldId id="318" r:id="rId16"/>
    <p:sldId id="328" r:id="rId17"/>
    <p:sldId id="325" r:id="rId18"/>
    <p:sldId id="287" r:id="rId19"/>
    <p:sldId id="333" r:id="rId20"/>
    <p:sldId id="304" r:id="rId21"/>
    <p:sldId id="296" r:id="rId22"/>
    <p:sldId id="294" r:id="rId23"/>
    <p:sldId id="330" r:id="rId24"/>
    <p:sldId id="271" r:id="rId25"/>
    <p:sldId id="259" r:id="rId26"/>
    <p:sldId id="293" r:id="rId27"/>
    <p:sldId id="260" r:id="rId28"/>
    <p:sldId id="288" r:id="rId29"/>
    <p:sldId id="334" r:id="rId30"/>
    <p:sldId id="262" r:id="rId31"/>
    <p:sldId id="321" r:id="rId3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99"/>
    <a:srgbClr val="0000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44"/>
    <p:restoredTop sz="58306" autoAdjust="0"/>
  </p:normalViewPr>
  <p:slideViewPr>
    <p:cSldViewPr>
      <p:cViewPr varScale="1">
        <p:scale>
          <a:sx n="58" d="100"/>
          <a:sy n="58" d="100"/>
        </p:scale>
        <p:origin x="19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BFC0B01-1C43-4043-87DE-27C387EF4C91}" type="datetimeFigureOut">
              <a:rPr lang="en-US" smtClean="0"/>
              <a:t>9/19/18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66012D-1844-CA40-BA76-054FB5C83305}" type="slidenum">
              <a:rPr lang="en-US" smtClean="0"/>
              <a:t>‹#›</a:t>
            </a:fld>
            <a:endParaRPr lang="en-US"/>
          </a:p>
        </p:txBody>
      </p:sp>
    </p:spTree>
    <p:extLst>
      <p:ext uri="{BB962C8B-B14F-4D97-AF65-F5344CB8AC3E}">
        <p14:creationId xmlns:p14="http://schemas.microsoft.com/office/powerpoint/2010/main" val="1939023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32182AA-81F0-1441-B987-A5A302495B2B}" type="datetime1">
              <a:rPr lang="en-US" altLang="en-US"/>
              <a:pPr/>
              <a:t>9/19/18</a:t>
            </a:fld>
            <a:endParaRPr lang="en-US" alt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39F417E-1804-7641-ABEC-8912CF330B29}" type="slidenum">
              <a:rPr lang="en-US" altLang="en-US"/>
              <a:pPr/>
              <a:t>‹#›</a:t>
            </a:fld>
            <a:endParaRPr lang="en-US" altLang="en-US"/>
          </a:p>
        </p:txBody>
      </p:sp>
    </p:spTree>
    <p:extLst>
      <p:ext uri="{BB962C8B-B14F-4D97-AF65-F5344CB8AC3E}">
        <p14:creationId xmlns:p14="http://schemas.microsoft.com/office/powerpoint/2010/main" val="2166416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F152C81-4670-AD46-B532-85999709B0A6}" type="slidenum">
              <a:rPr lang="en-US" altLang="en-US" sz="1200">
                <a:solidFill>
                  <a:srgbClr val="000000"/>
                </a:solidFill>
                <a:latin typeface="Calibri" charset="0"/>
              </a:rPr>
              <a:pPr eaLnBrk="1" hangingPunct="1"/>
              <a:t>1</a:t>
            </a:fld>
            <a:endParaRPr lang="en-US" altLang="en-US" sz="1200">
              <a:solidFill>
                <a:srgbClr val="000000"/>
              </a:solidFill>
              <a:latin typeface="Calibri" charset="0"/>
            </a:endParaRPr>
          </a:p>
        </p:txBody>
      </p:sp>
    </p:spTree>
    <p:extLst>
      <p:ext uri="{BB962C8B-B14F-4D97-AF65-F5344CB8AC3E}">
        <p14:creationId xmlns:p14="http://schemas.microsoft.com/office/powerpoint/2010/main" val="111074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10</a:t>
            </a:fld>
            <a:endParaRPr lang="en-US" altLang="en-US"/>
          </a:p>
        </p:txBody>
      </p:sp>
    </p:spTree>
    <p:extLst>
      <p:ext uri="{BB962C8B-B14F-4D97-AF65-F5344CB8AC3E}">
        <p14:creationId xmlns:p14="http://schemas.microsoft.com/office/powerpoint/2010/main" val="31175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dirty="0">
                <a:latin typeface="Garamond" charset="0"/>
                <a:ea typeface="ＭＳ Ｐゴシック" charset="-128"/>
              </a:rPr>
              <a:t>Eukaryotic cellular division and their Chromosomes are more Complex. </a:t>
            </a:r>
            <a:r>
              <a:rPr lang="en-US" altLang="en-US" dirty="0">
                <a:latin typeface="Arial" charset="0"/>
                <a:ea typeface="ＭＳ Ｐゴシック" charset="-128"/>
              </a:rPr>
              <a:t>Chromosomes are duplicated long before the cell divides.  The large complex chromosomes duplicate with each cell division.    The term “</a:t>
            </a:r>
            <a:r>
              <a:rPr lang="en-US" altLang="ja-JP" b="1" dirty="0">
                <a:solidFill>
                  <a:srgbClr val="FF3300"/>
                </a:solidFill>
                <a:latin typeface="Arial" charset="0"/>
                <a:ea typeface="ＭＳ Ｐゴシック" charset="-128"/>
              </a:rPr>
              <a:t>Chromosome</a:t>
            </a:r>
            <a:r>
              <a:rPr lang="en-US" altLang="en-US" b="1" dirty="0">
                <a:solidFill>
                  <a:srgbClr val="FF3300"/>
                </a:solidFill>
                <a:latin typeface="Arial" charset="0"/>
                <a:ea typeface="ＭＳ Ｐゴシック" charset="-128"/>
              </a:rPr>
              <a:t>”</a:t>
            </a:r>
            <a:r>
              <a:rPr lang="en-US" altLang="ja-JP" b="1" dirty="0">
                <a:solidFill>
                  <a:srgbClr val="FF3300"/>
                </a:solidFill>
                <a:latin typeface="Arial" charset="0"/>
                <a:ea typeface="ＭＳ Ｐゴシック" charset="-128"/>
              </a:rPr>
              <a:t> literally means</a:t>
            </a:r>
            <a:r>
              <a:rPr lang="en-US" altLang="ja-JP" b="1" dirty="0">
                <a:latin typeface="Arial" charset="0"/>
                <a:ea typeface="ＭＳ Ｐゴシック" charset="-128"/>
              </a:rPr>
              <a:t> – Chroma (colored) soma (body).  </a:t>
            </a:r>
            <a:r>
              <a:rPr lang="en-US" altLang="ja-JP" b="1" dirty="0">
                <a:solidFill>
                  <a:srgbClr val="FF3300"/>
                </a:solidFill>
                <a:latin typeface="Arial" charset="0"/>
                <a:ea typeface="ＭＳ Ｐゴシック" charset="-128"/>
              </a:rPr>
              <a:t>Chromatin</a:t>
            </a:r>
            <a:r>
              <a:rPr lang="en-US" altLang="ja-JP" b="1" dirty="0">
                <a:latin typeface="Arial" charset="0"/>
                <a:ea typeface="ＭＳ Ｐゴシック" charset="-128"/>
              </a:rPr>
              <a:t> – </a:t>
            </a:r>
            <a:r>
              <a:rPr lang="en-US" altLang="ja-JP" dirty="0">
                <a:latin typeface="Arial" charset="0"/>
                <a:ea typeface="ＭＳ Ｐゴシック" charset="-128"/>
              </a:rPr>
              <a:t>Is active threadlike strands that  are composed of a complex of </a:t>
            </a:r>
            <a:r>
              <a:rPr lang="en-US" altLang="ja-JP" dirty="0">
                <a:solidFill>
                  <a:srgbClr val="FF3300"/>
                </a:solidFill>
                <a:latin typeface="Arial" charset="0"/>
                <a:ea typeface="ＭＳ Ｐゴシック" charset="-128"/>
              </a:rPr>
              <a:t>DNA &amp; Proteins.  It is the form taken by a chromosome when the cell is not dividing. DNA wraps around histone proteins forming nucleosomes; the "</a:t>
            </a:r>
            <a:r>
              <a:rPr lang="en-US" altLang="ja-JP" b="1" dirty="0">
                <a:solidFill>
                  <a:srgbClr val="FF3300"/>
                </a:solidFill>
                <a:latin typeface="Arial" charset="0"/>
                <a:ea typeface="ＭＳ Ｐゴシック" charset="-128"/>
              </a:rPr>
              <a:t>beads on a string" structure.  The proteins help maintain the chromosomes structure and control DNA activity of genes. Most of the time, chromatin exists as a diffuse mass of long, thin fibers that if stretched out, would be too long to fit in the cells nucleus (exceeds your height!) and too thin to see under light microscope.  As a cell prepares to divide, the chromatin coils up forming a tight dense form that are visible under light microscope.   Ask students why is it maybe necessary to condense the chromosomes?…..</a:t>
            </a:r>
          </a:p>
          <a:p>
            <a:endParaRPr lang="en-US" altLang="en-US" b="1" dirty="0">
              <a:solidFill>
                <a:srgbClr val="FF3300"/>
              </a:solidFill>
              <a:latin typeface="Arial" charset="0"/>
              <a:ea typeface="ＭＳ Ｐゴシック" charset="-128"/>
            </a:endParaRPr>
          </a:p>
          <a:p>
            <a:r>
              <a:rPr lang="en-US" altLang="en-US" b="1" dirty="0">
                <a:solidFill>
                  <a:srgbClr val="FF3300"/>
                </a:solidFill>
                <a:latin typeface="Arial" charset="0"/>
                <a:ea typeface="ＭＳ Ｐゴシック" charset="-128"/>
              </a:rPr>
              <a:t> (Give analogy to students  of belongs being spread out in your house , but as prepare to move you gather them up and pack them into small containers to make more easy to sort and transport…</a:t>
            </a:r>
          </a:p>
          <a:p>
            <a:endParaRPr lang="en-US" altLang="en-US" b="1" dirty="0">
              <a:solidFill>
                <a:srgbClr val="FF3300"/>
              </a:solidFill>
              <a:latin typeface="Arial" charset="0"/>
              <a:ea typeface="ＭＳ Ｐゴシック" charset="-128"/>
            </a:endParaRPr>
          </a:p>
          <a:p>
            <a:r>
              <a:rPr lang="en-US" altLang="en-US" dirty="0">
                <a:solidFill>
                  <a:srgbClr val="FF3300"/>
                </a:solidFill>
                <a:latin typeface="Arial" charset="0"/>
                <a:ea typeface="ＭＳ Ｐゴシック" charset="-128"/>
              </a:rPr>
              <a:t>In short</a:t>
            </a:r>
            <a:r>
              <a:rPr lang="en-US" altLang="en-US" b="1" dirty="0">
                <a:solidFill>
                  <a:srgbClr val="FF3300"/>
                </a:solidFill>
                <a:latin typeface="Arial" charset="0"/>
                <a:ea typeface="ＭＳ Ｐゴシック" charset="-128"/>
              </a:rPr>
              <a:t>, </a:t>
            </a:r>
            <a:r>
              <a:rPr lang="en-US" altLang="en-US" dirty="0">
                <a:solidFill>
                  <a:srgbClr val="FF3300"/>
                </a:solidFill>
                <a:latin typeface="Arial" charset="0"/>
                <a:ea typeface="ＭＳ Ｐゴシック" charset="-128"/>
              </a:rPr>
              <a:t>the primary functions of chromatin are:</a:t>
            </a:r>
          </a:p>
          <a:p>
            <a:endParaRPr lang="en-US" altLang="en-US" b="1" dirty="0">
              <a:solidFill>
                <a:srgbClr val="FF3300"/>
              </a:solidFill>
              <a:latin typeface="Arial" charset="0"/>
              <a:ea typeface="ＭＳ Ｐゴシック" charset="-128"/>
            </a:endParaRPr>
          </a:p>
          <a:p>
            <a:r>
              <a:rPr lang="en-US" altLang="en-US" b="1" dirty="0">
                <a:solidFill>
                  <a:srgbClr val="FF3300"/>
                </a:solidFill>
                <a:latin typeface="Arial" charset="0"/>
                <a:ea typeface="ＭＳ Ｐゴシック" charset="-128"/>
              </a:rPr>
              <a:t> 1) to package DNA into a more compact, denser shape</a:t>
            </a:r>
          </a:p>
          <a:p>
            <a:r>
              <a:rPr lang="en-US" altLang="en-US" b="1" dirty="0">
                <a:solidFill>
                  <a:srgbClr val="FF3300"/>
                </a:solidFill>
                <a:latin typeface="Arial" charset="0"/>
                <a:ea typeface="ＭＳ Ｐゴシック" charset="-128"/>
              </a:rPr>
              <a:t> 2) to reinforce the DNA macromolecule to allow mitosis</a:t>
            </a:r>
          </a:p>
          <a:p>
            <a:r>
              <a:rPr lang="en-US" altLang="en-US" b="1" dirty="0">
                <a:solidFill>
                  <a:srgbClr val="FF3300"/>
                </a:solidFill>
                <a:latin typeface="Arial" charset="0"/>
                <a:ea typeface="ＭＳ Ｐゴシック" charset="-128"/>
              </a:rPr>
              <a:t> 3) to prevent DNA damage, and </a:t>
            </a:r>
          </a:p>
          <a:p>
            <a:r>
              <a:rPr lang="en-US" altLang="en-US" b="1" dirty="0">
                <a:solidFill>
                  <a:srgbClr val="FF3300"/>
                </a:solidFill>
                <a:latin typeface="Arial" charset="0"/>
                <a:ea typeface="ＭＳ Ｐゴシック" charset="-128"/>
              </a:rPr>
              <a:t> 4) to control gene expression and DNA replication. The primary protein components of chromatin are histones that compact the DNA. Chromatin is only found in eukaryotic cells (cells with defined nuclei). </a:t>
            </a:r>
          </a:p>
          <a:p>
            <a:endParaRPr lang="en-US" altLang="en-US" b="1" dirty="0">
              <a:solidFill>
                <a:srgbClr val="FF3300"/>
              </a:solidFill>
              <a:latin typeface="Arial" charset="0"/>
              <a:ea typeface="ＭＳ Ｐゴシック" charset="-128"/>
            </a:endParaRPr>
          </a:p>
          <a:p>
            <a:r>
              <a:rPr lang="en-US" altLang="en-US" b="1" dirty="0">
                <a:solidFill>
                  <a:srgbClr val="FF3300"/>
                </a:solidFill>
                <a:latin typeface="Arial" charset="0"/>
                <a:ea typeface="ＭＳ Ｐゴシック" charset="-128"/>
              </a:rPr>
              <a:t>Prokaryotic cells have a different organization of their DNA (the prokaryotic chromosome equivalent is called </a:t>
            </a:r>
            <a:r>
              <a:rPr lang="en-US" altLang="en-US" b="1" dirty="0" err="1">
                <a:solidFill>
                  <a:srgbClr val="FF3300"/>
                </a:solidFill>
                <a:latin typeface="Arial" charset="0"/>
                <a:ea typeface="ＭＳ Ｐゴシック" charset="-128"/>
              </a:rPr>
              <a:t>genophore</a:t>
            </a:r>
            <a:r>
              <a:rPr lang="en-US" altLang="en-US" b="1" dirty="0">
                <a:solidFill>
                  <a:srgbClr val="FF3300"/>
                </a:solidFill>
                <a:latin typeface="Arial" charset="0"/>
                <a:ea typeface="ＭＳ Ｐゴシック" charset="-128"/>
              </a:rPr>
              <a:t> and is localized within the nucleoid region).</a:t>
            </a:r>
          </a:p>
          <a:p>
            <a:endParaRPr lang="en-US" altLang="en-US" dirty="0">
              <a:ea typeface="ＭＳ Ｐゴシック"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5CB9196-411F-184A-9C10-C49064D602C7}" type="slidenum">
              <a:rPr lang="en-US" altLang="en-US" sz="1200"/>
              <a:pPr eaLnBrk="1" hangingPunct="1"/>
              <a:t>11</a:t>
            </a:fld>
            <a:endParaRPr lang="en-US" altLang="en-US" sz="1200"/>
          </a:p>
        </p:txBody>
      </p:sp>
    </p:spTree>
    <p:extLst>
      <p:ext uri="{BB962C8B-B14F-4D97-AF65-F5344CB8AC3E}">
        <p14:creationId xmlns:p14="http://schemas.microsoft.com/office/powerpoint/2010/main" val="92652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altLang="en-US" dirty="0">
                <a:ea typeface="ＭＳ Ｐゴシック" charset="-128"/>
              </a:rPr>
              <a:t>DRAW THIS ON BOARD</a:t>
            </a:r>
          </a:p>
          <a:p>
            <a:endParaRPr lang="en-US" altLang="en-US" dirty="0">
              <a:ea typeface="ＭＳ Ｐゴシック" charset="-128"/>
            </a:endParaRPr>
          </a:p>
          <a:p>
            <a:r>
              <a:rPr lang="en-US" altLang="en-US" dirty="0">
                <a:ea typeface="ＭＳ Ｐゴシック" charset="-128"/>
              </a:rPr>
              <a:t>As a cell prepares to divide the chromatin condenses.  The chromosomes of a eukaryotic cells are duplicated before they condense and the cell divides.  The DNA molecule of each chromosome is replicated.  Each chromosome consists of 2 copies called “sister chromatids, which are joined copies of the original chromosome shown on slide. The 2 sister chromosomes are attached together along their lengths by proteins and are cinched at an especially tight region called the centromere (narrow waist near center of each chromosome).  These sister chromatids from a duplicated chromosome will separate from each other  when the cell divides. Once separated from its sister, each chromatid is considered an individual chromosome, and is identical to the cell’s original chromosome.</a:t>
            </a:r>
          </a:p>
          <a:p>
            <a:endParaRPr lang="en-US" altLang="en-US" dirty="0">
              <a:ea typeface="ＭＳ Ｐゴシック" charset="-128"/>
            </a:endParaRPr>
          </a:p>
          <a:p>
            <a:r>
              <a:rPr lang="en-US" altLang="en-US" dirty="0">
                <a:ea typeface="ＭＳ Ｐゴシック" charset="-128"/>
              </a:rPr>
              <a:t>Important vocab</a:t>
            </a:r>
            <a:r>
              <a:rPr lang="en-US" altLang="en-US" baseline="0" dirty="0">
                <a:ea typeface="ＭＳ Ｐゴシック" charset="-128"/>
              </a:rPr>
              <a:t> for this slide:</a:t>
            </a:r>
          </a:p>
          <a:p>
            <a:r>
              <a:rPr lang="en-US" altLang="en-US" baseline="0" dirty="0">
                <a:ea typeface="ＭＳ Ｐゴシック" charset="-128"/>
              </a:rPr>
              <a:t>Chromatid</a:t>
            </a:r>
          </a:p>
          <a:p>
            <a:r>
              <a:rPr lang="en-US" altLang="en-US" baseline="0" dirty="0">
                <a:ea typeface="ＭＳ Ｐゴシック" charset="-128"/>
              </a:rPr>
              <a:t>Chromosome</a:t>
            </a:r>
          </a:p>
          <a:p>
            <a:r>
              <a:rPr lang="en-US" altLang="en-US" baseline="0" dirty="0">
                <a:ea typeface="ＭＳ Ｐゴシック" charset="-128"/>
              </a:rPr>
              <a:t>Sister chromatids</a:t>
            </a:r>
          </a:p>
          <a:p>
            <a:r>
              <a:rPr lang="en-US" altLang="en-US" baseline="0" dirty="0">
                <a:ea typeface="ＭＳ Ｐゴシック" charset="-128"/>
              </a:rPr>
              <a:t>Duplicated chromosome</a:t>
            </a:r>
          </a:p>
          <a:p>
            <a:r>
              <a:rPr lang="en-US" altLang="en-US" baseline="0" dirty="0">
                <a:ea typeface="ＭＳ Ｐゴシック" charset="-128"/>
              </a:rPr>
              <a:t>Centromere</a:t>
            </a:r>
          </a:p>
          <a:p>
            <a:endParaRPr lang="en-US" altLang="en-US" baseline="0" dirty="0">
              <a:ea typeface="ＭＳ Ｐゴシック"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D5C36CA-BE0F-994E-8D02-302A75D6E903}" type="slidenum">
              <a:rPr lang="en-US" altLang="en-US" sz="1200"/>
              <a:pPr eaLnBrk="1" hangingPunct="1"/>
              <a:t>12</a:t>
            </a:fld>
            <a:endParaRPr lang="en-US" altLang="en-US" sz="1200"/>
          </a:p>
        </p:txBody>
      </p:sp>
    </p:spTree>
    <p:extLst>
      <p:ext uri="{BB962C8B-B14F-4D97-AF65-F5344CB8AC3E}">
        <p14:creationId xmlns:p14="http://schemas.microsoft.com/office/powerpoint/2010/main" val="75482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r>
              <a:rPr lang="en-US" altLang="en-US" b="1">
                <a:latin typeface="Arial" charset="0"/>
                <a:ea typeface="ＭＳ Ｐゴシック" charset="-128"/>
              </a:rPr>
              <a:t>A </a:t>
            </a:r>
            <a:r>
              <a:rPr lang="en-US" altLang="en-US" b="1">
                <a:solidFill>
                  <a:srgbClr val="FF3300"/>
                </a:solidFill>
                <a:latin typeface="Arial" charset="0"/>
                <a:ea typeface="ＭＳ Ｐゴシック" charset="-128"/>
              </a:rPr>
              <a:t>somatic</a:t>
            </a:r>
            <a:r>
              <a:rPr lang="en-US" altLang="en-US" b="1">
                <a:latin typeface="Arial" charset="0"/>
                <a:ea typeface="ＭＳ Ｐゴシック" charset="-128"/>
              </a:rPr>
              <a:t> cell, or typical body cell, </a:t>
            </a:r>
            <a:r>
              <a:rPr lang="en-US" altLang="en-US">
                <a:latin typeface="Arial" charset="0"/>
                <a:ea typeface="ＭＳ Ｐゴシック" charset="-128"/>
              </a:rPr>
              <a:t>in a human has </a:t>
            </a:r>
            <a:r>
              <a:rPr lang="en-US" altLang="en-US" b="1">
                <a:solidFill>
                  <a:srgbClr val="FF3300"/>
                </a:solidFill>
                <a:latin typeface="Arial" charset="0"/>
                <a:ea typeface="ＭＳ Ｐゴシック" charset="-128"/>
              </a:rPr>
              <a:t>46</a:t>
            </a:r>
            <a:r>
              <a:rPr lang="en-US" altLang="en-US">
                <a:latin typeface="Arial" charset="0"/>
                <a:ea typeface="ＭＳ Ｐゴシック" charset="-128"/>
              </a:rPr>
              <a:t> chromosomes.  These are </a:t>
            </a:r>
            <a:r>
              <a:rPr lang="en-US" altLang="en-US" b="1">
                <a:solidFill>
                  <a:srgbClr val="FF3300"/>
                </a:solidFill>
                <a:latin typeface="Arial" charset="0"/>
                <a:ea typeface="ＭＳ Ｐゴシック" charset="-128"/>
              </a:rPr>
              <a:t>23</a:t>
            </a:r>
            <a:r>
              <a:rPr lang="en-US" altLang="en-US">
                <a:latin typeface="Arial" charset="0"/>
                <a:ea typeface="ＭＳ Ｐゴシック" charset="-128"/>
              </a:rPr>
              <a:t> pairs of </a:t>
            </a:r>
            <a:r>
              <a:rPr lang="en-US" altLang="en-US">
                <a:solidFill>
                  <a:srgbClr val="FF3300"/>
                </a:solidFill>
                <a:latin typeface="Arial" charset="0"/>
                <a:ea typeface="ＭＳ Ｐゴシック" charset="-128"/>
              </a:rPr>
              <a:t>homologous</a:t>
            </a:r>
            <a:r>
              <a:rPr lang="en-US" altLang="en-US">
                <a:latin typeface="Arial" charset="0"/>
                <a:ea typeface="ＭＳ Ｐゴシック" charset="-128"/>
              </a:rPr>
              <a:t> chromosomes.</a:t>
            </a:r>
          </a:p>
          <a:p>
            <a:r>
              <a:rPr lang="en-US" altLang="en-US" b="1">
                <a:latin typeface="Times New Roman" charset="0"/>
                <a:ea typeface="ＭＳ Ｐゴシック" charset="-128"/>
              </a:rPr>
              <a:t>Student Misconceptions and Concerns</a:t>
            </a:r>
            <a:endParaRPr lang="en-US" altLang="en-US">
              <a:latin typeface="Times New Roman" charset="0"/>
              <a:ea typeface="ＭＳ Ｐゴシック" charset="-128"/>
            </a:endParaRPr>
          </a:p>
          <a:p>
            <a:r>
              <a:rPr lang="en-US" altLang="en-US">
                <a:latin typeface="Times New Roman" charset="0"/>
                <a:ea typeface="ＭＳ Ｐゴシック" charset="-128"/>
              </a:rPr>
              <a:t>• Some students might conclude that sex chromosomes function only in determining the sex of an individual. As the authors note, sex chromosomes contain genes not involved in sex determination.</a:t>
            </a:r>
          </a:p>
          <a:p>
            <a:r>
              <a:rPr lang="en-US" altLang="en-US" b="1">
                <a:latin typeface="Times New Roman" charset="0"/>
                <a:ea typeface="ＭＳ Ｐゴシック" charset="-128"/>
              </a:rPr>
              <a:t>Teaching Tips</a:t>
            </a:r>
            <a:endParaRPr lang="en-US" altLang="en-US">
              <a:latin typeface="Times New Roman" charset="0"/>
              <a:ea typeface="ＭＳ Ｐゴシック" charset="-128"/>
            </a:endParaRPr>
          </a:p>
          <a:p>
            <a:r>
              <a:rPr lang="en-US" altLang="en-US">
                <a:latin typeface="Times New Roman" charset="0"/>
                <a:ea typeface="ＭＳ Ｐゴシック" charset="-128"/>
              </a:rPr>
              <a:t>• Students might recall some basic genetics, remembering that for many traits a person receives a separate “signal” from mom and dad. These separate signals for the same trait are carried on the same portion of homologous chromosomes, such as the freckle trait noted in Module 8.11 of the textbook</a:t>
            </a:r>
            <a:r>
              <a:rPr lang="en-US" altLang="en-US">
                <a:latin typeface="Arial" charset="0"/>
                <a:ea typeface="ＭＳ Ｐゴシック" charset="-128"/>
              </a:rPr>
              <a:t> </a:t>
            </a:r>
          </a:p>
          <a:p>
            <a:pPr eaLnBrk="1" hangingPunct="1"/>
            <a:r>
              <a:rPr lang="en-US" altLang="en-US" b="1">
                <a:solidFill>
                  <a:srgbClr val="FF3300"/>
                </a:solidFill>
                <a:latin typeface="Arial" charset="0"/>
                <a:ea typeface="ＭＳ Ｐゴシック" charset="-128"/>
              </a:rPr>
              <a:t>Homologous </a:t>
            </a:r>
            <a:r>
              <a:rPr lang="en-US" altLang="en-US" b="1">
                <a:latin typeface="Arial" charset="0"/>
                <a:ea typeface="ＭＳ Ｐゴシック" charset="-128"/>
              </a:rPr>
              <a:t>chromosomes </a:t>
            </a:r>
            <a:r>
              <a:rPr lang="en-US" altLang="en-US">
                <a:latin typeface="Arial" charset="0"/>
                <a:ea typeface="ＭＳ Ｐゴシック" charset="-128"/>
              </a:rPr>
              <a:t>carry the same genes on the same locus, or place on the chromosome.  One chromosome from each of these pairs is inherited from each </a:t>
            </a:r>
            <a:r>
              <a:rPr lang="en-US" altLang="en-US">
                <a:solidFill>
                  <a:srgbClr val="FF3300"/>
                </a:solidFill>
                <a:latin typeface="Arial" charset="0"/>
                <a:ea typeface="ＭＳ Ｐゴシック" charset="-128"/>
              </a:rPr>
              <a:t>parent</a:t>
            </a:r>
            <a:r>
              <a:rPr lang="en-US" altLang="en-US">
                <a:latin typeface="Arial" charset="0"/>
                <a:ea typeface="ＭＳ Ｐゴシック" charset="-128"/>
              </a:rPr>
              <a:t>.</a:t>
            </a:r>
          </a:p>
          <a:p>
            <a:pPr eaLnBrk="1" hangingPunct="1"/>
            <a:r>
              <a:rPr lang="en-US" altLang="en-US" b="1">
                <a:latin typeface="Arial" charset="0"/>
                <a:ea typeface="ＭＳ Ｐゴシック" charset="-128"/>
              </a:rPr>
              <a:t>22 pairs </a:t>
            </a:r>
            <a:r>
              <a:rPr lang="en-US" altLang="en-US">
                <a:latin typeface="Arial" charset="0"/>
                <a:ea typeface="ＭＳ Ｐゴシック" charset="-128"/>
              </a:rPr>
              <a:t>of our chromosomes </a:t>
            </a:r>
            <a:r>
              <a:rPr lang="en-US" altLang="en-US" b="1">
                <a:latin typeface="Arial" charset="0"/>
                <a:ea typeface="ＭＳ Ｐゴシック" charset="-128"/>
              </a:rPr>
              <a:t>are </a:t>
            </a:r>
            <a:r>
              <a:rPr lang="en-US" altLang="en-US" b="1">
                <a:solidFill>
                  <a:srgbClr val="FF3300"/>
                </a:solidFill>
                <a:latin typeface="Arial" charset="0"/>
                <a:ea typeface="ＭＳ Ｐゴシック" charset="-128"/>
              </a:rPr>
              <a:t>autosomes</a:t>
            </a:r>
            <a:r>
              <a:rPr lang="en-US" altLang="en-US" b="1">
                <a:latin typeface="Arial" charset="0"/>
                <a:ea typeface="ＭＳ Ｐゴシック" charset="-128"/>
              </a:rPr>
              <a:t>, the other pair is the </a:t>
            </a:r>
            <a:r>
              <a:rPr lang="en-US" altLang="en-US" b="1">
                <a:solidFill>
                  <a:srgbClr val="FF3300"/>
                </a:solidFill>
                <a:latin typeface="Arial" charset="0"/>
                <a:ea typeface="ＭＳ Ｐゴシック" charset="-128"/>
              </a:rPr>
              <a:t>sex chromosomes</a:t>
            </a:r>
            <a:r>
              <a:rPr lang="en-US" altLang="en-US" b="1">
                <a:latin typeface="Arial" charset="0"/>
                <a:ea typeface="ＭＳ Ｐゴシック" charset="-128"/>
              </a:rPr>
              <a:t>.  Briefly explain diploid number 2N of humans and n number is haploid when forming the sex cells or gametes (egg, sperm)</a:t>
            </a:r>
          </a:p>
          <a:p>
            <a:pPr eaLnBrk="1" hangingPunct="1"/>
            <a:endParaRPr lang="en-US" altLang="en-US" b="1">
              <a:latin typeface="Arial" charset="0"/>
              <a:ea typeface="ＭＳ Ｐゴシック" charset="-128"/>
            </a:endParaRPr>
          </a:p>
          <a:p>
            <a:pPr eaLnBrk="1" hangingPunct="1"/>
            <a:r>
              <a:rPr lang="en-US" altLang="en-US" b="1">
                <a:latin typeface="Arial" charset="0"/>
                <a:ea typeface="ＭＳ Ｐゴシック" charset="-128"/>
              </a:rPr>
              <a:t>A gene is a locus (or region) of DNA </a:t>
            </a:r>
            <a:r>
              <a:rPr lang="en-US" altLang="en-US">
                <a:latin typeface="Arial" charset="0"/>
                <a:ea typeface="ＭＳ Ｐゴシック" charset="-128"/>
              </a:rPr>
              <a:t>which is made up of nucleotides and is the molecular unit of heredity The transmission of genes to an organism's offspring is the basis of the inheritance of phenotypic traits.  These genes make up different DNA sequences called genotypes. Genotypes along with environmental and developmental factors determine what the phenotypes will be</a:t>
            </a:r>
            <a:endParaRPr lang="en-US" altLang="en-US">
              <a:ea typeface="ＭＳ Ｐゴシック" charset="-128"/>
            </a:endParaRPr>
          </a:p>
          <a:p>
            <a:r>
              <a:rPr lang="en-US" altLang="en-US">
                <a:ea typeface="ＭＳ Ｐゴシック" charset="-128"/>
              </a:rPr>
              <a:t>Provide an example of trait:  Some genetic traits are instantly visible, such as eye colour or number of limbs, and some are not, such as blood type, risk for specific diseases.</a:t>
            </a:r>
          </a:p>
          <a:p>
            <a:endParaRPr lang="en-US" altLang="en-US">
              <a:ea typeface="ＭＳ Ｐゴシック" charset="-128"/>
            </a:endParaRPr>
          </a:p>
          <a:p>
            <a:pPr eaLnBrk="1" hangingPunct="1"/>
            <a:r>
              <a:rPr lang="en-US" altLang="en-US">
                <a:ea typeface="ＭＳ Ｐゴシック" charset="-128"/>
              </a:rPr>
              <a:t>Briefly explain what a Karyotype is-  A photographic inventory of an individuals chromosome.  Abnormalites can be detected by this method. </a:t>
            </a:r>
            <a:r>
              <a:rPr lang="en-US" altLang="en-US">
                <a:latin typeface="Arial" charset="0"/>
                <a:ea typeface="ＭＳ Ｐゴシック" charset="-128"/>
              </a:rPr>
              <a:t>Doctors can take a picture of the nucleus or a </a:t>
            </a:r>
            <a:r>
              <a:rPr lang="en-US" altLang="en-US">
                <a:solidFill>
                  <a:srgbClr val="FF3300"/>
                </a:solidFill>
                <a:latin typeface="Arial" charset="0"/>
                <a:ea typeface="ＭＳ Ｐゴシック" charset="-128"/>
              </a:rPr>
              <a:t>karyotype</a:t>
            </a:r>
            <a:r>
              <a:rPr lang="en-US" altLang="en-US">
                <a:latin typeface="Arial" charset="0"/>
                <a:ea typeface="ＭＳ Ｐゴシック" charset="-128"/>
              </a:rPr>
              <a:t>.  The chromosomes are then arranged (usually in metaphase state)  by size and shape  and sorted in order on a computer.  They are sorted into homologous pairs and then </a:t>
            </a:r>
            <a:r>
              <a:rPr lang="en-US" altLang="en-US">
                <a:solidFill>
                  <a:srgbClr val="FF3300"/>
                </a:solidFill>
                <a:latin typeface="Arial" charset="0"/>
                <a:ea typeface="ＭＳ Ｐゴシック" charset="-128"/>
              </a:rPr>
              <a:t>counted</a:t>
            </a:r>
            <a:r>
              <a:rPr lang="en-US" altLang="en-US">
                <a:latin typeface="Arial" charset="0"/>
                <a:ea typeface="ＭＳ Ｐゴシック" charset="-128"/>
              </a:rPr>
              <a:t>. The resulting display is the Karyotype with 22 pairs of autosomes and 2 sex chromosomes X and Y.  Each of the chromosomes consists of 2 sister chromatids lying close together.  Extra or missing </a:t>
            </a:r>
            <a:r>
              <a:rPr lang="en-US" altLang="en-US">
                <a:solidFill>
                  <a:srgbClr val="FF3300"/>
                </a:solidFill>
                <a:latin typeface="Arial" charset="0"/>
                <a:ea typeface="ＭＳ Ｐゴシック" charset="-128"/>
              </a:rPr>
              <a:t>chromosomes</a:t>
            </a:r>
            <a:r>
              <a:rPr lang="en-US" altLang="en-US">
                <a:latin typeface="Arial" charset="0"/>
                <a:ea typeface="ＭＳ Ｐゴシック" charset="-128"/>
              </a:rPr>
              <a:t> account for many genetic disorders.</a:t>
            </a:r>
          </a:p>
          <a:p>
            <a:endParaRPr lang="en-US" altLang="en-US">
              <a:ea typeface="ＭＳ Ｐゴシック" charset="-128"/>
            </a:endParaRPr>
          </a:p>
          <a:p>
            <a:endParaRPr lang="en-US" altLang="en-US">
              <a:ea typeface="ＭＳ Ｐゴシック"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C029C2B-5D9B-6A44-91D1-043ABAECB89D}" type="slidenum">
              <a:rPr lang="en-US" altLang="en-US" sz="1200"/>
              <a:pPr eaLnBrk="1" hangingPunct="1"/>
              <a:t>14</a:t>
            </a:fld>
            <a:endParaRPr lang="en-US" altLang="en-US" sz="1200"/>
          </a:p>
        </p:txBody>
      </p:sp>
    </p:spTree>
    <p:extLst>
      <p:ext uri="{BB962C8B-B14F-4D97-AF65-F5344CB8AC3E}">
        <p14:creationId xmlns:p14="http://schemas.microsoft.com/office/powerpoint/2010/main" val="119331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15</a:t>
            </a:fld>
            <a:endParaRPr lang="en-US" altLang="en-US"/>
          </a:p>
        </p:txBody>
      </p:sp>
    </p:spTree>
    <p:extLst>
      <p:ext uri="{BB962C8B-B14F-4D97-AF65-F5344CB8AC3E}">
        <p14:creationId xmlns:p14="http://schemas.microsoft.com/office/powerpoint/2010/main" val="99622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17</a:t>
            </a:fld>
            <a:endParaRPr lang="en-US" altLang="en-US"/>
          </a:p>
        </p:txBody>
      </p:sp>
    </p:spTree>
    <p:extLst>
      <p:ext uri="{BB962C8B-B14F-4D97-AF65-F5344CB8AC3E}">
        <p14:creationId xmlns:p14="http://schemas.microsoft.com/office/powerpoint/2010/main" val="18703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altLang="en-US" b="1" dirty="0">
                <a:latin typeface="Arial" charset="0"/>
                <a:ea typeface="ＭＳ Ｐゴシック" charset="-128"/>
              </a:rPr>
              <a:t>Homologous</a:t>
            </a:r>
            <a:r>
              <a:rPr lang="en-US" altLang="en-US" dirty="0">
                <a:latin typeface="Arial" charset="0"/>
                <a:ea typeface="ＭＳ Ｐゴシック" charset="-128"/>
              </a:rPr>
              <a:t> </a:t>
            </a:r>
            <a:r>
              <a:rPr lang="en-US" altLang="en-US" b="1" dirty="0">
                <a:latin typeface="Arial" charset="0"/>
                <a:ea typeface="ＭＳ Ｐゴシック" charset="-128"/>
              </a:rPr>
              <a:t>chromosomes</a:t>
            </a:r>
            <a:r>
              <a:rPr lang="en-US" altLang="en-US" dirty="0">
                <a:latin typeface="Arial" charset="0"/>
                <a:ea typeface="ＭＳ Ｐゴシック" charset="-128"/>
              </a:rPr>
              <a:t> are matched in  (2 chromosomes that make up a matched pair in a cell)</a:t>
            </a:r>
          </a:p>
          <a:p>
            <a:pPr lvl="1"/>
            <a:r>
              <a:rPr lang="en-US" altLang="en-US" dirty="0">
                <a:latin typeface="Arial" charset="0"/>
                <a:ea typeface="ＭＳ Ｐゴシック" charset="-128"/>
              </a:rPr>
              <a:t>length,</a:t>
            </a:r>
          </a:p>
          <a:p>
            <a:pPr lvl="1"/>
            <a:r>
              <a:rPr lang="en-US" altLang="en-US" dirty="0">
                <a:latin typeface="Arial" charset="0"/>
                <a:ea typeface="ＭＳ Ｐゴシック" charset="-128"/>
              </a:rPr>
              <a:t>centromere position, and</a:t>
            </a:r>
          </a:p>
          <a:p>
            <a:pPr lvl="1"/>
            <a:r>
              <a:rPr lang="en-US" altLang="en-US" dirty="0">
                <a:latin typeface="Arial" charset="0"/>
                <a:ea typeface="ＭＳ Ｐゴシック" charset="-128"/>
              </a:rPr>
              <a:t>staining pattern.</a:t>
            </a:r>
          </a:p>
          <a:p>
            <a:r>
              <a:rPr lang="en-US" altLang="en-US" dirty="0">
                <a:latin typeface="Arial" charset="0"/>
                <a:ea typeface="ＭＳ Ｐゴシック" charset="-128"/>
              </a:rPr>
              <a:t>A </a:t>
            </a:r>
            <a:r>
              <a:rPr lang="en-US" altLang="en-US" b="1" dirty="0">
                <a:latin typeface="Arial" charset="0"/>
                <a:ea typeface="ＭＳ Ｐゴシック" charset="-128"/>
              </a:rPr>
              <a:t>locus</a:t>
            </a:r>
            <a:r>
              <a:rPr lang="en-US" altLang="en-US" dirty="0">
                <a:latin typeface="Arial" charset="0"/>
                <a:ea typeface="ＭＳ Ｐゴシック" charset="-128"/>
              </a:rPr>
              <a:t> (plural, </a:t>
            </a:r>
            <a:r>
              <a:rPr lang="en-US" altLang="en-US" i="1" dirty="0">
                <a:latin typeface="Arial" charset="0"/>
                <a:ea typeface="ＭＳ Ｐゴシック" charset="-128"/>
              </a:rPr>
              <a:t>loci</a:t>
            </a:r>
            <a:r>
              <a:rPr lang="en-US" altLang="en-US" dirty="0">
                <a:latin typeface="Arial" charset="0"/>
                <a:ea typeface="ＭＳ Ｐゴシック" charset="-128"/>
              </a:rPr>
              <a:t>) is the position of a gene.</a:t>
            </a:r>
          </a:p>
          <a:p>
            <a:r>
              <a:rPr lang="en-US" altLang="en-US" dirty="0">
                <a:latin typeface="Arial" charset="0"/>
                <a:ea typeface="ＭＳ Ｐゴシック" charset="-128"/>
              </a:rPr>
              <a:t>Different versions of a gene may be found at the same locus on the two chromosomes of a homologous pair.</a:t>
            </a:r>
            <a:endParaRPr lang="en-US" altLang="en-US" dirty="0">
              <a:ea typeface="ＭＳ Ｐゴシック" charset="-128"/>
            </a:endParaRPr>
          </a:p>
          <a:p>
            <a:endParaRPr lang="en-US" altLang="en-US" dirty="0">
              <a:ea typeface="ＭＳ Ｐゴシック" charset="-128"/>
            </a:endParaRPr>
          </a:p>
          <a:p>
            <a:r>
              <a:rPr lang="en-US" altLang="en-US" dirty="0">
                <a:ea typeface="ＭＳ Ｐゴシック" charset="-128"/>
              </a:rPr>
              <a:t>Homologous Chromosomes: the 2 chromosomes of a homologous pair are </a:t>
            </a:r>
            <a:r>
              <a:rPr lang="en-US" altLang="en-US" dirty="0" err="1">
                <a:ea typeface="ＭＳ Ｐゴシック" charset="-128"/>
              </a:rPr>
              <a:t>indentical</a:t>
            </a:r>
            <a:r>
              <a:rPr lang="en-US" altLang="en-US" dirty="0">
                <a:ea typeface="ＭＳ Ｐゴシック" charset="-128"/>
              </a:rPr>
              <a:t> chromosomes that were inherited from 2 parents; may contain different versions of some gene </a:t>
            </a:r>
          </a:p>
          <a:p>
            <a:endParaRPr lang="en-US" altLang="en-US" dirty="0">
              <a:ea typeface="ＭＳ Ｐゴシック" charset="-128"/>
            </a:endParaRPr>
          </a:p>
          <a:p>
            <a:r>
              <a:rPr lang="en-US" altLang="en-US" dirty="0">
                <a:ea typeface="ＭＳ Ｐゴシック" charset="-128"/>
              </a:rPr>
              <a:t>Homologous chromosomes have the same length, centromere position, and staining pattern and </a:t>
            </a:r>
            <a:r>
              <a:rPr lang="en-US" altLang="en-US" b="1" dirty="0">
                <a:ea typeface="ＭＳ Ｐゴシック" charset="-128"/>
              </a:rPr>
              <a:t>possess genes for the same characters at a corresponding loci </a:t>
            </a:r>
            <a:r>
              <a:rPr lang="en-US" altLang="en-US" dirty="0">
                <a:ea typeface="ＭＳ Ｐゴシック" charset="-128"/>
              </a:rPr>
              <a:t>(location on the chromosome).  One homologous chromosome is inherited from the organism’s father, the other from the mother.  Thus, homologous chromosomes carry the same genes on the same locus, or place on the chromosome.  </a:t>
            </a:r>
            <a:r>
              <a:rPr lang="en-US" altLang="en-US" b="1" dirty="0">
                <a:ea typeface="ＭＳ Ｐゴシック" charset="-128"/>
              </a:rPr>
              <a:t>One chromosome from each of these pairs is inherited from each parent.</a:t>
            </a:r>
          </a:p>
          <a:p>
            <a:endParaRPr lang="en-US" altLang="en-US" b="1" dirty="0">
              <a:ea typeface="ＭＳ Ｐゴシック"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6785FDA-C8C3-7A4B-80F0-B3903C7AB9F1}" type="slidenum">
              <a:rPr lang="en-US" altLang="en-US" sz="1200"/>
              <a:pPr eaLnBrk="1" hangingPunct="1"/>
              <a:t>18</a:t>
            </a:fld>
            <a:endParaRPr lang="en-US" altLang="en-US" sz="1200"/>
          </a:p>
        </p:txBody>
      </p:sp>
    </p:spTree>
    <p:extLst>
      <p:ext uri="{BB962C8B-B14F-4D97-AF65-F5344CB8AC3E}">
        <p14:creationId xmlns:p14="http://schemas.microsoft.com/office/powerpoint/2010/main" val="74809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altLang="en-US" b="1" dirty="0">
                <a:latin typeface="Arial" charset="0"/>
                <a:ea typeface="ＭＳ Ｐゴシック" charset="-128"/>
              </a:rPr>
              <a:t>Homologous</a:t>
            </a:r>
            <a:r>
              <a:rPr lang="en-US" altLang="en-US" dirty="0">
                <a:latin typeface="Arial" charset="0"/>
                <a:ea typeface="ＭＳ Ｐゴシック" charset="-128"/>
              </a:rPr>
              <a:t> </a:t>
            </a:r>
            <a:r>
              <a:rPr lang="en-US" altLang="en-US" b="1" dirty="0">
                <a:latin typeface="Arial" charset="0"/>
                <a:ea typeface="ＭＳ Ｐゴシック" charset="-128"/>
              </a:rPr>
              <a:t>chromosomes</a:t>
            </a:r>
            <a:r>
              <a:rPr lang="en-US" altLang="en-US" dirty="0">
                <a:latin typeface="Arial" charset="0"/>
                <a:ea typeface="ＭＳ Ｐゴシック" charset="-128"/>
              </a:rPr>
              <a:t> are matched in  (2 chromosomes that make up a matched pair in a cell)</a:t>
            </a:r>
          </a:p>
          <a:p>
            <a:pPr lvl="1"/>
            <a:r>
              <a:rPr lang="en-US" altLang="en-US" dirty="0">
                <a:latin typeface="Arial" charset="0"/>
                <a:ea typeface="ＭＳ Ｐゴシック" charset="-128"/>
              </a:rPr>
              <a:t>length,</a:t>
            </a:r>
          </a:p>
          <a:p>
            <a:pPr lvl="1"/>
            <a:r>
              <a:rPr lang="en-US" altLang="en-US" dirty="0">
                <a:latin typeface="Arial" charset="0"/>
                <a:ea typeface="ＭＳ Ｐゴシック" charset="-128"/>
              </a:rPr>
              <a:t>centromere position, and</a:t>
            </a:r>
          </a:p>
          <a:p>
            <a:pPr lvl="1"/>
            <a:r>
              <a:rPr lang="en-US" altLang="en-US" dirty="0">
                <a:latin typeface="Arial" charset="0"/>
                <a:ea typeface="ＭＳ Ｐゴシック" charset="-128"/>
              </a:rPr>
              <a:t>staining pattern.</a:t>
            </a:r>
          </a:p>
          <a:p>
            <a:r>
              <a:rPr lang="en-US" altLang="en-US" dirty="0">
                <a:latin typeface="Arial" charset="0"/>
                <a:ea typeface="ＭＳ Ｐゴシック" charset="-128"/>
              </a:rPr>
              <a:t>A </a:t>
            </a:r>
            <a:r>
              <a:rPr lang="en-US" altLang="en-US" b="1" dirty="0">
                <a:latin typeface="Arial" charset="0"/>
                <a:ea typeface="ＭＳ Ｐゴシック" charset="-128"/>
              </a:rPr>
              <a:t>locus</a:t>
            </a:r>
            <a:r>
              <a:rPr lang="en-US" altLang="en-US" dirty="0">
                <a:latin typeface="Arial" charset="0"/>
                <a:ea typeface="ＭＳ Ｐゴシック" charset="-128"/>
              </a:rPr>
              <a:t> (plural, </a:t>
            </a:r>
            <a:r>
              <a:rPr lang="en-US" altLang="en-US" i="1" dirty="0">
                <a:latin typeface="Arial" charset="0"/>
                <a:ea typeface="ＭＳ Ｐゴシック" charset="-128"/>
              </a:rPr>
              <a:t>loci</a:t>
            </a:r>
            <a:r>
              <a:rPr lang="en-US" altLang="en-US" dirty="0">
                <a:latin typeface="Arial" charset="0"/>
                <a:ea typeface="ＭＳ Ｐゴシック" charset="-128"/>
              </a:rPr>
              <a:t>) is the position of a gene.</a:t>
            </a:r>
          </a:p>
          <a:p>
            <a:r>
              <a:rPr lang="en-US" altLang="en-US" dirty="0">
                <a:latin typeface="Arial" charset="0"/>
                <a:ea typeface="ＭＳ Ｐゴシック" charset="-128"/>
              </a:rPr>
              <a:t>Different versions of a gene may be found at the same locus on the two chromosomes of a homologous pair.</a:t>
            </a:r>
            <a:endParaRPr lang="en-US" altLang="en-US" dirty="0">
              <a:ea typeface="ＭＳ Ｐゴシック" charset="-128"/>
            </a:endParaRPr>
          </a:p>
          <a:p>
            <a:endParaRPr lang="en-US" altLang="en-US" dirty="0">
              <a:ea typeface="ＭＳ Ｐゴシック" charset="-128"/>
            </a:endParaRPr>
          </a:p>
          <a:p>
            <a:r>
              <a:rPr lang="en-US" altLang="en-US" dirty="0">
                <a:ea typeface="ＭＳ Ｐゴシック" charset="-128"/>
              </a:rPr>
              <a:t>Homologous Chromosomes: the 2 chromosomes of a homologous pair are </a:t>
            </a:r>
            <a:r>
              <a:rPr lang="en-US" altLang="en-US" dirty="0" err="1">
                <a:ea typeface="ＭＳ Ｐゴシック" charset="-128"/>
              </a:rPr>
              <a:t>indentical</a:t>
            </a:r>
            <a:r>
              <a:rPr lang="en-US" altLang="en-US" dirty="0">
                <a:ea typeface="ＭＳ Ｐゴシック" charset="-128"/>
              </a:rPr>
              <a:t> chromosomes that were inherited from 2 parents; may contain different versions of some gene </a:t>
            </a:r>
          </a:p>
          <a:p>
            <a:endParaRPr lang="en-US" altLang="en-US" dirty="0">
              <a:ea typeface="ＭＳ Ｐゴシック" charset="-128"/>
            </a:endParaRPr>
          </a:p>
          <a:p>
            <a:r>
              <a:rPr lang="en-US" altLang="en-US" dirty="0">
                <a:ea typeface="ＭＳ Ｐゴシック" charset="-128"/>
              </a:rPr>
              <a:t>Homologous chromosomes have the same length, centromere position, and staining pattern and </a:t>
            </a:r>
            <a:r>
              <a:rPr lang="en-US" altLang="en-US" b="1" dirty="0">
                <a:ea typeface="ＭＳ Ｐゴシック" charset="-128"/>
              </a:rPr>
              <a:t>possess genes for the same characters at a corresponding loci </a:t>
            </a:r>
            <a:r>
              <a:rPr lang="en-US" altLang="en-US" dirty="0">
                <a:ea typeface="ＭＳ Ｐゴシック" charset="-128"/>
              </a:rPr>
              <a:t>(location on the chromosome).  One homologous chromosome is inherited from the organism’s father, the other from the mother.  Thus, homologous chromosomes carry the same genes on the same locus, or place on the chromosome.  </a:t>
            </a:r>
            <a:r>
              <a:rPr lang="en-US" altLang="en-US" b="1" dirty="0">
                <a:ea typeface="ＭＳ Ｐゴシック" charset="-128"/>
              </a:rPr>
              <a:t>One chromosome from each of these pairs is inherited from each parent.</a:t>
            </a:r>
          </a:p>
          <a:p>
            <a:endParaRPr lang="en-US" altLang="en-US" b="1" dirty="0">
              <a:ea typeface="ＭＳ Ｐゴシック"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6785FDA-C8C3-7A4B-80F0-B3903C7AB9F1}" type="slidenum">
              <a:rPr lang="en-US" altLang="en-US" sz="1200"/>
              <a:pPr eaLnBrk="1" hangingPunct="1"/>
              <a:t>19</a:t>
            </a:fld>
            <a:endParaRPr lang="en-US" altLang="en-US" sz="1200"/>
          </a:p>
        </p:txBody>
      </p:sp>
    </p:spTree>
    <p:extLst>
      <p:ext uri="{BB962C8B-B14F-4D97-AF65-F5344CB8AC3E}">
        <p14:creationId xmlns:p14="http://schemas.microsoft.com/office/powerpoint/2010/main" val="2595853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0C2B0EB-82BC-A949-B957-9E1448A058DF}" type="slidenum">
              <a:rPr lang="en-US" altLang="en-US" sz="1200">
                <a:solidFill>
                  <a:srgbClr val="000000"/>
                </a:solidFill>
                <a:latin typeface="Times" charset="0"/>
              </a:rPr>
              <a:pPr eaLnBrk="1" hangingPunct="1"/>
              <a:t>20</a:t>
            </a:fld>
            <a:endParaRPr lang="en-US" altLang="en-US" sz="1200">
              <a:solidFill>
                <a:srgbClr val="000000"/>
              </a:solidFill>
              <a:latin typeface="Times"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Times New Roman" charset="0"/>
                <a:ea typeface="ＭＳ Ｐゴシック" charset="-128"/>
              </a:rPr>
              <a:t>Figure 8.16-0 Differing genetic information (coat color and eye color) on homologous chromosomes.    Homologous chromosomes may carry different versions of genes (alleles).  We get one allele each for our eye color for example from each parent. </a:t>
            </a:r>
          </a:p>
        </p:txBody>
      </p:sp>
    </p:spTree>
    <p:extLst>
      <p:ext uri="{BB962C8B-B14F-4D97-AF65-F5344CB8AC3E}">
        <p14:creationId xmlns:p14="http://schemas.microsoft.com/office/powerpoint/2010/main" val="908540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A, Homologous Chromosomes: the 2 chromosomes of a homologous pair are indentical chromosomes that were inherited from 2 parents; may contain different versions of some gene </a:t>
            </a:r>
          </a:p>
          <a:p>
            <a:endParaRPr lang="en-US" altLang="en-US">
              <a:ea typeface="ＭＳ Ｐゴシック" charset="-128"/>
            </a:endParaRPr>
          </a:p>
          <a:p>
            <a:r>
              <a:rPr lang="en-US" altLang="en-US">
                <a:ea typeface="ＭＳ Ｐゴシック" charset="-128"/>
              </a:rPr>
              <a:t>Ex) 1 chromosome may contain a form of the gene for freckles while the homologous chromosome at the same location contains a form of the gene for the absense of freckles</a:t>
            </a:r>
          </a:p>
          <a:p>
            <a:endParaRPr lang="en-US" altLang="en-US">
              <a:ea typeface="ＭＳ Ｐゴシック" charset="-128"/>
            </a:endParaRPr>
          </a:p>
          <a:p>
            <a:endParaRPr lang="en-US" altLang="en-US">
              <a:ea typeface="ＭＳ Ｐゴシック"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1A6852A-CD3C-7346-87AE-0629FB593052}" type="slidenum">
              <a:rPr lang="en-US" altLang="en-US" sz="1200"/>
              <a:pPr eaLnBrk="1" hangingPunct="1"/>
              <a:t>21</a:t>
            </a:fld>
            <a:endParaRPr lang="en-US" altLang="en-US" sz="1200"/>
          </a:p>
        </p:txBody>
      </p:sp>
    </p:spTree>
    <p:extLst>
      <p:ext uri="{BB962C8B-B14F-4D97-AF65-F5344CB8AC3E}">
        <p14:creationId xmlns:p14="http://schemas.microsoft.com/office/powerpoint/2010/main" val="192734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charset="0"/>
                <a:ea typeface="ＭＳ Ｐゴシック" charset="-128"/>
              </a:rPr>
              <a:t>The earth is full of countless living cells….your body is made up  cells.</a:t>
            </a:r>
            <a:r>
              <a:rPr lang="en-US" altLang="en-US" dirty="0">
                <a:ea typeface="ＭＳ Ｐゴシック" charset="-128"/>
              </a:rPr>
              <a:t>   An adult human being has approximately 100,000 billion cell to 1 trillion cells alone! They  all originating from a single cell, or the fertilized egg cell. In adults there is also an enormous number of continuously dividing cells replacing those dying.</a:t>
            </a:r>
            <a:r>
              <a:rPr lang="en-US" altLang="en-US" dirty="0">
                <a:latin typeface="Arial" charset="0"/>
                <a:ea typeface="ＭＳ Ｐゴシック" charset="-128"/>
              </a:rPr>
              <a:t>  They are you!!  Cells come in all shapes and sizes and perform a number of  different functions in living things.  They work together to form tissues of living things. But cells do not live forever!....Eventually some die but fortunately cells have they ability to reproduce….first thru a process called </a:t>
            </a:r>
            <a:r>
              <a:rPr lang="en-US" altLang="en-US" b="1" dirty="0">
                <a:latin typeface="Arial" charset="0"/>
                <a:ea typeface="ＭＳ Ｐゴシック" charset="-128"/>
              </a:rPr>
              <a:t>Cell Division. It begins with a chemical signal to prepare for this cell division or reproduction.</a:t>
            </a:r>
          </a:p>
          <a:p>
            <a:endParaRPr lang="en-US" altLang="en-US" dirty="0">
              <a:latin typeface="Arial" charset="0"/>
              <a:ea typeface="ＭＳ Ｐゴシック" charset="-128"/>
            </a:endParaRPr>
          </a:p>
          <a:p>
            <a:r>
              <a:rPr lang="en-US" altLang="en-US" dirty="0">
                <a:latin typeface="Arial" charset="0"/>
                <a:ea typeface="ＭＳ Ｐゴシック" charset="-128"/>
              </a:rPr>
              <a:t>Figure 8.1e and 8.1f – A Dividing cells in early human embryo and </a:t>
            </a:r>
            <a:r>
              <a:rPr lang="en-US" altLang="en-US" dirty="0">
                <a:latin typeface="Times New Roman" charset="0"/>
                <a:ea typeface="ＭＳ Ｐゴシック" charset="-128"/>
              </a:rPr>
              <a:t>A human kidney cell dividing</a:t>
            </a:r>
          </a:p>
          <a:p>
            <a:endParaRPr lang="en-US" altLang="en-US" dirty="0">
              <a:latin typeface="Arial" charset="0"/>
              <a:ea typeface="ＭＳ Ｐゴシック" charset="-128"/>
            </a:endParaRPr>
          </a:p>
          <a:p>
            <a:r>
              <a:rPr lang="en-US" altLang="en-US" dirty="0">
                <a:latin typeface="Arial" charset="0"/>
                <a:ea typeface="ＭＳ Ｐゴシック" charset="-128"/>
              </a:rPr>
              <a:t>Figure 8.1a A yeast cell producing a genetically identical daughter cell by asexual reproduction</a:t>
            </a:r>
          </a:p>
          <a:p>
            <a:endParaRPr lang="en-US" altLang="en-US" dirty="0">
              <a:latin typeface="Arial" charset="0"/>
              <a:ea typeface="ＭＳ Ｐゴシック" charset="-128"/>
            </a:endParaRPr>
          </a:p>
          <a:p>
            <a:r>
              <a:rPr lang="en-US" altLang="en-US" dirty="0">
                <a:latin typeface="Arial" charset="0"/>
                <a:ea typeface="ＭＳ Ｐゴシック" charset="-128"/>
              </a:rPr>
              <a:t>Starfish cells</a:t>
            </a:r>
          </a:p>
          <a:p>
            <a:endParaRPr lang="en-US" altLang="en-US" dirty="0">
              <a:ea typeface="ＭＳ Ｐゴシック"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9EBFC9-9325-B041-B713-13681DE778D9}" type="slidenum">
              <a:rPr lang="en-US" altLang="en-US" sz="1200"/>
              <a:pPr eaLnBrk="1" hangingPunct="1"/>
              <a:t>2</a:t>
            </a:fld>
            <a:endParaRPr lang="en-US" altLang="en-US" sz="1200"/>
          </a:p>
        </p:txBody>
      </p:sp>
    </p:spTree>
    <p:extLst>
      <p:ext uri="{BB962C8B-B14F-4D97-AF65-F5344CB8AC3E}">
        <p14:creationId xmlns:p14="http://schemas.microsoft.com/office/powerpoint/2010/main" val="145248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D.</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A959A09-76B4-C941-9384-20BE61975A39}" type="slidenum">
              <a:rPr lang="en-US" altLang="en-US" sz="1200"/>
              <a:pPr eaLnBrk="1" hangingPunct="1"/>
              <a:t>22</a:t>
            </a:fld>
            <a:endParaRPr lang="en-US" altLang="en-US" sz="1200"/>
          </a:p>
        </p:txBody>
      </p:sp>
    </p:spTree>
    <p:extLst>
      <p:ext uri="{BB962C8B-B14F-4D97-AF65-F5344CB8AC3E}">
        <p14:creationId xmlns:p14="http://schemas.microsoft.com/office/powerpoint/2010/main" val="1257876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r>
              <a:rPr lang="en-US" altLang="en-US">
                <a:latin typeface="Arial" charset="0"/>
                <a:ea typeface="ＭＳ Ｐゴシック" charset="-128"/>
              </a:rPr>
              <a:t>Doctors can take a picture of the nucleus or a </a:t>
            </a:r>
            <a:r>
              <a:rPr lang="en-US" altLang="en-US">
                <a:solidFill>
                  <a:srgbClr val="FF3300"/>
                </a:solidFill>
                <a:latin typeface="Arial" charset="0"/>
                <a:ea typeface="ＭＳ Ｐゴシック" charset="-128"/>
              </a:rPr>
              <a:t>karyotype</a:t>
            </a:r>
            <a:r>
              <a:rPr lang="en-US" altLang="en-US">
                <a:latin typeface="Arial" charset="0"/>
                <a:ea typeface="ＭＳ Ｐゴシック" charset="-128"/>
              </a:rPr>
              <a:t>.  The chromosomes are then arranged (usually in metaphase state)  by size and shape  and sorted in order on a computer.  They are sorted into homologous pairs and then </a:t>
            </a:r>
            <a:r>
              <a:rPr lang="en-US" altLang="en-US">
                <a:solidFill>
                  <a:srgbClr val="FF3300"/>
                </a:solidFill>
                <a:latin typeface="Arial" charset="0"/>
                <a:ea typeface="ＭＳ Ｐゴシック" charset="-128"/>
              </a:rPr>
              <a:t>counted</a:t>
            </a:r>
            <a:r>
              <a:rPr lang="en-US" altLang="en-US">
                <a:latin typeface="Arial" charset="0"/>
                <a:ea typeface="ＭＳ Ｐゴシック" charset="-128"/>
              </a:rPr>
              <a:t>. The resulting display is the Karyotype with 22 pairs of autosomes and 2 sex chromosomes X and Y.  Each of the chromosomes consists of 2 sister chromatids lying close together.  Extra or missing </a:t>
            </a:r>
            <a:r>
              <a:rPr lang="en-US" altLang="en-US">
                <a:solidFill>
                  <a:srgbClr val="FF3300"/>
                </a:solidFill>
                <a:latin typeface="Arial" charset="0"/>
                <a:ea typeface="ＭＳ Ｐゴシック" charset="-128"/>
              </a:rPr>
              <a:t>chromosomes</a:t>
            </a:r>
            <a:r>
              <a:rPr lang="en-US" altLang="en-US">
                <a:latin typeface="Arial" charset="0"/>
                <a:ea typeface="ＭＳ Ｐゴシック" charset="-128"/>
              </a:rPr>
              <a:t> account for many genetic disorders.</a:t>
            </a:r>
          </a:p>
          <a:p>
            <a:endParaRPr lang="en-US" altLang="en-US">
              <a:ea typeface="ＭＳ Ｐゴシック" charset="-128"/>
            </a:endParaRPr>
          </a:p>
          <a:p>
            <a:r>
              <a:rPr lang="en-US" altLang="en-US">
                <a:ea typeface="ＭＳ Ｐゴシック" charset="-128"/>
              </a:rPr>
              <a:t>*</a:t>
            </a:r>
            <a:r>
              <a:rPr lang="en-US" altLang="en-US" b="1">
                <a:ea typeface="ＭＳ Ｐゴシック" charset="-128"/>
              </a:rPr>
              <a:t>Point out that a diploid cell contains two sets of chromosomes </a:t>
            </a:r>
            <a:r>
              <a:rPr lang="en-US" altLang="en-US">
                <a:ea typeface="ＭＳ Ｐゴシック" charset="-128"/>
              </a:rPr>
              <a:t>of which one is maternal, and the other is paternal. Diploid cells are produced by mitosis. During mitosis the parent nucleus divides into two daughter nuclei. Each daughter nucleus will contain the same number of chromosomes as the parent nucleus. </a:t>
            </a:r>
          </a:p>
          <a:p>
            <a:endParaRPr lang="en-US" altLang="en-US" b="1">
              <a:ea typeface="ＭＳ Ｐゴシック" charset="-128"/>
            </a:endParaRPr>
          </a:p>
          <a:p>
            <a:r>
              <a:rPr lang="en-US" altLang="en-US" b="1">
                <a:ea typeface="ＭＳ Ｐゴシック" charset="-128"/>
              </a:rPr>
              <a:t>*A haploid cell contains only one set of chromosomes</a:t>
            </a:r>
            <a:r>
              <a:rPr lang="en-US" altLang="en-US">
                <a:ea typeface="ＭＳ Ｐゴシック" charset="-128"/>
              </a:rPr>
              <a:t>. Haploid cells are produced by meiosis. During meiosis, the chromosome number is halved from the diploid number to the haploid number. Similar to mitosis, in meiosis also, DNA replication takes place in the parent cell during the interphase. After this, two cycles of nuclear divisions and cell divisions take place. After the entire process, one diploid cell gives rise to four haploid cells. Haploid cells are very important for sexual reproduction. During fertilization, the two nuclei of the two gametes fuse with each other. Since each gamete has only one set of chromosomes, the end resulting zygote will have only two sets of chromosomes. </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3157CE2-FFCE-324F-AC11-915752B2762B}" type="slidenum">
              <a:rPr lang="en-US" altLang="en-US" sz="1200"/>
              <a:pPr eaLnBrk="1" hangingPunct="1"/>
              <a:t>24</a:t>
            </a:fld>
            <a:endParaRPr lang="en-US" altLang="en-US" sz="1200"/>
          </a:p>
        </p:txBody>
      </p:sp>
    </p:spTree>
    <p:extLst>
      <p:ext uri="{BB962C8B-B14F-4D97-AF65-F5344CB8AC3E}">
        <p14:creationId xmlns:p14="http://schemas.microsoft.com/office/powerpoint/2010/main" val="262520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Cell cycle is a cells life cycle.    It is an ordered sequence of events which include an interphase an a mitotic phase.  That extends from the time a eukaryotic cell is first formed from a dividing parent cell until its own division into 2 cells.  We have a cell division cycle because it enables a multicellular organism to grow to adult size, and it replaces worn-out or damaged cells, keeping the total number of cells in an adult organism relatively constant.  Some cells in our body divide every second, some cells divide once a day, others less often.  Highly specialized cells such as mature muscle cells and some nervous cells, don’t divide at all. Why some damage such as death of cardiac muscle during a heart attack and death of brain cells can never be reversed.   </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2 main stages in cell cycle :  A growing stage (Interphase), during which the cell ~doubles </a:t>
            </a:r>
            <a:r>
              <a:rPr lang="en-US" altLang="en-US" dirty="0" err="1">
                <a:ea typeface="ＭＳ Ｐゴシック" charset="-128"/>
              </a:rPr>
              <a:t>everthing</a:t>
            </a:r>
            <a:r>
              <a:rPr lang="en-US" altLang="en-US" dirty="0">
                <a:ea typeface="ＭＳ Ｐゴシック" charset="-128"/>
              </a:rPr>
              <a:t> in its cytoplasm and replicates its chromosomal </a:t>
            </a:r>
            <a:r>
              <a:rPr lang="en-US" altLang="en-US" dirty="0" err="1">
                <a:ea typeface="ＭＳ Ｐゴシック" charset="-128"/>
              </a:rPr>
              <a:t>dna</a:t>
            </a:r>
            <a:r>
              <a:rPr lang="en-US" altLang="en-US" dirty="0">
                <a:ea typeface="ＭＳ Ｐゴシック" charset="-128"/>
              </a:rPr>
              <a:t>, metabolic activity is very high (</a:t>
            </a:r>
            <a:r>
              <a:rPr lang="en-US" altLang="en-US" dirty="0" err="1">
                <a:ea typeface="ＭＳ Ｐゴシック" charset="-128"/>
              </a:rPr>
              <a:t>ie</a:t>
            </a:r>
            <a:r>
              <a:rPr lang="en-US" altLang="en-US" dirty="0">
                <a:ea typeface="ＭＳ Ｐゴシック" charset="-128"/>
              </a:rPr>
              <a:t> intestinal cells).  Interphase lasts for at least 90% of the total time required for the cell cycle and the actual cell division phase called the mitotic phase where the cell actually divides and accounts for only about 10% of the total time required in the cell cycle.  The mitotic phase is divided into 2 overlapping phases, called mitosis (nucleus and its contents duplicated chromosomes divide and equally distributed to form 2 daughter nuclei,  and cytokinesis, which begins usually before mitosis ends, the cytoplasm is divided and distributed to 2 new daughter cells.  Cells then proceed thru G1 and repeat cycle.  Explain G1 S and G2 what they are  </a:t>
            </a:r>
          </a:p>
          <a:p>
            <a:pPr eaLnBrk="1" hangingPunct="1">
              <a:spcBef>
                <a:spcPct val="0"/>
              </a:spcBef>
            </a:pPr>
            <a:endParaRPr lang="en-US" altLang="en-US" dirty="0">
              <a:ea typeface="ＭＳ Ｐゴシック" charset="-128"/>
            </a:endParaRP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P53- mutation that prevents cell cycle checkpoint</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0871DEE-5FA3-7542-85EC-4FD8887E27EE}" type="slidenum">
              <a:rPr lang="en-US" altLang="en-US" sz="1200"/>
              <a:pPr eaLnBrk="1" hangingPunct="1"/>
              <a:t>25</a:t>
            </a:fld>
            <a:endParaRPr lang="en-US" altLang="en-US" sz="1200"/>
          </a:p>
        </p:txBody>
      </p:sp>
    </p:spTree>
    <p:extLst>
      <p:ext uri="{BB962C8B-B14F-4D97-AF65-F5344CB8AC3E}">
        <p14:creationId xmlns:p14="http://schemas.microsoft.com/office/powerpoint/2010/main" val="129928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B</a:t>
            </a:r>
          </a:p>
          <a:p>
            <a:endParaRPr lang="en-US" altLang="en-US">
              <a:ea typeface="ＭＳ Ｐゴシック"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253EF28-3C94-9948-A569-1991EE2ABB71}" type="slidenum">
              <a:rPr lang="en-US" altLang="en-US" sz="1200"/>
              <a:pPr eaLnBrk="1" hangingPunct="1"/>
              <a:t>26</a:t>
            </a:fld>
            <a:endParaRPr lang="en-US" altLang="en-US" sz="1200"/>
          </a:p>
        </p:txBody>
      </p:sp>
    </p:spTree>
    <p:extLst>
      <p:ext uri="{BB962C8B-B14F-4D97-AF65-F5344CB8AC3E}">
        <p14:creationId xmlns:p14="http://schemas.microsoft.com/office/powerpoint/2010/main" val="1398430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altLang="en-US" dirty="0">
                <a:latin typeface="Times New Roman" charset="0"/>
                <a:ea typeface="ＭＳ Ｐゴシック" charset="-128"/>
              </a:rPr>
              <a:t>Figure 8.5-2 The stages of cell division by mitosis: interphase through prometaphase</a:t>
            </a:r>
          </a:p>
          <a:p>
            <a:endParaRPr lang="en-US" altLang="en-US" b="1" dirty="0">
              <a:latin typeface="Times New Roman" charset="0"/>
              <a:ea typeface="ＭＳ Ｐゴシック" charset="-128"/>
            </a:endParaRPr>
          </a:p>
          <a:p>
            <a:pPr marL="228600" indent="-228600">
              <a:buAutoNum type="arabicPeriod"/>
            </a:pPr>
            <a:r>
              <a:rPr lang="en-US" altLang="en-US" dirty="0">
                <a:latin typeface="Times New Roman" charset="0"/>
                <a:ea typeface="ＭＳ Ｐゴシック" charset="-128"/>
              </a:rPr>
              <a:t>Interphase – period of cell growth, cell synthesizes new molecules &amp; organelles, cell has doubled in its original contents, and cytoplasm, chromosomes in nucleus are duplicated and can’t be distinguished individually because they are still in the form of loosely packed chromatin </a:t>
            </a:r>
          </a:p>
          <a:p>
            <a:pPr marL="228600" indent="-228600">
              <a:buAutoNum type="arabicPeriod"/>
            </a:pPr>
            <a:endParaRPr lang="en-US" altLang="en-US" dirty="0">
              <a:latin typeface="Times New Roman" charset="0"/>
              <a:ea typeface="ＭＳ Ｐゴシック" charset="-128"/>
            </a:endParaRPr>
          </a:p>
          <a:p>
            <a:pPr marL="228600" indent="-228600">
              <a:buAutoNum type="arabicPeriod"/>
            </a:pPr>
            <a:r>
              <a:rPr lang="en-US" altLang="en-US" dirty="0">
                <a:latin typeface="Times New Roman" charset="0"/>
                <a:ea typeface="ＭＳ Ｐゴシック" charset="-128"/>
              </a:rPr>
              <a:t>changes in nucleus and cytoplasm occur. Chromatin fibers become more tightly coiled and folded and can be seen with microscope, now chromosomes appears as 2 identical sister chromatids joined at centromere. And mitotic spindles appear to form as </a:t>
            </a:r>
            <a:r>
              <a:rPr lang="en-US" altLang="en-US" dirty="0" err="1">
                <a:latin typeface="Times New Roman" charset="0"/>
                <a:ea typeface="ＭＳ Ｐゴシック" charset="-128"/>
              </a:rPr>
              <a:t>microtubles</a:t>
            </a:r>
            <a:r>
              <a:rPr lang="en-US" altLang="en-US" dirty="0">
                <a:latin typeface="Times New Roman" charset="0"/>
                <a:ea typeface="ＭＳ Ｐゴシック" charset="-128"/>
              </a:rPr>
              <a:t> rapidly grow out from centrosomes that have moved to opposite sides.  </a:t>
            </a:r>
          </a:p>
          <a:p>
            <a:pPr marL="228600" indent="-228600">
              <a:buAutoNum type="arabicPeriod"/>
            </a:pPr>
            <a:endParaRPr lang="en-US" altLang="en-US" dirty="0">
              <a:latin typeface="Times New Roman" charset="0"/>
              <a:ea typeface="ＭＳ Ｐゴシック" charset="-128"/>
            </a:endParaRPr>
          </a:p>
          <a:p>
            <a:pPr marL="228600" indent="-228600">
              <a:buAutoNum type="arabicPeriod"/>
            </a:pPr>
            <a:r>
              <a:rPr lang="en-US" altLang="en-US" dirty="0">
                <a:latin typeface="Times New Roman" charset="0"/>
                <a:ea typeface="ＭＳ Ｐゴシック" charset="-128"/>
              </a:rPr>
              <a:t>Prometaphase – nuclear envelope breaks down and disappears and now centrosomes are at opposite poles, each sister chromatid has a protein structure called a kinetochore  shown as black dot at a specific DNA region within the centromere.  Some of spindle microtubules attach to kinetochore and forces a movement (motors) the movement of chromosomes toward center of cell.</a:t>
            </a:r>
          </a:p>
          <a:p>
            <a:endParaRPr lang="en-US" altLang="en-US" b="1" dirty="0">
              <a:latin typeface="Times New Roman" charset="0"/>
              <a:ea typeface="ＭＳ Ｐゴシック" charset="-128"/>
            </a:endParaRPr>
          </a:p>
          <a:p>
            <a:r>
              <a:rPr lang="en-US" altLang="en-US" b="1" dirty="0">
                <a:latin typeface="Times New Roman" charset="0"/>
                <a:ea typeface="ＭＳ Ｐゴシック" charset="-128"/>
              </a:rPr>
              <a:t>Teaching Tips</a:t>
            </a:r>
            <a:endParaRPr lang="en-US" altLang="en-US" dirty="0">
              <a:latin typeface="Times New Roman" charset="0"/>
              <a:ea typeface="ＭＳ Ｐゴシック" charset="-128"/>
            </a:endParaRPr>
          </a:p>
          <a:p>
            <a:r>
              <a:rPr lang="en-US" altLang="en-US" dirty="0">
                <a:latin typeface="Times New Roman" charset="0"/>
                <a:ea typeface="ＭＳ Ｐゴシック" charset="-128"/>
              </a:rPr>
              <a:t>• Students might keep better track of the sequence of events in a cell cycle by simply memorizing the letters IPPMAT, which are the first letters of interphase, prophase, prometaphase, metaphase, anaphase, and telophase.</a:t>
            </a:r>
          </a:p>
          <a:p>
            <a:endParaRPr lang="en-US" altLang="en-US" dirty="0">
              <a:ea typeface="ＭＳ Ｐゴシック" charset="-128"/>
            </a:endParaRPr>
          </a:p>
          <a:p>
            <a:endParaRPr lang="en-US" altLang="en-US" dirty="0">
              <a:ea typeface="ＭＳ Ｐゴシック" charset="-128"/>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DC4AFDA-A29F-514B-9A75-34199D391A21}" type="slidenum">
              <a:rPr lang="en-US" altLang="en-US" sz="1200"/>
              <a:pPr eaLnBrk="1" hangingPunct="1"/>
              <a:t>27</a:t>
            </a:fld>
            <a:endParaRPr lang="en-US" altLang="en-US" sz="1200"/>
          </a:p>
        </p:txBody>
      </p:sp>
    </p:spTree>
    <p:extLst>
      <p:ext uri="{BB962C8B-B14F-4D97-AF65-F5344CB8AC3E}">
        <p14:creationId xmlns:p14="http://schemas.microsoft.com/office/powerpoint/2010/main" val="1365406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228600" indent="-228600">
              <a:buAutoNum type="arabicPeriod"/>
            </a:pPr>
            <a:r>
              <a:rPr lang="en-US" altLang="en-US" dirty="0">
                <a:latin typeface="Times New Roman" charset="0"/>
                <a:ea typeface="ＭＳ Ｐゴシック" charset="-128"/>
              </a:rPr>
              <a:t>Metaphase mitotic spindle fully formed, with its poles at opposite ends of cell.  Chromosomes now all align on the middle of the cell (or </a:t>
            </a:r>
            <a:r>
              <a:rPr lang="en-US" altLang="en-US" dirty="0" err="1">
                <a:latin typeface="Times New Roman" charset="0"/>
                <a:ea typeface="ＭＳ Ｐゴシック" charset="-128"/>
              </a:rPr>
              <a:t>metaplate</a:t>
            </a:r>
            <a:r>
              <a:rPr lang="en-US" altLang="en-US" dirty="0">
                <a:latin typeface="Times New Roman" charset="0"/>
                <a:ea typeface="ＭＳ Ｐゴシック" charset="-128"/>
              </a:rPr>
              <a:t>)  all chromosomes lined up in the middle.  Kinetochore are attached to two sister chromatids.  </a:t>
            </a:r>
          </a:p>
          <a:p>
            <a:pPr marL="228600" indent="-228600">
              <a:buAutoNum type="arabicPeriod"/>
            </a:pPr>
            <a:endParaRPr lang="en-US" altLang="en-US" dirty="0">
              <a:latin typeface="Times New Roman" charset="0"/>
              <a:ea typeface="ＭＳ Ｐゴシック" charset="-128"/>
            </a:endParaRPr>
          </a:p>
          <a:p>
            <a:pPr marL="228600" indent="-228600">
              <a:buAutoNum type="arabicPeriod"/>
            </a:pPr>
            <a:r>
              <a:rPr lang="en-US" altLang="en-US" dirty="0">
                <a:latin typeface="Times New Roman" charset="0"/>
                <a:ea typeface="ＭＳ Ｐゴシック" charset="-128"/>
              </a:rPr>
              <a:t>Anaphase, begins when 2 centromeres of each chromosome comes apart and separates the sister chromatids,  Motor proteins of kinetochores, powered by ATP “walk” the newly separated daughter chromosome by the centromere first toward opposite poles.  At the end of anaphase, the 2 ends of cell have equal amounts of chromosomes. </a:t>
            </a:r>
          </a:p>
          <a:p>
            <a:pPr marL="228600" indent="-228600">
              <a:buAutoNum type="arabicPeriod"/>
            </a:pPr>
            <a:endParaRPr lang="en-US" altLang="en-US" dirty="0">
              <a:latin typeface="Times New Roman" charset="0"/>
              <a:ea typeface="ＭＳ Ｐゴシック" charset="-128"/>
            </a:endParaRPr>
          </a:p>
          <a:p>
            <a:pPr marL="228600" indent="-228600">
              <a:buAutoNum type="arabicPeriod"/>
            </a:pPr>
            <a:r>
              <a:rPr lang="en-US" altLang="en-US" dirty="0">
                <a:latin typeface="Times New Roman" charset="0"/>
                <a:ea typeface="ＭＳ Ｐゴシック" charset="-128"/>
              </a:rPr>
              <a:t>Telophase – cell elongation that started in anaphase continues,  daughter nuclei appear at the poles of the cell and a nuclear envelopes </a:t>
            </a:r>
            <a:r>
              <a:rPr lang="en-US" altLang="en-US" dirty="0" err="1">
                <a:latin typeface="Times New Roman" charset="0"/>
                <a:ea typeface="ＭＳ Ｐゴシック" charset="-128"/>
              </a:rPr>
              <a:t>forme</a:t>
            </a:r>
            <a:r>
              <a:rPr lang="en-US" altLang="en-US" dirty="0">
                <a:latin typeface="Times New Roman" charset="0"/>
                <a:ea typeface="ＭＳ Ｐゴシック" charset="-128"/>
              </a:rPr>
              <a:t> around chromosomes.  </a:t>
            </a:r>
            <a:r>
              <a:rPr lang="en-US" altLang="en-US" dirty="0" err="1">
                <a:latin typeface="Times New Roman" charset="0"/>
                <a:ea typeface="ＭＳ Ｐゴシック" charset="-128"/>
              </a:rPr>
              <a:t>Teleophase</a:t>
            </a:r>
            <a:r>
              <a:rPr lang="en-US" altLang="en-US" dirty="0">
                <a:latin typeface="Times New Roman" charset="0"/>
                <a:ea typeface="ＭＳ Ｐゴシック" charset="-128"/>
              </a:rPr>
              <a:t> is roughly the reverse of prophase.  Chromatin fibers uncoil at the end  of telophase, mitotic spindles disappear.  Mitosis, equal division of nucleus.</a:t>
            </a:r>
          </a:p>
          <a:p>
            <a:pPr marL="228600" indent="-228600">
              <a:buAutoNum type="arabicPeriod"/>
            </a:pPr>
            <a:endParaRPr lang="en-US" altLang="en-US" dirty="0">
              <a:latin typeface="Times New Roman" charset="0"/>
              <a:ea typeface="ＭＳ Ｐゴシック" charset="-128"/>
            </a:endParaRPr>
          </a:p>
          <a:p>
            <a:pPr marL="0" indent="0">
              <a:buNone/>
            </a:pPr>
            <a:r>
              <a:rPr lang="en-US" altLang="en-US" dirty="0">
                <a:latin typeface="Times New Roman" charset="0"/>
                <a:ea typeface="ＭＳ Ｐゴシック" charset="-128"/>
              </a:rPr>
              <a:t>Cytokinesis, the division of cytoplasm usually occurs simultaneously with telophase. 2 daughter cells completely separate soon after the end of mitosis.  In animal cells, a cleavage furrow forms and the cell pinches into 2 new daughter cells.</a:t>
            </a:r>
          </a:p>
          <a:p>
            <a:endParaRPr lang="en-US" altLang="en-US" b="1" dirty="0">
              <a:latin typeface="Times New Roman" charset="0"/>
              <a:ea typeface="ＭＳ Ｐゴシック" charset="-128"/>
            </a:endParaRPr>
          </a:p>
          <a:p>
            <a:endParaRPr lang="en-US" altLang="en-US" b="1" dirty="0">
              <a:latin typeface="Times New Roman" charset="0"/>
              <a:ea typeface="ＭＳ Ｐゴシック" charset="-128"/>
            </a:endParaRPr>
          </a:p>
          <a:p>
            <a:r>
              <a:rPr lang="en-US" altLang="en-US" b="1" dirty="0">
                <a:latin typeface="Times New Roman" charset="0"/>
                <a:ea typeface="ＭＳ Ｐゴシック" charset="-128"/>
              </a:rPr>
              <a:t>Teaching Tips</a:t>
            </a:r>
            <a:endParaRPr lang="en-US" altLang="en-US" dirty="0">
              <a:latin typeface="Times New Roman" charset="0"/>
              <a:ea typeface="ＭＳ Ｐゴシック" charset="-128"/>
            </a:endParaRPr>
          </a:p>
          <a:p>
            <a:r>
              <a:rPr lang="en-US" altLang="en-US" dirty="0">
                <a:latin typeface="Times New Roman" charset="0"/>
                <a:ea typeface="ＭＳ Ｐゴシック" charset="-128"/>
              </a:rPr>
              <a:t>• Students might keep better track of the sequence of events in a cell cycle by simply memorizing the letters IPPMAT, which are the first letters of interphase, prophase, prometaphase, metaphase, anaphase, and telophase.</a:t>
            </a:r>
          </a:p>
          <a:p>
            <a:endParaRPr lang="en-US" altLang="en-US" dirty="0">
              <a:ea typeface="ＭＳ Ｐゴシック"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CCF3931-6440-3549-81B6-67C6D47445F9}" type="slidenum">
              <a:rPr lang="en-US" altLang="en-US" sz="1200"/>
              <a:pPr eaLnBrk="1" hangingPunct="1"/>
              <a:t>28</a:t>
            </a:fld>
            <a:endParaRPr lang="en-US" altLang="en-US" sz="1200"/>
          </a:p>
        </p:txBody>
      </p:sp>
    </p:spTree>
    <p:extLst>
      <p:ext uri="{BB962C8B-B14F-4D97-AF65-F5344CB8AC3E}">
        <p14:creationId xmlns:p14="http://schemas.microsoft.com/office/powerpoint/2010/main" val="368810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29</a:t>
            </a:fld>
            <a:endParaRPr lang="en-US" altLang="en-US"/>
          </a:p>
        </p:txBody>
      </p:sp>
    </p:spTree>
    <p:extLst>
      <p:ext uri="{BB962C8B-B14F-4D97-AF65-F5344CB8AC3E}">
        <p14:creationId xmlns:p14="http://schemas.microsoft.com/office/powerpoint/2010/main" val="1946068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C65736A-F2D0-B945-964C-08C4419C24A5}" type="slidenum">
              <a:rPr lang="en-US" altLang="en-US" sz="1200"/>
              <a:pPr eaLnBrk="1" hangingPunct="1"/>
              <a:t>30</a:t>
            </a:fld>
            <a:endParaRPr lang="en-US" altLang="en-US" sz="1200"/>
          </a:p>
        </p:txBody>
      </p:sp>
    </p:spTree>
    <p:extLst>
      <p:ext uri="{BB962C8B-B14F-4D97-AF65-F5344CB8AC3E}">
        <p14:creationId xmlns:p14="http://schemas.microsoft.com/office/powerpoint/2010/main" val="957461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a:t>Sister chromatids</a:t>
            </a:r>
          </a:p>
          <a:p>
            <a:pPr marL="228600" indent="-228600">
              <a:buAutoNum type="alphaLcPeriod"/>
            </a:pPr>
            <a:r>
              <a:rPr lang="en-US" dirty="0"/>
              <a:t>Centromere</a:t>
            </a:r>
          </a:p>
          <a:p>
            <a:pPr marL="228600" indent="-228600">
              <a:buAutoNum type="alphaLcPeriod"/>
            </a:pPr>
            <a:r>
              <a:rPr lang="en-US" dirty="0"/>
              <a:t>Homologous duplicated chromosome</a:t>
            </a:r>
          </a:p>
          <a:p>
            <a:pPr marL="228600" indent="-228600">
              <a:buAutoNum type="alphaLcPeriod"/>
            </a:pPr>
            <a:r>
              <a:rPr lang="en-US" dirty="0"/>
              <a:t>Homologous chromosomes</a:t>
            </a:r>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31</a:t>
            </a:fld>
            <a:endParaRPr lang="en-US" altLang="en-US"/>
          </a:p>
        </p:txBody>
      </p:sp>
    </p:spTree>
    <p:extLst>
      <p:ext uri="{BB962C8B-B14F-4D97-AF65-F5344CB8AC3E}">
        <p14:creationId xmlns:p14="http://schemas.microsoft.com/office/powerpoint/2010/main" val="221250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cell </a:t>
            </a:r>
            <a:r>
              <a:rPr lang="en-US" dirty="0" err="1"/>
              <a:t>divsions</a:t>
            </a:r>
            <a:r>
              <a:rPr lang="en-US" dirty="0"/>
              <a:t> (in general) and list the three basic functions of cell division.</a:t>
            </a:r>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3</a:t>
            </a:fld>
            <a:endParaRPr lang="en-US" altLang="en-US"/>
          </a:p>
        </p:txBody>
      </p:sp>
    </p:spTree>
    <p:extLst>
      <p:ext uri="{BB962C8B-B14F-4D97-AF65-F5344CB8AC3E}">
        <p14:creationId xmlns:p14="http://schemas.microsoft.com/office/powerpoint/2010/main" val="26001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4</a:t>
            </a:fld>
            <a:endParaRPr lang="en-US" altLang="en-US"/>
          </a:p>
        </p:txBody>
      </p:sp>
    </p:spTree>
    <p:extLst>
      <p:ext uri="{BB962C8B-B14F-4D97-AF65-F5344CB8AC3E}">
        <p14:creationId xmlns:p14="http://schemas.microsoft.com/office/powerpoint/2010/main" val="356952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remind students</a:t>
            </a:r>
            <a:r>
              <a:rPr lang="en-US" baseline="0" dirty="0"/>
              <a:t> of basic cell types. Introduce briefly the different between somatic cells and gametes in eukaryotes</a:t>
            </a:r>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5</a:t>
            </a:fld>
            <a:endParaRPr lang="en-US" altLang="en-US"/>
          </a:p>
        </p:txBody>
      </p:sp>
    </p:spTree>
    <p:extLst>
      <p:ext uri="{BB962C8B-B14F-4D97-AF65-F5344CB8AC3E}">
        <p14:creationId xmlns:p14="http://schemas.microsoft.com/office/powerpoint/2010/main" val="283142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Cells can divide as single organisms or one cell of a multicellular organism can divide!</a:t>
            </a:r>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6</a:t>
            </a:fld>
            <a:endParaRPr lang="en-US" altLang="en-US"/>
          </a:p>
        </p:txBody>
      </p:sp>
    </p:spTree>
    <p:extLst>
      <p:ext uri="{BB962C8B-B14F-4D97-AF65-F5344CB8AC3E}">
        <p14:creationId xmlns:p14="http://schemas.microsoft.com/office/powerpoint/2010/main" val="298290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b="1" dirty="0">
                <a:latin typeface="Arial" charset="0"/>
                <a:ea typeface="ＭＳ Ｐゴシック" charset="-128"/>
              </a:rPr>
              <a:t>Binary fission is asexual reproduction of </a:t>
            </a:r>
            <a:r>
              <a:rPr lang="en-US" altLang="en-US" b="1" dirty="0" err="1">
                <a:latin typeface="Arial" charset="0"/>
                <a:ea typeface="ＭＳ Ｐゴシック" charset="-128"/>
              </a:rPr>
              <a:t>prokayotic</a:t>
            </a:r>
            <a:r>
              <a:rPr lang="en-US" altLang="en-US" b="1" dirty="0">
                <a:latin typeface="Arial" charset="0"/>
                <a:ea typeface="ＭＳ Ｐゴシック" charset="-128"/>
              </a:rPr>
              <a:t> cells- </a:t>
            </a:r>
            <a:r>
              <a:rPr lang="ja-JP" altLang="en-US" b="1" dirty="0">
                <a:latin typeface="Arial" charset="0"/>
                <a:ea typeface="ＭＳ Ｐゴシック" charset="-128"/>
              </a:rPr>
              <a:t>“</a:t>
            </a:r>
            <a:r>
              <a:rPr lang="en-US" altLang="ja-JP" b="1" dirty="0">
                <a:solidFill>
                  <a:srgbClr val="FF3300"/>
                </a:solidFill>
                <a:latin typeface="Arial" charset="0"/>
                <a:ea typeface="ＭＳ Ｐゴシック" charset="-128"/>
              </a:rPr>
              <a:t>dividing in half</a:t>
            </a:r>
            <a:r>
              <a:rPr lang="ja-JP" altLang="en-US" b="1" dirty="0">
                <a:latin typeface="Arial" charset="0"/>
                <a:ea typeface="ＭＳ Ｐゴシック" charset="-128"/>
              </a:rPr>
              <a:t>”</a:t>
            </a:r>
            <a:r>
              <a:rPr lang="en-US" altLang="ja-JP" b="1" dirty="0">
                <a:latin typeface="Arial" charset="0"/>
                <a:ea typeface="ＭＳ Ｐゴシック" charset="-128"/>
              </a:rPr>
              <a:t> .   It is a means of reproduction in which a parent organism, often a single-cell, divides and this process produces two genetically </a:t>
            </a:r>
            <a:r>
              <a:rPr lang="en-US" altLang="ja-JP" b="1" dirty="0">
                <a:solidFill>
                  <a:srgbClr val="FF3300"/>
                </a:solidFill>
                <a:latin typeface="Arial" charset="0"/>
                <a:ea typeface="ＭＳ Ｐゴシック" charset="-128"/>
              </a:rPr>
              <a:t>identical</a:t>
            </a:r>
            <a:r>
              <a:rPr lang="en-US" altLang="ja-JP" b="1" dirty="0">
                <a:latin typeface="Arial" charset="0"/>
                <a:ea typeface="ＭＳ Ｐゴシック" charset="-128"/>
              </a:rPr>
              <a:t> daughter cells that are about equal size . </a:t>
            </a:r>
          </a:p>
          <a:p>
            <a:endParaRPr lang="en-US" altLang="en-US" dirty="0">
              <a:ea typeface="ＭＳ Ｐゴシック" charset="-128"/>
            </a:endParaRPr>
          </a:p>
          <a:p>
            <a:pPr eaLnBrk="1" hangingPunct="1">
              <a:lnSpc>
                <a:spcPct val="90000"/>
              </a:lnSpc>
            </a:pPr>
            <a:r>
              <a:rPr lang="en-US" altLang="ja-JP" b="1" dirty="0">
                <a:latin typeface="Arial" charset="0"/>
                <a:ea typeface="ＭＳ Ｐゴシック" charset="-128"/>
              </a:rPr>
              <a:t> Prokaryotic organisms have only one circular strand of DNA that is their singular </a:t>
            </a:r>
            <a:r>
              <a:rPr lang="en-US" altLang="ja-JP" b="1" dirty="0">
                <a:solidFill>
                  <a:srgbClr val="FF3300"/>
                </a:solidFill>
                <a:latin typeface="Arial" charset="0"/>
                <a:ea typeface="ＭＳ Ｐゴシック" charset="-128"/>
              </a:rPr>
              <a:t>chromosome</a:t>
            </a:r>
            <a:r>
              <a:rPr lang="en-US" altLang="ja-JP" b="1" dirty="0">
                <a:latin typeface="Arial" charset="0"/>
                <a:ea typeface="ＭＳ Ｐゴシック" charset="-128"/>
              </a:rPr>
              <a:t>.   *</a:t>
            </a:r>
            <a:endParaRPr lang="en-US" altLang="en-US" dirty="0">
              <a:ea typeface="ＭＳ Ｐゴシック"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79FC712-EC47-FC41-AA72-AF3C97853745}" type="slidenum">
              <a:rPr lang="en-US" altLang="en-US" sz="1200"/>
              <a:pPr eaLnBrk="1" hangingPunct="1"/>
              <a:t>7</a:t>
            </a:fld>
            <a:endParaRPr lang="en-US" altLang="en-US" sz="1200"/>
          </a:p>
        </p:txBody>
      </p:sp>
    </p:spTree>
    <p:extLst>
      <p:ext uri="{BB962C8B-B14F-4D97-AF65-F5344CB8AC3E}">
        <p14:creationId xmlns:p14="http://schemas.microsoft.com/office/powerpoint/2010/main" val="114988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sz="1800" b="1" dirty="0">
                <a:solidFill>
                  <a:srgbClr val="292934"/>
                </a:solidFill>
              </a:rPr>
              <a:t>1</a:t>
            </a:r>
            <a:r>
              <a:rPr lang="en-US" altLang="en-US" b="1" dirty="0">
                <a:solidFill>
                  <a:srgbClr val="292934"/>
                </a:solidFill>
              </a:rPr>
              <a:t>. </a:t>
            </a:r>
            <a:r>
              <a:rPr lang="en-US" altLang="en-US" b="1" dirty="0">
                <a:solidFill>
                  <a:schemeClr val="tx2"/>
                </a:solidFill>
              </a:rPr>
              <a:t>Asexual Reproduction </a:t>
            </a:r>
            <a:r>
              <a:rPr lang="en-US" altLang="en-US" b="1" dirty="0"/>
              <a:t>– Reproduction involving only one parent and no egg or sperm.  A clone is produced.  This process is quick and easy, but produces little or no variation in offspring</a:t>
            </a:r>
            <a:r>
              <a:rPr lang="en-US" altLang="en-US" sz="1800" b="1" dirty="0"/>
              <a:t>. </a:t>
            </a:r>
          </a:p>
          <a:p>
            <a:endParaRPr lang="en-US" altLang="en-US" dirty="0">
              <a:ea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1" dirty="0">
                <a:solidFill>
                  <a:srgbClr val="292934"/>
                </a:solidFill>
              </a:rPr>
              <a:t>2. </a:t>
            </a:r>
            <a:r>
              <a:rPr lang="en-US" altLang="en-US" b="1" dirty="0">
                <a:solidFill>
                  <a:srgbClr val="D2533C"/>
                </a:solidFill>
              </a:rPr>
              <a:t>Sexual Reproduction </a:t>
            </a:r>
            <a:r>
              <a:rPr lang="en-US" altLang="en-US" b="1" dirty="0"/>
              <a:t>– involves the union of a sperm and an egg, each containing one half of the genetic information, produces a zygote.</a:t>
            </a:r>
          </a:p>
          <a:p>
            <a:endParaRPr lang="en-US" altLang="en-US" dirty="0">
              <a:ea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1" dirty="0"/>
              <a:t>Usually involves genetic information from two parents, but always two </a:t>
            </a:r>
            <a:r>
              <a:rPr lang="en-US" altLang="en-US" b="1" dirty="0">
                <a:solidFill>
                  <a:srgbClr val="008000"/>
                </a:solidFill>
              </a:rPr>
              <a:t>gametes </a:t>
            </a:r>
            <a:r>
              <a:rPr lang="en-US" altLang="en-US" b="1" dirty="0"/>
              <a:t>a sperm and an egg.</a:t>
            </a:r>
          </a:p>
          <a:p>
            <a:endParaRPr lang="en-US" altLang="en-US" dirty="0">
              <a:ea typeface="ＭＳ Ｐゴシック" charset="-128"/>
            </a:endParaRPr>
          </a:p>
          <a:p>
            <a:r>
              <a:rPr lang="en-US" altLang="en-US" dirty="0">
                <a:ea typeface="ＭＳ Ｐゴシック" charset="-128"/>
              </a:rPr>
              <a:t>Some terms you will come across related to these types of cell division.   The reason being that sometimes cellular division results in the reproduction of whole new organism</a:t>
            </a:r>
          </a:p>
          <a:p>
            <a:endParaRPr lang="en-US" altLang="en-US" dirty="0">
              <a:ea typeface="ＭＳ Ｐゴシック" charset="-128"/>
            </a:endParaRPr>
          </a:p>
          <a:p>
            <a:r>
              <a:rPr lang="en-US" altLang="en-US" b="1" dirty="0">
                <a:solidFill>
                  <a:srgbClr val="FF3300"/>
                </a:solidFill>
                <a:ea typeface="ＭＳ Ｐゴシック" charset="-128"/>
              </a:rPr>
              <a:t>Life cycle</a:t>
            </a:r>
            <a:r>
              <a:rPr lang="en-US" altLang="en-US" b="1" dirty="0">
                <a:ea typeface="ＭＳ Ｐゴシック" charset="-128"/>
              </a:rPr>
              <a:t> –  The development of a fertilized egg into a new adult organism is one phase of a multicellular organism’s life cycle.  The sequence of events that occur between an adult of one generation to an adult of the next.</a:t>
            </a:r>
            <a:endParaRPr lang="en-US" altLang="en-US" dirty="0">
              <a:ea typeface="ＭＳ Ｐゴシック"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E521303-FC60-AF44-9DC5-AA871AE3888D}" type="slidenum">
              <a:rPr lang="en-US" altLang="en-US" sz="1200"/>
              <a:pPr eaLnBrk="1" hangingPunct="1"/>
              <a:t>8</a:t>
            </a:fld>
            <a:endParaRPr lang="en-US" altLang="en-US" sz="1200"/>
          </a:p>
        </p:txBody>
      </p:sp>
    </p:spTree>
    <p:extLst>
      <p:ext uri="{BB962C8B-B14F-4D97-AF65-F5344CB8AC3E}">
        <p14:creationId xmlns:p14="http://schemas.microsoft.com/office/powerpoint/2010/main" val="117673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9</a:t>
            </a:fld>
            <a:endParaRPr lang="en-US" altLang="en-US"/>
          </a:p>
        </p:txBody>
      </p:sp>
    </p:spTree>
    <p:extLst>
      <p:ext uri="{BB962C8B-B14F-4D97-AF65-F5344CB8AC3E}">
        <p14:creationId xmlns:p14="http://schemas.microsoft.com/office/powerpoint/2010/main" val="59370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defTabSz="914400">
              <a:defRPr/>
            </a:lvl1pPr>
          </a:lstStyle>
          <a:p>
            <a:fld id="{3AEF1C46-49B0-9C42-A456-5AD55CE9E9BC}" type="datetimeFigureOut">
              <a:rPr lang="en-US" altLang="en-US"/>
              <a:pPr/>
              <a:t>9/19/18</a:t>
            </a:fld>
            <a:endParaRPr lang="en-US" altLang="en-US"/>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fld id="{379F866A-DBF6-DB42-9FCE-2D3D679640FB}" type="slidenum">
              <a:rPr lang="en-US" altLang="en-US"/>
              <a:pPr/>
              <a:t>‹#›</a:t>
            </a:fld>
            <a:endParaRPr lang="en-US" altLang="en-US"/>
          </a:p>
        </p:txBody>
      </p:sp>
    </p:spTree>
    <p:extLst>
      <p:ext uri="{BB962C8B-B14F-4D97-AF65-F5344CB8AC3E}">
        <p14:creationId xmlns:p14="http://schemas.microsoft.com/office/powerpoint/2010/main" val="128021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fld id="{09A221F3-8746-F445-8D4B-379BCCB6B78A}" type="datetimeFigureOut">
              <a:rPr lang="en-US" altLang="en-US"/>
              <a:pPr/>
              <a:t>9/19/18</a:t>
            </a:fld>
            <a:endParaRPr lang="en-US" alt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3D155364-1A6A-514E-B17C-53AA82851F12}" type="slidenum">
              <a:rPr lang="en-US" altLang="en-US"/>
              <a:pPr/>
              <a:t>‹#›</a:t>
            </a:fld>
            <a:endParaRPr lang="en-US" altLang="en-US"/>
          </a:p>
        </p:txBody>
      </p:sp>
    </p:spTree>
    <p:extLst>
      <p:ext uri="{BB962C8B-B14F-4D97-AF65-F5344CB8AC3E}">
        <p14:creationId xmlns:p14="http://schemas.microsoft.com/office/powerpoint/2010/main" val="167771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fld id="{B78DC000-1A5B-DA43-B669-CE2C96FF67B9}" type="datetimeFigureOut">
              <a:rPr lang="en-US" altLang="en-US"/>
              <a:pPr/>
              <a:t>9/19/18</a:t>
            </a:fld>
            <a:endParaRPr lang="en-US" alt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5C8B9E87-9DC7-D649-B06C-2D5BA980B97B}" type="slidenum">
              <a:rPr lang="en-US" altLang="en-US"/>
              <a:pPr/>
              <a:t>‹#›</a:t>
            </a:fld>
            <a:endParaRPr lang="en-US" altLang="en-US"/>
          </a:p>
        </p:txBody>
      </p:sp>
    </p:spTree>
    <p:extLst>
      <p:ext uri="{BB962C8B-B14F-4D97-AF65-F5344CB8AC3E}">
        <p14:creationId xmlns:p14="http://schemas.microsoft.com/office/powerpoint/2010/main" val="97908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rtlCol="0"/>
          <a:lstStyle>
            <a:lvl1pPr defTabSz="914400" fontAlgn="base">
              <a:spcBef>
                <a:spcPct val="0"/>
              </a:spcBef>
              <a:spcAft>
                <a:spcPct val="0"/>
              </a:spcAft>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914400" fontAlgn="base">
              <a:spcBef>
                <a:spcPct val="0"/>
              </a:spcBef>
              <a:spcAft>
                <a:spcPct val="0"/>
              </a:spcAft>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4400">
              <a:defRPr/>
            </a:lvl1pPr>
          </a:lstStyle>
          <a:p>
            <a:fld id="{D5F78825-E1BC-3849-BE1B-89847D9D7699}" type="slidenum">
              <a:rPr lang="en-US" altLang="en-US"/>
              <a:pPr/>
              <a:t>‹#›</a:t>
            </a:fld>
            <a:endParaRPr lang="en-US" altLang="en-US"/>
          </a:p>
        </p:txBody>
      </p:sp>
    </p:spTree>
    <p:extLst>
      <p:ext uri="{BB962C8B-B14F-4D97-AF65-F5344CB8AC3E}">
        <p14:creationId xmlns:p14="http://schemas.microsoft.com/office/powerpoint/2010/main" val="142172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rtlCol="0"/>
          <a:lstStyle>
            <a:lvl1pPr defTabSz="914400" fontAlgn="base">
              <a:spcBef>
                <a:spcPct val="0"/>
              </a:spcBef>
              <a:spcAft>
                <a:spcPct val="0"/>
              </a:spcAft>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defTabSz="914400" fontAlgn="base">
              <a:spcBef>
                <a:spcPct val="0"/>
              </a:spcBef>
              <a:spcAft>
                <a:spcPct val="0"/>
              </a:spcAft>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4400">
              <a:defRPr/>
            </a:lvl1pPr>
          </a:lstStyle>
          <a:p>
            <a:fld id="{BA0B9D4D-68F9-6B46-BF80-88EB3214D90E}" type="slidenum">
              <a:rPr lang="en-US" altLang="en-US"/>
              <a:pPr/>
              <a:t>‹#›</a:t>
            </a:fld>
            <a:endParaRPr lang="en-US" altLang="en-US"/>
          </a:p>
        </p:txBody>
      </p:sp>
    </p:spTree>
    <p:extLst>
      <p:ext uri="{BB962C8B-B14F-4D97-AF65-F5344CB8AC3E}">
        <p14:creationId xmlns:p14="http://schemas.microsoft.com/office/powerpoint/2010/main" val="199466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rtlCol="0"/>
          <a:lstStyle>
            <a:lvl1pPr defTabSz="914400" fontAlgn="base">
              <a:spcBef>
                <a:spcPct val="0"/>
              </a:spcBef>
              <a:spcAft>
                <a:spcPct val="0"/>
              </a:spcAft>
              <a:defRPr>
                <a:latin typeface="Arial" charset="0"/>
                <a:ea typeface="ＭＳ Ｐゴシック" charset="0"/>
                <a:cs typeface="ＭＳ Ｐゴシック" charset="0"/>
              </a:defRPr>
            </a:lvl1pPr>
          </a:lstStyle>
          <a:p>
            <a:pPr>
              <a:defRPr/>
            </a:pPr>
            <a:endParaRPr lang="en-US"/>
          </a:p>
        </p:txBody>
      </p:sp>
      <p:sp>
        <p:nvSpPr>
          <p:cNvPr id="7" name="Rectangle 5"/>
          <p:cNvSpPr>
            <a:spLocks noGrp="1" noChangeArrowheads="1"/>
          </p:cNvSpPr>
          <p:nvPr>
            <p:ph type="ftr" sz="quarter" idx="11"/>
          </p:nvPr>
        </p:nvSpPr>
        <p:spPr/>
        <p:txBody>
          <a:bodyPr/>
          <a:lstStyle>
            <a:lvl1pPr defTabSz="914400" fontAlgn="base">
              <a:spcBef>
                <a:spcPct val="0"/>
              </a:spcBef>
              <a:spcAft>
                <a:spcPct val="0"/>
              </a:spcAft>
              <a:defRPr>
                <a:latin typeface="Arial" charset="0"/>
                <a:ea typeface="ＭＳ Ｐゴシック" charset="0"/>
                <a:cs typeface="ＭＳ Ｐゴシック" charset="0"/>
              </a:defRPr>
            </a:lvl1pPr>
          </a:lstStyle>
          <a:p>
            <a:pPr>
              <a:defRPr/>
            </a:pPr>
            <a:endParaRPr lang="en-US"/>
          </a:p>
        </p:txBody>
      </p:sp>
      <p:sp>
        <p:nvSpPr>
          <p:cNvPr id="8" name="Rectangle 6"/>
          <p:cNvSpPr>
            <a:spLocks noGrp="1" noChangeArrowheads="1"/>
          </p:cNvSpPr>
          <p:nvPr>
            <p:ph type="sldNum" sz="quarter" idx="12"/>
          </p:nvPr>
        </p:nvSpPr>
        <p:spPr/>
        <p:txBody>
          <a:bodyPr/>
          <a:lstStyle>
            <a:lvl1pPr defTabSz="914400">
              <a:defRPr/>
            </a:lvl1pPr>
          </a:lstStyle>
          <a:p>
            <a:fld id="{6518B019-D0C9-084C-928A-AE46E6E5C92C}" type="slidenum">
              <a:rPr lang="en-US" altLang="en-US"/>
              <a:pPr/>
              <a:t>‹#›</a:t>
            </a:fld>
            <a:endParaRPr lang="en-US" altLang="en-US"/>
          </a:p>
        </p:txBody>
      </p:sp>
    </p:spTree>
    <p:extLst>
      <p:ext uri="{BB962C8B-B14F-4D97-AF65-F5344CB8AC3E}">
        <p14:creationId xmlns:p14="http://schemas.microsoft.com/office/powerpoint/2010/main" val="211442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fld id="{20B78416-CD89-5444-9BCF-F4B32FC3B1AF}" type="datetimeFigureOut">
              <a:rPr lang="en-US" altLang="en-US"/>
              <a:pPr/>
              <a:t>9/19/18</a:t>
            </a:fld>
            <a:endParaRPr lang="en-US" alt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155D8859-7191-E540-A440-C4C19954E73D}" type="slidenum">
              <a:rPr lang="en-US" altLang="en-US"/>
              <a:pPr/>
              <a:t>‹#›</a:t>
            </a:fld>
            <a:endParaRPr lang="en-US" altLang="en-US"/>
          </a:p>
        </p:txBody>
      </p:sp>
    </p:spTree>
    <p:extLst>
      <p:ext uri="{BB962C8B-B14F-4D97-AF65-F5344CB8AC3E}">
        <p14:creationId xmlns:p14="http://schemas.microsoft.com/office/powerpoint/2010/main" val="90945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fld id="{49DAD573-8BB1-B14B-90A0-0475AAFFCF8A}" type="datetimeFigureOut">
              <a:rPr lang="en-US" altLang="en-US"/>
              <a:pPr/>
              <a:t>9/19/18</a:t>
            </a:fld>
            <a:endParaRPr lang="en-US" altLang="en-US"/>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fld id="{251B81E7-87E1-AC49-98B7-DADF8F63F3D4}" type="slidenum">
              <a:rPr lang="en-US" altLang="en-US"/>
              <a:pPr/>
              <a:t>‹#›</a:t>
            </a:fld>
            <a:endParaRPr lang="en-US" altLang="en-US"/>
          </a:p>
        </p:txBody>
      </p:sp>
    </p:spTree>
    <p:extLst>
      <p:ext uri="{BB962C8B-B14F-4D97-AF65-F5344CB8AC3E}">
        <p14:creationId xmlns:p14="http://schemas.microsoft.com/office/powerpoint/2010/main" val="14905806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defTabSz="914400">
              <a:defRPr/>
            </a:lvl1pPr>
          </a:lstStyle>
          <a:p>
            <a:fld id="{963B5D0D-F5C9-9344-9D75-D5C490EF39D0}" type="datetimeFigureOut">
              <a:rPr lang="en-US" altLang="en-US"/>
              <a:pPr/>
              <a:t>9/19/18</a:t>
            </a:fld>
            <a:endParaRPr lang="en-US" alt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5A8D0AED-6A5B-3B4A-8226-5A4ADFDCF467}" type="slidenum">
              <a:rPr lang="en-US" altLang="en-US"/>
              <a:pPr/>
              <a:t>‹#›</a:t>
            </a:fld>
            <a:endParaRPr lang="en-US" altLang="en-US"/>
          </a:p>
        </p:txBody>
      </p:sp>
    </p:spTree>
    <p:extLst>
      <p:ext uri="{BB962C8B-B14F-4D97-AF65-F5344CB8AC3E}">
        <p14:creationId xmlns:p14="http://schemas.microsoft.com/office/powerpoint/2010/main" val="179158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defTabSz="914400">
              <a:defRPr/>
            </a:lvl1pPr>
          </a:lstStyle>
          <a:p>
            <a:fld id="{10FB0524-7E2C-A24A-A04E-1C97DE64D69E}" type="datetimeFigureOut">
              <a:rPr lang="en-US" altLang="en-US"/>
              <a:pPr/>
              <a:t>9/19/18</a:t>
            </a:fld>
            <a:endParaRPr lang="en-US" altLang="en-US"/>
          </a:p>
        </p:txBody>
      </p:sp>
      <p:sp>
        <p:nvSpPr>
          <p:cNvPr id="9" name="Footer Placeholder 7"/>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10" name="Slide Number Placeholder 8"/>
          <p:cNvSpPr>
            <a:spLocks noGrp="1"/>
          </p:cNvSpPr>
          <p:nvPr>
            <p:ph type="sldNum" sz="quarter" idx="12"/>
          </p:nvPr>
        </p:nvSpPr>
        <p:spPr/>
        <p:txBody>
          <a:bodyPr/>
          <a:lstStyle>
            <a:lvl1pPr defTabSz="914400">
              <a:defRPr/>
            </a:lvl1pPr>
          </a:lstStyle>
          <a:p>
            <a:fld id="{B564E098-FA2D-3A4B-BB55-E586B082D96E}" type="slidenum">
              <a:rPr lang="en-US" altLang="en-US"/>
              <a:pPr/>
              <a:t>‹#›</a:t>
            </a:fld>
            <a:endParaRPr lang="en-US" altLang="en-US"/>
          </a:p>
        </p:txBody>
      </p:sp>
    </p:spTree>
    <p:extLst>
      <p:ext uri="{BB962C8B-B14F-4D97-AF65-F5344CB8AC3E}">
        <p14:creationId xmlns:p14="http://schemas.microsoft.com/office/powerpoint/2010/main" val="133150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a:defRPr/>
            </a:lvl1pPr>
          </a:lstStyle>
          <a:p>
            <a:fld id="{C0B6D688-56CB-FB4E-8A73-AAB1F61359D0}" type="datetimeFigureOut">
              <a:rPr lang="en-US" altLang="en-US"/>
              <a:pPr/>
              <a:t>9/19/18</a:t>
            </a:fld>
            <a:endParaRPr lang="en-US" alt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fld id="{D1BA0A3A-EFD9-EA45-A19A-FC02BF88FCA5}" type="slidenum">
              <a:rPr lang="en-US" altLang="en-US"/>
              <a:pPr/>
              <a:t>‹#›</a:t>
            </a:fld>
            <a:endParaRPr lang="en-US" altLang="en-US"/>
          </a:p>
        </p:txBody>
      </p:sp>
    </p:spTree>
    <p:extLst>
      <p:ext uri="{BB962C8B-B14F-4D97-AF65-F5344CB8AC3E}">
        <p14:creationId xmlns:p14="http://schemas.microsoft.com/office/powerpoint/2010/main" val="178740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fld id="{A588D01B-4256-B04C-92F0-92D8EE56F72D}" type="datetimeFigureOut">
              <a:rPr lang="en-US" altLang="en-US"/>
              <a:pPr/>
              <a:t>9/19/18</a:t>
            </a:fld>
            <a:endParaRPr lang="en-US" alt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fld id="{EDA258FC-2277-9149-A19E-E67F7903635F}" type="slidenum">
              <a:rPr lang="en-US" altLang="en-US"/>
              <a:pPr/>
              <a:t>‹#›</a:t>
            </a:fld>
            <a:endParaRPr lang="en-US" altLang="en-US"/>
          </a:p>
        </p:txBody>
      </p:sp>
    </p:spTree>
    <p:extLst>
      <p:ext uri="{BB962C8B-B14F-4D97-AF65-F5344CB8AC3E}">
        <p14:creationId xmlns:p14="http://schemas.microsoft.com/office/powerpoint/2010/main" val="18848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defTabSz="914400">
              <a:defRPr/>
            </a:lvl1pPr>
          </a:lstStyle>
          <a:p>
            <a:fld id="{D8337CDD-C3B7-5149-9B47-47B4E3A3E910}" type="datetimeFigureOut">
              <a:rPr lang="en-US" altLang="en-US"/>
              <a:pPr/>
              <a:t>9/19/18</a:t>
            </a:fld>
            <a:endParaRPr lang="en-US" altLang="en-US"/>
          </a:p>
        </p:txBody>
      </p:sp>
      <p:sp>
        <p:nvSpPr>
          <p:cNvPr id="7"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a:defRPr/>
            </a:lvl1pPr>
          </a:lstStyle>
          <a:p>
            <a:fld id="{525C795E-5608-F041-A0C1-96AFBB1E3687}" type="slidenum">
              <a:rPr lang="en-US" altLang="en-US"/>
              <a:pPr/>
              <a:t>‹#›</a:t>
            </a:fld>
            <a:endParaRPr lang="en-US" altLang="en-US"/>
          </a:p>
        </p:txBody>
      </p:sp>
    </p:spTree>
    <p:extLst>
      <p:ext uri="{BB962C8B-B14F-4D97-AF65-F5344CB8AC3E}">
        <p14:creationId xmlns:p14="http://schemas.microsoft.com/office/powerpoint/2010/main" val="56395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fld id="{C390884D-5A0F-FF49-BC12-0288A8ED75D0}" type="datetimeFigureOut">
              <a:rPr lang="en-US" altLang="en-US"/>
              <a:pPr/>
              <a:t>9/19/18</a:t>
            </a:fld>
            <a:endParaRPr lang="en-US" alt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2E828C0E-A008-BF4D-BF48-30508B1D86FA}" type="slidenum">
              <a:rPr lang="en-US" altLang="en-US"/>
              <a:pPr/>
              <a:t>‹#›</a:t>
            </a:fld>
            <a:endParaRPr lang="en-US" altLang="en-US"/>
          </a:p>
        </p:txBody>
      </p:sp>
    </p:spTree>
    <p:extLst>
      <p:ext uri="{BB962C8B-B14F-4D97-AF65-F5344CB8AC3E}">
        <p14:creationId xmlns:p14="http://schemas.microsoft.com/office/powerpoint/2010/main" val="15912590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FFFFFF"/>
                </a:solidFill>
              </a:defRPr>
            </a:lvl1pPr>
          </a:lstStyle>
          <a:p>
            <a:fld id="{BD0D2CC0-26DA-D848-8204-8EF8D2B48B96}" type="datetimeFigureOut">
              <a:rPr lang="en-US" altLang="en-US"/>
              <a:pPr/>
              <a:t>9/19/18</a:t>
            </a:fld>
            <a:endParaRPr lang="en-US" alt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defTabSz="457200" fontAlgn="auto">
              <a:spcBef>
                <a:spcPts val="0"/>
              </a:spcBef>
              <a:spcAft>
                <a:spcPts val="0"/>
              </a:spcAft>
              <a:defRPr sz="1200">
                <a:solidFill>
                  <a:srgbClr val="FFFFFF"/>
                </a:solidFill>
                <a:latin typeface="Arial"/>
                <a:ea typeface="+mn-ea"/>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defTabSz="457200">
              <a:defRPr sz="1400" b="1">
                <a:solidFill>
                  <a:srgbClr val="FFFFFF"/>
                </a:solidFill>
              </a:defRPr>
            </a:lvl1pPr>
          </a:lstStyle>
          <a:p>
            <a:fld id="{D56E1B2F-0672-834E-9959-E47BFADE6E8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ed.ted.com/on/n0MzxHbx#wat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848600" cy="1927225"/>
          </a:xfrm>
        </p:spPr>
        <p:txBody>
          <a:bodyPr/>
          <a:lstStyle/>
          <a:p>
            <a:pPr eaLnBrk="1" fontAlgn="auto" hangingPunct="1">
              <a:spcAft>
                <a:spcPts val="0"/>
              </a:spcAft>
              <a:defRPr/>
            </a:pPr>
            <a:r>
              <a:rPr lang="en-US" dirty="0">
                <a:ea typeface="+mj-ea"/>
                <a:cs typeface="+mj-cs"/>
              </a:rPr>
              <a:t>Chapter 8</a:t>
            </a:r>
          </a:p>
        </p:txBody>
      </p:sp>
      <p:sp>
        <p:nvSpPr>
          <p:cNvPr id="3" name="Subtitle 2"/>
          <p:cNvSpPr>
            <a:spLocks noGrp="1"/>
          </p:cNvSpPr>
          <p:nvPr>
            <p:ph type="subTitle" idx="1"/>
          </p:nvPr>
        </p:nvSpPr>
        <p:spPr>
          <a:xfrm>
            <a:off x="838200" y="3575050"/>
            <a:ext cx="6400800" cy="3254375"/>
          </a:xfrm>
        </p:spPr>
        <p:txBody>
          <a:bodyPr rtlCol="0">
            <a:normAutofit/>
          </a:bodyPr>
          <a:lstStyle/>
          <a:p>
            <a:pPr eaLnBrk="1" fontAlgn="auto" hangingPunct="1">
              <a:spcAft>
                <a:spcPts val="0"/>
              </a:spcAft>
              <a:buFont typeface="Arial" pitchFamily="34" charset="0"/>
              <a:buNone/>
              <a:defRPr/>
            </a:pPr>
            <a:r>
              <a:rPr lang="en-US" sz="2800" dirty="0" smtClean="0">
                <a:ea typeface="+mn-ea"/>
                <a:cs typeface="+mn-cs"/>
              </a:rPr>
              <a:t>Cellular Division and Chromosomes </a:t>
            </a:r>
            <a:endParaRPr lang="en-US" i="1" dirty="0">
              <a:ea typeface="+mn-ea"/>
              <a:cs typeface="+mn-cs"/>
            </a:endParaRPr>
          </a:p>
          <a:p>
            <a:pPr eaLnBrk="1" fontAlgn="auto" hangingPunct="1">
              <a:spcAft>
                <a:spcPts val="0"/>
              </a:spcAft>
              <a:buFont typeface="Arial" pitchFamily="34" charset="0"/>
              <a:buNone/>
              <a:defRPr/>
            </a:pPr>
            <a:endParaRPr lang="en-US" i="1"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Chromosome?</a:t>
            </a:r>
            <a:endParaRPr lang="en-US" dirty="0"/>
          </a:p>
        </p:txBody>
      </p:sp>
      <p:sp>
        <p:nvSpPr>
          <p:cNvPr id="3" name="Content Placeholder 2"/>
          <p:cNvSpPr>
            <a:spLocks noGrp="1"/>
          </p:cNvSpPr>
          <p:nvPr>
            <p:ph idx="1"/>
          </p:nvPr>
        </p:nvSpPr>
        <p:spPr/>
        <p:txBody>
          <a:bodyPr/>
          <a:lstStyle/>
          <a:p>
            <a:pPr eaLnBrk="1" fontAlgn="auto" hangingPunct="1">
              <a:spcBef>
                <a:spcPts val="0"/>
              </a:spcBef>
              <a:spcAft>
                <a:spcPts val="0"/>
              </a:spcAft>
              <a:buClrTx/>
              <a:buSzTx/>
            </a:pPr>
            <a:r>
              <a:rPr lang="en-US" dirty="0" smtClean="0"/>
              <a:t>Pair up with a classmate and discuss what you know about chromosomes.</a:t>
            </a:r>
          </a:p>
          <a:p>
            <a:pPr eaLnBrk="1" fontAlgn="auto" hangingPunct="1">
              <a:spcBef>
                <a:spcPts val="0"/>
              </a:spcBef>
              <a:spcAft>
                <a:spcPts val="0"/>
              </a:spcAft>
              <a:buClrTx/>
              <a:buSzTx/>
            </a:pPr>
            <a:endParaRPr lang="en-US" dirty="0"/>
          </a:p>
          <a:p>
            <a:pPr eaLnBrk="1" fontAlgn="auto" hangingPunct="1">
              <a:spcBef>
                <a:spcPts val="0"/>
              </a:spcBef>
              <a:spcAft>
                <a:spcPts val="0"/>
              </a:spcAft>
              <a:buClrTx/>
              <a:buSzTx/>
            </a:pPr>
            <a:endParaRPr lang="en-US" dirty="0" smtClean="0"/>
          </a:p>
          <a:p>
            <a:pPr eaLnBrk="1" fontAlgn="auto" hangingPunct="1">
              <a:spcBef>
                <a:spcPts val="0"/>
              </a:spcBef>
              <a:spcAft>
                <a:spcPts val="0"/>
              </a:spcAft>
              <a:buClrTx/>
              <a:buSzTx/>
            </a:pPr>
            <a:r>
              <a:rPr lang="en-US" dirty="0" smtClean="0"/>
              <a:t>List the chromosome facts that the two of you come up with. </a:t>
            </a:r>
          </a:p>
          <a:p>
            <a:pPr eaLnBrk="1" fontAlgn="auto" hangingPunct="1">
              <a:spcBef>
                <a:spcPts val="0"/>
              </a:spcBef>
              <a:spcAft>
                <a:spcPts val="0"/>
              </a:spcAft>
              <a:buClrTx/>
              <a:buSzTx/>
            </a:pPr>
            <a:endParaRPr lang="en-US" dirty="0"/>
          </a:p>
          <a:p>
            <a:pPr eaLnBrk="1" fontAlgn="auto" hangingPunct="1">
              <a:spcBef>
                <a:spcPts val="0"/>
              </a:spcBef>
              <a:spcAft>
                <a:spcPts val="0"/>
              </a:spcAft>
              <a:buClrTx/>
              <a:buSzTx/>
            </a:pPr>
            <a:endParaRPr lang="en-US" dirty="0" smtClean="0"/>
          </a:p>
          <a:p>
            <a:pPr eaLnBrk="1" fontAlgn="auto" hangingPunct="1">
              <a:spcBef>
                <a:spcPts val="0"/>
              </a:spcBef>
              <a:spcAft>
                <a:spcPts val="0"/>
              </a:spcAft>
              <a:buClrTx/>
              <a:buSzTx/>
            </a:pPr>
            <a:r>
              <a:rPr lang="en-US" dirty="0" smtClean="0"/>
              <a:t>Write down a question that you and your partner have about chromosomes.</a:t>
            </a:r>
            <a:endParaRPr lang="en-US" dirty="0"/>
          </a:p>
        </p:txBody>
      </p:sp>
    </p:spTree>
    <p:extLst>
      <p:ext uri="{BB962C8B-B14F-4D97-AF65-F5344CB8AC3E}">
        <p14:creationId xmlns:p14="http://schemas.microsoft.com/office/powerpoint/2010/main" val="114627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28600" y="285633"/>
            <a:ext cx="8229600" cy="762000"/>
          </a:xfrm>
        </p:spPr>
        <p:txBody>
          <a:bodyPr>
            <a:normAutofit/>
          </a:bodyPr>
          <a:lstStyle/>
          <a:p>
            <a:pPr eaLnBrk="1" fontAlgn="auto" hangingPunct="1">
              <a:spcAft>
                <a:spcPts val="0"/>
              </a:spcAft>
              <a:defRPr/>
            </a:pPr>
            <a:r>
              <a:rPr lang="en-US" dirty="0">
                <a:solidFill>
                  <a:srgbClr val="C0504D"/>
                </a:solidFill>
              </a:rPr>
              <a:t>Eukaryotic chromosomes</a:t>
            </a:r>
          </a:p>
        </p:txBody>
      </p:sp>
      <p:sp>
        <p:nvSpPr>
          <p:cNvPr id="28674" name="Rectangle 4"/>
          <p:cNvSpPr>
            <a:spLocks noGrp="1" noChangeArrowheads="1"/>
          </p:cNvSpPr>
          <p:nvPr>
            <p:ph type="body" sz="half" idx="1"/>
          </p:nvPr>
        </p:nvSpPr>
        <p:spPr>
          <a:xfrm>
            <a:off x="0" y="1005681"/>
            <a:ext cx="4800600" cy="5715000"/>
          </a:xfrm>
        </p:spPr>
        <p:txBody>
          <a:bodyPr/>
          <a:lstStyle/>
          <a:p>
            <a:pPr eaLnBrk="1" hangingPunct="1">
              <a:spcBef>
                <a:spcPct val="5000"/>
              </a:spcBef>
            </a:pPr>
            <a:r>
              <a:rPr lang="en-US" altLang="en-US" sz="2800" b="1" i="1" dirty="0">
                <a:ea typeface="ＭＳ Ｐゴシック" charset="-128"/>
              </a:rPr>
              <a:t>Chromatin</a:t>
            </a:r>
          </a:p>
          <a:p>
            <a:pPr lvl="1" eaLnBrk="1" hangingPunct="1">
              <a:spcBef>
                <a:spcPct val="5000"/>
              </a:spcBef>
            </a:pPr>
            <a:r>
              <a:rPr lang="en-US" altLang="en-US" sz="2800" dirty="0">
                <a:ea typeface="ＭＳ Ｐゴシック" charset="-128"/>
              </a:rPr>
              <a:t>DNA packaged around proteins</a:t>
            </a:r>
          </a:p>
          <a:p>
            <a:pPr eaLnBrk="1" hangingPunct="1">
              <a:spcBef>
                <a:spcPct val="5000"/>
              </a:spcBef>
            </a:pPr>
            <a:r>
              <a:rPr lang="en-US" altLang="en-US" sz="2800" b="1" i="1" dirty="0">
                <a:ea typeface="ＭＳ Ｐゴシック" charset="-128"/>
              </a:rPr>
              <a:t>Uncondensed</a:t>
            </a:r>
          </a:p>
          <a:p>
            <a:pPr lvl="1" eaLnBrk="1" hangingPunct="1">
              <a:spcBef>
                <a:spcPct val="5000"/>
              </a:spcBef>
            </a:pPr>
            <a:r>
              <a:rPr lang="en-US" altLang="en-US" sz="2800" dirty="0">
                <a:ea typeface="ＭＳ Ｐゴシック" charset="-128"/>
              </a:rPr>
              <a:t>good for normal cell function and replication</a:t>
            </a:r>
          </a:p>
          <a:p>
            <a:pPr lvl="1" eaLnBrk="1" hangingPunct="1">
              <a:spcBef>
                <a:spcPct val="5000"/>
              </a:spcBef>
            </a:pPr>
            <a:r>
              <a:rPr lang="en-US" altLang="en-US" sz="2800" dirty="0">
                <a:ea typeface="ＭＳ Ｐゴシック" charset="-128"/>
              </a:rPr>
              <a:t>DNA loosely wrapped around proteins</a:t>
            </a:r>
          </a:p>
          <a:p>
            <a:pPr eaLnBrk="1" hangingPunct="1">
              <a:spcBef>
                <a:spcPct val="5000"/>
              </a:spcBef>
            </a:pPr>
            <a:r>
              <a:rPr lang="en-US" altLang="en-US" sz="2800" b="1" i="1" dirty="0">
                <a:ea typeface="ＭＳ Ｐゴシック" charset="-128"/>
              </a:rPr>
              <a:t>Condensed</a:t>
            </a:r>
          </a:p>
          <a:p>
            <a:pPr lvl="1" eaLnBrk="1" hangingPunct="1">
              <a:spcBef>
                <a:spcPct val="5000"/>
              </a:spcBef>
            </a:pPr>
            <a:r>
              <a:rPr lang="en-US" altLang="en-US" sz="2800" dirty="0">
                <a:ea typeface="ＭＳ Ｐゴシック" charset="-128"/>
              </a:rPr>
              <a:t>good </a:t>
            </a:r>
            <a:r>
              <a:rPr lang="en-US" altLang="en-US" sz="2800" b="1" u="sng" dirty="0">
                <a:ea typeface="ＭＳ Ｐゴシック" charset="-128"/>
              </a:rPr>
              <a:t>only</a:t>
            </a:r>
            <a:r>
              <a:rPr lang="en-US" altLang="en-US" sz="2800" dirty="0">
                <a:ea typeface="ＭＳ Ｐゴシック" charset="-128"/>
              </a:rPr>
              <a:t> for cell division</a:t>
            </a:r>
          </a:p>
          <a:p>
            <a:pPr lvl="1" eaLnBrk="1" hangingPunct="1">
              <a:spcBef>
                <a:spcPct val="5000"/>
              </a:spcBef>
            </a:pPr>
            <a:r>
              <a:rPr lang="en-US" altLang="en-US" sz="2800" dirty="0">
                <a:ea typeface="ＭＳ Ｐゴシック" charset="-128"/>
              </a:rPr>
              <a:t>DNA tightly packed around proteins</a:t>
            </a:r>
          </a:p>
        </p:txBody>
      </p:sp>
      <p:sp>
        <p:nvSpPr>
          <p:cNvPr id="2" name="Content Placeholder 1"/>
          <p:cNvSpPr>
            <a:spLocks noGrp="1"/>
          </p:cNvSpPr>
          <p:nvPr>
            <p:ph sz="half" idx="2"/>
          </p:nvPr>
        </p:nvSpPr>
        <p:spPr/>
        <p:txBody>
          <a:bodyPr/>
          <a:lstStyle/>
          <a:p>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288" t="-9772" r="28746"/>
          <a:stretch/>
        </p:blipFill>
        <p:spPr>
          <a:xfrm>
            <a:off x="4069399" y="1028070"/>
            <a:ext cx="5074601" cy="50980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8"/>
          <p:cNvSpPr>
            <a:spLocks noGrp="1" noChangeArrowheads="1"/>
          </p:cNvSpPr>
          <p:nvPr>
            <p:ph type="title"/>
          </p:nvPr>
        </p:nvSpPr>
        <p:spPr>
          <a:xfrm>
            <a:off x="128954" y="683602"/>
            <a:ext cx="8839200" cy="1143000"/>
          </a:xfrm>
        </p:spPr>
        <p:txBody>
          <a:bodyPr>
            <a:noAutofit/>
          </a:bodyPr>
          <a:lstStyle/>
          <a:p>
            <a:pPr eaLnBrk="1" fontAlgn="auto" hangingPunct="1">
              <a:spcAft>
                <a:spcPts val="0"/>
              </a:spcAft>
              <a:defRPr/>
            </a:pPr>
            <a:r>
              <a:rPr lang="en-US" dirty="0">
                <a:solidFill>
                  <a:srgbClr val="C0504D"/>
                </a:solidFill>
              </a:rPr>
              <a:t>Chromosomes </a:t>
            </a:r>
            <a:r>
              <a:rPr lang="mr-IN" dirty="0">
                <a:solidFill>
                  <a:srgbClr val="C0504D"/>
                </a:solidFill>
              </a:rPr>
              <a:t>–</a:t>
            </a:r>
            <a:r>
              <a:rPr lang="en-US" dirty="0">
                <a:solidFill>
                  <a:srgbClr val="C0504D"/>
                </a:solidFill>
              </a:rPr>
              <a:t> discrete DNA molecules that are not attached to other DNA molecules</a:t>
            </a:r>
          </a:p>
        </p:txBody>
      </p:sp>
      <p:pic>
        <p:nvPicPr>
          <p:cNvPr id="30722" name="Picture 6" descr="08_04cChromDuplicDistrib_L"/>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386" b="-161"/>
          <a:stretch/>
        </p:blipFill>
        <p:spPr>
          <a:xfrm>
            <a:off x="457200" y="2165230"/>
            <a:ext cx="3429000" cy="4464170"/>
          </a:xfrm>
          <a:noFill/>
        </p:spPr>
      </p:pic>
      <p:pic>
        <p:nvPicPr>
          <p:cNvPr id="30723" name="Picture 7" descr="08_04bDuplicatedChromoso_LP"/>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1261" b="4550"/>
          <a:stretch/>
        </p:blipFill>
        <p:spPr>
          <a:xfrm>
            <a:off x="5334000" y="1633171"/>
            <a:ext cx="4038600" cy="501967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1752600"/>
            <a:ext cx="6824391" cy="5105400"/>
          </a:xfrm>
        </p:spPr>
      </p:pic>
      <p:sp>
        <p:nvSpPr>
          <p:cNvPr id="7" name="Title 6"/>
          <p:cNvSpPr>
            <a:spLocks noGrp="1"/>
          </p:cNvSpPr>
          <p:nvPr>
            <p:ph type="title"/>
          </p:nvPr>
        </p:nvSpPr>
        <p:spPr/>
        <p:txBody>
          <a:bodyPr>
            <a:normAutofit fontScale="90000"/>
          </a:bodyPr>
          <a:lstStyle/>
          <a:p>
            <a:r>
              <a:rPr lang="en-US" dirty="0"/>
              <a:t>A single chromosome can have two states: duplicated or unduplicated</a:t>
            </a:r>
          </a:p>
        </p:txBody>
      </p:sp>
    </p:spTree>
    <p:extLst>
      <p:ext uri="{BB962C8B-B14F-4D97-AF65-F5344CB8AC3E}">
        <p14:creationId xmlns:p14="http://schemas.microsoft.com/office/powerpoint/2010/main" val="111315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52400" y="311150"/>
            <a:ext cx="8229600" cy="838200"/>
          </a:xfrm>
        </p:spPr>
        <p:txBody>
          <a:bodyPr>
            <a:normAutofit/>
          </a:bodyPr>
          <a:lstStyle/>
          <a:p>
            <a:pPr eaLnBrk="1" fontAlgn="auto" hangingPunct="1">
              <a:spcAft>
                <a:spcPts val="0"/>
              </a:spcAft>
              <a:defRPr/>
            </a:pPr>
            <a:r>
              <a:rPr lang="en-US" dirty="0"/>
              <a:t>Chromosomes contain genes</a:t>
            </a:r>
          </a:p>
        </p:txBody>
      </p:sp>
      <p:sp>
        <p:nvSpPr>
          <p:cNvPr id="32770" name="Rectangle 3"/>
          <p:cNvSpPr>
            <a:spLocks noGrp="1" noChangeArrowheads="1"/>
          </p:cNvSpPr>
          <p:nvPr>
            <p:ph type="body" sz="half" idx="1"/>
          </p:nvPr>
        </p:nvSpPr>
        <p:spPr>
          <a:xfrm>
            <a:off x="13446" y="1349375"/>
            <a:ext cx="9130553" cy="5181600"/>
          </a:xfrm>
        </p:spPr>
        <p:txBody>
          <a:bodyPr/>
          <a:lstStyle/>
          <a:p>
            <a:pPr eaLnBrk="1" hangingPunct="1">
              <a:spcBef>
                <a:spcPct val="10000"/>
              </a:spcBef>
            </a:pPr>
            <a:r>
              <a:rPr lang="en-US" altLang="en-US" sz="3200" b="1" i="1" dirty="0">
                <a:ea typeface="ＭＳ Ｐゴシック" charset="-128"/>
              </a:rPr>
              <a:t>Genes</a:t>
            </a:r>
          </a:p>
          <a:p>
            <a:pPr lvl="1" eaLnBrk="1" hangingPunct="1">
              <a:spcBef>
                <a:spcPct val="10000"/>
              </a:spcBef>
            </a:pPr>
            <a:r>
              <a:rPr lang="en-US" altLang="en-US" sz="3200" dirty="0">
                <a:ea typeface="ＭＳ Ｐゴシック" charset="-128"/>
              </a:rPr>
              <a:t>specific sequence of DNA usually encoding the amino acid sequence of a protein</a:t>
            </a:r>
          </a:p>
          <a:p>
            <a:pPr lvl="1" eaLnBrk="1" hangingPunct="1">
              <a:spcBef>
                <a:spcPct val="10000"/>
              </a:spcBef>
            </a:pPr>
            <a:r>
              <a:rPr lang="en-US" altLang="en-US" sz="3200" dirty="0">
                <a:ea typeface="ＭＳ Ｐゴシック" charset="-128"/>
              </a:rPr>
              <a:t>Always found in the same location on a chromosome</a:t>
            </a:r>
          </a:p>
        </p:txBody>
      </p:sp>
      <p:pic>
        <p:nvPicPr>
          <p:cNvPr id="7"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b="12699"/>
          <a:stretch/>
        </p:blipFill>
        <p:spPr>
          <a:xfrm>
            <a:off x="3426541" y="3522213"/>
            <a:ext cx="4955459" cy="324464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Ploidy – the number of copies of each chromosome in a cell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7150" y="1600200"/>
            <a:ext cx="7512499" cy="4114800"/>
          </a:xfrm>
        </p:spPr>
      </p:pic>
      <p:sp>
        <p:nvSpPr>
          <p:cNvPr id="6" name="TextBox 5"/>
          <p:cNvSpPr txBox="1"/>
          <p:nvPr/>
        </p:nvSpPr>
        <p:spPr>
          <a:xfrm>
            <a:off x="3733800" y="5657671"/>
            <a:ext cx="5410200" cy="1200329"/>
          </a:xfrm>
          <a:prstGeom prst="rect">
            <a:avLst/>
          </a:prstGeom>
          <a:noFill/>
        </p:spPr>
        <p:txBody>
          <a:bodyPr wrap="square" rtlCol="0">
            <a:spAutoFit/>
          </a:bodyPr>
          <a:lstStyle/>
          <a:p>
            <a:r>
              <a:rPr lang="en-US" sz="2400" dirty="0"/>
              <a:t>Chromosomes that carry the same genes are called </a:t>
            </a:r>
            <a:r>
              <a:rPr lang="en-US" sz="2400" b="1" i="1" dirty="0"/>
              <a:t>homologous chromosomes</a:t>
            </a:r>
          </a:p>
        </p:txBody>
      </p:sp>
      <p:sp>
        <p:nvSpPr>
          <p:cNvPr id="7" name="Right Brace 6"/>
          <p:cNvSpPr/>
          <p:nvPr/>
        </p:nvSpPr>
        <p:spPr>
          <a:xfrm rot="5400000">
            <a:off x="6029325" y="4886325"/>
            <a:ext cx="438150" cy="1371600"/>
          </a:xfrm>
          <a:prstGeom prst="rightBrace">
            <a:avLst>
              <a:gd name="adj1" fmla="val 8333"/>
              <a:gd name="adj2" fmla="val 5196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9755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Calculating total chromosome number</a:t>
            </a:r>
          </a:p>
        </p:txBody>
      </p:sp>
      <p:sp>
        <p:nvSpPr>
          <p:cNvPr id="3" name="Text Placeholder 2"/>
          <p:cNvSpPr>
            <a:spLocks noGrp="1"/>
          </p:cNvSpPr>
          <p:nvPr>
            <p:ph type="body" sz="half" idx="1"/>
          </p:nvPr>
        </p:nvSpPr>
        <p:spPr>
          <a:xfrm>
            <a:off x="457200" y="1600200"/>
            <a:ext cx="7848600" cy="4525963"/>
          </a:xfrm>
        </p:spPr>
        <p:txBody>
          <a:bodyPr/>
          <a:lstStyle/>
          <a:p>
            <a:pPr marL="0" indent="0">
              <a:buNone/>
            </a:pPr>
            <a:r>
              <a:rPr lang="en-US" sz="3600" dirty="0"/>
              <a:t>Total Number of chromosomes = n * x</a:t>
            </a:r>
          </a:p>
          <a:p>
            <a:pPr marL="0" indent="0">
              <a:buNone/>
            </a:pPr>
            <a:endParaRPr lang="en-US" sz="3600" dirty="0"/>
          </a:p>
          <a:p>
            <a:pPr marL="0" indent="0">
              <a:buNone/>
            </a:pPr>
            <a:r>
              <a:rPr lang="en-US" sz="3600" dirty="0"/>
              <a:t>n=ploidy (number of copies of each chromosome)</a:t>
            </a:r>
          </a:p>
          <a:p>
            <a:pPr marL="0" indent="0">
              <a:buNone/>
            </a:pPr>
            <a:r>
              <a:rPr lang="en-US" sz="3600" dirty="0"/>
              <a:t>x=</a:t>
            </a:r>
            <a:r>
              <a:rPr lang="en-US" sz="3600" dirty="0" err="1"/>
              <a:t>monoploid</a:t>
            </a:r>
            <a:r>
              <a:rPr lang="en-US" sz="3600" dirty="0"/>
              <a:t> number (the number of unique chromosome types)</a:t>
            </a:r>
          </a:p>
        </p:txBody>
      </p:sp>
    </p:spTree>
    <p:extLst>
      <p:ext uri="{BB962C8B-B14F-4D97-AF65-F5344CB8AC3E}">
        <p14:creationId xmlns:p14="http://schemas.microsoft.com/office/powerpoint/2010/main" val="158117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396C2-AAD5-4A19-AADB-F756617E5C02}"/>
              </a:ext>
            </a:extLst>
          </p:cNvPr>
          <p:cNvSpPr>
            <a:spLocks noGrp="1"/>
          </p:cNvSpPr>
          <p:nvPr>
            <p:ph type="title"/>
          </p:nvPr>
        </p:nvSpPr>
        <p:spPr>
          <a:xfrm>
            <a:off x="476250" y="914400"/>
            <a:ext cx="8229600" cy="1143000"/>
          </a:xfrm>
        </p:spPr>
        <p:txBody>
          <a:bodyPr>
            <a:normAutofit fontScale="90000"/>
          </a:bodyPr>
          <a:lstStyle/>
          <a:p>
            <a:r>
              <a:rPr lang="en-US" dirty="0"/>
              <a:t>An </a:t>
            </a:r>
            <a:r>
              <a:rPr lang="en-US" dirty="0"/>
              <a:t>adult</a:t>
            </a:r>
            <a:br>
              <a:rPr lang="en-US" dirty="0"/>
            </a:br>
            <a:r>
              <a:rPr lang="en-US" dirty="0"/>
              <a:t> </a:t>
            </a:r>
            <a:r>
              <a:rPr lang="en-US" dirty="0"/>
              <a:t>(diploid) axolotl has 28 total chromosomes. How many </a:t>
            </a:r>
            <a:r>
              <a:rPr lang="en-US" dirty="0" smtClean="0"/>
              <a:t>chromosomes </a:t>
            </a:r>
            <a:r>
              <a:rPr lang="en-US" dirty="0"/>
              <a:t>would you find in an </a:t>
            </a:r>
            <a:r>
              <a:rPr lang="en-US" dirty="0" smtClean="0"/>
              <a:t>axolotl blood cell? </a:t>
            </a:r>
            <a:endParaRPr lang="en-US" u="sng" dirty="0"/>
          </a:p>
        </p:txBody>
      </p:sp>
      <p:sp>
        <p:nvSpPr>
          <p:cNvPr id="3" name="Text Placeholder 2">
            <a:extLst>
              <a:ext uri="{FF2B5EF4-FFF2-40B4-BE49-F238E27FC236}">
                <a16:creationId xmlns:a16="http://schemas.microsoft.com/office/drawing/2014/main" xmlns="" id="{0FD9A677-5E5F-43D1-80A0-32A2C53FE650}"/>
              </a:ext>
            </a:extLst>
          </p:cNvPr>
          <p:cNvSpPr>
            <a:spLocks noGrp="1"/>
          </p:cNvSpPr>
          <p:nvPr>
            <p:ph type="body" sz="half" idx="1"/>
          </p:nvPr>
        </p:nvSpPr>
        <p:spPr>
          <a:xfrm>
            <a:off x="476250" y="2743200"/>
            <a:ext cx="4038600" cy="4525963"/>
          </a:xfrm>
        </p:spPr>
        <p:txBody>
          <a:bodyPr/>
          <a:lstStyle/>
          <a:p>
            <a:pPr marL="457200" indent="-457200">
              <a:buFont typeface="+mj-lt"/>
              <a:buAutoNum type="alphaLcParenR"/>
            </a:pPr>
            <a:r>
              <a:rPr lang="en-US" dirty="0"/>
              <a:t>28</a:t>
            </a:r>
          </a:p>
          <a:p>
            <a:pPr marL="457200" indent="-457200">
              <a:buFont typeface="+mj-lt"/>
              <a:buAutoNum type="alphaLcParenR"/>
            </a:pPr>
            <a:r>
              <a:rPr lang="en-US" dirty="0"/>
              <a:t>14</a:t>
            </a:r>
          </a:p>
          <a:p>
            <a:pPr marL="457200" indent="-457200">
              <a:buFont typeface="+mj-lt"/>
              <a:buAutoNum type="alphaLcParenR"/>
            </a:pPr>
            <a:r>
              <a:rPr lang="en-US" dirty="0"/>
              <a:t>56</a:t>
            </a:r>
          </a:p>
          <a:p>
            <a:pPr marL="457200" indent="-457200">
              <a:buFont typeface="+mj-lt"/>
              <a:buAutoNum type="alphaLcParenR"/>
            </a:pPr>
            <a:r>
              <a:rPr lang="en-US" dirty="0"/>
              <a:t>16</a:t>
            </a:r>
          </a:p>
        </p:txBody>
      </p:sp>
      <p:pic>
        <p:nvPicPr>
          <p:cNvPr id="4" name="Picture 3"/>
          <p:cNvPicPr>
            <a:picLocks noChangeAspect="1"/>
          </p:cNvPicPr>
          <p:nvPr/>
        </p:nvPicPr>
        <p:blipFill>
          <a:blip r:embed="rId3"/>
          <a:stretch>
            <a:fillRect/>
          </a:stretch>
        </p:blipFill>
        <p:spPr>
          <a:xfrm>
            <a:off x="4713194" y="3200400"/>
            <a:ext cx="3175000" cy="2336800"/>
          </a:xfrm>
          <a:prstGeom prst="rect">
            <a:avLst/>
          </a:prstGeom>
        </p:spPr>
      </p:pic>
    </p:spTree>
    <p:extLst>
      <p:ext uri="{BB962C8B-B14F-4D97-AF65-F5344CB8AC3E}">
        <p14:creationId xmlns:p14="http://schemas.microsoft.com/office/powerpoint/2010/main" val="331207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a:xfrm>
            <a:off x="381000" y="152400"/>
            <a:ext cx="8458200" cy="1143000"/>
          </a:xfrm>
        </p:spPr>
        <p:txBody>
          <a:bodyPr/>
          <a:lstStyle/>
          <a:p>
            <a:pPr eaLnBrk="1" fontAlgn="auto" hangingPunct="1">
              <a:spcAft>
                <a:spcPts val="0"/>
              </a:spcAft>
              <a:defRPr/>
            </a:pPr>
            <a:r>
              <a:rPr lang="en-US" sz="3200" b="1" dirty="0"/>
              <a:t>Homologous chromosome pairs</a:t>
            </a:r>
          </a:p>
        </p:txBody>
      </p:sp>
      <p:sp>
        <p:nvSpPr>
          <p:cNvPr id="34819" name="Text Box 7"/>
          <p:cNvSpPr txBox="1">
            <a:spLocks noChangeArrowheads="1"/>
          </p:cNvSpPr>
          <p:nvPr/>
        </p:nvSpPr>
        <p:spPr bwMode="auto">
          <a:xfrm>
            <a:off x="6248400" y="6248400"/>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Figure 8.11</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431" y="1600200"/>
            <a:ext cx="8063138" cy="4876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7"/>
          <p:cNvSpPr txBox="1">
            <a:spLocks noChangeArrowheads="1"/>
          </p:cNvSpPr>
          <p:nvPr/>
        </p:nvSpPr>
        <p:spPr bwMode="auto">
          <a:xfrm>
            <a:off x="6927169" y="6210993"/>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t>Figure 8.11</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562793"/>
            <a:ext cx="8063138" cy="4876800"/>
          </a:xfrm>
        </p:spPr>
      </p:pic>
      <p:sp>
        <p:nvSpPr>
          <p:cNvPr id="4" name="Rectangle 3">
            <a:extLst>
              <a:ext uri="{FF2B5EF4-FFF2-40B4-BE49-F238E27FC236}">
                <a16:creationId xmlns:a16="http://schemas.microsoft.com/office/drawing/2014/main" xmlns="" id="{3EBCA1FC-3252-1C45-A5B5-586D43B2D17B}"/>
              </a:ext>
            </a:extLst>
          </p:cNvPr>
          <p:cNvSpPr/>
          <p:nvPr/>
        </p:nvSpPr>
        <p:spPr>
          <a:xfrm>
            <a:off x="2278969" y="1285009"/>
            <a:ext cx="2133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p>
        </p:txBody>
      </p:sp>
      <p:sp>
        <p:nvSpPr>
          <p:cNvPr id="7" name="Rectangle 6">
            <a:extLst>
              <a:ext uri="{FF2B5EF4-FFF2-40B4-BE49-F238E27FC236}">
                <a16:creationId xmlns:a16="http://schemas.microsoft.com/office/drawing/2014/main" xmlns="" id="{11A15EFE-6B54-0C4E-BDA9-A90CDE9C5C4D}"/>
              </a:ext>
            </a:extLst>
          </p:cNvPr>
          <p:cNvSpPr/>
          <p:nvPr/>
        </p:nvSpPr>
        <p:spPr>
          <a:xfrm>
            <a:off x="948985" y="3197918"/>
            <a:ext cx="1676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8C45F6D5-0F1E-1041-8BB9-811190B8A6D1}"/>
              </a:ext>
            </a:extLst>
          </p:cNvPr>
          <p:cNvSpPr/>
          <p:nvPr/>
        </p:nvSpPr>
        <p:spPr>
          <a:xfrm>
            <a:off x="6698569" y="1257993"/>
            <a:ext cx="19812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A755A74F-CCF9-4D45-AA4A-7727B49F38ED}"/>
              </a:ext>
            </a:extLst>
          </p:cNvPr>
          <p:cNvSpPr/>
          <p:nvPr/>
        </p:nvSpPr>
        <p:spPr>
          <a:xfrm>
            <a:off x="6317569" y="5944293"/>
            <a:ext cx="32004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4500A6AF-E86D-8F47-A321-9DA16FD8FFDE}"/>
              </a:ext>
            </a:extLst>
          </p:cNvPr>
          <p:cNvSpPr/>
          <p:nvPr/>
        </p:nvSpPr>
        <p:spPr>
          <a:xfrm>
            <a:off x="6622369" y="1238943"/>
            <a:ext cx="2133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a:t>
            </a:r>
          </a:p>
        </p:txBody>
      </p:sp>
      <p:sp>
        <p:nvSpPr>
          <p:cNvPr id="13" name="Rectangle 12">
            <a:extLst>
              <a:ext uri="{FF2B5EF4-FFF2-40B4-BE49-F238E27FC236}">
                <a16:creationId xmlns:a16="http://schemas.microsoft.com/office/drawing/2014/main" xmlns="" id="{E6F4F598-FFC6-F142-9727-9053B32A89AB}"/>
              </a:ext>
            </a:extLst>
          </p:cNvPr>
          <p:cNvSpPr/>
          <p:nvPr/>
        </p:nvSpPr>
        <p:spPr>
          <a:xfrm>
            <a:off x="1787185" y="3277293"/>
            <a:ext cx="609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B.</a:t>
            </a:r>
          </a:p>
        </p:txBody>
      </p:sp>
      <p:sp>
        <p:nvSpPr>
          <p:cNvPr id="14" name="Rectangle 13">
            <a:extLst>
              <a:ext uri="{FF2B5EF4-FFF2-40B4-BE49-F238E27FC236}">
                <a16:creationId xmlns:a16="http://schemas.microsoft.com/office/drawing/2014/main" xmlns="" id="{A048D94D-9DC5-EC46-B18D-4927FB96F2E6}"/>
              </a:ext>
            </a:extLst>
          </p:cNvPr>
          <p:cNvSpPr/>
          <p:nvPr/>
        </p:nvSpPr>
        <p:spPr>
          <a:xfrm>
            <a:off x="6012769" y="5965074"/>
            <a:ext cx="2133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a:t>
            </a:r>
          </a:p>
        </p:txBody>
      </p:sp>
      <p:sp>
        <p:nvSpPr>
          <p:cNvPr id="15" name="Rectangle 14">
            <a:extLst>
              <a:ext uri="{FF2B5EF4-FFF2-40B4-BE49-F238E27FC236}">
                <a16:creationId xmlns:a16="http://schemas.microsoft.com/office/drawing/2014/main" xmlns="" id="{1BFCB588-ED24-774C-AD48-7FA664113A37}"/>
              </a:ext>
            </a:extLst>
          </p:cNvPr>
          <p:cNvSpPr/>
          <p:nvPr/>
        </p:nvSpPr>
        <p:spPr>
          <a:xfrm>
            <a:off x="7536769" y="5982393"/>
            <a:ext cx="2133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p>
        </p:txBody>
      </p:sp>
      <p:sp>
        <p:nvSpPr>
          <p:cNvPr id="10" name="TextBox 9">
            <a:extLst>
              <a:ext uri="{FF2B5EF4-FFF2-40B4-BE49-F238E27FC236}">
                <a16:creationId xmlns:a16="http://schemas.microsoft.com/office/drawing/2014/main" xmlns="" id="{270ACEA2-77D3-1E46-BF9A-92C21E011C3F}"/>
              </a:ext>
            </a:extLst>
          </p:cNvPr>
          <p:cNvSpPr txBox="1"/>
          <p:nvPr/>
        </p:nvSpPr>
        <p:spPr>
          <a:xfrm>
            <a:off x="173807" y="5605679"/>
            <a:ext cx="4128053" cy="1477328"/>
          </a:xfrm>
          <a:prstGeom prst="rect">
            <a:avLst/>
          </a:prstGeom>
          <a:noFill/>
        </p:spPr>
        <p:txBody>
          <a:bodyPr wrap="none" rtlCol="0">
            <a:spAutoFit/>
          </a:bodyPr>
          <a:lstStyle/>
          <a:p>
            <a:pPr marL="342900" indent="-342900">
              <a:buFont typeface="Arial" panose="020B0604020202020204" pitchFamily="34" charset="0"/>
              <a:buChar char="•"/>
            </a:pPr>
            <a:r>
              <a:rPr lang="en-US" sz="2400" dirty="0"/>
              <a:t>Homologous chromosome</a:t>
            </a:r>
          </a:p>
          <a:p>
            <a:pPr marL="342900" indent="-342900">
              <a:buFont typeface="Arial" panose="020B0604020202020204" pitchFamily="34" charset="0"/>
              <a:buChar char="•"/>
            </a:pPr>
            <a:r>
              <a:rPr lang="en-US" sz="2400" dirty="0"/>
              <a:t>Centromere</a:t>
            </a:r>
          </a:p>
          <a:p>
            <a:pPr marL="342900" indent="-342900">
              <a:buFont typeface="Arial" panose="020B0604020202020204" pitchFamily="34" charset="0"/>
              <a:buChar char="•"/>
            </a:pPr>
            <a:r>
              <a:rPr lang="en-US" sz="2400" dirty="0"/>
              <a:t>Sister Chromatid</a:t>
            </a:r>
          </a:p>
          <a:p>
            <a:endParaRPr lang="en-US" dirty="0"/>
          </a:p>
        </p:txBody>
      </p:sp>
      <p:sp>
        <p:nvSpPr>
          <p:cNvPr id="11" name="TextBox 10">
            <a:extLst>
              <a:ext uri="{FF2B5EF4-FFF2-40B4-BE49-F238E27FC236}">
                <a16:creationId xmlns:a16="http://schemas.microsoft.com/office/drawing/2014/main" xmlns="" id="{320185EE-2812-9542-A404-F4D5307A0E70}"/>
              </a:ext>
            </a:extLst>
          </p:cNvPr>
          <p:cNvSpPr txBox="1"/>
          <p:nvPr/>
        </p:nvSpPr>
        <p:spPr>
          <a:xfrm>
            <a:off x="258821" y="374738"/>
            <a:ext cx="8972204" cy="1569660"/>
          </a:xfrm>
          <a:prstGeom prst="rect">
            <a:avLst/>
          </a:prstGeom>
          <a:noFill/>
        </p:spPr>
        <p:txBody>
          <a:bodyPr wrap="square" rtlCol="0">
            <a:spAutoFit/>
          </a:bodyPr>
          <a:lstStyle/>
          <a:p>
            <a:r>
              <a:rPr lang="en-US" sz="3200" b="1" dirty="0"/>
              <a:t>Match the structures using the vocabulary list. Some terms will be used more than once.</a:t>
            </a:r>
          </a:p>
        </p:txBody>
      </p:sp>
    </p:spTree>
    <p:extLst>
      <p:ext uri="{BB962C8B-B14F-4D97-AF65-F5344CB8AC3E}">
        <p14:creationId xmlns:p14="http://schemas.microsoft.com/office/powerpoint/2010/main" val="66579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382"/>
            <a:ext cx="8891588" cy="990600"/>
          </a:xfrm>
        </p:spPr>
        <p:txBody>
          <a:bodyPr wrap="square" numCol="1" anchorCtr="0" compatLnSpc="1">
            <a:prstTxWarp prst="textNoShape">
              <a:avLst/>
            </a:prstTxWarp>
            <a:noAutofit/>
          </a:bodyPr>
          <a:lstStyle/>
          <a:p>
            <a:pPr eaLnBrk="1" hangingPunct="1"/>
            <a:r>
              <a:rPr lang="en-US" altLang="en-US" dirty="0">
                <a:ea typeface="ＭＳ Ｐゴシック" charset="-128"/>
              </a:rPr>
              <a:t>All living organisms are composed of cells.</a:t>
            </a:r>
          </a:p>
        </p:txBody>
      </p:sp>
      <p:pic>
        <p:nvPicPr>
          <p:cNvPr id="194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196691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08_01aBuddingYeast-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1336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343400"/>
            <a:ext cx="176688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4800" y="1600200"/>
            <a:ext cx="1762125" cy="369888"/>
          </a:xfrm>
          <a:prstGeom prst="rect">
            <a:avLst/>
          </a:prstGeom>
          <a:noFill/>
        </p:spPr>
        <p:txBody>
          <a:bodyPr wrap="none">
            <a:spAutoFit/>
          </a:bodyPr>
          <a:lstStyle/>
          <a:p>
            <a:pPr>
              <a:defRPr/>
            </a:pPr>
            <a:r>
              <a:rPr lang="en-US" dirty="0">
                <a:solidFill>
                  <a:schemeClr val="tx2">
                    <a:lumMod val="75000"/>
                  </a:schemeClr>
                </a:solidFill>
                <a:ea typeface="ＭＳ Ｐゴシック" charset="0"/>
                <a:cs typeface="ＭＳ Ｐゴシック" charset="0"/>
              </a:rPr>
              <a:t>Human embryo </a:t>
            </a:r>
          </a:p>
        </p:txBody>
      </p:sp>
      <p:sp>
        <p:nvSpPr>
          <p:cNvPr id="19462" name="TextBox 10"/>
          <p:cNvSpPr txBox="1">
            <a:spLocks noChangeArrowheads="1"/>
          </p:cNvSpPr>
          <p:nvPr/>
        </p:nvSpPr>
        <p:spPr bwMode="auto">
          <a:xfrm>
            <a:off x="457200" y="6324600"/>
            <a:ext cx="1660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solidFill>
                  <a:srgbClr val="A53926"/>
                </a:solidFill>
              </a:rPr>
              <a:t>Human kidney</a:t>
            </a:r>
          </a:p>
        </p:txBody>
      </p:sp>
      <p:sp>
        <p:nvSpPr>
          <p:cNvPr id="19463" name="TextBox 11"/>
          <p:cNvSpPr txBox="1">
            <a:spLocks noChangeArrowheads="1"/>
          </p:cNvSpPr>
          <p:nvPr/>
        </p:nvSpPr>
        <p:spPr bwMode="auto">
          <a:xfrm>
            <a:off x="6858000" y="1611313"/>
            <a:ext cx="754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solidFill>
                  <a:srgbClr val="A53926"/>
                </a:solidFill>
              </a:rPr>
              <a:t>Yeast</a:t>
            </a:r>
          </a:p>
        </p:txBody>
      </p:sp>
      <p:pic>
        <p:nvPicPr>
          <p:cNvPr id="19464"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057400"/>
            <a:ext cx="25384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13"/>
          <p:cNvSpPr txBox="1">
            <a:spLocks noChangeArrowheads="1"/>
          </p:cNvSpPr>
          <p:nvPr/>
        </p:nvSpPr>
        <p:spPr bwMode="auto">
          <a:xfrm>
            <a:off x="3733800" y="1600200"/>
            <a:ext cx="103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dirty="0">
                <a:solidFill>
                  <a:srgbClr val="A53926"/>
                </a:solidFill>
              </a:rPr>
              <a:t>Bacteria</a:t>
            </a:r>
          </a:p>
        </p:txBody>
      </p:sp>
      <p:pic>
        <p:nvPicPr>
          <p:cNvPr id="19466" name="Picture 14"/>
          <p:cNvPicPr>
            <a:picLocks noChangeAspect="1"/>
          </p:cNvPicPr>
          <p:nvPr/>
        </p:nvPicPr>
        <p:blipFill>
          <a:blip r:embed="rId7">
            <a:extLst>
              <a:ext uri="{28A0092B-C50C-407E-A947-70E740481C1C}">
                <a14:useLocalDpi xmlns:a14="http://schemas.microsoft.com/office/drawing/2010/main" val="0"/>
              </a:ext>
            </a:extLst>
          </a:blip>
          <a:srcRect t="8008"/>
          <a:stretch>
            <a:fillRect/>
          </a:stretch>
        </p:blipFill>
        <p:spPr bwMode="auto">
          <a:xfrm>
            <a:off x="3276600" y="4267200"/>
            <a:ext cx="244316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15"/>
          <p:cNvSpPr txBox="1">
            <a:spLocks noChangeArrowheads="1"/>
          </p:cNvSpPr>
          <p:nvPr/>
        </p:nvSpPr>
        <p:spPr bwMode="auto">
          <a:xfrm>
            <a:off x="3581400" y="6400800"/>
            <a:ext cx="1468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solidFill>
                  <a:srgbClr val="A53926"/>
                </a:solidFill>
              </a:rPr>
              <a:t>Elodea plant </a:t>
            </a:r>
          </a:p>
        </p:txBody>
      </p:sp>
      <p:pic>
        <p:nvPicPr>
          <p:cNvPr id="19468" name="Picture 16"/>
          <p:cNvPicPr>
            <a:picLocks noChangeAspect="1"/>
          </p:cNvPicPr>
          <p:nvPr/>
        </p:nvPicPr>
        <p:blipFill>
          <a:blip r:embed="rId8">
            <a:extLst>
              <a:ext uri="{28A0092B-C50C-407E-A947-70E740481C1C}">
                <a14:useLocalDpi xmlns:a14="http://schemas.microsoft.com/office/drawing/2010/main" val="0"/>
              </a:ext>
            </a:extLst>
          </a:blip>
          <a:srcRect l="36026" r="21072" b="60815"/>
          <a:stretch>
            <a:fillRect/>
          </a:stretch>
        </p:blipFill>
        <p:spPr bwMode="auto">
          <a:xfrm>
            <a:off x="6096000" y="4343400"/>
            <a:ext cx="29479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Box 17"/>
          <p:cNvSpPr txBox="1">
            <a:spLocks noChangeArrowheads="1"/>
          </p:cNvSpPr>
          <p:nvPr/>
        </p:nvSpPr>
        <p:spPr bwMode="auto">
          <a:xfrm>
            <a:off x="6712969" y="6338888"/>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dirty="0">
                <a:solidFill>
                  <a:srgbClr val="A53926"/>
                </a:solidFill>
              </a:rPr>
              <a:t>Starfish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08_16_0HomologChromosomes-U.jpg"/>
          <p:cNvPicPr>
            <a:picLocks noChangeAspect="1"/>
          </p:cNvPicPr>
          <p:nvPr/>
        </p:nvPicPr>
        <p:blipFill>
          <a:blip r:embed="rId3">
            <a:extLst>
              <a:ext uri="{28A0092B-C50C-407E-A947-70E740481C1C}">
                <a14:useLocalDpi xmlns:a14="http://schemas.microsoft.com/office/drawing/2010/main" val="0"/>
              </a:ext>
            </a:extLst>
          </a:blip>
          <a:srcRect b="5893"/>
          <a:stretch>
            <a:fillRect/>
          </a:stretch>
        </p:blipFill>
        <p:spPr bwMode="auto">
          <a:xfrm>
            <a:off x="298450" y="1173163"/>
            <a:ext cx="85471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 Box 31"/>
          <p:cNvSpPr txBox="1">
            <a:spLocks noChangeArrowheads="1"/>
          </p:cNvSpPr>
          <p:nvPr/>
        </p:nvSpPr>
        <p:spPr bwMode="auto">
          <a:xfrm>
            <a:off x="382588" y="2605088"/>
            <a:ext cx="895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a:solidFill>
                  <a:srgbClr val="000000"/>
                </a:solidFill>
              </a:rPr>
              <a:t>Coat-color</a:t>
            </a:r>
            <a:br>
              <a:rPr lang="en-US" altLang="en-US" sz="1400" b="1">
                <a:solidFill>
                  <a:srgbClr val="000000"/>
                </a:solidFill>
              </a:rPr>
            </a:br>
            <a:r>
              <a:rPr lang="en-US" altLang="en-US" sz="1400" b="1">
                <a:solidFill>
                  <a:srgbClr val="000000"/>
                </a:solidFill>
              </a:rPr>
              <a:t>genes</a:t>
            </a:r>
          </a:p>
        </p:txBody>
      </p:sp>
      <p:sp>
        <p:nvSpPr>
          <p:cNvPr id="61443" name="Text Box 31"/>
          <p:cNvSpPr txBox="1">
            <a:spLocks noChangeArrowheads="1"/>
          </p:cNvSpPr>
          <p:nvPr/>
        </p:nvSpPr>
        <p:spPr bwMode="auto">
          <a:xfrm>
            <a:off x="1717675" y="2605088"/>
            <a:ext cx="815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a:solidFill>
                  <a:srgbClr val="000000"/>
                </a:solidFill>
              </a:rPr>
              <a:t>Eye-color</a:t>
            </a:r>
            <a:br>
              <a:rPr lang="en-US" altLang="en-US" sz="1400" b="1">
                <a:solidFill>
                  <a:srgbClr val="000000"/>
                </a:solidFill>
              </a:rPr>
            </a:br>
            <a:r>
              <a:rPr lang="en-US" altLang="en-US" sz="1400" b="1">
                <a:solidFill>
                  <a:srgbClr val="000000"/>
                </a:solidFill>
              </a:rPr>
              <a:t>genes</a:t>
            </a:r>
          </a:p>
        </p:txBody>
      </p:sp>
      <p:sp>
        <p:nvSpPr>
          <p:cNvPr id="61444" name="Text Box 31"/>
          <p:cNvSpPr txBox="1">
            <a:spLocks noChangeArrowheads="1"/>
          </p:cNvSpPr>
          <p:nvPr/>
        </p:nvSpPr>
        <p:spPr bwMode="auto">
          <a:xfrm>
            <a:off x="550863" y="3203575"/>
            <a:ext cx="558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a:solidFill>
                  <a:srgbClr val="000000"/>
                </a:solidFill>
              </a:rPr>
              <a:t>Brown</a:t>
            </a:r>
            <a:br>
              <a:rPr lang="en-US" altLang="en-US" sz="1400" b="1">
                <a:solidFill>
                  <a:srgbClr val="000000"/>
                </a:solidFill>
              </a:rPr>
            </a:br>
            <a:r>
              <a:rPr lang="en-US" altLang="en-US" sz="1400" b="1" i="1">
                <a:solidFill>
                  <a:srgbClr val="000000"/>
                </a:solidFill>
              </a:rPr>
              <a:t>C</a:t>
            </a:r>
          </a:p>
        </p:txBody>
      </p:sp>
      <p:sp>
        <p:nvSpPr>
          <p:cNvPr id="61445" name="Text Box 31"/>
          <p:cNvSpPr txBox="1">
            <a:spLocks noChangeArrowheads="1"/>
          </p:cNvSpPr>
          <p:nvPr/>
        </p:nvSpPr>
        <p:spPr bwMode="auto">
          <a:xfrm>
            <a:off x="1885950" y="3203575"/>
            <a:ext cx="4778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a:solidFill>
                  <a:srgbClr val="000000"/>
                </a:solidFill>
              </a:rPr>
              <a:t>Black</a:t>
            </a:r>
            <a:br>
              <a:rPr lang="en-US" altLang="en-US" sz="1400" b="1">
                <a:solidFill>
                  <a:srgbClr val="000000"/>
                </a:solidFill>
              </a:rPr>
            </a:br>
            <a:r>
              <a:rPr lang="en-US" altLang="en-US" sz="1400" b="1" i="1">
                <a:solidFill>
                  <a:srgbClr val="000000"/>
                </a:solidFill>
              </a:rPr>
              <a:t>E</a:t>
            </a:r>
          </a:p>
        </p:txBody>
      </p:sp>
      <p:sp>
        <p:nvSpPr>
          <p:cNvPr id="61446" name="Text Box 31"/>
          <p:cNvSpPr txBox="1">
            <a:spLocks noChangeArrowheads="1"/>
          </p:cNvSpPr>
          <p:nvPr/>
        </p:nvSpPr>
        <p:spPr bwMode="auto">
          <a:xfrm>
            <a:off x="3640138" y="3116263"/>
            <a:ext cx="130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C</a:t>
            </a:r>
          </a:p>
        </p:txBody>
      </p:sp>
      <p:sp>
        <p:nvSpPr>
          <p:cNvPr id="61447" name="Text Box 31"/>
          <p:cNvSpPr txBox="1">
            <a:spLocks noChangeArrowheads="1"/>
          </p:cNvSpPr>
          <p:nvPr/>
        </p:nvSpPr>
        <p:spPr bwMode="auto">
          <a:xfrm>
            <a:off x="2476500" y="3629025"/>
            <a:ext cx="655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a:solidFill>
                  <a:srgbClr val="000000"/>
                </a:solidFill>
              </a:rPr>
              <a:t>Meiosis</a:t>
            </a:r>
            <a:endParaRPr lang="en-US" altLang="en-US" sz="1400" b="1" i="1">
              <a:solidFill>
                <a:srgbClr val="000000"/>
              </a:solidFill>
            </a:endParaRPr>
          </a:p>
        </p:txBody>
      </p:sp>
      <p:sp>
        <p:nvSpPr>
          <p:cNvPr id="61448" name="Text Box 31"/>
          <p:cNvSpPr txBox="1">
            <a:spLocks noChangeArrowheads="1"/>
          </p:cNvSpPr>
          <p:nvPr/>
        </p:nvSpPr>
        <p:spPr bwMode="auto">
          <a:xfrm>
            <a:off x="4948238" y="3116263"/>
            <a:ext cx="120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E</a:t>
            </a:r>
          </a:p>
        </p:txBody>
      </p:sp>
      <p:sp>
        <p:nvSpPr>
          <p:cNvPr id="61449" name="Text Box 31"/>
          <p:cNvSpPr txBox="1">
            <a:spLocks noChangeArrowheads="1"/>
          </p:cNvSpPr>
          <p:nvPr/>
        </p:nvSpPr>
        <p:spPr bwMode="auto">
          <a:xfrm>
            <a:off x="3635375" y="3486150"/>
            <a:ext cx="130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C</a:t>
            </a:r>
          </a:p>
        </p:txBody>
      </p:sp>
      <p:sp>
        <p:nvSpPr>
          <p:cNvPr id="61450" name="Text Box 31"/>
          <p:cNvSpPr txBox="1">
            <a:spLocks noChangeArrowheads="1"/>
          </p:cNvSpPr>
          <p:nvPr/>
        </p:nvSpPr>
        <p:spPr bwMode="auto">
          <a:xfrm>
            <a:off x="4943475" y="3486150"/>
            <a:ext cx="120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E</a:t>
            </a:r>
          </a:p>
        </p:txBody>
      </p:sp>
      <p:sp>
        <p:nvSpPr>
          <p:cNvPr id="61451" name="Text Box 31"/>
          <p:cNvSpPr txBox="1">
            <a:spLocks noChangeArrowheads="1"/>
          </p:cNvSpPr>
          <p:nvPr/>
        </p:nvSpPr>
        <p:spPr bwMode="auto">
          <a:xfrm>
            <a:off x="3641725" y="3917950"/>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c</a:t>
            </a:r>
          </a:p>
        </p:txBody>
      </p:sp>
      <p:sp>
        <p:nvSpPr>
          <p:cNvPr id="61452" name="Text Box 31"/>
          <p:cNvSpPr txBox="1">
            <a:spLocks noChangeArrowheads="1"/>
          </p:cNvSpPr>
          <p:nvPr/>
        </p:nvSpPr>
        <p:spPr bwMode="auto">
          <a:xfrm>
            <a:off x="4946650" y="3917950"/>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e</a:t>
            </a:r>
          </a:p>
        </p:txBody>
      </p:sp>
      <p:sp>
        <p:nvSpPr>
          <p:cNvPr id="61453" name="Text Box 31"/>
          <p:cNvSpPr txBox="1">
            <a:spLocks noChangeArrowheads="1"/>
          </p:cNvSpPr>
          <p:nvPr/>
        </p:nvSpPr>
        <p:spPr bwMode="auto">
          <a:xfrm>
            <a:off x="3644900" y="427196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c</a:t>
            </a:r>
          </a:p>
        </p:txBody>
      </p:sp>
      <p:sp>
        <p:nvSpPr>
          <p:cNvPr id="61454" name="Text Box 31"/>
          <p:cNvSpPr txBox="1">
            <a:spLocks noChangeArrowheads="1"/>
          </p:cNvSpPr>
          <p:nvPr/>
        </p:nvSpPr>
        <p:spPr bwMode="auto">
          <a:xfrm>
            <a:off x="4949825" y="4271963"/>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e</a:t>
            </a:r>
          </a:p>
        </p:txBody>
      </p:sp>
      <p:sp>
        <p:nvSpPr>
          <p:cNvPr id="61455" name="Text Box 31"/>
          <p:cNvSpPr txBox="1">
            <a:spLocks noChangeArrowheads="1"/>
          </p:cNvSpPr>
          <p:nvPr/>
        </p:nvSpPr>
        <p:spPr bwMode="auto">
          <a:xfrm>
            <a:off x="781050" y="41894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c</a:t>
            </a:r>
          </a:p>
        </p:txBody>
      </p:sp>
      <p:sp>
        <p:nvSpPr>
          <p:cNvPr id="61456" name="Text Box 31"/>
          <p:cNvSpPr txBox="1">
            <a:spLocks noChangeArrowheads="1"/>
          </p:cNvSpPr>
          <p:nvPr/>
        </p:nvSpPr>
        <p:spPr bwMode="auto">
          <a:xfrm>
            <a:off x="2085975" y="4189413"/>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i="1">
                <a:solidFill>
                  <a:srgbClr val="000000"/>
                </a:solidFill>
              </a:rPr>
              <a:t>e</a:t>
            </a:r>
          </a:p>
        </p:txBody>
      </p:sp>
      <p:sp>
        <p:nvSpPr>
          <p:cNvPr id="61457" name="Text Box 31"/>
          <p:cNvSpPr txBox="1">
            <a:spLocks noChangeArrowheads="1"/>
          </p:cNvSpPr>
          <p:nvPr/>
        </p:nvSpPr>
        <p:spPr bwMode="auto">
          <a:xfrm>
            <a:off x="585788" y="4443413"/>
            <a:ext cx="487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a:solidFill>
                  <a:srgbClr val="000000"/>
                </a:solidFill>
              </a:rPr>
              <a:t>White</a:t>
            </a:r>
            <a:endParaRPr lang="en-US" altLang="en-US" sz="1400" b="1" i="1">
              <a:solidFill>
                <a:srgbClr val="000000"/>
              </a:solidFill>
            </a:endParaRPr>
          </a:p>
        </p:txBody>
      </p:sp>
      <p:sp>
        <p:nvSpPr>
          <p:cNvPr id="61458" name="Text Box 31"/>
          <p:cNvSpPr txBox="1">
            <a:spLocks noChangeArrowheads="1"/>
          </p:cNvSpPr>
          <p:nvPr/>
        </p:nvSpPr>
        <p:spPr bwMode="auto">
          <a:xfrm>
            <a:off x="1936750" y="4443413"/>
            <a:ext cx="377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a:solidFill>
                  <a:srgbClr val="000000"/>
                </a:solidFill>
              </a:rPr>
              <a:t>Pink</a:t>
            </a:r>
            <a:endParaRPr lang="en-US" altLang="en-US" sz="1400" b="1" i="1">
              <a:solidFill>
                <a:srgbClr val="000000"/>
              </a:solidFill>
            </a:endParaRPr>
          </a:p>
        </p:txBody>
      </p:sp>
      <p:sp>
        <p:nvSpPr>
          <p:cNvPr id="61459" name="Text Box 31"/>
          <p:cNvSpPr txBox="1">
            <a:spLocks noChangeArrowheads="1"/>
          </p:cNvSpPr>
          <p:nvPr/>
        </p:nvSpPr>
        <p:spPr bwMode="auto">
          <a:xfrm>
            <a:off x="341313" y="4792663"/>
            <a:ext cx="2225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a:solidFill>
                  <a:srgbClr val="000000"/>
                </a:solidFill>
              </a:rPr>
              <a:t>Tetrad in parent cell</a:t>
            </a:r>
            <a:br>
              <a:rPr lang="en-US" altLang="en-US" sz="1400" b="1">
                <a:solidFill>
                  <a:srgbClr val="000000"/>
                </a:solidFill>
              </a:rPr>
            </a:br>
            <a:r>
              <a:rPr lang="en-US" altLang="en-US" sz="1400" b="1">
                <a:solidFill>
                  <a:srgbClr val="000000"/>
                </a:solidFill>
              </a:rPr>
              <a:t>(homologous pair of</a:t>
            </a:r>
            <a:br>
              <a:rPr lang="en-US" altLang="en-US" sz="1400" b="1">
                <a:solidFill>
                  <a:srgbClr val="000000"/>
                </a:solidFill>
              </a:rPr>
            </a:br>
            <a:r>
              <a:rPr lang="en-US" altLang="en-US" sz="1400" b="1">
                <a:solidFill>
                  <a:srgbClr val="000000"/>
                </a:solidFill>
              </a:rPr>
              <a:t>duplicated chromosomes)</a:t>
            </a:r>
            <a:endParaRPr lang="en-US" altLang="en-US" sz="1400" b="1" i="1">
              <a:solidFill>
                <a:srgbClr val="000000"/>
              </a:solidFill>
            </a:endParaRPr>
          </a:p>
        </p:txBody>
      </p:sp>
      <p:sp>
        <p:nvSpPr>
          <p:cNvPr id="61460" name="Text Box 31"/>
          <p:cNvSpPr txBox="1">
            <a:spLocks noChangeArrowheads="1"/>
          </p:cNvSpPr>
          <p:nvPr/>
        </p:nvSpPr>
        <p:spPr bwMode="auto">
          <a:xfrm>
            <a:off x="3584575" y="4841875"/>
            <a:ext cx="1490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400" b="1">
                <a:solidFill>
                  <a:srgbClr val="000000"/>
                </a:solidFill>
              </a:rPr>
              <a:t>Chromosomes of</a:t>
            </a:r>
          </a:p>
          <a:p>
            <a:pPr algn="ctr" eaLnBrk="1" hangingPunct="1"/>
            <a:r>
              <a:rPr lang="en-US" altLang="en-US" sz="1400" b="1">
                <a:solidFill>
                  <a:srgbClr val="000000"/>
                </a:solidFill>
              </a:rPr>
              <a:t>the four gametes</a:t>
            </a:r>
          </a:p>
        </p:txBody>
      </p:sp>
      <p:sp>
        <p:nvSpPr>
          <p:cNvPr id="61461" name="Text Box 31"/>
          <p:cNvSpPr txBox="1">
            <a:spLocks noChangeArrowheads="1"/>
          </p:cNvSpPr>
          <p:nvPr/>
        </p:nvSpPr>
        <p:spPr bwMode="auto">
          <a:xfrm>
            <a:off x="5603875" y="3348038"/>
            <a:ext cx="13319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b="1">
                <a:solidFill>
                  <a:srgbClr val="000000"/>
                </a:solidFill>
              </a:rPr>
              <a:t>Brown coat (</a:t>
            </a:r>
            <a:r>
              <a:rPr lang="en-US" altLang="en-US" sz="1400" b="1" i="1">
                <a:solidFill>
                  <a:srgbClr val="000000"/>
                </a:solidFill>
              </a:rPr>
              <a:t>C</a:t>
            </a:r>
            <a:r>
              <a:rPr lang="en-US" altLang="en-US" sz="1400" b="1">
                <a:solidFill>
                  <a:srgbClr val="000000"/>
                </a:solidFill>
              </a:rPr>
              <a:t>);</a:t>
            </a:r>
          </a:p>
          <a:p>
            <a:pPr eaLnBrk="1" hangingPunct="1"/>
            <a:r>
              <a:rPr lang="en-US" altLang="en-US" sz="1400" b="1">
                <a:solidFill>
                  <a:srgbClr val="000000"/>
                </a:solidFill>
              </a:rPr>
              <a:t>black eyes (</a:t>
            </a:r>
            <a:r>
              <a:rPr lang="en-US" altLang="en-US" sz="1400" b="1" i="1">
                <a:solidFill>
                  <a:srgbClr val="000000"/>
                </a:solidFill>
              </a:rPr>
              <a:t>E</a:t>
            </a:r>
            <a:r>
              <a:rPr lang="en-US" altLang="en-US" sz="1400" b="1">
                <a:solidFill>
                  <a:srgbClr val="000000"/>
                </a:solidFill>
              </a:rPr>
              <a:t>)</a:t>
            </a:r>
          </a:p>
        </p:txBody>
      </p:sp>
      <p:sp>
        <p:nvSpPr>
          <p:cNvPr id="61462" name="Text Box 31"/>
          <p:cNvSpPr txBox="1">
            <a:spLocks noChangeArrowheads="1"/>
          </p:cNvSpPr>
          <p:nvPr/>
        </p:nvSpPr>
        <p:spPr bwMode="auto">
          <a:xfrm>
            <a:off x="5592763" y="5083175"/>
            <a:ext cx="1262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b="1">
                <a:solidFill>
                  <a:srgbClr val="000000"/>
                </a:solidFill>
              </a:rPr>
              <a:t>White coat (</a:t>
            </a:r>
            <a:r>
              <a:rPr lang="en-US" altLang="en-US" sz="1400" b="1" i="1">
                <a:solidFill>
                  <a:srgbClr val="000000"/>
                </a:solidFill>
              </a:rPr>
              <a:t>c</a:t>
            </a:r>
            <a:r>
              <a:rPr lang="en-US" altLang="en-US" sz="1400" b="1">
                <a:solidFill>
                  <a:srgbClr val="000000"/>
                </a:solidFill>
              </a:rPr>
              <a:t>);</a:t>
            </a:r>
          </a:p>
          <a:p>
            <a:pPr eaLnBrk="1" hangingPunct="1"/>
            <a:r>
              <a:rPr lang="en-US" altLang="en-US" sz="1400" b="1">
                <a:solidFill>
                  <a:srgbClr val="000000"/>
                </a:solidFill>
              </a:rPr>
              <a:t>pink eyes (</a:t>
            </a:r>
            <a:r>
              <a:rPr lang="en-US" altLang="en-US" sz="1400" b="1" i="1">
                <a:solidFill>
                  <a:srgbClr val="000000"/>
                </a:solidFill>
              </a:rPr>
              <a:t>e</a:t>
            </a:r>
            <a:r>
              <a:rPr lang="en-US" altLang="en-US" sz="1400" b="1">
                <a:solidFill>
                  <a:srgbClr val="000000"/>
                </a:solidFill>
              </a:rPr>
              <a:t>)</a:t>
            </a:r>
          </a:p>
        </p:txBody>
      </p:sp>
      <p:sp>
        <p:nvSpPr>
          <p:cNvPr id="61463" name="Rectangle 1"/>
          <p:cNvSpPr>
            <a:spLocks noChangeArrowheads="1"/>
          </p:cNvSpPr>
          <p:nvPr/>
        </p:nvSpPr>
        <p:spPr bwMode="auto">
          <a:xfrm>
            <a:off x="152400" y="228600"/>
            <a:ext cx="8826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4000" dirty="0">
                <a:solidFill>
                  <a:schemeClr val="tx2"/>
                </a:solidFill>
              </a:rPr>
              <a:t>Homologous chromosomes may carry different versions of genes (alleles)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685801"/>
            <a:ext cx="8001000" cy="1600200"/>
          </a:xfrm>
        </p:spPr>
        <p:txBody>
          <a:bodyPr>
            <a:normAutofit fontScale="90000"/>
          </a:bodyPr>
          <a:lstStyle/>
          <a:p>
            <a:pPr eaLnBrk="1" fontAlgn="auto" hangingPunct="1">
              <a:spcAft>
                <a:spcPts val="0"/>
              </a:spcAft>
              <a:defRPr/>
            </a:pPr>
            <a:r>
              <a:rPr lang="en-US" b="1" dirty="0">
                <a:solidFill>
                  <a:srgbClr val="C0504D"/>
                </a:solidFill>
              </a:rPr>
              <a:t>Consider these two pieces of genetic material</a:t>
            </a:r>
            <a:br>
              <a:rPr lang="en-US" b="1" dirty="0">
                <a:solidFill>
                  <a:srgbClr val="C0504D"/>
                </a:solidFill>
              </a:rPr>
            </a:br>
            <a:r>
              <a:rPr lang="en-US" b="1" dirty="0">
                <a:solidFill>
                  <a:srgbClr val="C0504D"/>
                </a:solidFill>
              </a:rPr>
              <a:t/>
            </a:r>
            <a:br>
              <a:rPr lang="en-US" b="1" dirty="0">
                <a:solidFill>
                  <a:srgbClr val="C0504D"/>
                </a:solidFill>
              </a:rPr>
            </a:br>
            <a:endParaRPr lang="en-US" b="1" dirty="0">
              <a:solidFill>
                <a:srgbClr val="C0504D"/>
              </a:solidFill>
            </a:endParaRPr>
          </a:p>
        </p:txBody>
      </p:sp>
      <p:sp>
        <p:nvSpPr>
          <p:cNvPr id="36866" name="Text Placeholder 2"/>
          <p:cNvSpPr>
            <a:spLocks noGrp="1"/>
          </p:cNvSpPr>
          <p:nvPr>
            <p:ph type="body" sz="half" idx="1"/>
          </p:nvPr>
        </p:nvSpPr>
        <p:spPr>
          <a:xfrm>
            <a:off x="457200" y="2819400"/>
            <a:ext cx="8001000" cy="3611563"/>
          </a:xfrm>
        </p:spPr>
        <p:txBody>
          <a:bodyPr/>
          <a:lstStyle/>
          <a:p>
            <a:pPr marL="0" indent="0" eaLnBrk="1" hangingPunct="1">
              <a:buFontTx/>
              <a:buNone/>
            </a:pPr>
            <a:r>
              <a:rPr lang="en-US" altLang="en-US" sz="2800" dirty="0">
                <a:ea typeface="ＭＳ Ｐゴシック" charset="-128"/>
              </a:rPr>
              <a:t>They are</a:t>
            </a:r>
            <a:r>
              <a:rPr lang="is-IS" altLang="en-US" sz="2800" dirty="0">
                <a:ea typeface="ＭＳ Ｐゴシック" charset="-128"/>
              </a:rPr>
              <a:t>…</a:t>
            </a:r>
            <a:endParaRPr lang="en-US" altLang="en-US" sz="2800" dirty="0">
              <a:ea typeface="ＭＳ Ｐゴシック" charset="-128"/>
            </a:endParaRPr>
          </a:p>
          <a:p>
            <a:pPr marL="0" indent="0" eaLnBrk="1" hangingPunct="1">
              <a:buClrTx/>
              <a:buFontTx/>
              <a:buAutoNum type="alphaUcPeriod"/>
            </a:pPr>
            <a:r>
              <a:rPr lang="en-US" altLang="en-US" sz="2800" dirty="0">
                <a:ea typeface="ＭＳ Ｐゴシック" charset="-128"/>
              </a:rPr>
              <a:t> homologous duplicated chromosomes.</a:t>
            </a:r>
          </a:p>
          <a:p>
            <a:pPr marL="0" indent="0" eaLnBrk="1" hangingPunct="1">
              <a:buClrTx/>
              <a:buFontTx/>
              <a:buAutoNum type="alphaUcPeriod"/>
            </a:pPr>
            <a:r>
              <a:rPr lang="en-US" altLang="en-US" sz="2800" dirty="0">
                <a:ea typeface="ＭＳ Ｐゴシック" charset="-128"/>
              </a:rPr>
              <a:t> sister chromatids.</a:t>
            </a:r>
          </a:p>
          <a:p>
            <a:pPr marL="0" indent="0" eaLnBrk="1" hangingPunct="1">
              <a:buClrTx/>
              <a:buFontTx/>
              <a:buAutoNum type="alphaUcPeriod"/>
            </a:pPr>
            <a:r>
              <a:rPr lang="en-US" altLang="en-US" sz="2800" dirty="0">
                <a:ea typeface="ＭＳ Ｐゴシック" charset="-128"/>
              </a:rPr>
              <a:t> one duplicated chromosome.</a:t>
            </a:r>
          </a:p>
          <a:p>
            <a:pPr marL="0" indent="0" eaLnBrk="1" hangingPunct="1">
              <a:buClrTx/>
              <a:buFontTx/>
              <a:buAutoNum type="alphaUcPeriod"/>
            </a:pPr>
            <a:r>
              <a:rPr lang="en-US" altLang="en-US" sz="2800" dirty="0">
                <a:ea typeface="ＭＳ Ｐゴシック" charset="-128"/>
              </a:rPr>
              <a:t> homologous unduplicated chromosomes. </a:t>
            </a:r>
          </a:p>
          <a:p>
            <a:pPr marL="0" indent="0" eaLnBrk="1" hangingPunct="1">
              <a:buClrTx/>
            </a:pPr>
            <a:endParaRPr lang="en-US" altLang="en-US" sz="2800" dirty="0">
              <a:ea typeface="ＭＳ Ｐゴシック" charset="-128"/>
            </a:endParaRPr>
          </a:p>
        </p:txBody>
      </p:sp>
      <p:pic>
        <p:nvPicPr>
          <p:cNvPr id="36867" name="Picture 6" descr="08_12HomologousPair_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161" t="19019" r="74513" b="19019"/>
          <a:stretch>
            <a:fillRect/>
          </a:stretch>
        </p:blipFill>
        <p:spPr>
          <a:xfrm>
            <a:off x="5715000" y="1219200"/>
            <a:ext cx="673100" cy="1585913"/>
          </a:xfrm>
          <a:noFill/>
        </p:spPr>
      </p:pic>
      <p:sp>
        <p:nvSpPr>
          <p:cNvPr id="2" name="Oval 1"/>
          <p:cNvSpPr/>
          <p:nvPr/>
        </p:nvSpPr>
        <p:spPr>
          <a:xfrm>
            <a:off x="4419600" y="1143000"/>
            <a:ext cx="2397252" cy="2011680"/>
          </a:xfrm>
          <a:prstGeom prst="ellipse">
            <a:avLst/>
          </a:prstGeom>
          <a:solidFill>
            <a:schemeClr val="bg1"/>
          </a:solidFill>
          <a:ln w="25400">
            <a:solidFill>
              <a:schemeClr val="tx1"/>
            </a:solidFill>
          </a:ln>
          <a:scene3d>
            <a:camera prst="orthographicFront"/>
            <a:lightRig rig="threePt" dir="t"/>
          </a:scene3d>
          <a:sp3d extrusionH="698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6871" name="Picture 6" descr="08_12HomologousPair_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161" t="19019" r="74513" b="19019"/>
          <a:stretch>
            <a:fillRect/>
          </a:stretch>
        </p:blipFill>
        <p:spPr>
          <a:xfrm>
            <a:off x="4906963" y="1443038"/>
            <a:ext cx="612775" cy="1443037"/>
          </a:xfrm>
          <a:noFill/>
        </p:spPr>
      </p:pic>
      <p:pic>
        <p:nvPicPr>
          <p:cNvPr id="36872" name="Picture 6" descr="08_12HomologousPair_L"/>
          <p:cNvPicPr>
            <a:picLocks noChangeAspect="1" noChangeArrowheads="1"/>
          </p:cNvPicPr>
          <p:nvPr/>
        </p:nvPicPr>
        <p:blipFill>
          <a:blip r:embed="rId3">
            <a:extLst>
              <a:ext uri="{28A0092B-C50C-407E-A947-70E740481C1C}">
                <a14:useLocalDpi xmlns:a14="http://schemas.microsoft.com/office/drawing/2010/main" val="0"/>
              </a:ext>
            </a:extLst>
          </a:blip>
          <a:srcRect l="2161" t="19019" r="74513" b="19019"/>
          <a:stretch>
            <a:fillRect/>
          </a:stretch>
        </p:blipFill>
        <p:spPr bwMode="auto">
          <a:xfrm>
            <a:off x="5668963" y="1443038"/>
            <a:ext cx="6127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28600" y="152400"/>
            <a:ext cx="8229600" cy="1143000"/>
          </a:xfrm>
        </p:spPr>
        <p:txBody>
          <a:bodyPr>
            <a:normAutofit/>
          </a:bodyPr>
          <a:lstStyle/>
          <a:p>
            <a:pPr eaLnBrk="1" fontAlgn="auto" hangingPunct="1">
              <a:spcAft>
                <a:spcPts val="0"/>
              </a:spcAft>
              <a:defRPr/>
            </a:pPr>
            <a:r>
              <a:rPr lang="en-US" dirty="0">
                <a:solidFill>
                  <a:srgbClr val="C0504D"/>
                </a:solidFill>
              </a:rPr>
              <a:t>Mitosis occurs during</a:t>
            </a:r>
          </a:p>
        </p:txBody>
      </p:sp>
      <p:sp>
        <p:nvSpPr>
          <p:cNvPr id="40962" name="Text Placeholder 2"/>
          <p:cNvSpPr>
            <a:spLocks noGrp="1"/>
          </p:cNvSpPr>
          <p:nvPr>
            <p:ph type="body" sz="half" idx="1"/>
          </p:nvPr>
        </p:nvSpPr>
        <p:spPr/>
        <p:txBody>
          <a:bodyPr/>
          <a:lstStyle/>
          <a:p>
            <a:pPr marL="514350" indent="-514350" eaLnBrk="1" hangingPunct="1">
              <a:buClrTx/>
              <a:buFontTx/>
              <a:buAutoNum type="alphaUcPeriod"/>
            </a:pPr>
            <a:r>
              <a:rPr lang="en-US" altLang="en-US" sz="2800" dirty="0">
                <a:ea typeface="ＭＳ Ｐゴシック" charset="-128"/>
              </a:rPr>
              <a:t>Development of a zygote (after fertilization)</a:t>
            </a:r>
          </a:p>
          <a:p>
            <a:pPr marL="514350" indent="-514350" eaLnBrk="1" hangingPunct="1">
              <a:buClrTx/>
              <a:buFontTx/>
              <a:buAutoNum type="alphaUcPeriod"/>
            </a:pPr>
            <a:r>
              <a:rPr lang="en-US" altLang="en-US" sz="2800" dirty="0">
                <a:ea typeface="ＭＳ Ｐゴシック" charset="-128"/>
              </a:rPr>
              <a:t>repair of tissues in a multicellular organism</a:t>
            </a:r>
          </a:p>
          <a:p>
            <a:pPr marL="514350" indent="-514350" eaLnBrk="1" hangingPunct="1">
              <a:buClrTx/>
              <a:buFontTx/>
              <a:buAutoNum type="alphaUcPeriod"/>
            </a:pPr>
            <a:r>
              <a:rPr lang="en-US" altLang="en-US" sz="2800" dirty="0">
                <a:ea typeface="ＭＳ Ｐゴシック" charset="-128"/>
              </a:rPr>
              <a:t>Asexual reproduction of a unicellular organism</a:t>
            </a:r>
          </a:p>
          <a:p>
            <a:pPr marL="514350" indent="-514350" eaLnBrk="1" hangingPunct="1">
              <a:buClrTx/>
              <a:buFontTx/>
              <a:buAutoNum type="alphaUcPeriod"/>
            </a:pPr>
            <a:r>
              <a:rPr lang="en-US" altLang="en-US" sz="2800" dirty="0">
                <a:ea typeface="ＭＳ Ｐゴシック" charset="-128"/>
              </a:rPr>
              <a:t>All of the above</a:t>
            </a:r>
          </a:p>
          <a:p>
            <a:pPr marL="514350" indent="-514350" eaLnBrk="1" hangingPunct="1"/>
            <a:endParaRPr lang="en-US" altLang="en-US" sz="2800" dirty="0">
              <a:ea typeface="ＭＳ Ｐゴシック"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sz="3200" dirty="0"/>
              <a:t>Draw an example of each type of chromosome</a:t>
            </a:r>
          </a:p>
        </p:txBody>
      </p:sp>
      <p:graphicFrame>
        <p:nvGraphicFramePr>
          <p:cNvPr id="5" name="Table 4"/>
          <p:cNvGraphicFramePr>
            <a:graphicFrameLocks noGrp="1"/>
          </p:cNvGraphicFramePr>
          <p:nvPr>
            <p:extLst>
              <p:ext uri="{D42A27DB-BD31-4B8C-83A1-F6EECF244321}">
                <p14:modId xmlns:p14="http://schemas.microsoft.com/office/powerpoint/2010/main" val="159405565"/>
              </p:ext>
            </p:extLst>
          </p:nvPr>
        </p:nvGraphicFramePr>
        <p:xfrm>
          <a:off x="685800" y="1417638"/>
          <a:ext cx="7696200" cy="4906962"/>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tblGrid>
              <a:tr h="7055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Unduplicated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Duplicated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176618">
                <a:tc>
                  <a:txBody>
                    <a:bodyPr/>
                    <a:lstStyle/>
                    <a:p>
                      <a:r>
                        <a:rPr lang="en-US" sz="2400" b="1" dirty="0"/>
                        <a:t>Haploid</a:t>
                      </a:r>
                    </a:p>
                    <a:p>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024835">
                <a:tc>
                  <a:txBody>
                    <a:bodyPr/>
                    <a:lstStyle/>
                    <a:p>
                      <a:r>
                        <a:rPr lang="en-US" sz="2400" b="1" dirty="0"/>
                        <a:t>Diploid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306100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24118" y="457200"/>
            <a:ext cx="8686800" cy="685800"/>
          </a:xfrm>
        </p:spPr>
        <p:txBody>
          <a:bodyPr>
            <a:noAutofit/>
          </a:bodyPr>
          <a:lstStyle/>
          <a:p>
            <a:pPr eaLnBrk="1" fontAlgn="auto" hangingPunct="1">
              <a:spcAft>
                <a:spcPts val="0"/>
              </a:spcAft>
              <a:defRPr/>
            </a:pPr>
            <a:r>
              <a:rPr lang="en-US" dirty="0"/>
              <a:t>Karyotype</a:t>
            </a:r>
          </a:p>
        </p:txBody>
      </p:sp>
      <p:sp>
        <p:nvSpPr>
          <p:cNvPr id="38914" name="Rectangle 3"/>
          <p:cNvSpPr>
            <a:spLocks noGrp="1" noChangeArrowheads="1"/>
          </p:cNvSpPr>
          <p:nvPr>
            <p:ph type="body" sz="half" idx="1"/>
          </p:nvPr>
        </p:nvSpPr>
        <p:spPr>
          <a:xfrm>
            <a:off x="224118" y="1143000"/>
            <a:ext cx="9144000" cy="2514600"/>
          </a:xfrm>
        </p:spPr>
        <p:txBody>
          <a:bodyPr/>
          <a:lstStyle/>
          <a:p>
            <a:pPr eaLnBrk="1" hangingPunct="1">
              <a:spcBef>
                <a:spcPct val="0"/>
              </a:spcBef>
            </a:pPr>
            <a:r>
              <a:rPr lang="en-US" altLang="en-US" sz="3200" dirty="0">
                <a:ea typeface="ＭＳ Ｐゴシック" charset="-128"/>
              </a:rPr>
              <a:t>orderly display of </a:t>
            </a:r>
            <a:r>
              <a:rPr lang="en-US" altLang="en-US" sz="3200" i="1" dirty="0">
                <a:ea typeface="ＭＳ Ｐゴシック" charset="-128"/>
              </a:rPr>
              <a:t>homologous chromosomes</a:t>
            </a:r>
          </a:p>
          <a:p>
            <a:pPr lvl="1" eaLnBrk="1" hangingPunct="1">
              <a:spcBef>
                <a:spcPct val="0"/>
              </a:spcBef>
            </a:pPr>
            <a:r>
              <a:rPr lang="en-US" altLang="en-US" sz="3200" dirty="0">
                <a:ea typeface="ＭＳ Ｐゴシック" charset="-128"/>
              </a:rPr>
              <a:t>diploid (2N) cells have a pair of each chromosome</a:t>
            </a:r>
          </a:p>
        </p:txBody>
      </p:sp>
      <p:pic>
        <p:nvPicPr>
          <p:cNvPr id="38915" name="Picture 4" descr="karyotyp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442"/>
          <a:stretch>
            <a:fillRect/>
          </a:stretch>
        </p:blipFill>
        <p:spPr>
          <a:xfrm>
            <a:off x="1600200" y="3092450"/>
            <a:ext cx="5105400" cy="3597275"/>
          </a:xfrm>
        </p:spPr>
      </p:pic>
      <p:sp>
        <p:nvSpPr>
          <p:cNvPr id="38916" name="Text Box 5"/>
          <p:cNvSpPr txBox="1">
            <a:spLocks noChangeArrowheads="1"/>
          </p:cNvSpPr>
          <p:nvPr/>
        </p:nvSpPr>
        <p:spPr bwMode="auto">
          <a:xfrm>
            <a:off x="3581400" y="6248400"/>
            <a:ext cx="8699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solidFill>
                  <a:srgbClr val="800000"/>
                </a:solidFill>
              </a:rPr>
              <a:t>46, XX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6022" y="571500"/>
            <a:ext cx="8229600" cy="685800"/>
          </a:xfrm>
        </p:spPr>
        <p:txBody>
          <a:bodyPr>
            <a:noAutofit/>
          </a:bodyPr>
          <a:lstStyle/>
          <a:p>
            <a:pPr eaLnBrk="1" fontAlgn="auto" hangingPunct="1">
              <a:spcAft>
                <a:spcPts val="0"/>
              </a:spcAft>
              <a:defRPr/>
            </a:pPr>
            <a:r>
              <a:rPr lang="en-US" dirty="0">
                <a:solidFill>
                  <a:srgbClr val="C0504D"/>
                </a:solidFill>
              </a:rPr>
              <a:t>Cell </a:t>
            </a:r>
            <a:r>
              <a:rPr lang="en-US">
                <a:solidFill>
                  <a:srgbClr val="C0504D"/>
                </a:solidFill>
              </a:rPr>
              <a:t>Cycle Details</a:t>
            </a:r>
            <a:endParaRPr lang="en-US" dirty="0">
              <a:solidFill>
                <a:srgbClr val="C0504D"/>
              </a:solidFill>
            </a:endParaRPr>
          </a:p>
        </p:txBody>
      </p:sp>
      <p:sp>
        <p:nvSpPr>
          <p:cNvPr id="43010" name="Rectangle 3"/>
          <p:cNvSpPr>
            <a:spLocks noGrp="1" noChangeArrowheads="1"/>
          </p:cNvSpPr>
          <p:nvPr>
            <p:ph type="body" sz="half" idx="1"/>
          </p:nvPr>
        </p:nvSpPr>
        <p:spPr>
          <a:xfrm>
            <a:off x="40002" y="1823224"/>
            <a:ext cx="4953000" cy="5791200"/>
          </a:xfrm>
        </p:spPr>
        <p:txBody>
          <a:bodyPr/>
          <a:lstStyle/>
          <a:p>
            <a:pPr eaLnBrk="1" hangingPunct="1">
              <a:spcBef>
                <a:spcPct val="10000"/>
              </a:spcBef>
              <a:buClr>
                <a:schemeClr val="tx1"/>
              </a:buClr>
            </a:pPr>
            <a:r>
              <a:rPr lang="en-US" altLang="en-US" sz="3600" dirty="0">
                <a:ea typeface="ＭＳ Ｐゴシック" charset="-128"/>
              </a:rPr>
              <a:t>Interphase (90%)</a:t>
            </a:r>
          </a:p>
          <a:p>
            <a:pPr lvl="1" eaLnBrk="1" hangingPunct="1">
              <a:spcBef>
                <a:spcPct val="10000"/>
              </a:spcBef>
              <a:buClr>
                <a:schemeClr val="tx1"/>
              </a:buClr>
            </a:pPr>
            <a:r>
              <a:rPr lang="en-US" altLang="en-US" sz="3200" dirty="0">
                <a:ea typeface="ＭＳ Ｐゴシック" charset="-128"/>
              </a:rPr>
              <a:t>G</a:t>
            </a:r>
            <a:r>
              <a:rPr lang="en-US" altLang="en-US" sz="3200" baseline="-25000" dirty="0">
                <a:ea typeface="ＭＳ Ｐゴシック" charset="-128"/>
              </a:rPr>
              <a:t>1</a:t>
            </a:r>
            <a:r>
              <a:rPr lang="en-US" altLang="en-US" sz="3200" dirty="0">
                <a:ea typeface="ＭＳ Ｐゴシック" charset="-128"/>
              </a:rPr>
              <a:t> phase</a:t>
            </a:r>
          </a:p>
          <a:p>
            <a:pPr lvl="1" eaLnBrk="1" hangingPunct="1">
              <a:spcBef>
                <a:spcPct val="10000"/>
              </a:spcBef>
              <a:buClr>
                <a:schemeClr val="tx1"/>
              </a:buClr>
            </a:pPr>
            <a:r>
              <a:rPr lang="en-US" altLang="en-US" sz="3200" dirty="0">
                <a:ea typeface="ＭＳ Ｐゴシック" charset="-128"/>
              </a:rPr>
              <a:t>S </a:t>
            </a:r>
            <a:r>
              <a:rPr lang="en-US" altLang="en-US" sz="3200" dirty="0" smtClean="0">
                <a:ea typeface="ＭＳ Ｐゴシック" charset="-128"/>
              </a:rPr>
              <a:t>phase </a:t>
            </a:r>
            <a:r>
              <a:rPr lang="en-US" altLang="en-US" sz="3200" dirty="0" smtClean="0">
                <a:solidFill>
                  <a:srgbClr val="FF0000"/>
                </a:solidFill>
                <a:ea typeface="ＭＳ Ｐゴシック" charset="-128"/>
              </a:rPr>
              <a:t>(DNA replicates</a:t>
            </a:r>
            <a:r>
              <a:rPr lang="en-US" altLang="en-US" sz="3200" dirty="0" smtClean="0">
                <a:ea typeface="ＭＳ Ｐゴシック" charset="-128"/>
              </a:rPr>
              <a:t>)</a:t>
            </a:r>
            <a:endParaRPr lang="en-US" altLang="en-US" sz="3200" dirty="0">
              <a:ea typeface="ＭＳ Ｐゴシック" charset="-128"/>
            </a:endParaRPr>
          </a:p>
          <a:p>
            <a:pPr lvl="1" eaLnBrk="1" hangingPunct="1">
              <a:spcBef>
                <a:spcPct val="10000"/>
              </a:spcBef>
              <a:buClr>
                <a:schemeClr val="tx1"/>
              </a:buClr>
            </a:pPr>
            <a:r>
              <a:rPr lang="en-US" altLang="en-US" sz="3200" dirty="0">
                <a:ea typeface="ＭＳ Ｐゴシック" charset="-128"/>
              </a:rPr>
              <a:t>G</a:t>
            </a:r>
            <a:r>
              <a:rPr lang="en-US" altLang="en-US" sz="3200" baseline="-25000" dirty="0">
                <a:ea typeface="ＭＳ Ｐゴシック" charset="-128"/>
              </a:rPr>
              <a:t>2</a:t>
            </a:r>
            <a:r>
              <a:rPr lang="en-US" altLang="en-US" sz="3200" dirty="0">
                <a:ea typeface="ＭＳ Ｐゴシック" charset="-128"/>
              </a:rPr>
              <a:t> phase</a:t>
            </a:r>
          </a:p>
          <a:p>
            <a:pPr eaLnBrk="1" hangingPunct="1">
              <a:spcBef>
                <a:spcPct val="10000"/>
              </a:spcBef>
              <a:buClr>
                <a:schemeClr val="tx1"/>
              </a:buClr>
            </a:pPr>
            <a:r>
              <a:rPr lang="en-US" altLang="en-US" sz="3600" dirty="0">
                <a:ea typeface="ＭＳ Ｐゴシック" charset="-128"/>
              </a:rPr>
              <a:t>Mitotic phase (10%)</a:t>
            </a:r>
          </a:p>
          <a:p>
            <a:pPr lvl="1" eaLnBrk="1" hangingPunct="1">
              <a:spcBef>
                <a:spcPct val="10000"/>
              </a:spcBef>
              <a:buClr>
                <a:schemeClr val="tx1"/>
              </a:buClr>
            </a:pPr>
            <a:r>
              <a:rPr lang="en-US" altLang="en-US" sz="3200" dirty="0">
                <a:ea typeface="ＭＳ Ｐゴシック" charset="-128"/>
              </a:rPr>
              <a:t>mitosis</a:t>
            </a:r>
          </a:p>
          <a:p>
            <a:pPr lvl="1" eaLnBrk="1" hangingPunct="1">
              <a:spcBef>
                <a:spcPct val="10000"/>
              </a:spcBef>
              <a:buClr>
                <a:schemeClr val="tx1"/>
              </a:buClr>
            </a:pPr>
            <a:r>
              <a:rPr lang="en-US" altLang="en-US" sz="3200" dirty="0">
                <a:ea typeface="ＭＳ Ｐゴシック" charset="-128"/>
              </a:rPr>
              <a:t>cytokinesis </a:t>
            </a:r>
          </a:p>
        </p:txBody>
      </p:sp>
      <p:pic>
        <p:nvPicPr>
          <p:cNvPr id="43011" name="Picture 21" descr="08_05EukaryoticCellCycle_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038600" y="0"/>
            <a:ext cx="5105400" cy="41910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28600" y="-152400"/>
            <a:ext cx="8686800" cy="1706563"/>
          </a:xfrm>
        </p:spPr>
        <p:txBody>
          <a:bodyPr/>
          <a:lstStyle/>
          <a:p>
            <a:pPr eaLnBrk="1" fontAlgn="auto" hangingPunct="1">
              <a:spcAft>
                <a:spcPts val="0"/>
              </a:spcAft>
              <a:defRPr/>
            </a:pPr>
            <a:r>
              <a:rPr lang="en-US" sz="3600" b="1" dirty="0">
                <a:solidFill>
                  <a:srgbClr val="C0504D"/>
                </a:solidFill>
              </a:rPr>
              <a:t>Mitosis yields two daughter cells that:</a:t>
            </a:r>
          </a:p>
        </p:txBody>
      </p:sp>
      <p:sp>
        <p:nvSpPr>
          <p:cNvPr id="3" name="Text Placeholder 2"/>
          <p:cNvSpPr>
            <a:spLocks noGrp="1"/>
          </p:cNvSpPr>
          <p:nvPr>
            <p:ph type="body" sz="half" idx="1"/>
          </p:nvPr>
        </p:nvSpPr>
        <p:spPr>
          <a:xfrm>
            <a:off x="457200" y="1600200"/>
            <a:ext cx="8077200" cy="4525963"/>
          </a:xfrm>
        </p:spPr>
        <p:txBody>
          <a:bodyPr rtlCol="0">
            <a:normAutofit/>
          </a:bodyPr>
          <a:lstStyle/>
          <a:p>
            <a:pPr marL="514350" indent="-514350" eaLnBrk="1" fontAlgn="auto" hangingPunct="1">
              <a:spcAft>
                <a:spcPts val="0"/>
              </a:spcAft>
              <a:buClrTx/>
              <a:buFont typeface="+mj-lt"/>
              <a:buAutoNum type="alphaUcPeriod"/>
              <a:defRPr/>
            </a:pPr>
            <a:r>
              <a:rPr lang="en-US" sz="2800" dirty="0">
                <a:ea typeface="+mn-ea"/>
                <a:cs typeface="+mn-cs"/>
              </a:rPr>
              <a:t>Are haploid</a:t>
            </a:r>
          </a:p>
          <a:p>
            <a:pPr marL="457200" indent="-457200" eaLnBrk="1" fontAlgn="auto" hangingPunct="1">
              <a:spcAft>
                <a:spcPts val="0"/>
              </a:spcAft>
              <a:buClrTx/>
              <a:buFontTx/>
              <a:buAutoNum type="alphaUcPeriod"/>
              <a:defRPr/>
            </a:pPr>
            <a:r>
              <a:rPr lang="en-US" sz="2800" dirty="0">
                <a:ea typeface="+mn-ea"/>
                <a:cs typeface="+mn-cs"/>
              </a:rPr>
              <a:t>Have the same number of chromosomes as the parent cell</a:t>
            </a:r>
          </a:p>
          <a:p>
            <a:pPr marL="457200" indent="-457200" eaLnBrk="1" fontAlgn="auto" hangingPunct="1">
              <a:spcAft>
                <a:spcPts val="0"/>
              </a:spcAft>
              <a:buClrTx/>
              <a:buFontTx/>
              <a:buAutoNum type="alphaUcPeriod"/>
              <a:defRPr/>
            </a:pPr>
            <a:r>
              <a:rPr lang="en-US" sz="2800" dirty="0">
                <a:ea typeface="+mn-ea"/>
                <a:cs typeface="+mn-cs"/>
              </a:rPr>
              <a:t>Have half as many chromosomes as the parent cell</a:t>
            </a:r>
          </a:p>
          <a:p>
            <a:pPr marL="457200" indent="-457200" eaLnBrk="1" fontAlgn="auto" hangingPunct="1">
              <a:spcAft>
                <a:spcPts val="0"/>
              </a:spcAft>
              <a:buClrTx/>
              <a:buFontTx/>
              <a:buAutoNum type="alphaUcPeriod"/>
              <a:defRPr/>
            </a:pPr>
            <a:r>
              <a:rPr lang="en-US" sz="2800" dirty="0">
                <a:ea typeface="+mn-ea"/>
                <a:cs typeface="+mn-cs"/>
              </a:rPr>
              <a:t>Have double the number of chromosomes as the parent cell</a:t>
            </a:r>
            <a:endParaRPr lang="en-US" dirty="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 name="Picture 6" descr="08_05_1Mitosis-U.jpg"/>
          <p:cNvPicPr>
            <a:picLocks noChangeAspect="1"/>
          </p:cNvPicPr>
          <p:nvPr/>
        </p:nvPicPr>
        <p:blipFill rotWithShape="1">
          <a:blip r:embed="rId3" cstate="email">
            <a:extLst>
              <a:ext uri="{28A0092B-C50C-407E-A947-70E740481C1C}">
                <a14:useLocalDpi xmlns:a14="http://schemas.microsoft.com/office/drawing/2010/main" val="0"/>
              </a:ext>
            </a:extLst>
          </a:blip>
          <a:srcRect b="4664"/>
          <a:stretch/>
        </p:blipFill>
        <p:spPr>
          <a:xfrm>
            <a:off x="298704" y="274323"/>
            <a:ext cx="8546592" cy="6160347"/>
          </a:xfrm>
          <a:prstGeom prst="rect">
            <a:avLst/>
          </a:prstGeom>
        </p:spPr>
      </p:pic>
      <p:sp>
        <p:nvSpPr>
          <p:cNvPr id="8" name="Text Box 31"/>
          <p:cNvSpPr txBox="1">
            <a:spLocks noChangeArrowheads="1"/>
          </p:cNvSpPr>
          <p:nvPr/>
        </p:nvSpPr>
        <p:spPr bwMode="auto">
          <a:xfrm>
            <a:off x="3879899" y="610820"/>
            <a:ext cx="9350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Prophase</a:t>
            </a:r>
          </a:p>
        </p:txBody>
      </p:sp>
      <p:cxnSp>
        <p:nvCxnSpPr>
          <p:cNvPr id="9" name="Straight Connector 8"/>
          <p:cNvCxnSpPr>
            <a:endCxn id="8" idx="1"/>
          </p:cNvCxnSpPr>
          <p:nvPr/>
        </p:nvCxnSpPr>
        <p:spPr bwMode="auto">
          <a:xfrm>
            <a:off x="1342298" y="3525903"/>
            <a:ext cx="129855" cy="2535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Left Brace 9"/>
          <p:cNvSpPr/>
          <p:nvPr/>
        </p:nvSpPr>
        <p:spPr bwMode="auto">
          <a:xfrm rot="4827891">
            <a:off x="1396341" y="3559403"/>
            <a:ext cx="181727" cy="619310"/>
          </a:xfrm>
          <a:prstGeom prst="leftBrace">
            <a:avLst>
              <a:gd name="adj1" fmla="val 46615"/>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cxnSp>
        <p:nvCxnSpPr>
          <p:cNvPr id="11" name="Straight Connector 10"/>
          <p:cNvCxnSpPr/>
          <p:nvPr/>
        </p:nvCxnSpPr>
        <p:spPr bwMode="auto">
          <a:xfrm flipV="1">
            <a:off x="1812198" y="3640670"/>
            <a:ext cx="270602" cy="9181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3657600" y="3767670"/>
            <a:ext cx="246632" cy="4186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4551932" y="3636436"/>
            <a:ext cx="155535" cy="3847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927100" y="5557903"/>
            <a:ext cx="445599" cy="4153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1867232" y="5883869"/>
            <a:ext cx="164768" cy="190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flipV="1">
            <a:off x="4742433" y="5198069"/>
            <a:ext cx="337567" cy="673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4199467" y="5502870"/>
            <a:ext cx="314365" cy="7116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4195234" y="5532970"/>
            <a:ext cx="431799" cy="6857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7569200" y="3945003"/>
            <a:ext cx="424432" cy="825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flipV="1">
            <a:off x="6482332" y="3691003"/>
            <a:ext cx="307935" cy="800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flipV="1">
            <a:off x="6482332" y="3691003"/>
            <a:ext cx="786301" cy="6439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7416800" y="5452536"/>
            <a:ext cx="310132" cy="460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H="1" flipV="1">
            <a:off x="7666567" y="5528736"/>
            <a:ext cx="59266" cy="385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31"/>
          <p:cNvSpPr txBox="1">
            <a:spLocks noChangeArrowheads="1"/>
          </p:cNvSpPr>
          <p:nvPr/>
        </p:nvSpPr>
        <p:spPr bwMode="auto">
          <a:xfrm>
            <a:off x="6479167" y="602352"/>
            <a:ext cx="14140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err="1">
                <a:solidFill>
                  <a:srgbClr val="000000"/>
                </a:solidFill>
                <a:latin typeface="Arial" charset="0"/>
              </a:rPr>
              <a:t>Prometaphase</a:t>
            </a:r>
            <a:endParaRPr lang="en-US" sz="1600" dirty="0">
              <a:solidFill>
                <a:srgbClr val="000000"/>
              </a:solidFill>
              <a:latin typeface="Arial" charset="0"/>
            </a:endParaRPr>
          </a:p>
        </p:txBody>
      </p:sp>
      <p:sp>
        <p:nvSpPr>
          <p:cNvPr id="25" name="Text Box 31"/>
          <p:cNvSpPr txBox="1">
            <a:spLocks noChangeArrowheads="1"/>
          </p:cNvSpPr>
          <p:nvPr/>
        </p:nvSpPr>
        <p:spPr bwMode="auto">
          <a:xfrm>
            <a:off x="831901" y="433019"/>
            <a:ext cx="13367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a:solidFill>
                  <a:srgbClr val="000000"/>
                </a:solidFill>
                <a:latin typeface="Arial" charset="0"/>
              </a:rPr>
              <a:t>Interphase</a:t>
            </a:r>
          </a:p>
        </p:txBody>
      </p:sp>
      <p:sp>
        <p:nvSpPr>
          <p:cNvPr id="26" name="Text Box 31"/>
          <p:cNvSpPr txBox="1">
            <a:spLocks noChangeArrowheads="1"/>
          </p:cNvSpPr>
          <p:nvPr/>
        </p:nvSpPr>
        <p:spPr bwMode="auto">
          <a:xfrm>
            <a:off x="5319234" y="289086"/>
            <a:ext cx="882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a:solidFill>
                  <a:srgbClr val="000000"/>
                </a:solidFill>
                <a:latin typeface="Arial" charset="0"/>
              </a:rPr>
              <a:t>Mitosis</a:t>
            </a:r>
          </a:p>
        </p:txBody>
      </p:sp>
      <p:sp>
        <p:nvSpPr>
          <p:cNvPr id="27" name="Text Box 31"/>
          <p:cNvSpPr txBox="1">
            <a:spLocks noChangeArrowheads="1"/>
          </p:cNvSpPr>
          <p:nvPr/>
        </p:nvSpPr>
        <p:spPr bwMode="auto">
          <a:xfrm>
            <a:off x="340832" y="3320155"/>
            <a:ext cx="1147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Centrosomes</a:t>
            </a:r>
          </a:p>
        </p:txBody>
      </p:sp>
      <p:sp>
        <p:nvSpPr>
          <p:cNvPr id="28" name="Text Box 31"/>
          <p:cNvSpPr txBox="1">
            <a:spLocks noChangeArrowheads="1"/>
          </p:cNvSpPr>
          <p:nvPr/>
        </p:nvSpPr>
        <p:spPr bwMode="auto">
          <a:xfrm>
            <a:off x="4650365" y="3421755"/>
            <a:ext cx="1051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Centrosome</a:t>
            </a:r>
          </a:p>
        </p:txBody>
      </p:sp>
      <p:sp>
        <p:nvSpPr>
          <p:cNvPr id="29" name="Text Box 31"/>
          <p:cNvSpPr txBox="1">
            <a:spLocks noChangeArrowheads="1"/>
          </p:cNvSpPr>
          <p:nvPr/>
        </p:nvSpPr>
        <p:spPr bwMode="auto">
          <a:xfrm>
            <a:off x="1746299" y="3430222"/>
            <a:ext cx="8976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Chromatin</a:t>
            </a:r>
          </a:p>
        </p:txBody>
      </p:sp>
      <p:sp>
        <p:nvSpPr>
          <p:cNvPr id="30" name="Text Box 31"/>
          <p:cNvSpPr txBox="1">
            <a:spLocks noChangeArrowheads="1"/>
          </p:cNvSpPr>
          <p:nvPr/>
        </p:nvSpPr>
        <p:spPr bwMode="auto">
          <a:xfrm>
            <a:off x="332366" y="5919422"/>
            <a:ext cx="782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Nuclear</a:t>
            </a:r>
            <a:br>
              <a:rPr lang="en-US" sz="1400" dirty="0">
                <a:solidFill>
                  <a:srgbClr val="000000"/>
                </a:solidFill>
                <a:latin typeface="Arial" charset="0"/>
              </a:rPr>
            </a:br>
            <a:r>
              <a:rPr lang="en-US" sz="1400" dirty="0">
                <a:solidFill>
                  <a:srgbClr val="000000"/>
                </a:solidFill>
                <a:latin typeface="Arial" charset="0"/>
              </a:rPr>
              <a:t>envelope</a:t>
            </a:r>
          </a:p>
        </p:txBody>
      </p:sp>
      <p:sp>
        <p:nvSpPr>
          <p:cNvPr id="31" name="Text Box 31"/>
          <p:cNvSpPr txBox="1">
            <a:spLocks noChangeArrowheads="1"/>
          </p:cNvSpPr>
          <p:nvPr/>
        </p:nvSpPr>
        <p:spPr bwMode="auto">
          <a:xfrm>
            <a:off x="2059565" y="5987155"/>
            <a:ext cx="9105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Plasma</a:t>
            </a:r>
            <a:br>
              <a:rPr lang="en-US" sz="1400" dirty="0">
                <a:solidFill>
                  <a:srgbClr val="000000"/>
                </a:solidFill>
                <a:latin typeface="Arial" charset="0"/>
              </a:rPr>
            </a:br>
            <a:r>
              <a:rPr lang="en-US" sz="1400" dirty="0">
                <a:solidFill>
                  <a:srgbClr val="000000"/>
                </a:solidFill>
                <a:latin typeface="Arial" charset="0"/>
              </a:rPr>
              <a:t>membrane</a:t>
            </a:r>
          </a:p>
        </p:txBody>
      </p:sp>
      <p:sp>
        <p:nvSpPr>
          <p:cNvPr id="32" name="Text Box 31"/>
          <p:cNvSpPr txBox="1">
            <a:spLocks noChangeArrowheads="1"/>
          </p:cNvSpPr>
          <p:nvPr/>
        </p:nvSpPr>
        <p:spPr bwMode="auto">
          <a:xfrm>
            <a:off x="3033232" y="3354022"/>
            <a:ext cx="10775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Early mitotic</a:t>
            </a:r>
            <a:br>
              <a:rPr lang="en-US" sz="1400" dirty="0">
                <a:solidFill>
                  <a:srgbClr val="000000"/>
                </a:solidFill>
                <a:latin typeface="Arial" charset="0"/>
              </a:rPr>
            </a:br>
            <a:r>
              <a:rPr lang="en-US" sz="1400" dirty="0">
                <a:solidFill>
                  <a:srgbClr val="000000"/>
                </a:solidFill>
                <a:latin typeface="Arial" charset="0"/>
              </a:rPr>
              <a:t>spindle</a:t>
            </a:r>
          </a:p>
        </p:txBody>
      </p:sp>
      <p:sp>
        <p:nvSpPr>
          <p:cNvPr id="33" name="Text Box 31"/>
          <p:cNvSpPr txBox="1">
            <a:spLocks noChangeArrowheads="1"/>
          </p:cNvSpPr>
          <p:nvPr/>
        </p:nvSpPr>
        <p:spPr bwMode="auto">
          <a:xfrm>
            <a:off x="3194099" y="6148021"/>
            <a:ext cx="21546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Chromosome, consisting</a:t>
            </a:r>
            <a:br>
              <a:rPr lang="en-US" sz="1400" dirty="0">
                <a:solidFill>
                  <a:srgbClr val="000000"/>
                </a:solidFill>
                <a:latin typeface="Arial" charset="0"/>
              </a:rPr>
            </a:br>
            <a:r>
              <a:rPr lang="en-US" sz="1400" dirty="0">
                <a:solidFill>
                  <a:srgbClr val="000000"/>
                </a:solidFill>
                <a:latin typeface="Arial" charset="0"/>
              </a:rPr>
              <a:t>of two sister chromatids</a:t>
            </a:r>
          </a:p>
        </p:txBody>
      </p:sp>
      <p:sp>
        <p:nvSpPr>
          <p:cNvPr id="34" name="Text Box 31"/>
          <p:cNvSpPr txBox="1">
            <a:spLocks noChangeArrowheads="1"/>
          </p:cNvSpPr>
          <p:nvPr/>
        </p:nvSpPr>
        <p:spPr bwMode="auto">
          <a:xfrm>
            <a:off x="4912831" y="5834754"/>
            <a:ext cx="101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Centromere</a:t>
            </a:r>
          </a:p>
        </p:txBody>
      </p:sp>
      <p:sp>
        <p:nvSpPr>
          <p:cNvPr id="35" name="Text Box 31"/>
          <p:cNvSpPr txBox="1">
            <a:spLocks noChangeArrowheads="1"/>
          </p:cNvSpPr>
          <p:nvPr/>
        </p:nvSpPr>
        <p:spPr bwMode="auto">
          <a:xfrm>
            <a:off x="5988098" y="3260888"/>
            <a:ext cx="1785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Fragments of</a:t>
            </a:r>
            <a:br>
              <a:rPr lang="en-US" sz="1400" dirty="0">
                <a:solidFill>
                  <a:srgbClr val="000000"/>
                </a:solidFill>
                <a:latin typeface="Arial" charset="0"/>
              </a:rPr>
            </a:br>
            <a:r>
              <a:rPr lang="en-US" sz="1400" dirty="0">
                <a:solidFill>
                  <a:srgbClr val="000000"/>
                </a:solidFill>
                <a:latin typeface="Arial" charset="0"/>
              </a:rPr>
              <a:t>the nuclear envelope</a:t>
            </a:r>
          </a:p>
        </p:txBody>
      </p:sp>
      <p:sp>
        <p:nvSpPr>
          <p:cNvPr id="36" name="Text Box 31"/>
          <p:cNvSpPr txBox="1">
            <a:spLocks noChangeArrowheads="1"/>
          </p:cNvSpPr>
          <p:nvPr/>
        </p:nvSpPr>
        <p:spPr bwMode="auto">
          <a:xfrm>
            <a:off x="7774566" y="3726555"/>
            <a:ext cx="1051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Kinetochore</a:t>
            </a:r>
          </a:p>
        </p:txBody>
      </p:sp>
      <p:sp>
        <p:nvSpPr>
          <p:cNvPr id="37" name="Text Box 31"/>
          <p:cNvSpPr txBox="1">
            <a:spLocks noChangeArrowheads="1"/>
          </p:cNvSpPr>
          <p:nvPr/>
        </p:nvSpPr>
        <p:spPr bwMode="auto">
          <a:xfrm>
            <a:off x="7503634" y="5902487"/>
            <a:ext cx="11272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Spindle</a:t>
            </a:r>
            <a:br>
              <a:rPr lang="en-US" sz="1400" dirty="0">
                <a:solidFill>
                  <a:srgbClr val="000000"/>
                </a:solidFill>
                <a:latin typeface="Arial" charset="0"/>
              </a:rPr>
            </a:br>
            <a:r>
              <a:rPr lang="en-US" sz="1400" dirty="0">
                <a:solidFill>
                  <a:srgbClr val="000000"/>
                </a:solidFill>
                <a:latin typeface="Arial" charset="0"/>
              </a:rPr>
              <a:t>microtubules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10" name="Picture 9" descr="08_05_6Mitosis-U.jpg"/>
          <p:cNvPicPr>
            <a:picLocks noChangeAspect="1"/>
          </p:cNvPicPr>
          <p:nvPr/>
        </p:nvPicPr>
        <p:blipFill rotWithShape="1">
          <a:blip r:embed="rId3" cstate="email">
            <a:extLst>
              <a:ext uri="{28A0092B-C50C-407E-A947-70E740481C1C}">
                <a14:useLocalDpi xmlns:a14="http://schemas.microsoft.com/office/drawing/2010/main" val="0"/>
              </a:ext>
            </a:extLst>
          </a:blip>
          <a:srcRect b="2926"/>
          <a:stretch/>
        </p:blipFill>
        <p:spPr>
          <a:xfrm>
            <a:off x="298704" y="344424"/>
            <a:ext cx="8546592" cy="5988643"/>
          </a:xfrm>
          <a:prstGeom prst="rect">
            <a:avLst/>
          </a:prstGeom>
        </p:spPr>
      </p:pic>
      <p:cxnSp>
        <p:nvCxnSpPr>
          <p:cNvPr id="11" name="Straight Connector 10"/>
          <p:cNvCxnSpPr/>
          <p:nvPr/>
        </p:nvCxnSpPr>
        <p:spPr bwMode="auto">
          <a:xfrm>
            <a:off x="6688667" y="4555067"/>
            <a:ext cx="648800" cy="4524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4006900" y="678552"/>
            <a:ext cx="9806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Anaphase</a:t>
            </a:r>
          </a:p>
        </p:txBody>
      </p:sp>
      <p:sp>
        <p:nvSpPr>
          <p:cNvPr id="13" name="Text Box 31"/>
          <p:cNvSpPr txBox="1">
            <a:spLocks noChangeArrowheads="1"/>
          </p:cNvSpPr>
          <p:nvPr/>
        </p:nvSpPr>
        <p:spPr bwMode="auto">
          <a:xfrm>
            <a:off x="4125434" y="348352"/>
            <a:ext cx="882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a:solidFill>
                  <a:srgbClr val="000000"/>
                </a:solidFill>
                <a:latin typeface="Arial" charset="0"/>
              </a:rPr>
              <a:t>Mitosis</a:t>
            </a:r>
          </a:p>
        </p:txBody>
      </p:sp>
      <p:sp>
        <p:nvSpPr>
          <p:cNvPr id="14" name="Text Box 31"/>
          <p:cNvSpPr txBox="1">
            <a:spLocks noChangeArrowheads="1"/>
          </p:cNvSpPr>
          <p:nvPr/>
        </p:nvSpPr>
        <p:spPr bwMode="auto">
          <a:xfrm>
            <a:off x="1102833" y="678551"/>
            <a:ext cx="10604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a:solidFill>
                  <a:srgbClr val="000000"/>
                </a:solidFill>
                <a:latin typeface="Arial" charset="0"/>
              </a:rPr>
              <a:t>Metaphase</a:t>
            </a:r>
          </a:p>
        </p:txBody>
      </p:sp>
      <p:sp>
        <p:nvSpPr>
          <p:cNvPr id="15" name="Text Box 31"/>
          <p:cNvSpPr txBox="1">
            <a:spLocks noChangeArrowheads="1"/>
          </p:cNvSpPr>
          <p:nvPr/>
        </p:nvSpPr>
        <p:spPr bwMode="auto">
          <a:xfrm>
            <a:off x="6123569" y="678551"/>
            <a:ext cx="26301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err="1">
                <a:solidFill>
                  <a:srgbClr val="000000"/>
                </a:solidFill>
                <a:latin typeface="Arial" charset="0"/>
              </a:rPr>
              <a:t>Telophase</a:t>
            </a:r>
            <a:r>
              <a:rPr lang="en-US" sz="1600" dirty="0">
                <a:solidFill>
                  <a:srgbClr val="000000"/>
                </a:solidFill>
                <a:latin typeface="Arial" charset="0"/>
              </a:rPr>
              <a:t> and Cytokinesis</a:t>
            </a:r>
          </a:p>
        </p:txBody>
      </p:sp>
      <p:cxnSp>
        <p:nvCxnSpPr>
          <p:cNvPr id="16" name="Straight Connector 15"/>
          <p:cNvCxnSpPr/>
          <p:nvPr/>
        </p:nvCxnSpPr>
        <p:spPr bwMode="auto">
          <a:xfrm flipV="1">
            <a:off x="6752500" y="5863167"/>
            <a:ext cx="935233" cy="2577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6752500" y="5727700"/>
            <a:ext cx="727800" cy="393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3463200" y="5321300"/>
            <a:ext cx="211333" cy="647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3463200" y="4766733"/>
            <a:ext cx="147833" cy="1201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1723300" y="3674533"/>
            <a:ext cx="393367" cy="113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endCxn id="26" idx="1"/>
          </p:cNvCxnSpPr>
          <p:nvPr/>
        </p:nvCxnSpPr>
        <p:spPr bwMode="auto">
          <a:xfrm flipV="1">
            <a:off x="499866" y="5293752"/>
            <a:ext cx="294334" cy="8017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Left Brace 21"/>
          <p:cNvSpPr/>
          <p:nvPr/>
        </p:nvSpPr>
        <p:spPr bwMode="auto">
          <a:xfrm rot="21286583">
            <a:off x="769480" y="4062645"/>
            <a:ext cx="139569" cy="1915060"/>
          </a:xfrm>
          <a:prstGeom prst="leftBrace">
            <a:avLst>
              <a:gd name="adj1" fmla="val 30119"/>
              <a:gd name="adj2" fmla="val 64012"/>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charset="0"/>
            </a:endParaRPr>
          </a:p>
        </p:txBody>
      </p:sp>
      <p:sp>
        <p:nvSpPr>
          <p:cNvPr id="23" name="Text Box 31"/>
          <p:cNvSpPr txBox="1">
            <a:spLocks noChangeArrowheads="1"/>
          </p:cNvSpPr>
          <p:nvPr/>
        </p:nvSpPr>
        <p:spPr bwMode="auto">
          <a:xfrm>
            <a:off x="1458432" y="3464085"/>
            <a:ext cx="13978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Metaphase plate</a:t>
            </a:r>
          </a:p>
        </p:txBody>
      </p:sp>
      <p:sp>
        <p:nvSpPr>
          <p:cNvPr id="24" name="Text Box 31"/>
          <p:cNvSpPr txBox="1">
            <a:spLocks noChangeArrowheads="1"/>
          </p:cNvSpPr>
          <p:nvPr/>
        </p:nvSpPr>
        <p:spPr bwMode="auto">
          <a:xfrm>
            <a:off x="332365" y="6097218"/>
            <a:ext cx="1256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Mitotic spindle</a:t>
            </a:r>
          </a:p>
        </p:txBody>
      </p:sp>
      <p:sp>
        <p:nvSpPr>
          <p:cNvPr id="25" name="Text Box 31"/>
          <p:cNvSpPr txBox="1">
            <a:spLocks noChangeArrowheads="1"/>
          </p:cNvSpPr>
          <p:nvPr/>
        </p:nvSpPr>
        <p:spPr bwMode="auto">
          <a:xfrm>
            <a:off x="2770766" y="5927885"/>
            <a:ext cx="12272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Separated</a:t>
            </a:r>
            <a:br>
              <a:rPr lang="en-US" sz="1400" dirty="0">
                <a:solidFill>
                  <a:srgbClr val="000000"/>
                </a:solidFill>
                <a:latin typeface="Arial" charset="0"/>
              </a:rPr>
            </a:br>
            <a:r>
              <a:rPr lang="en-US" sz="1400" dirty="0">
                <a:solidFill>
                  <a:srgbClr val="000000"/>
                </a:solidFill>
                <a:latin typeface="Arial" charset="0"/>
              </a:rPr>
              <a:t>chromosomes</a:t>
            </a:r>
          </a:p>
        </p:txBody>
      </p:sp>
      <p:sp>
        <p:nvSpPr>
          <p:cNvPr id="26" name="Text Box 31"/>
          <p:cNvSpPr txBox="1">
            <a:spLocks noChangeArrowheads="1"/>
          </p:cNvSpPr>
          <p:nvPr/>
        </p:nvSpPr>
        <p:spPr bwMode="auto">
          <a:xfrm>
            <a:off x="6047366" y="4192218"/>
            <a:ext cx="7950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Cleavage</a:t>
            </a:r>
            <a:br>
              <a:rPr lang="en-US" sz="1400" dirty="0">
                <a:solidFill>
                  <a:srgbClr val="000000"/>
                </a:solidFill>
                <a:latin typeface="Arial" charset="0"/>
              </a:rPr>
            </a:br>
            <a:r>
              <a:rPr lang="en-US" sz="1400" dirty="0">
                <a:solidFill>
                  <a:srgbClr val="000000"/>
                </a:solidFill>
                <a:latin typeface="Arial" charset="0"/>
              </a:rPr>
              <a:t>furrow</a:t>
            </a:r>
          </a:p>
        </p:txBody>
      </p:sp>
      <p:sp>
        <p:nvSpPr>
          <p:cNvPr id="27" name="Text Box 31"/>
          <p:cNvSpPr txBox="1">
            <a:spLocks noChangeArrowheads="1"/>
          </p:cNvSpPr>
          <p:nvPr/>
        </p:nvSpPr>
        <p:spPr bwMode="auto">
          <a:xfrm>
            <a:off x="6055833" y="5606151"/>
            <a:ext cx="782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a:solidFill>
                  <a:srgbClr val="000000"/>
                </a:solidFill>
                <a:latin typeface="Arial" charset="0"/>
              </a:rPr>
              <a:t>Nuclear</a:t>
            </a:r>
            <a:br>
              <a:rPr lang="en-US" sz="1400" dirty="0">
                <a:solidFill>
                  <a:srgbClr val="000000"/>
                </a:solidFill>
                <a:latin typeface="Arial" charset="0"/>
              </a:rPr>
            </a:br>
            <a:r>
              <a:rPr lang="en-US" sz="1400" dirty="0">
                <a:solidFill>
                  <a:srgbClr val="000000"/>
                </a:solidFill>
                <a:latin typeface="Arial" charset="0"/>
              </a:rPr>
              <a:t>envelope</a:t>
            </a:r>
            <a:br>
              <a:rPr lang="en-US" sz="1400" dirty="0">
                <a:solidFill>
                  <a:srgbClr val="000000"/>
                </a:solidFill>
                <a:latin typeface="Arial" charset="0"/>
              </a:rPr>
            </a:br>
            <a:r>
              <a:rPr lang="en-US" sz="1400" dirty="0">
                <a:solidFill>
                  <a:srgbClr val="000000"/>
                </a:solidFill>
                <a:latin typeface="Arial" charset="0"/>
              </a:rPr>
              <a:t>forming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990600"/>
          </a:xfrm>
        </p:spPr>
        <p:txBody>
          <a:bodyPr>
            <a:normAutofit fontScale="90000"/>
          </a:bodyPr>
          <a:lstStyle/>
          <a:p>
            <a:r>
              <a:rPr lang="en-US" dirty="0">
                <a:hlinkClick r:id="rId3"/>
              </a:rPr>
              <a:t>https://</a:t>
            </a:r>
            <a:r>
              <a:rPr lang="en-US" dirty="0" err="1">
                <a:hlinkClick r:id="rId3"/>
              </a:rPr>
              <a:t>ed.ted.com</a:t>
            </a:r>
            <a:r>
              <a:rPr lang="en-US" dirty="0">
                <a:hlinkClick r:id="rId3"/>
              </a:rPr>
              <a:t>/on/n0MzxHbx#watch</a:t>
            </a:r>
            <a:endParaRPr lang="en-US" dirty="0"/>
          </a:p>
        </p:txBody>
      </p:sp>
    </p:spTree>
    <p:extLst>
      <p:ext uri="{BB962C8B-B14F-4D97-AF65-F5344CB8AC3E}">
        <p14:creationId xmlns:p14="http://schemas.microsoft.com/office/powerpoint/2010/main" val="22640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61" y="420887"/>
            <a:ext cx="8229600" cy="990600"/>
          </a:xfrm>
        </p:spPr>
        <p:txBody>
          <a:bodyPr/>
          <a:lstStyle/>
          <a:p>
            <a:r>
              <a:rPr lang="en-US" dirty="0"/>
              <a:t>Cell Division</a:t>
            </a:r>
          </a:p>
        </p:txBody>
      </p:sp>
      <p:sp>
        <p:nvSpPr>
          <p:cNvPr id="3" name="Content Placeholder 2"/>
          <p:cNvSpPr>
            <a:spLocks noGrp="1"/>
          </p:cNvSpPr>
          <p:nvPr>
            <p:ph idx="1"/>
          </p:nvPr>
        </p:nvSpPr>
        <p:spPr>
          <a:xfrm>
            <a:off x="457200" y="1600200"/>
            <a:ext cx="2657743" cy="4876800"/>
          </a:xfrm>
        </p:spPr>
        <p:txBody>
          <a:bodyPr/>
          <a:lstStyle/>
          <a:p>
            <a:pPr marL="0" indent="0">
              <a:buNone/>
            </a:pPr>
            <a:r>
              <a:rPr lang="en-US" dirty="0"/>
              <a:t>A part of the cell cycle where a single </a:t>
            </a:r>
            <a:r>
              <a:rPr lang="en-US" b="1" i="1" dirty="0"/>
              <a:t>parent cell </a:t>
            </a:r>
            <a:r>
              <a:rPr lang="en-US" dirty="0"/>
              <a:t>replicates most or all of its cell parts to produce one or more </a:t>
            </a:r>
            <a:r>
              <a:rPr lang="en-US" b="1" i="1" dirty="0"/>
              <a:t>daughter cells</a:t>
            </a:r>
          </a:p>
        </p:txBody>
      </p:sp>
      <p:pic>
        <p:nvPicPr>
          <p:cNvPr id="4" name="Picture 3" descr="12_02_CellDivFunction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172" y="228600"/>
            <a:ext cx="5748528" cy="6437376"/>
          </a:xfrm>
          <a:prstGeom prst="rect">
            <a:avLst/>
          </a:prstGeom>
        </p:spPr>
      </p:pic>
      <p:sp>
        <p:nvSpPr>
          <p:cNvPr id="5" name="Text Box 31"/>
          <p:cNvSpPr txBox="1">
            <a:spLocks noChangeArrowheads="1"/>
          </p:cNvSpPr>
          <p:nvPr/>
        </p:nvSpPr>
        <p:spPr bwMode="auto">
          <a:xfrm>
            <a:off x="3297599" y="2459921"/>
            <a:ext cx="2286262"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a:solidFill>
                  <a:srgbClr val="000000"/>
                </a:solidFill>
                <a:latin typeface="Arial" charset="0"/>
              </a:rPr>
              <a:t>(a) Reproduction</a:t>
            </a:r>
          </a:p>
        </p:txBody>
      </p:sp>
      <p:sp>
        <p:nvSpPr>
          <p:cNvPr id="6" name="Text Box 31"/>
          <p:cNvSpPr txBox="1">
            <a:spLocks noChangeArrowheads="1"/>
          </p:cNvSpPr>
          <p:nvPr/>
        </p:nvSpPr>
        <p:spPr bwMode="auto">
          <a:xfrm>
            <a:off x="6188299" y="4742211"/>
            <a:ext cx="2973630" cy="64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tabLst>
                <a:tab pos="339725" algn="l"/>
              </a:tabLst>
            </a:pPr>
            <a:r>
              <a:rPr lang="en-US" sz="1700" dirty="0">
                <a:solidFill>
                  <a:srgbClr val="000000"/>
                </a:solidFill>
                <a:latin typeface="Arial" charset="0"/>
              </a:rPr>
              <a:t>(b) Growth and development</a:t>
            </a:r>
          </a:p>
        </p:txBody>
      </p:sp>
      <p:sp>
        <p:nvSpPr>
          <p:cNvPr id="7" name="Text Box 31"/>
          <p:cNvSpPr txBox="1">
            <a:spLocks noChangeArrowheads="1"/>
          </p:cNvSpPr>
          <p:nvPr/>
        </p:nvSpPr>
        <p:spPr bwMode="auto">
          <a:xfrm>
            <a:off x="3305899" y="6367188"/>
            <a:ext cx="2286262"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700" dirty="0">
                <a:solidFill>
                  <a:srgbClr val="000000"/>
                </a:solidFill>
                <a:latin typeface="Arial" charset="0"/>
              </a:rPr>
              <a:t>(c) Tissue renewal</a:t>
            </a:r>
          </a:p>
        </p:txBody>
      </p:sp>
      <p:grpSp>
        <p:nvGrpSpPr>
          <p:cNvPr id="8" name="Group 7"/>
          <p:cNvGrpSpPr/>
          <p:nvPr/>
        </p:nvGrpSpPr>
        <p:grpSpPr>
          <a:xfrm>
            <a:off x="5230128" y="521259"/>
            <a:ext cx="787193" cy="100541"/>
            <a:chOff x="8276167" y="4567767"/>
            <a:chExt cx="509058" cy="100541"/>
          </a:xfrm>
          <a:solidFill>
            <a:schemeClr val="bg1"/>
          </a:solidFill>
        </p:grpSpPr>
        <p:cxnSp>
          <p:nvCxnSpPr>
            <p:cNvPr id="9" name="Straight Connector 8"/>
            <p:cNvCxnSpPr/>
            <p:nvPr/>
          </p:nvCxnSpPr>
          <p:spPr bwMode="auto">
            <a:xfrm>
              <a:off x="8276167" y="4618038"/>
              <a:ext cx="509058" cy="0"/>
            </a:xfrm>
            <a:prstGeom prst="line">
              <a:avLst/>
            </a:prstGeom>
            <a:grp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8277437" y="4567767"/>
              <a:ext cx="0" cy="100541"/>
            </a:xfrm>
            <a:prstGeom prst="line">
              <a:avLst/>
            </a:prstGeom>
            <a:grp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8784167" y="4567767"/>
              <a:ext cx="0" cy="100541"/>
            </a:xfrm>
            <a:prstGeom prst="line">
              <a:avLst/>
            </a:prstGeom>
            <a:grp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 Box 31"/>
          <p:cNvSpPr txBox="1">
            <a:spLocks noChangeArrowheads="1"/>
          </p:cNvSpPr>
          <p:nvPr/>
        </p:nvSpPr>
        <p:spPr bwMode="auto">
          <a:xfrm>
            <a:off x="5204291" y="289930"/>
            <a:ext cx="652513" cy="2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600" dirty="0">
                <a:solidFill>
                  <a:srgbClr val="FFFFFF"/>
                </a:solidFill>
                <a:latin typeface="Arial" charset="0"/>
              </a:rPr>
              <a:t>100 </a:t>
            </a:r>
            <a:r>
              <a:rPr lang="en-US" sz="1600" dirty="0" err="1">
                <a:solidFill>
                  <a:srgbClr val="FFFFFF"/>
                </a:solidFill>
                <a:latin typeface="Arial"/>
                <a:ea typeface="Lucida Grande"/>
                <a:cs typeface="Arial"/>
              </a:rPr>
              <a:t>μ</a:t>
            </a:r>
            <a:r>
              <a:rPr lang="en-US" sz="1600" dirty="0" err="1">
                <a:solidFill>
                  <a:srgbClr val="FFFFFF"/>
                </a:solidFill>
                <a:latin typeface="Arial" charset="0"/>
              </a:rPr>
              <a:t>m</a:t>
            </a:r>
            <a:endParaRPr lang="en-US" sz="1600" dirty="0">
              <a:solidFill>
                <a:srgbClr val="FFFFFF"/>
              </a:solidFill>
              <a:latin typeface="Arial" charset="0"/>
            </a:endParaRPr>
          </a:p>
        </p:txBody>
      </p:sp>
      <p:grpSp>
        <p:nvGrpSpPr>
          <p:cNvPr id="13" name="Group 12"/>
          <p:cNvGrpSpPr/>
          <p:nvPr/>
        </p:nvGrpSpPr>
        <p:grpSpPr>
          <a:xfrm>
            <a:off x="7635073" y="2219716"/>
            <a:ext cx="841236" cy="100541"/>
            <a:chOff x="8276167" y="4567767"/>
            <a:chExt cx="509058" cy="100541"/>
          </a:xfrm>
          <a:solidFill>
            <a:schemeClr val="bg1"/>
          </a:solidFill>
        </p:grpSpPr>
        <p:cxnSp>
          <p:nvCxnSpPr>
            <p:cNvPr id="14" name="Straight Connector 13"/>
            <p:cNvCxnSpPr/>
            <p:nvPr/>
          </p:nvCxnSpPr>
          <p:spPr bwMode="auto">
            <a:xfrm>
              <a:off x="8276167" y="4618038"/>
              <a:ext cx="509058" cy="0"/>
            </a:xfrm>
            <a:prstGeom prst="line">
              <a:avLst/>
            </a:prstGeom>
            <a:grp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8277437" y="4567767"/>
              <a:ext cx="0" cy="100541"/>
            </a:xfrm>
            <a:prstGeom prst="line">
              <a:avLst/>
            </a:prstGeom>
            <a:grp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8784167" y="4567767"/>
              <a:ext cx="0" cy="100541"/>
            </a:xfrm>
            <a:prstGeom prst="line">
              <a:avLst/>
            </a:prstGeom>
            <a:grp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Text Box 31"/>
          <p:cNvSpPr txBox="1">
            <a:spLocks noChangeArrowheads="1"/>
          </p:cNvSpPr>
          <p:nvPr/>
        </p:nvSpPr>
        <p:spPr bwMode="auto">
          <a:xfrm>
            <a:off x="7721184" y="1992247"/>
            <a:ext cx="652513" cy="2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600" dirty="0">
                <a:solidFill>
                  <a:srgbClr val="FFFFFF"/>
                </a:solidFill>
                <a:latin typeface="Arial" charset="0"/>
              </a:rPr>
              <a:t>50 </a:t>
            </a:r>
            <a:r>
              <a:rPr lang="en-US" sz="1600" dirty="0" err="1">
                <a:solidFill>
                  <a:srgbClr val="FFFFFF"/>
                </a:solidFill>
                <a:latin typeface="Arial"/>
                <a:ea typeface="Lucida Grande"/>
                <a:cs typeface="Arial"/>
              </a:rPr>
              <a:t>μ</a:t>
            </a:r>
            <a:r>
              <a:rPr lang="en-US" sz="1600" dirty="0" err="1">
                <a:solidFill>
                  <a:srgbClr val="FFFFFF"/>
                </a:solidFill>
                <a:latin typeface="Arial" charset="0"/>
              </a:rPr>
              <a:t>m</a:t>
            </a:r>
            <a:endParaRPr lang="en-US" sz="1600" dirty="0">
              <a:solidFill>
                <a:srgbClr val="FFFFFF"/>
              </a:solidFill>
              <a:latin typeface="Arial" charset="0"/>
            </a:endParaRPr>
          </a:p>
        </p:txBody>
      </p:sp>
      <p:grpSp>
        <p:nvGrpSpPr>
          <p:cNvPr id="18" name="Group 17"/>
          <p:cNvGrpSpPr/>
          <p:nvPr/>
        </p:nvGrpSpPr>
        <p:grpSpPr>
          <a:xfrm>
            <a:off x="5111622" y="6076628"/>
            <a:ext cx="911944" cy="100541"/>
            <a:chOff x="8276167" y="4567767"/>
            <a:chExt cx="509058" cy="100541"/>
          </a:xfrm>
          <a:solidFill>
            <a:schemeClr val="bg1"/>
          </a:solidFill>
        </p:grpSpPr>
        <p:cxnSp>
          <p:nvCxnSpPr>
            <p:cNvPr id="19" name="Straight Connector 18"/>
            <p:cNvCxnSpPr/>
            <p:nvPr/>
          </p:nvCxnSpPr>
          <p:spPr bwMode="auto">
            <a:xfrm>
              <a:off x="8276167" y="4618038"/>
              <a:ext cx="509058" cy="0"/>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8277437" y="4567767"/>
              <a:ext cx="0" cy="100541"/>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8784167" y="4567767"/>
              <a:ext cx="0" cy="100541"/>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 Box 31"/>
          <p:cNvSpPr txBox="1">
            <a:spLocks noChangeArrowheads="1"/>
          </p:cNvSpPr>
          <p:nvPr/>
        </p:nvSpPr>
        <p:spPr bwMode="auto">
          <a:xfrm>
            <a:off x="5263127" y="5845718"/>
            <a:ext cx="652513" cy="2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600" dirty="0">
                <a:solidFill>
                  <a:srgbClr val="000000"/>
                </a:solidFill>
                <a:latin typeface="Arial" charset="0"/>
              </a:rPr>
              <a:t>20 </a:t>
            </a:r>
            <a:r>
              <a:rPr lang="en-US" sz="1600" dirty="0">
                <a:solidFill>
                  <a:srgbClr val="000000"/>
                </a:solidFill>
                <a:latin typeface="Arial"/>
                <a:cs typeface="Arial"/>
              </a:rPr>
              <a:t>µ</a:t>
            </a:r>
            <a:r>
              <a:rPr lang="en-US" sz="1600" dirty="0">
                <a:solidFill>
                  <a:srgbClr val="000000"/>
                </a:solidFill>
                <a:latin typeface="Arial" charset="0"/>
              </a:rPr>
              <a:t>m</a:t>
            </a:r>
          </a:p>
        </p:txBody>
      </p:sp>
    </p:spTree>
    <p:extLst>
      <p:ext uri="{BB962C8B-B14F-4D97-AF65-F5344CB8AC3E}">
        <p14:creationId xmlns:p14="http://schemas.microsoft.com/office/powerpoint/2010/main" val="1286308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3986"/>
            <a:ext cx="8229600" cy="838200"/>
          </a:xfrm>
        </p:spPr>
        <p:txBody>
          <a:bodyPr>
            <a:normAutofit/>
          </a:bodyPr>
          <a:lstStyle/>
          <a:p>
            <a:pPr eaLnBrk="1" fontAlgn="auto" hangingPunct="1">
              <a:spcAft>
                <a:spcPts val="0"/>
              </a:spcAft>
              <a:defRPr/>
            </a:pPr>
            <a:r>
              <a:rPr lang="en-US" dirty="0">
                <a:solidFill>
                  <a:srgbClr val="D2533C"/>
                </a:solidFill>
              </a:rPr>
              <a:t>Cytokinesis: animal </a:t>
            </a:r>
            <a:r>
              <a:rPr lang="en-US" dirty="0" err="1">
                <a:solidFill>
                  <a:srgbClr val="D2533C"/>
                </a:solidFill>
              </a:rPr>
              <a:t>vs</a:t>
            </a:r>
            <a:r>
              <a:rPr lang="en-US" dirty="0">
                <a:solidFill>
                  <a:srgbClr val="D2533C"/>
                </a:solidFill>
              </a:rPr>
              <a:t> plant cell</a:t>
            </a:r>
          </a:p>
        </p:txBody>
      </p:sp>
      <p:pic>
        <p:nvPicPr>
          <p:cNvPr id="51202" name="Picture 24" descr="08_07aaAnimalCellCleava_C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1754" r="11754"/>
          <a:stretch>
            <a:fillRect/>
          </a:stretch>
        </p:blipFill>
        <p:spPr>
          <a:xfrm>
            <a:off x="457200" y="1673225"/>
            <a:ext cx="4038600" cy="4718050"/>
          </a:xfrm>
          <a:noFill/>
        </p:spPr>
      </p:pic>
      <p:sp>
        <p:nvSpPr>
          <p:cNvPr id="51204" name="Text Box 3"/>
          <p:cNvSpPr txBox="1">
            <a:spLocks noChangeArrowheads="1"/>
          </p:cNvSpPr>
          <p:nvPr/>
        </p:nvSpPr>
        <p:spPr bwMode="auto">
          <a:xfrm>
            <a:off x="7543800" y="6488113"/>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Figure 8.6</a:t>
            </a:r>
          </a:p>
        </p:txBody>
      </p:sp>
      <p:sp>
        <p:nvSpPr>
          <p:cNvPr id="51205" name="Text Box 6"/>
          <p:cNvSpPr txBox="1">
            <a:spLocks noChangeArrowheads="1"/>
          </p:cNvSpPr>
          <p:nvPr/>
        </p:nvSpPr>
        <p:spPr bwMode="auto">
          <a:xfrm>
            <a:off x="1447800" y="106680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animal cell				plant cell</a:t>
            </a:r>
          </a:p>
        </p:txBody>
      </p:sp>
      <p:sp>
        <p:nvSpPr>
          <p:cNvPr id="51206" name="Text Box 19"/>
          <p:cNvSpPr txBox="1">
            <a:spLocks noChangeArrowheads="1"/>
          </p:cNvSpPr>
          <p:nvPr/>
        </p:nvSpPr>
        <p:spPr bwMode="auto">
          <a:xfrm>
            <a:off x="1371600" y="6491288"/>
            <a:ext cx="5735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b="1"/>
              <a:t>cleavage furrow				cell plate</a:t>
            </a:r>
          </a:p>
        </p:txBody>
      </p:sp>
      <p:pic>
        <p:nvPicPr>
          <p:cNvPr id="9" name="Picture 8" descr="08_06b_1CellPlateForming-U.jpg"/>
          <p:cNvPicPr>
            <a:picLocks noChangeAspect="1"/>
          </p:cNvPicPr>
          <p:nvPr/>
        </p:nvPicPr>
        <p:blipFill rotWithShape="1">
          <a:blip r:embed="rId4" cstate="email">
            <a:extLst>
              <a:ext uri="{28A0092B-C50C-407E-A947-70E740481C1C}">
                <a14:useLocalDpi xmlns:a14="http://schemas.microsoft.com/office/drawing/2010/main" val="0"/>
              </a:ext>
            </a:extLst>
          </a:blip>
          <a:srcRect b="4489"/>
          <a:stretch/>
        </p:blipFill>
        <p:spPr>
          <a:xfrm>
            <a:off x="4648200" y="2125230"/>
            <a:ext cx="4376928" cy="3429339"/>
          </a:xfrm>
          <a:prstGeom prst="rect">
            <a:avLst/>
          </a:prstGeom>
        </p:spPr>
      </p:pic>
      <p:cxnSp>
        <p:nvCxnSpPr>
          <p:cNvPr id="10" name="Straight Connector 9"/>
          <p:cNvCxnSpPr/>
          <p:nvPr/>
        </p:nvCxnSpPr>
        <p:spPr bwMode="auto">
          <a:xfrm>
            <a:off x="5799752" y="4836997"/>
            <a:ext cx="1584547" cy="54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5799752" y="3917990"/>
            <a:ext cx="670147" cy="17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5674413" y="2771847"/>
            <a:ext cx="323214" cy="10613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31"/>
          <p:cNvSpPr txBox="1">
            <a:spLocks noChangeArrowheads="1"/>
          </p:cNvSpPr>
          <p:nvPr/>
        </p:nvSpPr>
        <p:spPr bwMode="auto">
          <a:xfrm>
            <a:off x="4696930" y="2628376"/>
            <a:ext cx="1221488"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a:solidFill>
                  <a:srgbClr val="000000"/>
                </a:solidFill>
                <a:latin typeface="Arial" charset="0"/>
              </a:rPr>
              <a:t>Cell wall</a:t>
            </a:r>
            <a:br>
              <a:rPr lang="en-US" sz="1900" dirty="0">
                <a:solidFill>
                  <a:srgbClr val="000000"/>
                </a:solidFill>
                <a:latin typeface="Arial" charset="0"/>
              </a:rPr>
            </a:br>
            <a:r>
              <a:rPr lang="en-US" sz="1900" dirty="0">
                <a:solidFill>
                  <a:srgbClr val="000000"/>
                </a:solidFill>
                <a:latin typeface="Arial" charset="0"/>
              </a:rPr>
              <a:t>of the</a:t>
            </a:r>
            <a:br>
              <a:rPr lang="en-US" sz="1900" dirty="0">
                <a:solidFill>
                  <a:srgbClr val="000000"/>
                </a:solidFill>
                <a:latin typeface="Arial" charset="0"/>
              </a:rPr>
            </a:br>
            <a:r>
              <a:rPr lang="en-US" sz="1900" dirty="0">
                <a:solidFill>
                  <a:srgbClr val="000000"/>
                </a:solidFill>
                <a:latin typeface="Arial" charset="0"/>
              </a:rPr>
              <a:t>parent cell</a:t>
            </a:r>
          </a:p>
        </p:txBody>
      </p:sp>
      <p:sp>
        <p:nvSpPr>
          <p:cNvPr id="14" name="Text Box 31"/>
          <p:cNvSpPr txBox="1">
            <a:spLocks noChangeArrowheads="1"/>
          </p:cNvSpPr>
          <p:nvPr/>
        </p:nvSpPr>
        <p:spPr bwMode="auto">
          <a:xfrm>
            <a:off x="4692796" y="3761751"/>
            <a:ext cx="10724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a:solidFill>
                  <a:srgbClr val="000000"/>
                </a:solidFill>
                <a:latin typeface="Arial" charset="0"/>
              </a:rPr>
              <a:t>Daughter</a:t>
            </a:r>
            <a:br>
              <a:rPr lang="en-US" sz="1900" dirty="0">
                <a:solidFill>
                  <a:srgbClr val="000000"/>
                </a:solidFill>
                <a:latin typeface="Arial" charset="0"/>
              </a:rPr>
            </a:br>
            <a:r>
              <a:rPr lang="en-US" sz="1900" dirty="0">
                <a:solidFill>
                  <a:srgbClr val="000000"/>
                </a:solidFill>
                <a:latin typeface="Arial" charset="0"/>
              </a:rPr>
              <a:t>nucleus</a:t>
            </a:r>
          </a:p>
        </p:txBody>
      </p:sp>
      <p:sp>
        <p:nvSpPr>
          <p:cNvPr id="15" name="Text Box 31"/>
          <p:cNvSpPr txBox="1">
            <a:spLocks noChangeArrowheads="1"/>
          </p:cNvSpPr>
          <p:nvPr/>
        </p:nvSpPr>
        <p:spPr bwMode="auto">
          <a:xfrm>
            <a:off x="4699447" y="4693428"/>
            <a:ext cx="1085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a:solidFill>
                  <a:srgbClr val="000000"/>
                </a:solidFill>
                <a:latin typeface="Arial" charset="0"/>
              </a:rPr>
              <a:t>Cell plate</a:t>
            </a:r>
            <a:br>
              <a:rPr lang="en-US" sz="1900" dirty="0">
                <a:solidFill>
                  <a:srgbClr val="000000"/>
                </a:solidFill>
                <a:latin typeface="Arial" charset="0"/>
              </a:rPr>
            </a:br>
            <a:r>
              <a:rPr lang="en-US" sz="1900" dirty="0">
                <a:solidFill>
                  <a:srgbClr val="000000"/>
                </a:solidFill>
                <a:latin typeface="Arial" charset="0"/>
              </a:rPr>
              <a:t>forming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_04DescribChromosome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85" y="410272"/>
            <a:ext cx="8546592" cy="5285232"/>
          </a:xfrm>
          <a:prstGeom prst="rect">
            <a:avLst/>
          </a:prstGeom>
        </p:spPr>
      </p:pic>
      <p:sp>
        <p:nvSpPr>
          <p:cNvPr id="5" name="Text Box 31"/>
          <p:cNvSpPr txBox="1">
            <a:spLocks noChangeArrowheads="1"/>
          </p:cNvSpPr>
          <p:nvPr/>
        </p:nvSpPr>
        <p:spPr bwMode="auto">
          <a:xfrm>
            <a:off x="1620376" y="406401"/>
            <a:ext cx="508178" cy="3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2000" dirty="0">
                <a:solidFill>
                  <a:srgbClr val="000000"/>
                </a:solidFill>
                <a:latin typeface="Arial" charset="0"/>
              </a:rPr>
              <a:t>Key</a:t>
            </a:r>
          </a:p>
        </p:txBody>
      </p:sp>
      <p:sp>
        <p:nvSpPr>
          <p:cNvPr id="6" name="Text Box 31"/>
          <p:cNvSpPr txBox="1">
            <a:spLocks noChangeArrowheads="1"/>
          </p:cNvSpPr>
          <p:nvPr/>
        </p:nvSpPr>
        <p:spPr bwMode="auto">
          <a:xfrm>
            <a:off x="2234565" y="810709"/>
            <a:ext cx="2622758" cy="65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2000" dirty="0">
                <a:solidFill>
                  <a:srgbClr val="000000"/>
                </a:solidFill>
                <a:latin typeface="Arial" charset="0"/>
              </a:rPr>
              <a:t>Maternal set of</a:t>
            </a:r>
          </a:p>
          <a:p>
            <a:pPr eaLnBrk="0" hangingPunct="0">
              <a:lnSpc>
                <a:spcPct val="90000"/>
              </a:lnSpc>
            </a:pPr>
            <a:r>
              <a:rPr lang="en-US" sz="2000" dirty="0">
                <a:solidFill>
                  <a:srgbClr val="000000"/>
                </a:solidFill>
                <a:latin typeface="Arial" charset="0"/>
              </a:rPr>
              <a:t>chromosomes (</a:t>
            </a:r>
            <a:r>
              <a:rPr lang="en-US" sz="2000" i="1" dirty="0">
                <a:solidFill>
                  <a:srgbClr val="000000"/>
                </a:solidFill>
                <a:latin typeface="Arial" charset="0"/>
              </a:rPr>
              <a:t>n </a:t>
            </a:r>
            <a:r>
              <a:rPr lang="en-US" sz="2000" dirty="0">
                <a:solidFill>
                  <a:srgbClr val="000000"/>
                </a:solidFill>
                <a:latin typeface="Arial" charset="0"/>
              </a:rPr>
              <a:t>= 3)</a:t>
            </a:r>
          </a:p>
        </p:txBody>
      </p:sp>
      <p:sp>
        <p:nvSpPr>
          <p:cNvPr id="7" name="Text Box 31"/>
          <p:cNvSpPr txBox="1">
            <a:spLocks noChangeArrowheads="1"/>
          </p:cNvSpPr>
          <p:nvPr/>
        </p:nvSpPr>
        <p:spPr bwMode="auto">
          <a:xfrm>
            <a:off x="2240028" y="1456431"/>
            <a:ext cx="2680266" cy="6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2000" dirty="0">
                <a:solidFill>
                  <a:srgbClr val="000000"/>
                </a:solidFill>
                <a:latin typeface="Arial" charset="0"/>
              </a:rPr>
              <a:t>Paternal set of</a:t>
            </a:r>
          </a:p>
          <a:p>
            <a:pPr eaLnBrk="0" hangingPunct="0">
              <a:lnSpc>
                <a:spcPct val="90000"/>
              </a:lnSpc>
            </a:pPr>
            <a:r>
              <a:rPr lang="en-US" sz="2000" dirty="0">
                <a:solidFill>
                  <a:srgbClr val="000000"/>
                </a:solidFill>
                <a:latin typeface="Arial" charset="0"/>
              </a:rPr>
              <a:t>chromosomes (</a:t>
            </a:r>
            <a:r>
              <a:rPr lang="en-US" sz="2000" i="1" dirty="0">
                <a:solidFill>
                  <a:srgbClr val="000000"/>
                </a:solidFill>
                <a:latin typeface="Arial" charset="0"/>
              </a:rPr>
              <a:t>n </a:t>
            </a:r>
            <a:r>
              <a:rPr lang="en-US" sz="2000" dirty="0">
                <a:solidFill>
                  <a:srgbClr val="000000"/>
                </a:solidFill>
                <a:latin typeface="Arial" charset="0"/>
              </a:rPr>
              <a:t>= 3)</a:t>
            </a:r>
          </a:p>
        </p:txBody>
      </p:sp>
      <p:sp>
        <p:nvSpPr>
          <p:cNvPr id="8" name="Text Box 31"/>
          <p:cNvSpPr txBox="1">
            <a:spLocks noChangeArrowheads="1"/>
          </p:cNvSpPr>
          <p:nvPr/>
        </p:nvSpPr>
        <p:spPr bwMode="auto">
          <a:xfrm>
            <a:off x="513773" y="1230962"/>
            <a:ext cx="848626" cy="2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2000" dirty="0">
                <a:solidFill>
                  <a:srgbClr val="000000"/>
                </a:solidFill>
                <a:latin typeface="Arial" charset="0"/>
              </a:rPr>
              <a:t>2</a:t>
            </a:r>
            <a:r>
              <a:rPr lang="en-US" sz="2000" i="1" dirty="0">
                <a:solidFill>
                  <a:srgbClr val="000000"/>
                </a:solidFill>
                <a:latin typeface="Arial" charset="0"/>
              </a:rPr>
              <a:t>n</a:t>
            </a:r>
            <a:r>
              <a:rPr lang="en-US" sz="2000" dirty="0">
                <a:solidFill>
                  <a:srgbClr val="000000"/>
                </a:solidFill>
                <a:latin typeface="Arial" charset="0"/>
              </a:rPr>
              <a:t> = 6</a:t>
            </a:r>
          </a:p>
        </p:txBody>
      </p:sp>
      <p:sp>
        <p:nvSpPr>
          <p:cNvPr id="9" name="Text Box 31"/>
          <p:cNvSpPr txBox="1">
            <a:spLocks noChangeArrowheads="1"/>
          </p:cNvSpPr>
          <p:nvPr/>
        </p:nvSpPr>
        <p:spPr bwMode="auto">
          <a:xfrm>
            <a:off x="193885" y="2349016"/>
            <a:ext cx="2186554" cy="8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2000" dirty="0">
                <a:solidFill>
                  <a:srgbClr val="000000"/>
                </a:solidFill>
                <a:latin typeface="Arial" charset="0"/>
              </a:rPr>
              <a:t>Sister chromatids</a:t>
            </a:r>
          </a:p>
          <a:p>
            <a:pPr eaLnBrk="0" hangingPunct="0">
              <a:lnSpc>
                <a:spcPct val="90000"/>
              </a:lnSpc>
            </a:pPr>
            <a:r>
              <a:rPr lang="en-US" sz="2000" dirty="0">
                <a:solidFill>
                  <a:srgbClr val="000000"/>
                </a:solidFill>
                <a:latin typeface="Arial" charset="0"/>
              </a:rPr>
              <a:t>of one duplicated</a:t>
            </a:r>
          </a:p>
          <a:p>
            <a:pPr eaLnBrk="0" hangingPunct="0">
              <a:lnSpc>
                <a:spcPct val="90000"/>
              </a:lnSpc>
            </a:pPr>
            <a:r>
              <a:rPr lang="en-US" sz="2000" dirty="0">
                <a:solidFill>
                  <a:srgbClr val="000000"/>
                </a:solidFill>
                <a:latin typeface="Arial" charset="0"/>
              </a:rPr>
              <a:t>chromosome</a:t>
            </a:r>
          </a:p>
        </p:txBody>
      </p:sp>
      <p:sp>
        <p:nvSpPr>
          <p:cNvPr id="10" name="Text Box 31"/>
          <p:cNvSpPr txBox="1">
            <a:spLocks noChangeArrowheads="1"/>
          </p:cNvSpPr>
          <p:nvPr/>
        </p:nvSpPr>
        <p:spPr bwMode="auto">
          <a:xfrm>
            <a:off x="182505" y="4758113"/>
            <a:ext cx="2307032" cy="90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2000" dirty="0">
                <a:solidFill>
                  <a:srgbClr val="000000"/>
                </a:solidFill>
                <a:latin typeface="Arial" charset="0"/>
              </a:rPr>
              <a:t>Two </a:t>
            </a:r>
            <a:r>
              <a:rPr lang="en-US" sz="2000" dirty="0" err="1">
                <a:solidFill>
                  <a:srgbClr val="000000"/>
                </a:solidFill>
                <a:latin typeface="Arial" charset="0"/>
              </a:rPr>
              <a:t>nonsister</a:t>
            </a:r>
            <a:endParaRPr lang="en-US" sz="2000" dirty="0">
              <a:solidFill>
                <a:srgbClr val="000000"/>
              </a:solidFill>
              <a:latin typeface="Arial" charset="0"/>
            </a:endParaRPr>
          </a:p>
          <a:p>
            <a:pPr eaLnBrk="0" hangingPunct="0">
              <a:lnSpc>
                <a:spcPct val="90000"/>
              </a:lnSpc>
            </a:pPr>
            <a:r>
              <a:rPr lang="en-US" sz="2000" dirty="0">
                <a:solidFill>
                  <a:srgbClr val="000000"/>
                </a:solidFill>
                <a:latin typeface="Arial" charset="0"/>
              </a:rPr>
              <a:t>chromatids in</a:t>
            </a:r>
          </a:p>
          <a:p>
            <a:pPr eaLnBrk="0" hangingPunct="0">
              <a:lnSpc>
                <a:spcPct val="90000"/>
              </a:lnSpc>
            </a:pPr>
            <a:r>
              <a:rPr lang="en-US" sz="2000" dirty="0">
                <a:solidFill>
                  <a:srgbClr val="000000"/>
                </a:solidFill>
                <a:latin typeface="Arial" charset="0"/>
              </a:rPr>
              <a:t>a homologous pair</a:t>
            </a:r>
          </a:p>
        </p:txBody>
      </p:sp>
      <p:sp>
        <p:nvSpPr>
          <p:cNvPr id="11" name="Text Box 31"/>
          <p:cNvSpPr txBox="1">
            <a:spLocks noChangeArrowheads="1"/>
          </p:cNvSpPr>
          <p:nvPr/>
        </p:nvSpPr>
        <p:spPr bwMode="auto">
          <a:xfrm>
            <a:off x="6281573" y="3168132"/>
            <a:ext cx="1482936" cy="33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2000" dirty="0">
                <a:solidFill>
                  <a:srgbClr val="000000"/>
                </a:solidFill>
                <a:latin typeface="Arial" charset="0"/>
              </a:rPr>
              <a:t>Centromere</a:t>
            </a:r>
          </a:p>
        </p:txBody>
      </p:sp>
      <p:sp>
        <p:nvSpPr>
          <p:cNvPr id="12" name="Text Box 31"/>
          <p:cNvSpPr txBox="1">
            <a:spLocks noChangeArrowheads="1"/>
          </p:cNvSpPr>
          <p:nvPr/>
        </p:nvSpPr>
        <p:spPr bwMode="auto">
          <a:xfrm>
            <a:off x="6251408" y="4779512"/>
            <a:ext cx="2422045" cy="92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2000" dirty="0">
                <a:solidFill>
                  <a:srgbClr val="000000"/>
                </a:solidFill>
                <a:latin typeface="Arial" charset="0"/>
              </a:rPr>
              <a:t>Pair of homologous</a:t>
            </a:r>
          </a:p>
          <a:p>
            <a:pPr eaLnBrk="0" hangingPunct="0">
              <a:lnSpc>
                <a:spcPct val="90000"/>
              </a:lnSpc>
            </a:pPr>
            <a:r>
              <a:rPr lang="en-US" sz="2000" dirty="0">
                <a:solidFill>
                  <a:srgbClr val="000000"/>
                </a:solidFill>
                <a:latin typeface="Arial" charset="0"/>
              </a:rPr>
              <a:t>chromosomes</a:t>
            </a:r>
          </a:p>
          <a:p>
            <a:pPr eaLnBrk="0" hangingPunct="0">
              <a:lnSpc>
                <a:spcPct val="90000"/>
              </a:lnSpc>
            </a:pPr>
            <a:r>
              <a:rPr lang="en-US" sz="2000" dirty="0">
                <a:solidFill>
                  <a:srgbClr val="000000"/>
                </a:solidFill>
                <a:latin typeface="Arial" charset="0"/>
              </a:rPr>
              <a:t>(one from each set)</a:t>
            </a:r>
          </a:p>
        </p:txBody>
      </p:sp>
      <p:sp>
        <p:nvSpPr>
          <p:cNvPr id="13" name="Left Brace 12"/>
          <p:cNvSpPr/>
          <p:nvPr/>
        </p:nvSpPr>
        <p:spPr bwMode="auto">
          <a:xfrm>
            <a:off x="1288932" y="851952"/>
            <a:ext cx="251887" cy="1028634"/>
          </a:xfrm>
          <a:prstGeom prst="leftBrace">
            <a:avLst>
              <a:gd name="adj1" fmla="val 36064"/>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pic>
        <p:nvPicPr>
          <p:cNvPr id="14" name="Picture 13" descr="13_04DescribChromosome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45182" y="3304570"/>
            <a:ext cx="1527099" cy="1947737"/>
          </a:xfrm>
          <a:prstGeom prst="rect">
            <a:avLst/>
          </a:prstGeom>
        </p:spPr>
      </p:pic>
      <p:cxnSp>
        <p:nvCxnSpPr>
          <p:cNvPr id="15" name="Straight Connector 14"/>
          <p:cNvCxnSpPr/>
          <p:nvPr/>
        </p:nvCxnSpPr>
        <p:spPr bwMode="auto">
          <a:xfrm>
            <a:off x="2441881" y="2627438"/>
            <a:ext cx="793750" cy="6921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2441881" y="2614738"/>
            <a:ext cx="1003300" cy="6985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5413681" y="3313238"/>
            <a:ext cx="806450" cy="76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2048181" y="4411788"/>
            <a:ext cx="2038350" cy="5016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2035481" y="4875338"/>
            <a:ext cx="1778000" cy="444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4799571" y="4926138"/>
            <a:ext cx="1395160" cy="2613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ight Brace 20"/>
          <p:cNvSpPr/>
          <p:nvPr/>
        </p:nvSpPr>
        <p:spPr bwMode="auto">
          <a:xfrm rot="1964726">
            <a:off x="4577445" y="4720969"/>
            <a:ext cx="241300" cy="802457"/>
          </a:xfrm>
          <a:prstGeom prst="rightBrace">
            <a:avLst>
              <a:gd name="adj1" fmla="val 51341"/>
              <a:gd name="adj2" fmla="val 5000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hangingPunct="0"/>
            <a:endParaRPr lang="en-US" b="1">
              <a:solidFill>
                <a:srgbClr val="000000"/>
              </a:solidFill>
              <a:latin typeface="Times" charset="0"/>
              <a:ea typeface="ＭＳ Ｐゴシック" charset="0"/>
            </a:endParaRPr>
          </a:p>
        </p:txBody>
      </p:sp>
      <p:sp>
        <p:nvSpPr>
          <p:cNvPr id="24" name="Rectangle 23"/>
          <p:cNvSpPr/>
          <p:nvPr/>
        </p:nvSpPr>
        <p:spPr>
          <a:xfrm>
            <a:off x="100698" y="2204897"/>
            <a:ext cx="2313844" cy="1161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5" name="Rectangle 24"/>
          <p:cNvSpPr/>
          <p:nvPr/>
        </p:nvSpPr>
        <p:spPr>
          <a:xfrm>
            <a:off x="6256029" y="2587318"/>
            <a:ext cx="2313844" cy="1161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56029" y="4581409"/>
            <a:ext cx="2567638" cy="1161627"/>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31520" y="2945471"/>
            <a:ext cx="18240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550415" y="3394974"/>
            <a:ext cx="18240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51431" y="5162222"/>
            <a:ext cx="18240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93885" y="2483806"/>
            <a:ext cx="682686" cy="461665"/>
          </a:xfrm>
          <a:prstGeom prst="rect">
            <a:avLst/>
          </a:prstGeom>
          <a:noFill/>
        </p:spPr>
        <p:txBody>
          <a:bodyPr wrap="square" rtlCol="0">
            <a:spAutoFit/>
          </a:bodyPr>
          <a:lstStyle/>
          <a:p>
            <a:r>
              <a:rPr lang="en-US" sz="2400" b="1" dirty="0"/>
              <a:t>a)</a:t>
            </a:r>
          </a:p>
        </p:txBody>
      </p:sp>
      <p:sp>
        <p:nvSpPr>
          <p:cNvPr id="32" name="TextBox 31"/>
          <p:cNvSpPr txBox="1"/>
          <p:nvPr/>
        </p:nvSpPr>
        <p:spPr>
          <a:xfrm>
            <a:off x="6268076" y="2917836"/>
            <a:ext cx="682686" cy="461665"/>
          </a:xfrm>
          <a:prstGeom prst="rect">
            <a:avLst/>
          </a:prstGeom>
          <a:noFill/>
        </p:spPr>
        <p:txBody>
          <a:bodyPr wrap="square" rtlCol="0">
            <a:spAutoFit/>
          </a:bodyPr>
          <a:lstStyle/>
          <a:p>
            <a:r>
              <a:rPr lang="en-US" sz="2400" b="1" dirty="0"/>
              <a:t>b)</a:t>
            </a:r>
          </a:p>
        </p:txBody>
      </p:sp>
      <p:sp>
        <p:nvSpPr>
          <p:cNvPr id="33" name="TextBox 32"/>
          <p:cNvSpPr txBox="1"/>
          <p:nvPr/>
        </p:nvSpPr>
        <p:spPr>
          <a:xfrm>
            <a:off x="6190197" y="4682605"/>
            <a:ext cx="682686" cy="461665"/>
          </a:xfrm>
          <a:prstGeom prst="rect">
            <a:avLst/>
          </a:prstGeom>
          <a:noFill/>
        </p:spPr>
        <p:txBody>
          <a:bodyPr wrap="square" rtlCol="0">
            <a:spAutoFit/>
          </a:bodyPr>
          <a:lstStyle/>
          <a:p>
            <a:r>
              <a:rPr lang="en-US" sz="2400" b="1" dirty="0"/>
              <a:t>c)</a:t>
            </a:r>
          </a:p>
        </p:txBody>
      </p:sp>
      <p:sp>
        <p:nvSpPr>
          <p:cNvPr id="34" name="Rectangle 33"/>
          <p:cNvSpPr/>
          <p:nvPr/>
        </p:nvSpPr>
        <p:spPr>
          <a:xfrm>
            <a:off x="-311279" y="4682605"/>
            <a:ext cx="3058468" cy="1161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35" name="Straight Connector 34"/>
          <p:cNvCxnSpPr/>
          <p:nvPr/>
        </p:nvCxnSpPr>
        <p:spPr>
          <a:xfrm>
            <a:off x="887313" y="5187458"/>
            <a:ext cx="18240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95756" y="4752390"/>
            <a:ext cx="682686" cy="461665"/>
          </a:xfrm>
          <a:prstGeom prst="rect">
            <a:avLst/>
          </a:prstGeom>
          <a:noFill/>
        </p:spPr>
        <p:txBody>
          <a:bodyPr wrap="square" rtlCol="0">
            <a:spAutoFit/>
          </a:bodyPr>
          <a:lstStyle/>
          <a:p>
            <a:r>
              <a:rPr lang="en-US" sz="2400" b="1" dirty="0"/>
              <a:t>d</a:t>
            </a:r>
            <a:r>
              <a:rPr lang="en-US" sz="2400" b="1"/>
              <a:t>)</a:t>
            </a:r>
            <a:endParaRPr lang="en-US" sz="2400" b="1" dirty="0"/>
          </a:p>
        </p:txBody>
      </p:sp>
      <p:sp>
        <p:nvSpPr>
          <p:cNvPr id="37" name="Title 1"/>
          <p:cNvSpPr>
            <a:spLocks noGrp="1"/>
          </p:cNvSpPr>
          <p:nvPr>
            <p:ph type="title"/>
          </p:nvPr>
        </p:nvSpPr>
        <p:spPr>
          <a:xfrm>
            <a:off x="4785022" y="767153"/>
            <a:ext cx="4403795" cy="990600"/>
          </a:xfrm>
        </p:spPr>
        <p:txBody>
          <a:bodyPr>
            <a:normAutofit fontScale="90000"/>
          </a:bodyPr>
          <a:lstStyle/>
          <a:p>
            <a:pPr algn="ctr"/>
            <a:r>
              <a:rPr lang="en-US" dirty="0"/>
              <a:t>Identify the correct vocabulary term for the structure shown</a:t>
            </a:r>
          </a:p>
        </p:txBody>
      </p:sp>
    </p:spTree>
    <p:extLst>
      <p:ext uri="{BB962C8B-B14F-4D97-AF65-F5344CB8AC3E}">
        <p14:creationId xmlns:p14="http://schemas.microsoft.com/office/powerpoint/2010/main" val="173667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buNone/>
            </a:pPr>
            <a:r>
              <a:rPr lang="en-US" dirty="0"/>
              <a:t>What parts of cells must be replicated in order for a cell to divide?</a:t>
            </a:r>
          </a:p>
        </p:txBody>
      </p:sp>
      <p:sp>
        <p:nvSpPr>
          <p:cNvPr id="3" name="Content Placeholder 2"/>
          <p:cNvSpPr>
            <a:spLocks noGrp="1"/>
          </p:cNvSpPr>
          <p:nvPr>
            <p:ph idx="1"/>
          </p:nvPr>
        </p:nvSpPr>
        <p:spPr>
          <a:xfrm>
            <a:off x="457200" y="1600200"/>
            <a:ext cx="3041003" cy="4876800"/>
          </a:xfrm>
        </p:spPr>
        <p:txBody>
          <a:bodyPr/>
          <a:lstStyle/>
          <a:p>
            <a:pPr marL="0" indent="0">
              <a:buNone/>
            </a:pPr>
            <a:endParaRPr lang="en-US" dirty="0"/>
          </a:p>
          <a:p>
            <a:pPr marL="457200" indent="-457200">
              <a:buFont typeface="+mj-lt"/>
              <a:buAutoNum type="alphaLcParenR"/>
            </a:pPr>
            <a:r>
              <a:rPr lang="en-US" dirty="0"/>
              <a:t>DNA</a:t>
            </a:r>
          </a:p>
          <a:p>
            <a:pPr marL="457200" indent="-457200">
              <a:buFont typeface="+mj-lt"/>
              <a:buAutoNum type="alphaLcParenR"/>
            </a:pPr>
            <a:r>
              <a:rPr lang="en-US" dirty="0"/>
              <a:t>Organelles (if present)</a:t>
            </a:r>
          </a:p>
          <a:p>
            <a:pPr marL="457200" indent="-457200">
              <a:buFont typeface="+mj-lt"/>
              <a:buAutoNum type="alphaLcParenR"/>
            </a:pPr>
            <a:r>
              <a:rPr lang="en-US" dirty="0"/>
              <a:t>Cytoplasm</a:t>
            </a:r>
          </a:p>
          <a:p>
            <a:pPr marL="457200" indent="-457200">
              <a:buFont typeface="+mj-lt"/>
              <a:buAutoNum type="alphaLcParenR"/>
            </a:pPr>
            <a:r>
              <a:rPr lang="en-US" dirty="0"/>
              <a:t>All of the above</a:t>
            </a:r>
          </a:p>
        </p:txBody>
      </p:sp>
      <p:pic>
        <p:nvPicPr>
          <p:cNvPr id="4" name="Picture 3" descr="12_03EukChromosome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977" y="1897822"/>
            <a:ext cx="5218176" cy="4748784"/>
          </a:xfrm>
          <a:prstGeom prst="rect">
            <a:avLst/>
          </a:prstGeom>
        </p:spPr>
      </p:pic>
      <p:grpSp>
        <p:nvGrpSpPr>
          <p:cNvPr id="5" name="Group 4"/>
          <p:cNvGrpSpPr/>
          <p:nvPr/>
        </p:nvGrpSpPr>
        <p:grpSpPr>
          <a:xfrm>
            <a:off x="7889883" y="6230583"/>
            <a:ext cx="925998" cy="153253"/>
            <a:chOff x="8276167" y="4567767"/>
            <a:chExt cx="509058" cy="100541"/>
          </a:xfrm>
          <a:solidFill>
            <a:schemeClr val="bg1"/>
          </a:solidFill>
        </p:grpSpPr>
        <p:cxnSp>
          <p:nvCxnSpPr>
            <p:cNvPr id="6" name="Straight Connector 5"/>
            <p:cNvCxnSpPr/>
            <p:nvPr/>
          </p:nvCxnSpPr>
          <p:spPr bwMode="auto">
            <a:xfrm>
              <a:off x="8276167" y="4618038"/>
              <a:ext cx="509058" cy="0"/>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8277437" y="4567767"/>
              <a:ext cx="0" cy="100541"/>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8784167" y="4567767"/>
              <a:ext cx="0" cy="100541"/>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Text Box 31"/>
          <p:cNvSpPr txBox="1">
            <a:spLocks noChangeArrowheads="1"/>
          </p:cNvSpPr>
          <p:nvPr/>
        </p:nvSpPr>
        <p:spPr bwMode="auto">
          <a:xfrm>
            <a:off x="8000669" y="6360336"/>
            <a:ext cx="652513" cy="2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700" dirty="0">
                <a:solidFill>
                  <a:srgbClr val="000000"/>
                </a:solidFill>
                <a:latin typeface="Arial" charset="0"/>
              </a:rPr>
              <a:t>20 </a:t>
            </a:r>
            <a:r>
              <a:rPr lang="en-US" sz="1700" dirty="0" err="1">
                <a:solidFill>
                  <a:srgbClr val="000000"/>
                </a:solidFill>
                <a:latin typeface="Arial"/>
                <a:ea typeface="Lucida Grande"/>
                <a:cs typeface="Arial"/>
              </a:rPr>
              <a:t>μ</a:t>
            </a:r>
            <a:r>
              <a:rPr lang="en-US" sz="1700" dirty="0" err="1">
                <a:solidFill>
                  <a:srgbClr val="000000"/>
                </a:solidFill>
                <a:latin typeface="Arial" charset="0"/>
              </a:rPr>
              <a:t>m</a:t>
            </a:r>
            <a:endParaRPr lang="en-US" sz="1700" dirty="0">
              <a:solidFill>
                <a:srgbClr val="000000"/>
              </a:solidFill>
              <a:latin typeface="Arial" charset="0"/>
            </a:endParaRPr>
          </a:p>
        </p:txBody>
      </p:sp>
    </p:spTree>
    <p:extLst>
      <p:ext uri="{BB962C8B-B14F-4D97-AF65-F5344CB8AC3E}">
        <p14:creationId xmlns:p14="http://schemas.microsoft.com/office/powerpoint/2010/main" val="31565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types of cells complete cell division differently</a:t>
            </a:r>
          </a:p>
        </p:txBody>
      </p:sp>
      <p:sp>
        <p:nvSpPr>
          <p:cNvPr id="3" name="Content Placeholder 2"/>
          <p:cNvSpPr>
            <a:spLocks noGrp="1"/>
          </p:cNvSpPr>
          <p:nvPr>
            <p:ph idx="1"/>
          </p:nvPr>
        </p:nvSpPr>
        <p:spPr/>
        <p:txBody>
          <a:bodyPr/>
          <a:lstStyle/>
          <a:p>
            <a:r>
              <a:rPr lang="en-US" sz="3200" dirty="0"/>
              <a:t>Prokaryotic</a:t>
            </a:r>
          </a:p>
          <a:p>
            <a:r>
              <a:rPr lang="en-US" sz="3200" dirty="0"/>
              <a:t>Eukaryotic</a:t>
            </a:r>
          </a:p>
          <a:p>
            <a:pPr lvl="1"/>
            <a:r>
              <a:rPr lang="en-US" sz="2800" dirty="0"/>
              <a:t>Somatic (body cells)</a:t>
            </a:r>
          </a:p>
          <a:p>
            <a:pPr lvl="1"/>
            <a:r>
              <a:rPr lang="en-US" sz="2800" dirty="0"/>
              <a:t>Gametes (sex cells)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884946"/>
            <a:ext cx="3276600" cy="36709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822700"/>
            <a:ext cx="6934200" cy="2844800"/>
          </a:xfrm>
          <a:prstGeom prst="rect">
            <a:avLst/>
          </a:prstGeom>
        </p:spPr>
      </p:pic>
    </p:spTree>
    <p:extLst>
      <p:ext uri="{BB962C8B-B14F-4D97-AF65-F5344CB8AC3E}">
        <p14:creationId xmlns:p14="http://schemas.microsoft.com/office/powerpoint/2010/main" val="205999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a:t>Cell division: Prokaryotes vs Eukaryotes</a:t>
            </a:r>
          </a:p>
        </p:txBody>
      </p:sp>
      <p:sp>
        <p:nvSpPr>
          <p:cNvPr id="3" name="Text Placeholder 2"/>
          <p:cNvSpPr>
            <a:spLocks noGrp="1"/>
          </p:cNvSpPr>
          <p:nvPr>
            <p:ph type="body" sz="half" idx="1"/>
          </p:nvPr>
        </p:nvSpPr>
        <p:spPr>
          <a:xfrm>
            <a:off x="457200" y="1257895"/>
            <a:ext cx="8229600" cy="4525963"/>
          </a:xfrm>
        </p:spPr>
        <p:txBody>
          <a:bodyPr/>
          <a:lstStyle/>
          <a:p>
            <a:r>
              <a:rPr lang="en-US" dirty="0"/>
              <a:t>Presence or absence of nucleus</a:t>
            </a:r>
          </a:p>
          <a:p>
            <a:r>
              <a:rPr lang="en-US" dirty="0"/>
              <a:t>Circular vs non circular chromosomes</a:t>
            </a:r>
          </a:p>
        </p:txBody>
      </p:sp>
      <p:sp>
        <p:nvSpPr>
          <p:cNvPr id="6" name="TextBox 5"/>
          <p:cNvSpPr txBox="1"/>
          <p:nvPr/>
        </p:nvSpPr>
        <p:spPr>
          <a:xfrm>
            <a:off x="851732" y="6454988"/>
            <a:ext cx="3326552" cy="369332"/>
          </a:xfrm>
          <a:prstGeom prst="rect">
            <a:avLst/>
          </a:prstGeom>
          <a:noFill/>
        </p:spPr>
        <p:txBody>
          <a:bodyPr wrap="none" rtlCol="0">
            <a:spAutoFit/>
          </a:bodyPr>
          <a:lstStyle/>
          <a:p>
            <a:r>
              <a:rPr lang="en-US" b="1" dirty="0">
                <a:solidFill>
                  <a:schemeClr val="tx2"/>
                </a:solidFill>
              </a:rPr>
              <a:t>Single Circular chromosome</a:t>
            </a:r>
          </a:p>
        </p:txBody>
      </p:sp>
      <p:sp>
        <p:nvSpPr>
          <p:cNvPr id="7" name="TextBox 6"/>
          <p:cNvSpPr txBox="1"/>
          <p:nvPr/>
        </p:nvSpPr>
        <p:spPr>
          <a:xfrm>
            <a:off x="4962101" y="6454988"/>
            <a:ext cx="3454792" cy="369332"/>
          </a:xfrm>
          <a:prstGeom prst="rect">
            <a:avLst/>
          </a:prstGeom>
          <a:noFill/>
        </p:spPr>
        <p:txBody>
          <a:bodyPr wrap="none" rtlCol="0">
            <a:spAutoFit/>
          </a:bodyPr>
          <a:lstStyle/>
          <a:p>
            <a:r>
              <a:rPr lang="en-US" b="1" dirty="0">
                <a:solidFill>
                  <a:schemeClr val="tx2"/>
                </a:solidFill>
              </a:rPr>
              <a:t>Multiple Linear chromosomes</a:t>
            </a:r>
          </a:p>
        </p:txBody>
      </p:sp>
      <p:sp>
        <p:nvSpPr>
          <p:cNvPr id="4" name="Rectangle: Rounded Corners 3">
            <a:extLst>
              <a:ext uri="{FF2B5EF4-FFF2-40B4-BE49-F238E27FC236}">
                <a16:creationId xmlns:a16="http://schemas.microsoft.com/office/drawing/2014/main" xmlns="" id="{B6E2BB3E-DDA6-46BD-94A6-B51CB42C6ABE}"/>
              </a:ext>
            </a:extLst>
          </p:cNvPr>
          <p:cNvSpPr/>
          <p:nvPr/>
        </p:nvSpPr>
        <p:spPr>
          <a:xfrm>
            <a:off x="1219200" y="4191000"/>
            <a:ext cx="2286000" cy="10668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52459DC6-8AFC-4117-A003-86EC845F6C14}"/>
              </a:ext>
            </a:extLst>
          </p:cNvPr>
          <p:cNvSpPr/>
          <p:nvPr/>
        </p:nvSpPr>
        <p:spPr>
          <a:xfrm>
            <a:off x="4762968" y="3187344"/>
            <a:ext cx="3662031" cy="26513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BD4DBAF5-F71B-4EB9-91D5-67AD154A2C7A}"/>
              </a:ext>
            </a:extLst>
          </p:cNvPr>
          <p:cNvSpPr/>
          <p:nvPr/>
        </p:nvSpPr>
        <p:spPr>
          <a:xfrm>
            <a:off x="2344994" y="4513006"/>
            <a:ext cx="766916" cy="604684"/>
          </a:xfrm>
          <a:custGeom>
            <a:avLst/>
            <a:gdLst>
              <a:gd name="connsiteX0" fmla="*/ 103238 w 766916"/>
              <a:gd name="connsiteY0" fmla="*/ 88491 h 604684"/>
              <a:gd name="connsiteX1" fmla="*/ 88490 w 766916"/>
              <a:gd name="connsiteY1" fmla="*/ 162233 h 604684"/>
              <a:gd name="connsiteX2" fmla="*/ 0 w 766916"/>
              <a:gd name="connsiteY2" fmla="*/ 221226 h 604684"/>
              <a:gd name="connsiteX3" fmla="*/ 44245 w 766916"/>
              <a:gd name="connsiteY3" fmla="*/ 309717 h 604684"/>
              <a:gd name="connsiteX4" fmla="*/ 88490 w 766916"/>
              <a:gd name="connsiteY4" fmla="*/ 324465 h 604684"/>
              <a:gd name="connsiteX5" fmla="*/ 103238 w 766916"/>
              <a:gd name="connsiteY5" fmla="*/ 368710 h 604684"/>
              <a:gd name="connsiteX6" fmla="*/ 73741 w 766916"/>
              <a:gd name="connsiteY6" fmla="*/ 457200 h 604684"/>
              <a:gd name="connsiteX7" fmla="*/ 88490 w 766916"/>
              <a:gd name="connsiteY7" fmla="*/ 501446 h 604684"/>
              <a:gd name="connsiteX8" fmla="*/ 221225 w 766916"/>
              <a:gd name="connsiteY8" fmla="*/ 560439 h 604684"/>
              <a:gd name="connsiteX9" fmla="*/ 309716 w 766916"/>
              <a:gd name="connsiteY9" fmla="*/ 589936 h 604684"/>
              <a:gd name="connsiteX10" fmla="*/ 383458 w 766916"/>
              <a:gd name="connsiteY10" fmla="*/ 604684 h 604684"/>
              <a:gd name="connsiteX11" fmla="*/ 575187 w 766916"/>
              <a:gd name="connsiteY11" fmla="*/ 575188 h 604684"/>
              <a:gd name="connsiteX12" fmla="*/ 663677 w 766916"/>
              <a:gd name="connsiteY12" fmla="*/ 545691 h 604684"/>
              <a:gd name="connsiteX13" fmla="*/ 634180 w 766916"/>
              <a:gd name="connsiteY13" fmla="*/ 501446 h 604684"/>
              <a:gd name="connsiteX14" fmla="*/ 693174 w 766916"/>
              <a:gd name="connsiteY14" fmla="*/ 486697 h 604684"/>
              <a:gd name="connsiteX15" fmla="*/ 737419 w 766916"/>
              <a:gd name="connsiteY15" fmla="*/ 457200 h 604684"/>
              <a:gd name="connsiteX16" fmla="*/ 752167 w 766916"/>
              <a:gd name="connsiteY16" fmla="*/ 412955 h 604684"/>
              <a:gd name="connsiteX17" fmla="*/ 678425 w 766916"/>
              <a:gd name="connsiteY17" fmla="*/ 339213 h 604684"/>
              <a:gd name="connsiteX18" fmla="*/ 707922 w 766916"/>
              <a:gd name="connsiteY18" fmla="*/ 265471 h 604684"/>
              <a:gd name="connsiteX19" fmla="*/ 766916 w 766916"/>
              <a:gd name="connsiteY19" fmla="*/ 191729 h 604684"/>
              <a:gd name="connsiteX20" fmla="*/ 707922 w 766916"/>
              <a:gd name="connsiteY20" fmla="*/ 103239 h 604684"/>
              <a:gd name="connsiteX21" fmla="*/ 619432 w 766916"/>
              <a:gd name="connsiteY21" fmla="*/ 132736 h 604684"/>
              <a:gd name="connsiteX22" fmla="*/ 575187 w 766916"/>
              <a:gd name="connsiteY22" fmla="*/ 147484 h 604684"/>
              <a:gd name="connsiteX23" fmla="*/ 530941 w 766916"/>
              <a:gd name="connsiteY23" fmla="*/ 132736 h 604684"/>
              <a:gd name="connsiteX24" fmla="*/ 486696 w 766916"/>
              <a:gd name="connsiteY24" fmla="*/ 29497 h 604684"/>
              <a:gd name="connsiteX25" fmla="*/ 442451 w 766916"/>
              <a:gd name="connsiteY25" fmla="*/ 0 h 604684"/>
              <a:gd name="connsiteX26" fmla="*/ 412954 w 766916"/>
              <a:gd name="connsiteY26" fmla="*/ 44246 h 604684"/>
              <a:gd name="connsiteX27" fmla="*/ 324464 w 766916"/>
              <a:gd name="connsiteY27" fmla="*/ 14749 h 604684"/>
              <a:gd name="connsiteX28" fmla="*/ 280219 w 766916"/>
              <a:gd name="connsiteY28" fmla="*/ 29497 h 604684"/>
              <a:gd name="connsiteX29" fmla="*/ 206477 w 766916"/>
              <a:gd name="connsiteY29" fmla="*/ 88491 h 604684"/>
              <a:gd name="connsiteX30" fmla="*/ 132735 w 766916"/>
              <a:gd name="connsiteY30" fmla="*/ 162233 h 604684"/>
              <a:gd name="connsiteX31" fmla="*/ 117987 w 766916"/>
              <a:gd name="connsiteY31" fmla="*/ 162233 h 60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66916" h="604684">
                <a:moveTo>
                  <a:pt x="103238" y="88491"/>
                </a:moveTo>
                <a:cubicBezTo>
                  <a:pt x="98322" y="113072"/>
                  <a:pt x="103880" y="142446"/>
                  <a:pt x="88490" y="162233"/>
                </a:cubicBezTo>
                <a:cubicBezTo>
                  <a:pt x="66726" y="190216"/>
                  <a:pt x="0" y="221226"/>
                  <a:pt x="0" y="221226"/>
                </a:cubicBezTo>
                <a:cubicBezTo>
                  <a:pt x="9716" y="250373"/>
                  <a:pt x="18254" y="288924"/>
                  <a:pt x="44245" y="309717"/>
                </a:cubicBezTo>
                <a:cubicBezTo>
                  <a:pt x="56384" y="319429"/>
                  <a:pt x="73742" y="319549"/>
                  <a:pt x="88490" y="324465"/>
                </a:cubicBezTo>
                <a:cubicBezTo>
                  <a:pt x="93406" y="339213"/>
                  <a:pt x="104955" y="353259"/>
                  <a:pt x="103238" y="368710"/>
                </a:cubicBezTo>
                <a:cubicBezTo>
                  <a:pt x="99804" y="399612"/>
                  <a:pt x="73741" y="457200"/>
                  <a:pt x="73741" y="457200"/>
                </a:cubicBezTo>
                <a:cubicBezTo>
                  <a:pt x="78657" y="471949"/>
                  <a:pt x="78778" y="489306"/>
                  <a:pt x="88490" y="501446"/>
                </a:cubicBezTo>
                <a:cubicBezTo>
                  <a:pt x="113985" y="533315"/>
                  <a:pt x="194189" y="551427"/>
                  <a:pt x="221225" y="560439"/>
                </a:cubicBezTo>
                <a:lnTo>
                  <a:pt x="309716" y="589936"/>
                </a:lnTo>
                <a:lnTo>
                  <a:pt x="383458" y="604684"/>
                </a:lnTo>
                <a:cubicBezTo>
                  <a:pt x="438660" y="597784"/>
                  <a:pt x="518020" y="590779"/>
                  <a:pt x="575187" y="575188"/>
                </a:cubicBezTo>
                <a:cubicBezTo>
                  <a:pt x="605184" y="567007"/>
                  <a:pt x="663677" y="545691"/>
                  <a:pt x="663677" y="545691"/>
                </a:cubicBezTo>
                <a:cubicBezTo>
                  <a:pt x="653845" y="530943"/>
                  <a:pt x="626253" y="517300"/>
                  <a:pt x="634180" y="501446"/>
                </a:cubicBezTo>
                <a:cubicBezTo>
                  <a:pt x="643245" y="483316"/>
                  <a:pt x="674543" y="494682"/>
                  <a:pt x="693174" y="486697"/>
                </a:cubicBezTo>
                <a:cubicBezTo>
                  <a:pt x="709466" y="479715"/>
                  <a:pt x="722671" y="467032"/>
                  <a:pt x="737419" y="457200"/>
                </a:cubicBezTo>
                <a:cubicBezTo>
                  <a:pt x="742335" y="442452"/>
                  <a:pt x="754723" y="428290"/>
                  <a:pt x="752167" y="412955"/>
                </a:cubicBezTo>
                <a:cubicBezTo>
                  <a:pt x="746022" y="376083"/>
                  <a:pt x="704235" y="356420"/>
                  <a:pt x="678425" y="339213"/>
                </a:cubicBezTo>
                <a:cubicBezTo>
                  <a:pt x="651189" y="257503"/>
                  <a:pt x="658590" y="327136"/>
                  <a:pt x="707922" y="265471"/>
                </a:cubicBezTo>
                <a:cubicBezTo>
                  <a:pt x="789337" y="163703"/>
                  <a:pt x="640116" y="276263"/>
                  <a:pt x="766916" y="191729"/>
                </a:cubicBezTo>
                <a:cubicBezTo>
                  <a:pt x="758657" y="150435"/>
                  <a:pt x="770032" y="96338"/>
                  <a:pt x="707922" y="103239"/>
                </a:cubicBezTo>
                <a:cubicBezTo>
                  <a:pt x="677020" y="106672"/>
                  <a:pt x="648929" y="122904"/>
                  <a:pt x="619432" y="132736"/>
                </a:cubicBezTo>
                <a:lnTo>
                  <a:pt x="575187" y="147484"/>
                </a:lnTo>
                <a:cubicBezTo>
                  <a:pt x="560438" y="142568"/>
                  <a:pt x="543081" y="142448"/>
                  <a:pt x="530941" y="132736"/>
                </a:cubicBezTo>
                <a:cubicBezTo>
                  <a:pt x="471458" y="85150"/>
                  <a:pt x="527178" y="90220"/>
                  <a:pt x="486696" y="29497"/>
                </a:cubicBezTo>
                <a:cubicBezTo>
                  <a:pt x="476864" y="14749"/>
                  <a:pt x="457199" y="9832"/>
                  <a:pt x="442451" y="0"/>
                </a:cubicBezTo>
                <a:cubicBezTo>
                  <a:pt x="432619" y="14749"/>
                  <a:pt x="430543" y="42047"/>
                  <a:pt x="412954" y="44246"/>
                </a:cubicBezTo>
                <a:cubicBezTo>
                  <a:pt x="382102" y="48103"/>
                  <a:pt x="324464" y="14749"/>
                  <a:pt x="324464" y="14749"/>
                </a:cubicBezTo>
                <a:cubicBezTo>
                  <a:pt x="309716" y="19665"/>
                  <a:pt x="292358" y="19786"/>
                  <a:pt x="280219" y="29497"/>
                </a:cubicBezTo>
                <a:cubicBezTo>
                  <a:pt x="184916" y="105739"/>
                  <a:pt x="317690" y="51418"/>
                  <a:pt x="206477" y="88491"/>
                </a:cubicBezTo>
                <a:cubicBezTo>
                  <a:pt x="176980" y="132736"/>
                  <a:pt x="181896" y="137652"/>
                  <a:pt x="132735" y="162233"/>
                </a:cubicBezTo>
                <a:cubicBezTo>
                  <a:pt x="128338" y="164432"/>
                  <a:pt x="122903" y="162233"/>
                  <a:pt x="117987" y="16223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BA69FBA-68C3-4824-9B9F-B4500D379C73}"/>
              </a:ext>
            </a:extLst>
          </p:cNvPr>
          <p:cNvSpPr/>
          <p:nvPr/>
        </p:nvSpPr>
        <p:spPr>
          <a:xfrm>
            <a:off x="6398603" y="3476255"/>
            <a:ext cx="1477435" cy="1514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57DE4707-5E04-4735-A34A-ECBCCB436456}"/>
              </a:ext>
            </a:extLst>
          </p:cNvPr>
          <p:cNvSpPr/>
          <p:nvPr/>
        </p:nvSpPr>
        <p:spPr>
          <a:xfrm>
            <a:off x="6689497" y="3917389"/>
            <a:ext cx="133266" cy="663678"/>
          </a:xfrm>
          <a:custGeom>
            <a:avLst/>
            <a:gdLst>
              <a:gd name="connsiteX0" fmla="*/ 59102 w 133266"/>
              <a:gd name="connsiteY0" fmla="*/ 0 h 663678"/>
              <a:gd name="connsiteX1" fmla="*/ 108 w 133266"/>
              <a:gd name="connsiteY1" fmla="*/ 117987 h 663678"/>
              <a:gd name="connsiteX2" fmla="*/ 59102 w 133266"/>
              <a:gd name="connsiteY2" fmla="*/ 250723 h 663678"/>
              <a:gd name="connsiteX3" fmla="*/ 103347 w 133266"/>
              <a:gd name="connsiteY3" fmla="*/ 280220 h 663678"/>
              <a:gd name="connsiteX4" fmla="*/ 118096 w 133266"/>
              <a:gd name="connsiteY4" fmla="*/ 457200 h 663678"/>
              <a:gd name="connsiteX5" fmla="*/ 103347 w 133266"/>
              <a:gd name="connsiteY5" fmla="*/ 501445 h 663678"/>
              <a:gd name="connsiteX6" fmla="*/ 29605 w 133266"/>
              <a:gd name="connsiteY6" fmla="*/ 634181 h 663678"/>
              <a:gd name="connsiteX7" fmla="*/ 29605 w 133266"/>
              <a:gd name="connsiteY7" fmla="*/ 663678 h 66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266" h="663678">
                <a:moveTo>
                  <a:pt x="59102" y="0"/>
                </a:moveTo>
                <a:cubicBezTo>
                  <a:pt x="56258" y="4740"/>
                  <a:pt x="-2868" y="91199"/>
                  <a:pt x="108" y="117987"/>
                </a:cubicBezTo>
                <a:cubicBezTo>
                  <a:pt x="3759" y="150846"/>
                  <a:pt x="30288" y="221909"/>
                  <a:pt x="59102" y="250723"/>
                </a:cubicBezTo>
                <a:cubicBezTo>
                  <a:pt x="71636" y="263257"/>
                  <a:pt x="88599" y="270388"/>
                  <a:pt x="103347" y="280220"/>
                </a:cubicBezTo>
                <a:cubicBezTo>
                  <a:pt x="138170" y="384688"/>
                  <a:pt x="141928" y="349958"/>
                  <a:pt x="118096" y="457200"/>
                </a:cubicBezTo>
                <a:cubicBezTo>
                  <a:pt x="114724" y="472376"/>
                  <a:pt x="110897" y="487855"/>
                  <a:pt x="103347" y="501445"/>
                </a:cubicBezTo>
                <a:cubicBezTo>
                  <a:pt x="66391" y="567965"/>
                  <a:pt x="42119" y="571612"/>
                  <a:pt x="29605" y="634181"/>
                </a:cubicBezTo>
                <a:cubicBezTo>
                  <a:pt x="27677" y="643822"/>
                  <a:pt x="29605" y="653846"/>
                  <a:pt x="29605" y="66367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49A497BD-0DA7-4221-8648-B35103EFB6FB}"/>
              </a:ext>
            </a:extLst>
          </p:cNvPr>
          <p:cNvSpPr/>
          <p:nvPr/>
        </p:nvSpPr>
        <p:spPr>
          <a:xfrm>
            <a:off x="6910831" y="3873144"/>
            <a:ext cx="177060" cy="280219"/>
          </a:xfrm>
          <a:custGeom>
            <a:avLst/>
            <a:gdLst>
              <a:gd name="connsiteX0" fmla="*/ 0 w 177060"/>
              <a:gd name="connsiteY0" fmla="*/ 280219 h 280219"/>
              <a:gd name="connsiteX1" fmla="*/ 73742 w 177060"/>
              <a:gd name="connsiteY1" fmla="*/ 250723 h 280219"/>
              <a:gd name="connsiteX2" fmla="*/ 117987 w 177060"/>
              <a:gd name="connsiteY2" fmla="*/ 162232 h 280219"/>
              <a:gd name="connsiteX3" fmla="*/ 147484 w 177060"/>
              <a:gd name="connsiteY3" fmla="*/ 117987 h 280219"/>
              <a:gd name="connsiteX4" fmla="*/ 176981 w 177060"/>
              <a:gd name="connsiteY4" fmla="*/ 0 h 28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60" h="280219">
                <a:moveTo>
                  <a:pt x="0" y="280219"/>
                </a:moveTo>
                <a:cubicBezTo>
                  <a:pt x="24581" y="270387"/>
                  <a:pt x="52199" y="266111"/>
                  <a:pt x="73742" y="250723"/>
                </a:cubicBezTo>
                <a:cubicBezTo>
                  <a:pt x="106617" y="227241"/>
                  <a:pt x="102234" y="193738"/>
                  <a:pt x="117987" y="162232"/>
                </a:cubicBezTo>
                <a:cubicBezTo>
                  <a:pt x="125914" y="146378"/>
                  <a:pt x="140285" y="134185"/>
                  <a:pt x="147484" y="117987"/>
                </a:cubicBezTo>
                <a:cubicBezTo>
                  <a:pt x="180090" y="44624"/>
                  <a:pt x="176981" y="52856"/>
                  <a:pt x="176981"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CE9C131E-D2EE-4ADA-A8F9-48B2302F5AA1}"/>
              </a:ext>
            </a:extLst>
          </p:cNvPr>
          <p:cNvSpPr/>
          <p:nvPr/>
        </p:nvSpPr>
        <p:spPr>
          <a:xfrm>
            <a:off x="7191051" y="3710793"/>
            <a:ext cx="324464" cy="501564"/>
          </a:xfrm>
          <a:custGeom>
            <a:avLst/>
            <a:gdLst>
              <a:gd name="connsiteX0" fmla="*/ 0 w 324464"/>
              <a:gd name="connsiteY0" fmla="*/ 501564 h 501564"/>
              <a:gd name="connsiteX1" fmla="*/ 73742 w 324464"/>
              <a:gd name="connsiteY1" fmla="*/ 472067 h 501564"/>
              <a:gd name="connsiteX2" fmla="*/ 162232 w 324464"/>
              <a:gd name="connsiteY2" fmla="*/ 442570 h 501564"/>
              <a:gd name="connsiteX3" fmla="*/ 250722 w 324464"/>
              <a:gd name="connsiteY3" fmla="*/ 383577 h 501564"/>
              <a:gd name="connsiteX4" fmla="*/ 309716 w 324464"/>
              <a:gd name="connsiteY4" fmla="*/ 309835 h 501564"/>
              <a:gd name="connsiteX5" fmla="*/ 324464 w 324464"/>
              <a:gd name="connsiteY5" fmla="*/ 265590 h 501564"/>
              <a:gd name="connsiteX6" fmla="*/ 294967 w 324464"/>
              <a:gd name="connsiteY6" fmla="*/ 221345 h 501564"/>
              <a:gd name="connsiteX7" fmla="*/ 265471 w 324464"/>
              <a:gd name="connsiteY7" fmla="*/ 132854 h 501564"/>
              <a:gd name="connsiteX8" fmla="*/ 235974 w 324464"/>
              <a:gd name="connsiteY8" fmla="*/ 44364 h 501564"/>
              <a:gd name="connsiteX9" fmla="*/ 206477 w 324464"/>
              <a:gd name="connsiteY9" fmla="*/ 119 h 50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64" h="501564">
                <a:moveTo>
                  <a:pt x="0" y="501564"/>
                </a:moveTo>
                <a:cubicBezTo>
                  <a:pt x="24581" y="491732"/>
                  <a:pt x="48862" y="481114"/>
                  <a:pt x="73742" y="472067"/>
                </a:cubicBezTo>
                <a:cubicBezTo>
                  <a:pt x="102962" y="461441"/>
                  <a:pt x="136362" y="459817"/>
                  <a:pt x="162232" y="442570"/>
                </a:cubicBezTo>
                <a:lnTo>
                  <a:pt x="250722" y="383577"/>
                </a:lnTo>
                <a:cubicBezTo>
                  <a:pt x="287795" y="272364"/>
                  <a:pt x="233474" y="405138"/>
                  <a:pt x="309716" y="309835"/>
                </a:cubicBezTo>
                <a:cubicBezTo>
                  <a:pt x="319427" y="297696"/>
                  <a:pt x="319548" y="280338"/>
                  <a:pt x="324464" y="265590"/>
                </a:cubicBezTo>
                <a:cubicBezTo>
                  <a:pt x="314632" y="250842"/>
                  <a:pt x="302166" y="237543"/>
                  <a:pt x="294967" y="221345"/>
                </a:cubicBezTo>
                <a:cubicBezTo>
                  <a:pt x="282339" y="192932"/>
                  <a:pt x="275303" y="162351"/>
                  <a:pt x="265471" y="132854"/>
                </a:cubicBezTo>
                <a:lnTo>
                  <a:pt x="235974" y="44364"/>
                </a:lnTo>
                <a:cubicBezTo>
                  <a:pt x="219671" y="-4545"/>
                  <a:pt x="236771" y="119"/>
                  <a:pt x="206477" y="1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F78256A8-86BE-4414-B329-614ABE970184}"/>
              </a:ext>
            </a:extLst>
          </p:cNvPr>
          <p:cNvSpPr/>
          <p:nvPr/>
        </p:nvSpPr>
        <p:spPr>
          <a:xfrm>
            <a:off x="6874897" y="4345092"/>
            <a:ext cx="168670" cy="471949"/>
          </a:xfrm>
          <a:custGeom>
            <a:avLst/>
            <a:gdLst>
              <a:gd name="connsiteX0" fmla="*/ 168670 w 168670"/>
              <a:gd name="connsiteY0" fmla="*/ 0 h 471949"/>
              <a:gd name="connsiteX1" fmla="*/ 94928 w 168670"/>
              <a:gd name="connsiteY1" fmla="*/ 44246 h 471949"/>
              <a:gd name="connsiteX2" fmla="*/ 35934 w 168670"/>
              <a:gd name="connsiteY2" fmla="*/ 176981 h 471949"/>
              <a:gd name="connsiteX3" fmla="*/ 21186 w 168670"/>
              <a:gd name="connsiteY3" fmla="*/ 221226 h 471949"/>
              <a:gd name="connsiteX4" fmla="*/ 6437 w 168670"/>
              <a:gd name="connsiteY4" fmla="*/ 471949 h 47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70" h="471949">
                <a:moveTo>
                  <a:pt x="168670" y="0"/>
                </a:moveTo>
                <a:cubicBezTo>
                  <a:pt x="144089" y="14749"/>
                  <a:pt x="116693" y="25590"/>
                  <a:pt x="94928" y="44246"/>
                </a:cubicBezTo>
                <a:cubicBezTo>
                  <a:pt x="62207" y="72293"/>
                  <a:pt x="46438" y="145468"/>
                  <a:pt x="35934" y="176981"/>
                </a:cubicBezTo>
                <a:lnTo>
                  <a:pt x="21186" y="221226"/>
                </a:lnTo>
                <a:cubicBezTo>
                  <a:pt x="-15329" y="330768"/>
                  <a:pt x="6437" y="249908"/>
                  <a:pt x="6437" y="47194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A2FC8293-B690-41C3-A64E-2D2ED0FA218A}"/>
              </a:ext>
            </a:extLst>
          </p:cNvPr>
          <p:cNvSpPr/>
          <p:nvPr/>
        </p:nvSpPr>
        <p:spPr>
          <a:xfrm>
            <a:off x="7250044" y="4418834"/>
            <a:ext cx="44245" cy="457200"/>
          </a:xfrm>
          <a:custGeom>
            <a:avLst/>
            <a:gdLst>
              <a:gd name="connsiteX0" fmla="*/ 0 w 44245"/>
              <a:gd name="connsiteY0" fmla="*/ 457200 h 457200"/>
              <a:gd name="connsiteX1" fmla="*/ 29497 w 44245"/>
              <a:gd name="connsiteY1" fmla="*/ 383458 h 457200"/>
              <a:gd name="connsiteX2" fmla="*/ 44245 w 44245"/>
              <a:gd name="connsiteY2" fmla="*/ 339213 h 457200"/>
              <a:gd name="connsiteX3" fmla="*/ 29497 w 44245"/>
              <a:gd name="connsiteY3" fmla="*/ 280220 h 457200"/>
              <a:gd name="connsiteX4" fmla="*/ 44245 w 44245"/>
              <a:gd name="connsiteY4" fmla="*/ 206478 h 457200"/>
              <a:gd name="connsiteX5" fmla="*/ 29497 w 44245"/>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45" h="457200">
                <a:moveTo>
                  <a:pt x="0" y="457200"/>
                </a:moveTo>
                <a:cubicBezTo>
                  <a:pt x="9832" y="432619"/>
                  <a:pt x="20201" y="408247"/>
                  <a:pt x="29497" y="383458"/>
                </a:cubicBezTo>
                <a:cubicBezTo>
                  <a:pt x="34956" y="368902"/>
                  <a:pt x="44245" y="354759"/>
                  <a:pt x="44245" y="339213"/>
                </a:cubicBezTo>
                <a:cubicBezTo>
                  <a:pt x="44245" y="318943"/>
                  <a:pt x="34413" y="299884"/>
                  <a:pt x="29497" y="280220"/>
                </a:cubicBezTo>
                <a:cubicBezTo>
                  <a:pt x="34413" y="255639"/>
                  <a:pt x="44245" y="231545"/>
                  <a:pt x="44245" y="206478"/>
                </a:cubicBezTo>
                <a:cubicBezTo>
                  <a:pt x="44245" y="137477"/>
                  <a:pt x="29497" y="0"/>
                  <a:pt x="2949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5D938F3-BD4D-40E9-8BB4-9CCDB6C4692C}"/>
              </a:ext>
            </a:extLst>
          </p:cNvPr>
          <p:cNvSpPr/>
          <p:nvPr/>
        </p:nvSpPr>
        <p:spPr>
          <a:xfrm>
            <a:off x="7471270" y="4227105"/>
            <a:ext cx="176981" cy="442452"/>
          </a:xfrm>
          <a:custGeom>
            <a:avLst/>
            <a:gdLst>
              <a:gd name="connsiteX0" fmla="*/ 0 w 176981"/>
              <a:gd name="connsiteY0" fmla="*/ 0 h 442452"/>
              <a:gd name="connsiteX1" fmla="*/ 117987 w 176981"/>
              <a:gd name="connsiteY1" fmla="*/ 58994 h 442452"/>
              <a:gd name="connsiteX2" fmla="*/ 147484 w 176981"/>
              <a:gd name="connsiteY2" fmla="*/ 147484 h 442452"/>
              <a:gd name="connsiteX3" fmla="*/ 176981 w 176981"/>
              <a:gd name="connsiteY3" fmla="*/ 250723 h 442452"/>
              <a:gd name="connsiteX4" fmla="*/ 88490 w 176981"/>
              <a:gd name="connsiteY4" fmla="*/ 427704 h 442452"/>
              <a:gd name="connsiteX5" fmla="*/ 58994 w 176981"/>
              <a:gd name="connsiteY5" fmla="*/ 442452 h 44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81" h="442452">
                <a:moveTo>
                  <a:pt x="0" y="0"/>
                </a:moveTo>
                <a:cubicBezTo>
                  <a:pt x="13213" y="5285"/>
                  <a:pt x="103259" y="35430"/>
                  <a:pt x="117987" y="58994"/>
                </a:cubicBezTo>
                <a:cubicBezTo>
                  <a:pt x="134466" y="85360"/>
                  <a:pt x="137652" y="117987"/>
                  <a:pt x="147484" y="147484"/>
                </a:cubicBezTo>
                <a:cubicBezTo>
                  <a:pt x="168640" y="210953"/>
                  <a:pt x="158463" y="176655"/>
                  <a:pt x="176981" y="250723"/>
                </a:cubicBezTo>
                <a:cubicBezTo>
                  <a:pt x="163020" y="292604"/>
                  <a:pt x="134234" y="404832"/>
                  <a:pt x="88490" y="427704"/>
                </a:cubicBezTo>
                <a:lnTo>
                  <a:pt x="58994" y="44245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D2BE6009-E827-4FF7-9174-AC5F15683C76}"/>
              </a:ext>
            </a:extLst>
          </p:cNvPr>
          <p:cNvSpPr txBox="1"/>
          <p:nvPr/>
        </p:nvSpPr>
        <p:spPr>
          <a:xfrm>
            <a:off x="1512523" y="3606580"/>
            <a:ext cx="2027090" cy="369332"/>
          </a:xfrm>
          <a:prstGeom prst="rect">
            <a:avLst/>
          </a:prstGeom>
          <a:noFill/>
        </p:spPr>
        <p:txBody>
          <a:bodyPr wrap="square" rtlCol="0">
            <a:spAutoFit/>
          </a:bodyPr>
          <a:lstStyle/>
          <a:p>
            <a:r>
              <a:rPr lang="en-US" dirty="0"/>
              <a:t>Prokaryote</a:t>
            </a:r>
          </a:p>
        </p:txBody>
      </p:sp>
      <p:sp>
        <p:nvSpPr>
          <p:cNvPr id="20" name="TextBox 19">
            <a:extLst>
              <a:ext uri="{FF2B5EF4-FFF2-40B4-BE49-F238E27FC236}">
                <a16:creationId xmlns:a16="http://schemas.microsoft.com/office/drawing/2014/main" xmlns="" id="{5A18E674-6D55-4C93-8B14-6F3645290CF7}"/>
              </a:ext>
            </a:extLst>
          </p:cNvPr>
          <p:cNvSpPr txBox="1"/>
          <p:nvPr/>
        </p:nvSpPr>
        <p:spPr>
          <a:xfrm>
            <a:off x="5897286" y="2672505"/>
            <a:ext cx="2027090" cy="369332"/>
          </a:xfrm>
          <a:prstGeom prst="rect">
            <a:avLst/>
          </a:prstGeom>
          <a:noFill/>
        </p:spPr>
        <p:txBody>
          <a:bodyPr wrap="square" rtlCol="0">
            <a:spAutoFit/>
          </a:bodyPr>
          <a:lstStyle/>
          <a:p>
            <a:r>
              <a:rPr lang="en-US" dirty="0"/>
              <a:t>Eukaryote</a:t>
            </a:r>
          </a:p>
        </p:txBody>
      </p:sp>
      <p:sp>
        <p:nvSpPr>
          <p:cNvPr id="21" name="TextBox 20">
            <a:extLst>
              <a:ext uri="{FF2B5EF4-FFF2-40B4-BE49-F238E27FC236}">
                <a16:creationId xmlns:a16="http://schemas.microsoft.com/office/drawing/2014/main" xmlns="" id="{7CB30D64-3056-4BE7-A465-4A7090738BD2}"/>
              </a:ext>
            </a:extLst>
          </p:cNvPr>
          <p:cNvSpPr txBox="1"/>
          <p:nvPr/>
        </p:nvSpPr>
        <p:spPr>
          <a:xfrm>
            <a:off x="1233290" y="5808657"/>
            <a:ext cx="2317721" cy="646331"/>
          </a:xfrm>
          <a:prstGeom prst="rect">
            <a:avLst/>
          </a:prstGeom>
          <a:noFill/>
        </p:spPr>
        <p:txBody>
          <a:bodyPr wrap="square" rtlCol="0">
            <a:spAutoFit/>
          </a:bodyPr>
          <a:lstStyle/>
          <a:p>
            <a:r>
              <a:rPr lang="en-US" dirty="0"/>
              <a:t>No nucleus</a:t>
            </a:r>
          </a:p>
          <a:p>
            <a:r>
              <a:rPr lang="en-US" dirty="0"/>
              <a:t>Single loop of DNA</a:t>
            </a:r>
          </a:p>
        </p:txBody>
      </p:sp>
      <p:sp>
        <p:nvSpPr>
          <p:cNvPr id="22" name="TextBox 21">
            <a:extLst>
              <a:ext uri="{FF2B5EF4-FFF2-40B4-BE49-F238E27FC236}">
                <a16:creationId xmlns:a16="http://schemas.microsoft.com/office/drawing/2014/main" xmlns="" id="{1D273791-ED89-4C90-9ED3-B8FFA7ABF14F}"/>
              </a:ext>
            </a:extLst>
          </p:cNvPr>
          <p:cNvSpPr txBox="1"/>
          <p:nvPr/>
        </p:nvSpPr>
        <p:spPr>
          <a:xfrm>
            <a:off x="4962101" y="5901826"/>
            <a:ext cx="3297277" cy="646331"/>
          </a:xfrm>
          <a:prstGeom prst="rect">
            <a:avLst/>
          </a:prstGeom>
          <a:noFill/>
        </p:spPr>
        <p:txBody>
          <a:bodyPr wrap="square" rtlCol="0">
            <a:spAutoFit/>
          </a:bodyPr>
          <a:lstStyle/>
          <a:p>
            <a:r>
              <a:rPr lang="en-US" dirty="0"/>
              <a:t>Has a nucleus with DNA in non-looped chromosomes</a:t>
            </a:r>
          </a:p>
        </p:txBody>
      </p:sp>
      <p:sp>
        <p:nvSpPr>
          <p:cNvPr id="23" name="TextBox 22">
            <a:extLst>
              <a:ext uri="{FF2B5EF4-FFF2-40B4-BE49-F238E27FC236}">
                <a16:creationId xmlns:a16="http://schemas.microsoft.com/office/drawing/2014/main" xmlns="" id="{04B3C7F0-5A67-4EAF-93D6-822FA94E5994}"/>
              </a:ext>
            </a:extLst>
          </p:cNvPr>
          <p:cNvSpPr txBox="1"/>
          <p:nvPr/>
        </p:nvSpPr>
        <p:spPr>
          <a:xfrm>
            <a:off x="3744402" y="3864397"/>
            <a:ext cx="2027090" cy="369332"/>
          </a:xfrm>
          <a:prstGeom prst="rect">
            <a:avLst/>
          </a:prstGeom>
          <a:noFill/>
        </p:spPr>
        <p:txBody>
          <a:bodyPr wrap="square" rtlCol="0">
            <a:spAutoFit/>
          </a:bodyPr>
          <a:lstStyle/>
          <a:p>
            <a:r>
              <a:rPr lang="en-US" dirty="0"/>
              <a:t>DNA</a:t>
            </a:r>
          </a:p>
        </p:txBody>
      </p:sp>
      <p:sp>
        <p:nvSpPr>
          <p:cNvPr id="24" name="TextBox 23">
            <a:extLst>
              <a:ext uri="{FF2B5EF4-FFF2-40B4-BE49-F238E27FC236}">
                <a16:creationId xmlns:a16="http://schemas.microsoft.com/office/drawing/2014/main" xmlns="" id="{D56A0146-28B0-4AA3-892A-4C787AFE0C84}"/>
              </a:ext>
            </a:extLst>
          </p:cNvPr>
          <p:cNvSpPr txBox="1"/>
          <p:nvPr/>
        </p:nvSpPr>
        <p:spPr>
          <a:xfrm>
            <a:off x="3948556" y="5154558"/>
            <a:ext cx="2027090" cy="369332"/>
          </a:xfrm>
          <a:prstGeom prst="rect">
            <a:avLst/>
          </a:prstGeom>
          <a:noFill/>
        </p:spPr>
        <p:txBody>
          <a:bodyPr wrap="square" rtlCol="0">
            <a:spAutoFit/>
          </a:bodyPr>
          <a:lstStyle/>
          <a:p>
            <a:r>
              <a:rPr lang="en-US" dirty="0"/>
              <a:t>Nucleus</a:t>
            </a:r>
          </a:p>
        </p:txBody>
      </p:sp>
      <p:cxnSp>
        <p:nvCxnSpPr>
          <p:cNvPr id="26" name="Straight Arrow Connector 25">
            <a:extLst>
              <a:ext uri="{FF2B5EF4-FFF2-40B4-BE49-F238E27FC236}">
                <a16:creationId xmlns:a16="http://schemas.microsoft.com/office/drawing/2014/main" xmlns="" id="{12B948E4-F71F-4348-BF23-55726E931724}"/>
              </a:ext>
            </a:extLst>
          </p:cNvPr>
          <p:cNvCxnSpPr>
            <a:cxnSpLocks/>
            <a:stCxn id="23" idx="1"/>
          </p:cNvCxnSpPr>
          <p:nvPr/>
        </p:nvCxnSpPr>
        <p:spPr>
          <a:xfrm flipH="1">
            <a:off x="2952157" y="4049063"/>
            <a:ext cx="792245" cy="5066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xmlns="" id="{CDB258AC-E2B3-4899-8FFF-2845BD077699}"/>
              </a:ext>
            </a:extLst>
          </p:cNvPr>
          <p:cNvCxnSpPr>
            <a:cxnSpLocks/>
          </p:cNvCxnSpPr>
          <p:nvPr/>
        </p:nvCxnSpPr>
        <p:spPr>
          <a:xfrm>
            <a:off x="4335265" y="4049063"/>
            <a:ext cx="2275474" cy="8222"/>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xmlns="" id="{912CD164-D134-4068-BE15-3F82873D168F}"/>
              </a:ext>
            </a:extLst>
          </p:cNvPr>
          <p:cNvCxnSpPr/>
          <p:nvPr/>
        </p:nvCxnSpPr>
        <p:spPr>
          <a:xfrm flipV="1">
            <a:off x="4896631" y="4669557"/>
            <a:ext cx="1552546" cy="669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2645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8"/>
          <p:cNvSpPr>
            <a:spLocks noGrp="1" noChangeArrowheads="1"/>
          </p:cNvSpPr>
          <p:nvPr>
            <p:ph type="title"/>
          </p:nvPr>
        </p:nvSpPr>
        <p:spPr>
          <a:xfrm>
            <a:off x="381000" y="152400"/>
            <a:ext cx="8763000" cy="1143000"/>
          </a:xfrm>
        </p:spPr>
        <p:txBody>
          <a:bodyPr>
            <a:noAutofit/>
          </a:bodyPr>
          <a:lstStyle/>
          <a:p>
            <a:pPr eaLnBrk="1" fontAlgn="auto" hangingPunct="1">
              <a:spcAft>
                <a:spcPts val="0"/>
              </a:spcAft>
              <a:defRPr/>
            </a:pPr>
            <a:r>
              <a:rPr lang="en-US" dirty="0">
                <a:solidFill>
                  <a:srgbClr val="C0504D"/>
                </a:solidFill>
              </a:rPr>
              <a:t>Prokaryotic </a:t>
            </a:r>
            <a:r>
              <a:rPr lang="en-US" dirty="0"/>
              <a:t>cell division: Binary Fission</a:t>
            </a:r>
          </a:p>
        </p:txBody>
      </p:sp>
      <p:pic>
        <p:nvPicPr>
          <p:cNvPr id="26626" name="Picture 6" descr="08_03aBinaryFission_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31800" y="1143000"/>
            <a:ext cx="4170363" cy="5334000"/>
          </a:xfrm>
          <a:noFill/>
        </p:spPr>
      </p:pic>
      <p:sp>
        <p:nvSpPr>
          <p:cNvPr id="2" name="Content Placeholder 1"/>
          <p:cNvSpPr>
            <a:spLocks noGrp="1"/>
          </p:cNvSpPr>
          <p:nvPr>
            <p:ph sz="half" idx="2"/>
          </p:nvPr>
        </p:nvSpPr>
        <p:spPr>
          <a:xfrm>
            <a:off x="4853781" y="1295400"/>
            <a:ext cx="4038600" cy="4718304"/>
          </a:xfrm>
        </p:spPr>
        <p:txBody>
          <a:bodyPr/>
          <a:lstStyle/>
          <a:p>
            <a:r>
              <a:rPr lang="en-US" sz="3200" dirty="0"/>
              <a:t>Function</a:t>
            </a:r>
          </a:p>
          <a:p>
            <a:pPr lvl="1"/>
            <a:r>
              <a:rPr lang="en-US" sz="2800" dirty="0"/>
              <a:t>asexual reproduction</a:t>
            </a:r>
          </a:p>
          <a:p>
            <a:r>
              <a:rPr lang="en-US" sz="3200" dirty="0"/>
              <a:t>1 parent cell produces  2 genetically identical daughter cells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71" y="609600"/>
            <a:ext cx="8229600" cy="990600"/>
          </a:xfrm>
        </p:spPr>
        <p:txBody>
          <a:bodyPr>
            <a:noAutofit/>
          </a:bodyPr>
          <a:lstStyle/>
          <a:p>
            <a:pPr eaLnBrk="1" fontAlgn="auto" hangingPunct="1">
              <a:spcAft>
                <a:spcPts val="0"/>
              </a:spcAft>
              <a:defRPr/>
            </a:pPr>
            <a:r>
              <a:rPr lang="en-US" dirty="0"/>
              <a:t>Eukaryotes: Asexual vs Sexual reproduction </a:t>
            </a:r>
            <a:endParaRPr lang="en-US" dirty="0">
              <a:ea typeface="+mj-ea"/>
              <a:cs typeface="+mj-cs"/>
            </a:endParaRPr>
          </a:p>
        </p:txBody>
      </p:sp>
      <p:sp>
        <p:nvSpPr>
          <p:cNvPr id="23554" name="Rectangle 3"/>
          <p:cNvSpPr>
            <a:spLocks noChangeArrowheads="1"/>
          </p:cNvSpPr>
          <p:nvPr/>
        </p:nvSpPr>
        <p:spPr bwMode="auto">
          <a:xfrm>
            <a:off x="533400" y="18288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Wingdings" charset="2"/>
              <a:buNone/>
            </a:pPr>
            <a:endParaRPr lang="en-US" altLang="en-US" sz="2800" b="1"/>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563"/>
          <a:stretch/>
        </p:blipFill>
        <p:spPr>
          <a:xfrm>
            <a:off x="0" y="1666875"/>
            <a:ext cx="9062356" cy="3438525"/>
          </a:xfrm>
          <a:prstGeom prst="rect">
            <a:avLst/>
          </a:prstGeom>
        </p:spPr>
      </p:pic>
      <p:sp>
        <p:nvSpPr>
          <p:cNvPr id="4" name="TextBox 3"/>
          <p:cNvSpPr txBox="1"/>
          <p:nvPr/>
        </p:nvSpPr>
        <p:spPr>
          <a:xfrm>
            <a:off x="187779" y="5135254"/>
            <a:ext cx="4343399" cy="830997"/>
          </a:xfrm>
          <a:prstGeom prst="rect">
            <a:avLst/>
          </a:prstGeom>
          <a:noFill/>
        </p:spPr>
        <p:txBody>
          <a:bodyPr wrap="square" rtlCol="0">
            <a:spAutoFit/>
          </a:bodyPr>
          <a:lstStyle/>
          <a:p>
            <a:pPr algn="ctr"/>
            <a:r>
              <a:rPr lang="en-US" sz="2400" dirty="0"/>
              <a:t>One parent producing a genetically identical offspring</a:t>
            </a:r>
          </a:p>
        </p:txBody>
      </p:sp>
      <p:sp>
        <p:nvSpPr>
          <p:cNvPr id="10" name="TextBox 9"/>
          <p:cNvSpPr txBox="1"/>
          <p:nvPr/>
        </p:nvSpPr>
        <p:spPr>
          <a:xfrm>
            <a:off x="4630271" y="5056654"/>
            <a:ext cx="4343399" cy="1569660"/>
          </a:xfrm>
          <a:prstGeom prst="rect">
            <a:avLst/>
          </a:prstGeom>
          <a:noFill/>
        </p:spPr>
        <p:txBody>
          <a:bodyPr wrap="square" rtlCol="0">
            <a:spAutoFit/>
          </a:bodyPr>
          <a:lstStyle/>
          <a:p>
            <a:pPr algn="ctr"/>
            <a:r>
              <a:rPr lang="en-US" sz="2400" dirty="0"/>
              <a:t>Two parents producing sex cells (gametes) that fuse to form a genetically unique offspring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503425"/>
            <a:ext cx="5027613" cy="990600"/>
          </a:xfrm>
        </p:spPr>
        <p:txBody>
          <a:bodyPr>
            <a:normAutofit fontScale="90000"/>
          </a:bodyPr>
          <a:lstStyle/>
          <a:p>
            <a:r>
              <a:rPr lang="en-US" dirty="0"/>
              <a:t>Eukaryotic Cell Division - Mitosis</a:t>
            </a:r>
          </a:p>
        </p:txBody>
      </p:sp>
      <p:sp>
        <p:nvSpPr>
          <p:cNvPr id="3" name="Content Placeholder 2"/>
          <p:cNvSpPr>
            <a:spLocks noGrp="1"/>
          </p:cNvSpPr>
          <p:nvPr>
            <p:ph idx="1"/>
          </p:nvPr>
        </p:nvSpPr>
        <p:spPr>
          <a:xfrm>
            <a:off x="457200" y="1600200"/>
            <a:ext cx="4570413" cy="4876800"/>
          </a:xfrm>
        </p:spPr>
        <p:txBody>
          <a:bodyPr/>
          <a:lstStyle/>
          <a:p>
            <a:r>
              <a:rPr lang="en-US" sz="3200" dirty="0"/>
              <a:t>Somatic cells only</a:t>
            </a:r>
          </a:p>
          <a:p>
            <a:r>
              <a:rPr lang="en-US" sz="3200" dirty="0"/>
              <a:t>Function</a:t>
            </a:r>
          </a:p>
          <a:p>
            <a:pPr lvl="1"/>
            <a:r>
              <a:rPr lang="en-US" sz="2800" dirty="0"/>
              <a:t>asexual reproduction</a:t>
            </a:r>
          </a:p>
          <a:p>
            <a:pPr lvl="1"/>
            <a:r>
              <a:rPr lang="en-US" sz="2800" dirty="0"/>
              <a:t>growth of multicellular organisms</a:t>
            </a:r>
          </a:p>
          <a:p>
            <a:pPr lvl="1"/>
            <a:r>
              <a:rPr lang="en-US" sz="2800" dirty="0"/>
              <a:t>repair damage </a:t>
            </a:r>
          </a:p>
          <a:p>
            <a:r>
              <a:rPr lang="en-US" sz="3200" dirty="0"/>
              <a:t>1 parent cell produces 2 genetically identical daughter cells</a:t>
            </a:r>
          </a:p>
          <a:p>
            <a:endParaRPr lang="en-US" sz="3200" dirty="0"/>
          </a:p>
        </p:txBody>
      </p:sp>
      <p:sp>
        <p:nvSpPr>
          <p:cNvPr id="4" name="Text Box 15"/>
          <p:cNvSpPr txBox="1">
            <a:spLocks noChangeArrowheads="1"/>
          </p:cNvSpPr>
          <p:nvPr/>
        </p:nvSpPr>
        <p:spPr bwMode="auto">
          <a:xfrm>
            <a:off x="6037262" y="2418696"/>
            <a:ext cx="2020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600" b="1">
                <a:solidFill>
                  <a:srgbClr val="D2533C"/>
                </a:solidFill>
              </a:rPr>
              <a:t>Hydra and amoeba </a:t>
            </a:r>
          </a:p>
        </p:txBody>
      </p:sp>
      <p:pic>
        <p:nvPicPr>
          <p:cNvPr id="5" name="Picture 24" descr="08_01aAmoebaAsexualRepro_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724" y="35859"/>
            <a:ext cx="18700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1612" y="107296"/>
            <a:ext cx="16637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8286" r="54841" b="8286"/>
          <a:stretch/>
        </p:blipFill>
        <p:spPr>
          <a:xfrm>
            <a:off x="5452665" y="2498071"/>
            <a:ext cx="3237706" cy="4100215"/>
          </a:xfrm>
          <a:prstGeom prst="rect">
            <a:avLst/>
          </a:prstGeom>
        </p:spPr>
      </p:pic>
    </p:spTree>
    <p:extLst>
      <p:ext uri="{BB962C8B-B14F-4D97-AF65-F5344CB8AC3E}">
        <p14:creationId xmlns:p14="http://schemas.microsoft.com/office/powerpoint/2010/main" val="11346594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5131</TotalTime>
  <Words>3623</Words>
  <Application>Microsoft Macintosh PowerPoint</Application>
  <PresentationFormat>On-screen Show (4:3)</PresentationFormat>
  <Paragraphs>364</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Calibri</vt:lpstr>
      <vt:lpstr>Garamond</vt:lpstr>
      <vt:lpstr>Lucida Grande</vt:lpstr>
      <vt:lpstr>ＭＳ Ｐゴシック</vt:lpstr>
      <vt:lpstr>Times</vt:lpstr>
      <vt:lpstr>Times New Roman</vt:lpstr>
      <vt:lpstr>Wingdings</vt:lpstr>
      <vt:lpstr>Arial</vt:lpstr>
      <vt:lpstr>Clarity</vt:lpstr>
      <vt:lpstr>Chapter 8</vt:lpstr>
      <vt:lpstr>All living organisms are composed of cells.</vt:lpstr>
      <vt:lpstr>Cell Division</vt:lpstr>
      <vt:lpstr>What parts of cells must be replicated in order for a cell to divide?</vt:lpstr>
      <vt:lpstr>Different types of cells complete cell division differently</vt:lpstr>
      <vt:lpstr>Cell division: Prokaryotes vs Eukaryotes</vt:lpstr>
      <vt:lpstr>Prokaryotic cell division: Binary Fission</vt:lpstr>
      <vt:lpstr>Eukaryotes: Asexual vs Sexual reproduction </vt:lpstr>
      <vt:lpstr>Eukaryotic Cell Division - Mitosis</vt:lpstr>
      <vt:lpstr>What is a Chromosome?</vt:lpstr>
      <vt:lpstr>Eukaryotic chromosomes</vt:lpstr>
      <vt:lpstr>Chromosomes – discrete DNA molecules that are not attached to other DNA molecules</vt:lpstr>
      <vt:lpstr>A single chromosome can have two states: duplicated or unduplicated</vt:lpstr>
      <vt:lpstr>Chromosomes contain genes</vt:lpstr>
      <vt:lpstr>Ploidy – the number of copies of each chromosome in a cell </vt:lpstr>
      <vt:lpstr>Calculating total chromosome number</vt:lpstr>
      <vt:lpstr>An adult  (diploid) axolotl has 28 total chromosomes. How many chromosomes would you find in an axolotl blood cell? </vt:lpstr>
      <vt:lpstr>Homologous chromosome pairs</vt:lpstr>
      <vt:lpstr>PowerPoint Presentation</vt:lpstr>
      <vt:lpstr>PowerPoint Presentation</vt:lpstr>
      <vt:lpstr>Consider these two pieces of genetic material  </vt:lpstr>
      <vt:lpstr>Mitosis occurs during</vt:lpstr>
      <vt:lpstr>Draw an example of each type of chromosome</vt:lpstr>
      <vt:lpstr>Karyotype</vt:lpstr>
      <vt:lpstr>Cell Cycle Details</vt:lpstr>
      <vt:lpstr>Mitosis yields two daughter cells that:</vt:lpstr>
      <vt:lpstr>PowerPoint Presentation</vt:lpstr>
      <vt:lpstr>PowerPoint Presentation</vt:lpstr>
      <vt:lpstr>https://ed.ted.com/on/n0MzxHbx#watch</vt:lpstr>
      <vt:lpstr>Cytokinesis: animal vs plant cell</vt:lpstr>
      <vt:lpstr>Identify the correct vocabulary term for the structure shown</vt:lpstr>
    </vt:vector>
  </TitlesOfParts>
  <Company>Cosumnes River College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Cell Division and Reproduction</dc:title>
  <dc:creator>Dr. Donna DiPaolo</dc:creator>
  <cp:lastModifiedBy>Frank Santana</cp:lastModifiedBy>
  <cp:revision>143</cp:revision>
  <cp:lastPrinted>2018-04-03T14:30:37Z</cp:lastPrinted>
  <dcterms:created xsi:type="dcterms:W3CDTF">2012-10-23T00:18:02Z</dcterms:created>
  <dcterms:modified xsi:type="dcterms:W3CDTF">2018-09-20T17:53:32Z</dcterms:modified>
</cp:coreProperties>
</file>