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54" r:id="rId2"/>
    <p:sldId id="355" r:id="rId3"/>
    <p:sldId id="356" r:id="rId4"/>
    <p:sldId id="357" r:id="rId5"/>
    <p:sldId id="358" r:id="rId6"/>
    <p:sldId id="359" r:id="rId7"/>
    <p:sldId id="360" r:id="rId8"/>
    <p:sldId id="361" r:id="rId9"/>
    <p:sldId id="362" r:id="rId10"/>
    <p:sldId id="363" r:id="rId11"/>
    <p:sldId id="364" r:id="rId12"/>
    <p:sldId id="257" r:id="rId13"/>
    <p:sldId id="365" r:id="rId14"/>
    <p:sldId id="350" r:id="rId15"/>
    <p:sldId id="344" r:id="rId16"/>
    <p:sldId id="345" r:id="rId17"/>
    <p:sldId id="367" r:id="rId18"/>
    <p:sldId id="259" r:id="rId19"/>
    <p:sldId id="260" r:id="rId20"/>
    <p:sldId id="308" r:id="rId21"/>
    <p:sldId id="336" r:id="rId22"/>
    <p:sldId id="323" r:id="rId23"/>
    <p:sldId id="317" r:id="rId24"/>
    <p:sldId id="343" r:id="rId25"/>
    <p:sldId id="318" r:id="rId26"/>
    <p:sldId id="340" r:id="rId27"/>
    <p:sldId id="305" r:id="rId28"/>
    <p:sldId id="303" r:id="rId29"/>
    <p:sldId id="312" r:id="rId30"/>
    <p:sldId id="287" r:id="rId31"/>
    <p:sldId id="301" r:id="rId32"/>
    <p:sldId id="349" r:id="rId33"/>
    <p:sldId id="348" r:id="rId34"/>
    <p:sldId id="30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p:restoredTop sz="86387" autoAdjust="0"/>
  </p:normalViewPr>
  <p:slideViewPr>
    <p:cSldViewPr snapToGrid="0" snapToObjects="1">
      <p:cViewPr>
        <p:scale>
          <a:sx n="110" d="100"/>
          <a:sy n="110" d="100"/>
        </p:scale>
        <p:origin x="1400"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BDCFD-0380-9740-90BE-242DF1DF611B}" type="datetimeFigureOut">
              <a:rPr lang="en-US" smtClean="0"/>
              <a:t>9/24/18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155DE-42D9-E44B-B0C0-7482CFD5F39F}" type="slidenum">
              <a:rPr lang="en-US" smtClean="0"/>
              <a:t>‹#›</a:t>
            </a:fld>
            <a:endParaRPr lang="en-US"/>
          </a:p>
        </p:txBody>
      </p:sp>
    </p:spTree>
    <p:extLst>
      <p:ext uri="{BB962C8B-B14F-4D97-AF65-F5344CB8AC3E}">
        <p14:creationId xmlns:p14="http://schemas.microsoft.com/office/powerpoint/2010/main" val="1942433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A4127-64B0-FF4B-AFA6-1E8B4228D53F}" type="slidenum">
              <a:rPr lang="en-US" smtClean="0"/>
              <a:t>2</a:t>
            </a:fld>
            <a:endParaRPr lang="en-US"/>
          </a:p>
        </p:txBody>
      </p:sp>
    </p:spTree>
    <p:extLst>
      <p:ext uri="{BB962C8B-B14F-4D97-AF65-F5344CB8AC3E}">
        <p14:creationId xmlns:p14="http://schemas.microsoft.com/office/powerpoint/2010/main" val="246304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5.1 Membranes are fluid mosaics of lipids and proteins with many functions</a:t>
            </a:r>
          </a:p>
          <a:p>
            <a:endParaRPr lang="en-US">
              <a:latin typeface="Arial"/>
            </a:endParaRPr>
          </a:p>
        </p:txBody>
      </p:sp>
    </p:spTree>
    <p:extLst>
      <p:ext uri="{BB962C8B-B14F-4D97-AF65-F5344CB8AC3E}">
        <p14:creationId xmlns:p14="http://schemas.microsoft.com/office/powerpoint/2010/main" val="398605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5.1 Membranes are fluid mosaics of lipids and proteins with many functions</a:t>
            </a:r>
          </a:p>
          <a:p>
            <a:endParaRPr lang="en-US">
              <a:latin typeface="Arial"/>
            </a:endParaRPr>
          </a:p>
        </p:txBody>
      </p:sp>
    </p:spTree>
    <p:extLst>
      <p:ext uri="{BB962C8B-B14F-4D97-AF65-F5344CB8AC3E}">
        <p14:creationId xmlns:p14="http://schemas.microsoft.com/office/powerpoint/2010/main" val="398605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5.1 Membranes are fluid mosaics of lipids and proteins with many functions</a:t>
            </a:r>
          </a:p>
          <a:p>
            <a:endParaRPr lang="en-US">
              <a:latin typeface="Arial"/>
            </a:endParaRPr>
          </a:p>
        </p:txBody>
      </p:sp>
    </p:spTree>
    <p:extLst>
      <p:ext uri="{BB962C8B-B14F-4D97-AF65-F5344CB8AC3E}">
        <p14:creationId xmlns:p14="http://schemas.microsoft.com/office/powerpoint/2010/main" val="398605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18</a:t>
            </a:fld>
            <a:endParaRPr lang="en-US"/>
          </a:p>
        </p:txBody>
      </p:sp>
    </p:spTree>
    <p:extLst>
      <p:ext uri="{BB962C8B-B14F-4D97-AF65-F5344CB8AC3E}">
        <p14:creationId xmlns:p14="http://schemas.microsoft.com/office/powerpoint/2010/main" val="2183892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19</a:t>
            </a:fld>
            <a:endParaRPr lang="en-US"/>
          </a:p>
        </p:txBody>
      </p:sp>
    </p:spTree>
    <p:extLst>
      <p:ext uri="{BB962C8B-B14F-4D97-AF65-F5344CB8AC3E}">
        <p14:creationId xmlns:p14="http://schemas.microsoft.com/office/powerpoint/2010/main" val="218389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Frank</a:t>
            </a:r>
            <a:r>
              <a:rPr lang="en-US" baseline="0" smtClean="0"/>
              <a:t> Start</a:t>
            </a:r>
            <a:endParaRPr lang="en-US" dirty="0"/>
          </a:p>
        </p:txBody>
      </p:sp>
      <p:sp>
        <p:nvSpPr>
          <p:cNvPr id="4" name="Slide Number Placeholder 3"/>
          <p:cNvSpPr>
            <a:spLocks noGrp="1"/>
          </p:cNvSpPr>
          <p:nvPr>
            <p:ph type="sldNum" sz="quarter" idx="10"/>
          </p:nvPr>
        </p:nvSpPr>
        <p:spPr/>
        <p:txBody>
          <a:bodyPr/>
          <a:lstStyle/>
          <a:p>
            <a:fld id="{80A155DE-42D9-E44B-B0C0-7482CFD5F39F}" type="slidenum">
              <a:rPr lang="en-US" smtClean="0"/>
              <a:t>25</a:t>
            </a:fld>
            <a:endParaRPr lang="en-US"/>
          </a:p>
        </p:txBody>
      </p:sp>
    </p:spTree>
    <p:extLst>
      <p:ext uri="{BB962C8B-B14F-4D97-AF65-F5344CB8AC3E}">
        <p14:creationId xmlns:p14="http://schemas.microsoft.com/office/powerpoint/2010/main" val="103578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5.UN01 Review the concepts, 5.8</a:t>
            </a:r>
          </a:p>
          <a:p>
            <a:endParaRPr lang="en-US">
              <a:latin typeface="Arial"/>
            </a:endParaRPr>
          </a:p>
        </p:txBody>
      </p:sp>
    </p:spTree>
    <p:extLst>
      <p:ext uri="{BB962C8B-B14F-4D97-AF65-F5344CB8AC3E}">
        <p14:creationId xmlns:p14="http://schemas.microsoft.com/office/powerpoint/2010/main" val="3791198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sweep</a:t>
            </a:r>
            <a:endParaRPr lang="en-US" dirty="0" smtClean="0">
              <a:latin typeface="Arial"/>
            </a:endParaRPr>
          </a:p>
          <a:p>
            <a:endParaRPr lang="en-US" dirty="0">
              <a:latin typeface="Arial"/>
            </a:endParaRPr>
          </a:p>
        </p:txBody>
      </p:sp>
    </p:spTree>
    <p:extLst>
      <p:ext uri="{BB962C8B-B14F-4D97-AF65-F5344CB8AC3E}">
        <p14:creationId xmlns:p14="http://schemas.microsoft.com/office/powerpoint/2010/main" val="276059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5.UN01 Review the concepts, 5.8</a:t>
            </a:r>
          </a:p>
          <a:p>
            <a:endParaRPr lang="en-US">
              <a:latin typeface="Arial"/>
            </a:endParaRPr>
          </a:p>
        </p:txBody>
      </p:sp>
    </p:spTree>
    <p:extLst>
      <p:ext uri="{BB962C8B-B14F-4D97-AF65-F5344CB8AC3E}">
        <p14:creationId xmlns:p14="http://schemas.microsoft.com/office/powerpoint/2010/main" val="379119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cell can “select” when polar, charged, and larger molecules cross the membrane by providing protein gates.</a:t>
            </a:r>
            <a:endParaRPr lang="en-US"/>
          </a:p>
        </p:txBody>
      </p:sp>
      <p:sp>
        <p:nvSpPr>
          <p:cNvPr id="4" name="Slide Number Placeholder 3"/>
          <p:cNvSpPr>
            <a:spLocks noGrp="1"/>
          </p:cNvSpPr>
          <p:nvPr>
            <p:ph type="sldNum" sz="quarter" idx="10"/>
          </p:nvPr>
        </p:nvSpPr>
        <p:spPr/>
        <p:txBody>
          <a:bodyPr/>
          <a:lstStyle/>
          <a:p>
            <a:fld id="{3D5DAAA2-E696-0247-9310-36FE80AF6DFA}" type="slidenum">
              <a:rPr lang="en-US" smtClean="0"/>
              <a:t>29</a:t>
            </a:fld>
            <a:endParaRPr lang="en-US"/>
          </a:p>
        </p:txBody>
      </p:sp>
    </p:spTree>
    <p:extLst>
      <p:ext uri="{BB962C8B-B14F-4D97-AF65-F5344CB8AC3E}">
        <p14:creationId xmlns:p14="http://schemas.microsoft.com/office/powerpoint/2010/main" val="132969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3</a:t>
            </a:fld>
            <a:endParaRPr lang="en-US"/>
          </a:p>
        </p:txBody>
      </p:sp>
    </p:spTree>
    <p:extLst>
      <p:ext uri="{BB962C8B-B14F-4D97-AF65-F5344CB8AC3E}">
        <p14:creationId xmlns:p14="http://schemas.microsoft.com/office/powerpoint/2010/main" val="1462358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30</a:t>
            </a:fld>
            <a:endParaRPr lang="en-US"/>
          </a:p>
        </p:txBody>
      </p:sp>
    </p:spTree>
    <p:extLst>
      <p:ext uri="{BB962C8B-B14F-4D97-AF65-F5344CB8AC3E}">
        <p14:creationId xmlns:p14="http://schemas.microsoft.com/office/powerpoint/2010/main" val="4179560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B9B0E-5971-0A48-BBC4-CAF448DC2E92}" type="slidenum">
              <a:rPr lang="en-GB"/>
              <a:pPr/>
              <a:t>31</a:t>
            </a:fld>
            <a:endParaRPr lang="en-GB"/>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9040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A4127-64B0-FF4B-AFA6-1E8B4228D53F}" type="slidenum">
              <a:rPr lang="en-US" smtClean="0"/>
              <a:t>32</a:t>
            </a:fld>
            <a:endParaRPr lang="en-US"/>
          </a:p>
        </p:txBody>
      </p:sp>
    </p:spTree>
    <p:extLst>
      <p:ext uri="{BB962C8B-B14F-4D97-AF65-F5344CB8AC3E}">
        <p14:creationId xmlns:p14="http://schemas.microsoft.com/office/powerpoint/2010/main" val="2221315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1363" indent="-284163">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1413" indent="-227013">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598613" indent="-227013">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5813" indent="-227013">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3013" indent="-227013"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0213" indent="-227013"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7413" indent="-227013"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4613" indent="-227013"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defRPr/>
            </a:pPr>
            <a:fld id="{F0B4F293-F3E5-475D-937C-A7EC5C47097D}" type="slidenum">
              <a:rPr kumimoji="0" lang="en-US" altLang="en-US" smtClean="0">
                <a:solidFill>
                  <a:srgbClr val="000000"/>
                </a:solidFill>
                <a:latin typeface="Times" panose="02020603050405020304" pitchFamily="18" charset="0"/>
              </a:rPr>
              <a:pPr>
                <a:spcBef>
                  <a:spcPct val="0"/>
                </a:spcBef>
                <a:defRPr/>
              </a:pPr>
              <a:t>33</a:t>
            </a:fld>
            <a:endParaRPr kumimoji="0" lang="en-US" altLang="en-US">
              <a:solidFill>
                <a:srgbClr val="000000"/>
              </a:solidFill>
              <a:latin typeface="Times"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eaLnBrk="1" hangingPunct="1">
              <a:defRPr/>
            </a:pP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276097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5.UN02 Connecting the concepts, question 1</a:t>
            </a:r>
          </a:p>
          <a:p>
            <a:endParaRPr lang="en-US">
              <a:latin typeface="Arial"/>
            </a:endParaRPr>
          </a:p>
        </p:txBody>
      </p:sp>
    </p:spTree>
    <p:extLst>
      <p:ext uri="{BB962C8B-B14F-4D97-AF65-F5344CB8AC3E}">
        <p14:creationId xmlns:p14="http://schemas.microsoft.com/office/powerpoint/2010/main" val="307917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4</a:t>
            </a:fld>
            <a:endParaRPr lang="en-US"/>
          </a:p>
        </p:txBody>
      </p:sp>
    </p:spTree>
    <p:extLst>
      <p:ext uri="{BB962C8B-B14F-4D97-AF65-F5344CB8AC3E}">
        <p14:creationId xmlns:p14="http://schemas.microsoft.com/office/powerpoint/2010/main" val="146235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5</a:t>
            </a:fld>
            <a:endParaRPr lang="en-US"/>
          </a:p>
        </p:txBody>
      </p:sp>
    </p:spTree>
    <p:extLst>
      <p:ext uri="{BB962C8B-B14F-4D97-AF65-F5344CB8AC3E}">
        <p14:creationId xmlns:p14="http://schemas.microsoft.com/office/powerpoint/2010/main" val="85782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particles reach dynamic equilibrium, where there is no </a:t>
            </a:r>
            <a:r>
              <a:rPr lang="en-US" i="1" dirty="0" smtClean="0"/>
              <a:t>net</a:t>
            </a:r>
            <a:r>
              <a:rPr lang="en-US" dirty="0" smtClean="0"/>
              <a:t> change in concentration on either side of the membrane.</a:t>
            </a:r>
          </a:p>
          <a:p>
            <a:endParaRPr lang="en-US" dirty="0"/>
          </a:p>
        </p:txBody>
      </p:sp>
      <p:sp>
        <p:nvSpPr>
          <p:cNvPr id="4" name="Slide Number Placeholder 3"/>
          <p:cNvSpPr>
            <a:spLocks noGrp="1"/>
          </p:cNvSpPr>
          <p:nvPr>
            <p:ph type="sldNum" sz="quarter" idx="10"/>
          </p:nvPr>
        </p:nvSpPr>
        <p:spPr/>
        <p:txBody>
          <a:bodyPr/>
          <a:lstStyle/>
          <a:p>
            <a:fld id="{3D5DAAA2-E696-0247-9310-36FE80AF6DFA}" type="slidenum">
              <a:rPr lang="en-US" smtClean="0"/>
              <a:t>6</a:t>
            </a:fld>
            <a:endParaRPr lang="en-US"/>
          </a:p>
        </p:txBody>
      </p:sp>
    </p:spTree>
    <p:extLst>
      <p:ext uri="{BB962C8B-B14F-4D97-AF65-F5344CB8AC3E}">
        <p14:creationId xmlns:p14="http://schemas.microsoft.com/office/powerpoint/2010/main" val="92050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203116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9</a:t>
            </a:fld>
            <a:endParaRPr lang="en-US"/>
          </a:p>
        </p:txBody>
      </p:sp>
    </p:spTree>
    <p:extLst>
      <p:ext uri="{BB962C8B-B14F-4D97-AF65-F5344CB8AC3E}">
        <p14:creationId xmlns:p14="http://schemas.microsoft.com/office/powerpoint/2010/main" val="163256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EB9F9-F140-EF45-850C-3D487DA89B9F}" type="slidenum">
              <a:rPr lang="en-US" smtClean="0"/>
              <a:t>10</a:t>
            </a:fld>
            <a:endParaRPr lang="en-US"/>
          </a:p>
        </p:txBody>
      </p:sp>
    </p:spTree>
    <p:extLst>
      <p:ext uri="{BB962C8B-B14F-4D97-AF65-F5344CB8AC3E}">
        <p14:creationId xmlns:p14="http://schemas.microsoft.com/office/powerpoint/2010/main" val="152043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2913460" y="11580284"/>
            <a:ext cx="22288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b"/>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3A5B2CF6-0B84-45A8-9FBD-D33F67286BBA}" type="slidenum">
              <a:rPr kumimoji="0" lang="en-US" altLang="en-US"/>
              <a:pPr algn="r">
                <a:spcBef>
                  <a:spcPct val="0"/>
                </a:spcBef>
              </a:pPr>
              <a:t>11</a:t>
            </a:fld>
            <a:endParaRPr kumimoji="0" lang="en-US" altLang="en-US"/>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5354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2A9BBE-1AC2-FC4D-97F1-F008D1A36CF4}"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329979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A9BBE-1AC2-FC4D-97F1-F008D1A36CF4}"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414764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A9BBE-1AC2-FC4D-97F1-F008D1A36CF4}"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15524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A9BBE-1AC2-FC4D-97F1-F008D1A36CF4}"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304385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A9BBE-1AC2-FC4D-97F1-F008D1A36CF4}"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303721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2A9BBE-1AC2-FC4D-97F1-F008D1A36CF4}"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69460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A9BBE-1AC2-FC4D-97F1-F008D1A36CF4}" type="datetimeFigureOut">
              <a:rPr lang="en-US" smtClean="0"/>
              <a:t>9/24/18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34145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2A9BBE-1AC2-FC4D-97F1-F008D1A36CF4}" type="datetimeFigureOut">
              <a:rPr lang="en-US" smtClean="0"/>
              <a:t>9/24/18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216688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A9BBE-1AC2-FC4D-97F1-F008D1A36CF4}" type="datetimeFigureOut">
              <a:rPr lang="en-US" smtClean="0"/>
              <a:t>9/24/18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25871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A9BBE-1AC2-FC4D-97F1-F008D1A36CF4}"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75838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A9BBE-1AC2-FC4D-97F1-F008D1A36CF4}"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F8C75-BEC8-E941-876E-75A38A460516}" type="slidenum">
              <a:rPr lang="en-US" smtClean="0"/>
              <a:t>‹#›</a:t>
            </a:fld>
            <a:endParaRPr lang="en-US"/>
          </a:p>
        </p:txBody>
      </p:sp>
    </p:spTree>
    <p:extLst>
      <p:ext uri="{BB962C8B-B14F-4D97-AF65-F5344CB8AC3E}">
        <p14:creationId xmlns:p14="http://schemas.microsoft.com/office/powerpoint/2010/main" val="3334000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A9BBE-1AC2-FC4D-97F1-F008D1A36CF4}" type="datetimeFigureOut">
              <a:rPr lang="en-US" smtClean="0"/>
              <a:t>9/24/18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F8C75-BEC8-E941-876E-75A38A460516}" type="slidenum">
              <a:rPr lang="en-US" smtClean="0"/>
              <a:t>‹#›</a:t>
            </a:fld>
            <a:endParaRPr lang="en-US"/>
          </a:p>
        </p:txBody>
      </p:sp>
    </p:spTree>
    <p:extLst>
      <p:ext uri="{BB962C8B-B14F-4D97-AF65-F5344CB8AC3E}">
        <p14:creationId xmlns:p14="http://schemas.microsoft.com/office/powerpoint/2010/main" val="284340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file:///D:\Manjubharkavi\Production\October\28-Oct\Cambell%209E%20Ch%205\JPEG%20FILES\Unlabeled\05_05TonicityAnimalPlant-U.jpg"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file:///D:\Manjubharkavi\Production\October\28-Oct\Cambell%209E%20Ch%205\JPEG%20FILES\Unlabeled\05_01_0MembraneFunctions-U.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file:///D:\Manjubharkavi\Production\October\28-Oct\Cambell%209E%20Ch%205\JPEG%20FILES\Unlabeled\05_01_0MembraneFunctions-U.jpg"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file:///D:\Manjubharkavi\Production\October\28-Oct\Cambell%209E%20Ch%205\JPEG%20FILES\Unlabeled\05_01_0MembraneFunctions-U.jpg" TargetMode="Externa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file:///D:\Manjubharkavi\Production\October\28-Oct\Cambell%209E%20Ch%205\JPEG%20FILES\Unlabeled\05_01_0MembraneFunctions-U.jpg" TargetMode="Externa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jpg"/><Relationship Id="rId8"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jpg"/><Relationship Id="rId8"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6.tif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file:///D:\Manjubharkavi\Production\October\28-Oct\Cambell%209E%20Ch%205\JPEG%20FILES\Unlabeled\05_UN01ReviewConcepts-U.jpg" TargetMode="External"/><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file:///D:\Manjubharkavi\Production\October\28-Oct\Cambell%209E%20Ch%205\JPEG%20FILES\Unlabeled\05_08ActiveTransport_3-U.jpg"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file:///D:\Manjubharkavi\Production\October\28-Oct\Cambell%209E%20Ch%205\JPEG%20FILES\Unlabeled\05_UN01ReviewConcepts-U.jpg"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file:///D:\Manjubharkavi\Production\October\28-Oct\Cambell%209E%20Ch%205\JPEG%20FILES\Unlabeled\05_UN02ConnectConcepts-U.jpg" TargetMode="External"/><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93653"/>
            <a:ext cx="9077324" cy="584776"/>
          </a:xfrm>
          <a:prstGeom prst="rect">
            <a:avLst/>
          </a:prstGeom>
          <a:noFill/>
        </p:spPr>
        <p:txBody>
          <a:bodyPr wrap="none" rtlCol="0">
            <a:spAutoFit/>
          </a:bodyPr>
          <a:lstStyle/>
          <a:p>
            <a:pPr algn="ctr"/>
            <a:r>
              <a:rPr lang="en-US" sz="3200" b="1" dirty="0" smtClean="0">
                <a:solidFill>
                  <a:schemeClr val="accent2">
                    <a:lumMod val="75000"/>
                  </a:schemeClr>
                </a:solidFill>
                <a:latin typeface="Arial"/>
                <a:cs typeface="Arial"/>
              </a:rPr>
              <a:t>How do substances move in and out of cells?</a:t>
            </a:r>
            <a:endParaRPr lang="en-US" sz="3200" b="1" dirty="0">
              <a:solidFill>
                <a:schemeClr val="accent2">
                  <a:lumMod val="75000"/>
                </a:schemeClr>
              </a:solidFill>
              <a:latin typeface="Arial"/>
              <a:cs typeface="Arial"/>
            </a:endParaRPr>
          </a:p>
        </p:txBody>
      </p:sp>
    </p:spTree>
    <p:extLst>
      <p:ext uri="{BB962C8B-B14F-4D97-AF65-F5344CB8AC3E}">
        <p14:creationId xmlns:p14="http://schemas.microsoft.com/office/powerpoint/2010/main" val="10841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idx="4294967295"/>
          </p:nvPr>
        </p:nvSpPr>
        <p:spPr>
          <a:xfrm>
            <a:off x="228600" y="304800"/>
            <a:ext cx="8305800" cy="728870"/>
          </a:xfrm>
        </p:spPr>
        <p:txBody>
          <a:bodyPr>
            <a:noAutofit/>
          </a:bodyPr>
          <a:lstStyle/>
          <a:p>
            <a:pPr marL="914400" lvl="4" indent="0" algn="ctr">
              <a:buNone/>
              <a:defRPr/>
            </a:pPr>
            <a:r>
              <a:rPr lang="en-US" altLang="en-US" sz="3600" b="1" dirty="0">
                <a:solidFill>
                  <a:srgbClr val="953735"/>
                </a:solidFill>
                <a:latin typeface="Arial"/>
                <a:cs typeface="Arial"/>
              </a:rPr>
              <a:t>Tonicity</a:t>
            </a:r>
            <a:endParaRPr lang="en-US" altLang="en-US" sz="2400" b="1" dirty="0">
              <a:solidFill>
                <a:srgbClr val="953735"/>
              </a:solidFill>
              <a:latin typeface="Arial"/>
              <a:cs typeface="Arial"/>
            </a:endParaRPr>
          </a:p>
        </p:txBody>
      </p:sp>
      <p:sp>
        <p:nvSpPr>
          <p:cNvPr id="2" name="TextBox 1">
            <a:extLst>
              <a:ext uri="{FF2B5EF4-FFF2-40B4-BE49-F238E27FC236}">
                <a16:creationId xmlns:a16="http://schemas.microsoft.com/office/drawing/2014/main" xmlns="" id="{51DBF5FA-FC57-4E0B-BDCD-89EFCAAE93C3}"/>
              </a:ext>
            </a:extLst>
          </p:cNvPr>
          <p:cNvSpPr txBox="1"/>
          <p:nvPr/>
        </p:nvSpPr>
        <p:spPr>
          <a:xfrm>
            <a:off x="496956" y="1166197"/>
            <a:ext cx="8398565" cy="1107996"/>
          </a:xfrm>
          <a:prstGeom prst="rect">
            <a:avLst/>
          </a:prstGeom>
          <a:noFill/>
        </p:spPr>
        <p:txBody>
          <a:bodyPr wrap="square" rtlCol="0">
            <a:spAutoFit/>
          </a:bodyPr>
          <a:lstStyle/>
          <a:p>
            <a:r>
              <a:rPr lang="en-US" altLang="en-US" sz="2400" b="1" dirty="0">
                <a:solidFill>
                  <a:srgbClr val="FF6600"/>
                </a:solidFill>
                <a:latin typeface="Arial"/>
                <a:cs typeface="Arial"/>
              </a:rPr>
              <a:t>The ability of a surrounding solution to cause a cell to gain or lose water.</a:t>
            </a:r>
          </a:p>
          <a:p>
            <a:endParaRPr lang="en-US" dirty="0">
              <a:latin typeface="Arial"/>
              <a:cs typeface="Arial"/>
            </a:endParaRPr>
          </a:p>
        </p:txBody>
      </p:sp>
      <p:grpSp>
        <p:nvGrpSpPr>
          <p:cNvPr id="6" name="Group 5"/>
          <p:cNvGrpSpPr/>
          <p:nvPr/>
        </p:nvGrpSpPr>
        <p:grpSpPr>
          <a:xfrm>
            <a:off x="298704" y="2423160"/>
            <a:ext cx="8546592" cy="2858331"/>
            <a:chOff x="298704" y="633984"/>
            <a:chExt cx="8546592" cy="2858331"/>
          </a:xfrm>
        </p:grpSpPr>
        <p:pic>
          <p:nvPicPr>
            <p:cNvPr id="7" name="Picture 6"/>
            <p:cNvPicPr>
              <a:picLocks noChangeAspect="1"/>
            </p:cNvPicPr>
            <p:nvPr/>
          </p:nvPicPr>
          <p:blipFill rotWithShape="1">
            <a:blip r:embed="rId3" r:link="rId4">
              <a:extLst>
                <a:ext uri="{28A0092B-C50C-407E-A947-70E740481C1C}">
                  <a14:useLocalDpi xmlns:a14="http://schemas.microsoft.com/office/drawing/2010/main" val="0"/>
                </a:ext>
              </a:extLst>
            </a:blip>
            <a:srcRect b="52058"/>
            <a:stretch/>
          </p:blipFill>
          <p:spPr>
            <a:xfrm>
              <a:off x="298704" y="633984"/>
              <a:ext cx="8546592" cy="2753046"/>
            </a:xfrm>
            <a:prstGeom prst="rect">
              <a:avLst/>
            </a:prstGeom>
          </p:spPr>
        </p:pic>
        <p:sp>
          <p:nvSpPr>
            <p:cNvPr id="8" name="TextBox 2"/>
            <p:cNvSpPr txBox="1">
              <a:spLocks noChangeArrowheads="1"/>
            </p:cNvSpPr>
            <p:nvPr/>
          </p:nvSpPr>
          <p:spPr bwMode="auto">
            <a:xfrm>
              <a:off x="850907" y="704057"/>
              <a:ext cx="2205732"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Hypotonic solution</a:t>
              </a:r>
            </a:p>
            <a:p>
              <a:pPr algn="ctr" eaLnBrk="0" hangingPunct="0">
                <a:lnSpc>
                  <a:spcPts val="2000"/>
                </a:lnSpc>
              </a:pPr>
              <a:r>
                <a:rPr lang="en-US" sz="1800" b="1" dirty="0" smtClean="0">
                  <a:solidFill>
                    <a:srgbClr val="000000"/>
                  </a:solidFill>
                  <a:latin typeface="Arial"/>
                  <a:ea typeface="ＭＳ Ｐゴシック" charset="0"/>
                </a:rPr>
                <a:t>(lower solute levels)</a:t>
              </a:r>
              <a:endParaRPr lang="en-US" sz="1800" b="1" dirty="0">
                <a:solidFill>
                  <a:srgbClr val="000000"/>
                </a:solidFill>
                <a:latin typeface="Arial"/>
                <a:ea typeface="ＭＳ Ｐゴシック" charset="0"/>
              </a:endParaRPr>
            </a:p>
          </p:txBody>
        </p:sp>
        <p:sp>
          <p:nvSpPr>
            <p:cNvPr id="9" name="TextBox 4"/>
            <p:cNvSpPr txBox="1">
              <a:spLocks noChangeArrowheads="1"/>
            </p:cNvSpPr>
            <p:nvPr/>
          </p:nvSpPr>
          <p:spPr bwMode="auto">
            <a:xfrm>
              <a:off x="2386013" y="1357313"/>
              <a:ext cx="43120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a:t>
              </a:r>
              <a:r>
                <a:rPr lang="en-US" sz="1800" b="1" baseline="-25000" dirty="0">
                  <a:solidFill>
                    <a:srgbClr val="000000"/>
                  </a:solidFill>
                  <a:latin typeface="Arial"/>
                  <a:ea typeface="ＭＳ Ｐゴシック" charset="0"/>
                </a:rPr>
                <a:t>2</a:t>
              </a:r>
              <a:r>
                <a:rPr lang="en-US" sz="1800" b="1" dirty="0">
                  <a:solidFill>
                    <a:srgbClr val="000000"/>
                  </a:solidFill>
                  <a:latin typeface="Arial"/>
                  <a:ea typeface="ＭＳ Ｐゴシック" charset="0"/>
                </a:rPr>
                <a:t>O</a:t>
              </a:r>
            </a:p>
          </p:txBody>
        </p:sp>
        <p:sp>
          <p:nvSpPr>
            <p:cNvPr id="10" name="TextBox 9"/>
            <p:cNvSpPr txBox="1"/>
            <p:nvPr/>
          </p:nvSpPr>
          <p:spPr>
            <a:xfrm>
              <a:off x="305281" y="1732574"/>
              <a:ext cx="256480" cy="1218282"/>
            </a:xfrm>
            <a:prstGeom prst="rect">
              <a:avLst/>
            </a:prstGeom>
            <a:noFill/>
          </p:spPr>
          <p:txBody>
            <a:bodyPr vert="vert270" wrap="none" lIns="0" tIns="0" rIns="0" bIns="0">
              <a:spAutoFit/>
            </a:bodyPr>
            <a:lstStyle/>
            <a:p>
              <a:pPr eaLnBrk="0" fontAlgn="auto" hangingPunct="0">
                <a:lnSpc>
                  <a:spcPts val="2000"/>
                </a:lnSpc>
                <a:spcBef>
                  <a:spcPts val="0"/>
                </a:spcBef>
                <a:spcAft>
                  <a:spcPts val="0"/>
                </a:spcAft>
                <a:defRPr/>
              </a:pPr>
              <a:r>
                <a:rPr lang="en-US" sz="1800" b="1" dirty="0" smtClean="0">
                  <a:solidFill>
                    <a:srgbClr val="000000"/>
                  </a:solidFill>
                  <a:latin typeface="Arial"/>
                  <a:ea typeface="ＭＳ Ｐゴシック" charset="0"/>
                </a:rPr>
                <a:t>Animal cell</a:t>
              </a:r>
              <a:endParaRPr lang="en-US" sz="1800" b="1" dirty="0">
                <a:solidFill>
                  <a:srgbClr val="000000"/>
                </a:solidFill>
                <a:latin typeface="Arial"/>
                <a:ea typeface="ＭＳ Ｐゴシック" charset="0"/>
              </a:endParaRPr>
            </a:p>
          </p:txBody>
        </p:sp>
        <p:sp>
          <p:nvSpPr>
            <p:cNvPr id="11" name="TextBox 6"/>
            <p:cNvSpPr txBox="1">
              <a:spLocks noChangeArrowheads="1"/>
            </p:cNvSpPr>
            <p:nvPr/>
          </p:nvSpPr>
          <p:spPr bwMode="auto">
            <a:xfrm>
              <a:off x="3605233" y="706438"/>
              <a:ext cx="2205732"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smtClean="0">
                  <a:solidFill>
                    <a:srgbClr val="000000"/>
                  </a:solidFill>
                  <a:latin typeface="Arial"/>
                  <a:ea typeface="ＭＳ Ｐゴシック" charset="0"/>
                </a:rPr>
                <a:t>Isotonic solution</a:t>
              </a:r>
            </a:p>
            <a:p>
              <a:pPr algn="ctr" eaLnBrk="0" hangingPunct="0">
                <a:lnSpc>
                  <a:spcPts val="2000"/>
                </a:lnSpc>
              </a:pPr>
              <a:r>
                <a:rPr lang="en-US" sz="1800" b="1" smtClean="0">
                  <a:solidFill>
                    <a:srgbClr val="000000"/>
                  </a:solidFill>
                  <a:latin typeface="Arial"/>
                  <a:ea typeface="ＭＳ Ｐゴシック" charset="0"/>
                </a:rPr>
                <a:t>(equal solute levels)</a:t>
              </a:r>
              <a:endParaRPr lang="en-US" sz="1800" b="1">
                <a:solidFill>
                  <a:srgbClr val="000000"/>
                </a:solidFill>
                <a:latin typeface="Arial"/>
                <a:ea typeface="ＭＳ Ｐゴシック" charset="0"/>
              </a:endParaRPr>
            </a:p>
          </p:txBody>
        </p:sp>
        <p:sp>
          <p:nvSpPr>
            <p:cNvPr id="12" name="TextBox 8"/>
            <p:cNvSpPr txBox="1">
              <a:spLocks noChangeArrowheads="1"/>
            </p:cNvSpPr>
            <p:nvPr/>
          </p:nvSpPr>
          <p:spPr bwMode="auto">
            <a:xfrm>
              <a:off x="3670300" y="1519238"/>
              <a:ext cx="43120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a:t>
              </a:r>
              <a:r>
                <a:rPr lang="en-US" sz="1800" b="1" baseline="-25000" dirty="0">
                  <a:solidFill>
                    <a:srgbClr val="000000"/>
                  </a:solidFill>
                  <a:latin typeface="Arial"/>
                  <a:ea typeface="ＭＳ Ｐゴシック" charset="0"/>
                </a:rPr>
                <a:t>2</a:t>
              </a:r>
              <a:r>
                <a:rPr lang="en-US" sz="1800" b="1" dirty="0">
                  <a:solidFill>
                    <a:srgbClr val="000000"/>
                  </a:solidFill>
                  <a:latin typeface="Arial"/>
                  <a:ea typeface="ＭＳ Ｐゴシック" charset="0"/>
                </a:rPr>
                <a:t>O</a:t>
              </a:r>
            </a:p>
          </p:txBody>
        </p:sp>
        <p:sp>
          <p:nvSpPr>
            <p:cNvPr id="13" name="TextBox 9"/>
            <p:cNvSpPr txBox="1">
              <a:spLocks noChangeArrowheads="1"/>
            </p:cNvSpPr>
            <p:nvPr/>
          </p:nvSpPr>
          <p:spPr bwMode="auto">
            <a:xfrm>
              <a:off x="5211763" y="1484313"/>
              <a:ext cx="43120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a:t>
              </a:r>
              <a:r>
                <a:rPr lang="en-US" sz="1800" b="1" baseline="-25000" dirty="0">
                  <a:solidFill>
                    <a:srgbClr val="000000"/>
                  </a:solidFill>
                  <a:latin typeface="Arial"/>
                  <a:ea typeface="ＭＳ Ｐゴシック" charset="0"/>
                </a:rPr>
                <a:t>2</a:t>
              </a:r>
              <a:r>
                <a:rPr lang="en-US" sz="1800" b="1" dirty="0">
                  <a:solidFill>
                    <a:srgbClr val="000000"/>
                  </a:solidFill>
                  <a:latin typeface="Arial"/>
                  <a:ea typeface="ＭＳ Ｐゴシック" charset="0"/>
                </a:rPr>
                <a:t>O</a:t>
              </a:r>
            </a:p>
          </p:txBody>
        </p:sp>
        <p:sp>
          <p:nvSpPr>
            <p:cNvPr id="14" name="TextBox 10"/>
            <p:cNvSpPr txBox="1">
              <a:spLocks noChangeArrowheads="1"/>
            </p:cNvSpPr>
            <p:nvPr/>
          </p:nvSpPr>
          <p:spPr bwMode="auto">
            <a:xfrm>
              <a:off x="6326990" y="706438"/>
              <a:ext cx="2308324"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smtClean="0">
                  <a:solidFill>
                    <a:srgbClr val="000000"/>
                  </a:solidFill>
                  <a:latin typeface="Arial"/>
                  <a:ea typeface="ＭＳ Ｐゴシック" charset="0"/>
                </a:rPr>
                <a:t>Hypertonic solution</a:t>
              </a:r>
            </a:p>
            <a:p>
              <a:pPr algn="ctr" eaLnBrk="0" hangingPunct="0">
                <a:lnSpc>
                  <a:spcPts val="2000"/>
                </a:lnSpc>
              </a:pPr>
              <a:r>
                <a:rPr lang="en-US" sz="1800" b="1" smtClean="0">
                  <a:solidFill>
                    <a:srgbClr val="000000"/>
                  </a:solidFill>
                  <a:latin typeface="Arial"/>
                  <a:ea typeface="ＭＳ Ｐゴシック" charset="0"/>
                </a:rPr>
                <a:t>(higher solute levels)</a:t>
              </a:r>
              <a:endParaRPr lang="en-US" sz="1800" b="1">
                <a:solidFill>
                  <a:srgbClr val="000000"/>
                </a:solidFill>
                <a:latin typeface="Arial"/>
                <a:ea typeface="ＭＳ Ｐゴシック" charset="0"/>
              </a:endParaRPr>
            </a:p>
          </p:txBody>
        </p:sp>
        <p:sp>
          <p:nvSpPr>
            <p:cNvPr id="15" name="TextBox 14"/>
            <p:cNvSpPr txBox="1">
              <a:spLocks noChangeArrowheads="1"/>
            </p:cNvSpPr>
            <p:nvPr/>
          </p:nvSpPr>
          <p:spPr bwMode="auto">
            <a:xfrm>
              <a:off x="7954963" y="1555750"/>
              <a:ext cx="43120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a:t>
              </a:r>
              <a:r>
                <a:rPr lang="en-US" sz="1800" b="1" baseline="-25000" dirty="0">
                  <a:solidFill>
                    <a:srgbClr val="000000"/>
                  </a:solidFill>
                  <a:latin typeface="Arial"/>
                  <a:ea typeface="ＭＳ Ｐゴシック" charset="0"/>
                </a:rPr>
                <a:t>2</a:t>
              </a:r>
              <a:r>
                <a:rPr lang="en-US" sz="1800" b="1" dirty="0">
                  <a:solidFill>
                    <a:srgbClr val="000000"/>
                  </a:solidFill>
                  <a:latin typeface="Arial"/>
                  <a:ea typeface="ＭＳ Ｐゴシック" charset="0"/>
                </a:rPr>
                <a:t>O</a:t>
              </a:r>
            </a:p>
          </p:txBody>
        </p:sp>
        <p:sp>
          <p:nvSpPr>
            <p:cNvPr id="16" name="TextBox 15"/>
            <p:cNvSpPr txBox="1">
              <a:spLocks noChangeArrowheads="1"/>
            </p:cNvSpPr>
            <p:nvPr/>
          </p:nvSpPr>
          <p:spPr bwMode="auto">
            <a:xfrm>
              <a:off x="1617663" y="3130550"/>
              <a:ext cx="658257"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Lysed</a:t>
              </a:r>
            </a:p>
          </p:txBody>
        </p:sp>
        <p:sp>
          <p:nvSpPr>
            <p:cNvPr id="17" name="TextBox 16"/>
            <p:cNvSpPr txBox="1">
              <a:spLocks noChangeArrowheads="1"/>
            </p:cNvSpPr>
            <p:nvPr/>
          </p:nvSpPr>
          <p:spPr bwMode="auto">
            <a:xfrm>
              <a:off x="4321175" y="3130550"/>
              <a:ext cx="79508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Normal</a:t>
              </a:r>
            </a:p>
          </p:txBody>
        </p:sp>
        <p:sp>
          <p:nvSpPr>
            <p:cNvPr id="18" name="TextBox 17"/>
            <p:cNvSpPr txBox="1">
              <a:spLocks noChangeArrowheads="1"/>
            </p:cNvSpPr>
            <p:nvPr/>
          </p:nvSpPr>
          <p:spPr bwMode="auto">
            <a:xfrm>
              <a:off x="6969125" y="3130550"/>
              <a:ext cx="1038746"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Shriveled</a:t>
              </a:r>
            </a:p>
          </p:txBody>
        </p:sp>
        <p:pic>
          <p:nvPicPr>
            <p:cNvPr id="19" name="Picture 18"/>
            <p:cNvPicPr>
              <a:picLocks noChangeAspect="1"/>
            </p:cNvPicPr>
            <p:nvPr/>
          </p:nvPicPr>
          <p:blipFill rotWithShape="1">
            <a:blip r:embed="rId3" r:link="rId4">
              <a:extLst>
                <a:ext uri="{28A0092B-C50C-407E-A947-70E740481C1C}">
                  <a14:useLocalDpi xmlns:a14="http://schemas.microsoft.com/office/drawing/2010/main" val="0"/>
                </a:ext>
              </a:extLst>
            </a:blip>
            <a:srcRect t="95600" b="2654"/>
            <a:stretch/>
          </p:blipFill>
          <p:spPr>
            <a:xfrm>
              <a:off x="298704" y="3392056"/>
              <a:ext cx="8546592" cy="100259"/>
            </a:xfrm>
            <a:prstGeom prst="rect">
              <a:avLst/>
            </a:prstGeom>
          </p:spPr>
        </p:pic>
      </p:grpSp>
    </p:spTree>
    <p:extLst>
      <p:ext uri="{BB962C8B-B14F-4D97-AF65-F5344CB8AC3E}">
        <p14:creationId xmlns:p14="http://schemas.microsoft.com/office/powerpoint/2010/main" val="3267224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3200" b="1" dirty="0">
                <a:solidFill>
                  <a:srgbClr val="800000"/>
                </a:solidFill>
                <a:latin typeface="Arial"/>
                <a:cs typeface="Arial"/>
              </a:rPr>
              <a:t>Water balance between cells and their surroundings is crucial to organisms</a:t>
            </a:r>
          </a:p>
        </p:txBody>
      </p:sp>
      <p:sp>
        <p:nvSpPr>
          <p:cNvPr id="45059" name="Rectangle 3"/>
          <p:cNvSpPr>
            <a:spLocks noGrp="1" noChangeArrowheads="1"/>
          </p:cNvSpPr>
          <p:nvPr>
            <p:ph idx="1"/>
          </p:nvPr>
        </p:nvSpPr>
        <p:spPr>
          <a:xfrm>
            <a:off x="457200" y="2195512"/>
            <a:ext cx="8229600" cy="4525963"/>
          </a:xfrm>
        </p:spPr>
        <p:txBody>
          <a:bodyPr>
            <a:normAutofit fontScale="92500" lnSpcReduction="10000"/>
          </a:bodyPr>
          <a:lstStyle/>
          <a:p>
            <a:pPr marL="0" indent="0" eaLnBrk="1" hangingPunct="1">
              <a:buFont typeface="Arial" panose="020B0604020202020204" pitchFamily="34" charset="0"/>
              <a:buNone/>
            </a:pPr>
            <a:r>
              <a:rPr lang="en-US" altLang="en-US" sz="2800" b="1" dirty="0">
                <a:solidFill>
                  <a:schemeClr val="accent6">
                    <a:lumMod val="75000"/>
                  </a:schemeClr>
                </a:solidFill>
                <a:latin typeface="Arial" panose="020B0604020202020204" pitchFamily="34" charset="0"/>
                <a:cs typeface="Arial" panose="020B0604020202020204" pitchFamily="34" charset="0"/>
              </a:rPr>
              <a:t>Isotonic solution:</a:t>
            </a:r>
          </a:p>
          <a:p>
            <a:pPr lvl="1" eaLnBrk="1" hangingPunct="1"/>
            <a:r>
              <a:rPr lang="en-US" altLang="en-US" sz="2400" dirty="0">
                <a:latin typeface="Arial" panose="020B0604020202020204" pitchFamily="34" charset="0"/>
                <a:cs typeface="Arial" panose="020B0604020202020204" pitchFamily="34" charset="0"/>
              </a:rPr>
              <a:t> The concentration of solute is the same on both sides of a membrane</a:t>
            </a:r>
            <a:r>
              <a:rPr lang="en-US" altLang="en-US" sz="2400" dirty="0" smtClean="0">
                <a:latin typeface="Arial" panose="020B0604020202020204" pitchFamily="34" charset="0"/>
                <a:cs typeface="Arial" panose="020B0604020202020204" pitchFamily="34" charset="0"/>
              </a:rPr>
              <a:t>.</a:t>
            </a:r>
          </a:p>
          <a:p>
            <a:pPr lvl="1"/>
            <a:r>
              <a:rPr lang="en-US" sz="2400" dirty="0">
                <a:latin typeface="Arial"/>
                <a:cs typeface="Arial"/>
              </a:rPr>
              <a:t>In </a:t>
            </a:r>
            <a:r>
              <a:rPr lang="en-US" sz="2400" b="1" dirty="0">
                <a:latin typeface="Arial"/>
                <a:cs typeface="Arial"/>
              </a:rPr>
              <a:t>isotonic</a:t>
            </a:r>
            <a:r>
              <a:rPr lang="en-US" sz="2400" dirty="0">
                <a:latin typeface="Arial"/>
                <a:cs typeface="Arial"/>
              </a:rPr>
              <a:t> solutions, animal cells are normal</a:t>
            </a:r>
            <a:r>
              <a:rPr lang="en-US" sz="2400" dirty="0" smtClean="0">
                <a:latin typeface="Arial"/>
                <a:cs typeface="Arial"/>
              </a:rPr>
              <a:t>.</a:t>
            </a:r>
            <a:endParaRPr lang="en-US" altLang="en-US" sz="2400" dirty="0">
              <a:latin typeface="Arial" panose="020B0604020202020204" pitchFamily="34" charset="0"/>
              <a:cs typeface="Arial" panose="020B0604020202020204" pitchFamily="34" charset="0"/>
            </a:endParaRPr>
          </a:p>
          <a:p>
            <a:pPr marL="0" indent="0">
              <a:buNone/>
            </a:pPr>
            <a:r>
              <a:rPr lang="en-US" altLang="en-US" sz="2800" b="1" dirty="0">
                <a:solidFill>
                  <a:schemeClr val="accent6">
                    <a:lumMod val="75000"/>
                  </a:schemeClr>
                </a:solidFill>
                <a:latin typeface="Arial" panose="020B0604020202020204" pitchFamily="34" charset="0"/>
                <a:cs typeface="Arial" panose="020B0604020202020204" pitchFamily="34" charset="0"/>
              </a:rPr>
              <a:t>Hypotonic solution (Hypo=Below/Low)</a:t>
            </a:r>
          </a:p>
          <a:p>
            <a:pPr lvl="1" eaLnBrk="1" hangingPunct="1"/>
            <a:r>
              <a:rPr lang="en-US" altLang="en-US" sz="2400" dirty="0">
                <a:latin typeface="Arial" panose="020B0604020202020204" pitchFamily="34" charset="0"/>
                <a:cs typeface="Arial" panose="020B0604020202020204" pitchFamily="34" charset="0"/>
              </a:rPr>
              <a:t> the solute concentration is lower outside the cell</a:t>
            </a:r>
            <a:r>
              <a:rPr lang="en-US" altLang="en-US" sz="2400" dirty="0" smtClean="0">
                <a:latin typeface="Arial" panose="020B0604020202020204" pitchFamily="34" charset="0"/>
                <a:cs typeface="Arial" panose="020B0604020202020204" pitchFamily="34" charset="0"/>
              </a:rPr>
              <a:t>,</a:t>
            </a:r>
          </a:p>
          <a:p>
            <a:pPr lvl="1"/>
            <a:r>
              <a:rPr lang="en-US" sz="2400" dirty="0">
                <a:latin typeface="Arial"/>
                <a:cs typeface="Arial"/>
              </a:rPr>
              <a:t>Cells shrink in a </a:t>
            </a:r>
            <a:r>
              <a:rPr lang="en-US" sz="2400" b="1" dirty="0">
                <a:latin typeface="Arial"/>
                <a:cs typeface="Arial"/>
              </a:rPr>
              <a:t>hypertonic</a:t>
            </a:r>
            <a:r>
              <a:rPr lang="en-US" sz="2400" dirty="0">
                <a:latin typeface="Arial"/>
                <a:cs typeface="Arial"/>
              </a:rPr>
              <a:t> </a:t>
            </a:r>
            <a:r>
              <a:rPr lang="en-US" sz="2400" dirty="0" smtClean="0">
                <a:latin typeface="Arial"/>
                <a:cs typeface="Arial"/>
              </a:rPr>
              <a:t>solution.</a:t>
            </a:r>
            <a:r>
              <a:rPr lang="en-US" altLang="en-US" sz="2400"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a:p>
            <a:pPr marL="0" indent="0">
              <a:buNone/>
            </a:pPr>
            <a:r>
              <a:rPr lang="en-US" altLang="en-US" sz="2800" b="1" dirty="0">
                <a:solidFill>
                  <a:schemeClr val="accent6">
                    <a:lumMod val="75000"/>
                  </a:schemeClr>
                </a:solidFill>
                <a:latin typeface="Arial" panose="020B0604020202020204" pitchFamily="34" charset="0"/>
                <a:cs typeface="Arial" panose="020B0604020202020204" pitchFamily="34" charset="0"/>
              </a:rPr>
              <a:t>Hypertonic solution (Hyper= Above/High)</a:t>
            </a:r>
          </a:p>
          <a:p>
            <a:pPr lvl="1" eaLnBrk="1" hangingPunct="1"/>
            <a:r>
              <a:rPr lang="en-US" altLang="en-US" sz="2400" dirty="0">
                <a:latin typeface="Arial" panose="020B0604020202020204" pitchFamily="34" charset="0"/>
                <a:cs typeface="Arial" panose="020B0604020202020204" pitchFamily="34" charset="0"/>
              </a:rPr>
              <a:t> the solute concentration is higher outside the </a:t>
            </a:r>
            <a:r>
              <a:rPr lang="en-US" altLang="en-US" sz="2400" dirty="0" smtClean="0">
                <a:latin typeface="Arial" panose="020B0604020202020204" pitchFamily="34" charset="0"/>
                <a:cs typeface="Arial" panose="020B0604020202020204" pitchFamily="34" charset="0"/>
              </a:rPr>
              <a:t>cell</a:t>
            </a:r>
          </a:p>
          <a:p>
            <a:pPr lvl="1"/>
            <a:r>
              <a:rPr lang="en-US" sz="2400" dirty="0">
                <a:latin typeface="Arial"/>
                <a:cs typeface="Arial"/>
              </a:rPr>
              <a:t>Cells swell in a </a:t>
            </a:r>
            <a:r>
              <a:rPr lang="en-US" sz="2400" b="1" dirty="0">
                <a:latin typeface="Arial"/>
                <a:cs typeface="Arial"/>
              </a:rPr>
              <a:t>hypotonic</a:t>
            </a:r>
            <a:r>
              <a:rPr lang="en-US" sz="2400" dirty="0">
                <a:latin typeface="Arial"/>
                <a:cs typeface="Arial"/>
              </a:rPr>
              <a:t> solution.</a:t>
            </a:r>
          </a:p>
          <a:p>
            <a:pPr marL="457200" lvl="1" indent="0" eaLnBrk="1" hangingPunct="1">
              <a:buNone/>
            </a:pPr>
            <a:r>
              <a:rPr lang="en-US" altLang="en-US" sz="2400" dirty="0" smtClean="0">
                <a:latin typeface="Arial" panose="020B0604020202020204" pitchFamily="34" charset="0"/>
                <a:cs typeface="Arial" panose="020B0604020202020204" pitchFamily="34" charset="0"/>
              </a:rPr>
              <a:t> </a:t>
            </a:r>
            <a:endParaRPr lang="en-US" altLang="en-US" dirty="0"/>
          </a:p>
        </p:txBody>
      </p:sp>
    </p:spTree>
    <p:extLst>
      <p:ext uri="{BB962C8B-B14F-4D97-AF65-F5344CB8AC3E}">
        <p14:creationId xmlns:p14="http://schemas.microsoft.com/office/powerpoint/2010/main" val="419653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alphaModFix amt="54000"/>
            <a:extLst>
              <a:ext uri="{28A0092B-C50C-407E-A947-70E740481C1C}">
                <a14:useLocalDpi xmlns:a14="http://schemas.microsoft.com/office/drawing/2010/main" val="0"/>
              </a:ext>
            </a:extLst>
          </a:blip>
          <a:srcRect b="2315"/>
          <a:stretch>
            <a:fillRect/>
          </a:stretch>
        </p:blipFill>
        <p:spPr>
          <a:xfrm>
            <a:off x="518160" y="213360"/>
            <a:ext cx="8107680" cy="6431280"/>
          </a:xfrm>
          <a:prstGeom prst="rect">
            <a:avLst/>
          </a:prstGeom>
        </p:spPr>
      </p:pic>
      <p:sp>
        <p:nvSpPr>
          <p:cNvPr id="4" name="Rectangle 2"/>
          <p:cNvSpPr txBox="1">
            <a:spLocks noChangeArrowheads="1"/>
          </p:cNvSpPr>
          <p:nvPr/>
        </p:nvSpPr>
        <p:spPr>
          <a:xfrm>
            <a:off x="0" y="1752600"/>
            <a:ext cx="9144000" cy="990600"/>
          </a:xfrm>
          <a:prstGeom prst="rect">
            <a:avLst/>
          </a:prstGeom>
          <a:effectLst>
            <a:outerShdw blurRad="76200" dist="12700" dir="8100000" sy="-23000" kx="800400" algn="br" rotWithShape="0">
              <a:prstClr val="black">
                <a:alpha val="20000"/>
              </a:prstClr>
            </a:outerShdw>
          </a:effectLst>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sz="4400" b="1" cap="small" dirty="0">
                <a:solidFill>
                  <a:srgbClr val="800000"/>
                </a:solidFill>
                <a:effectLst>
                  <a:outerShdw blurRad="50800" dist="38100" dir="2700000" algn="tl" rotWithShape="0">
                    <a:srgbClr val="000000">
                      <a:alpha val="43000"/>
                    </a:srgbClr>
                  </a:outerShdw>
                </a:effectLst>
              </a:rPr>
              <a:t>Membrane Structure and Function</a:t>
            </a:r>
          </a:p>
        </p:txBody>
      </p:sp>
    </p:spTree>
    <p:extLst>
      <p:ext uri="{BB962C8B-B14F-4D97-AF65-F5344CB8AC3E}">
        <p14:creationId xmlns:p14="http://schemas.microsoft.com/office/powerpoint/2010/main" val="3185433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598" y="1192696"/>
            <a:ext cx="7235687" cy="2123658"/>
          </a:xfrm>
          <a:prstGeom prst="rect">
            <a:avLst/>
          </a:prstGeom>
          <a:noFill/>
          <a:ln>
            <a:solidFill>
              <a:schemeClr val="tx1"/>
            </a:solidFill>
          </a:ln>
        </p:spPr>
        <p:txBody>
          <a:bodyPr wrap="square" rtlCol="0">
            <a:spAutoFit/>
          </a:bodyPr>
          <a:lstStyle/>
          <a:p>
            <a:r>
              <a:rPr lang="en-US" sz="4400" dirty="0" smtClean="0"/>
              <a:t>Review Lab Exercise 3 for more information about Diffusion and Osmosis</a:t>
            </a:r>
            <a:endParaRPr lang="en-US" sz="4400" dirty="0"/>
          </a:p>
        </p:txBody>
      </p:sp>
    </p:spTree>
    <p:extLst>
      <p:ext uri="{BB962C8B-B14F-4D97-AF65-F5344CB8AC3E}">
        <p14:creationId xmlns:p14="http://schemas.microsoft.com/office/powerpoint/2010/main" val="145945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518160" y="213360"/>
            <a:ext cx="8107680" cy="6431280"/>
          </a:xfrm>
          <a:prstGeom prst="rect">
            <a:avLst/>
          </a:prstGeom>
        </p:spPr>
      </p:pic>
      <p:sp>
        <p:nvSpPr>
          <p:cNvPr id="31" name="Footer Placeholder 2"/>
          <p:cNvSpPr txBox="1">
            <a:spLocks/>
          </p:cNvSpPr>
          <p:nvPr/>
        </p:nvSpPr>
        <p:spPr>
          <a:xfrm>
            <a:off x="0" y="6562325"/>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a:latin typeface="Arial" panose="020B0604020202020204" pitchFamily="34" charset="0"/>
                <a:cs typeface="Arial" panose="020B0604020202020204" pitchFamily="34" charset="0"/>
              </a:rPr>
              <a:t>© 2018 Pearson Education, Inc.</a:t>
            </a:r>
          </a:p>
        </p:txBody>
      </p:sp>
      <p:sp>
        <p:nvSpPr>
          <p:cNvPr id="7" name="TextBox 11"/>
          <p:cNvSpPr txBox="1">
            <a:spLocks noChangeArrowheads="1"/>
          </p:cNvSpPr>
          <p:nvPr/>
        </p:nvSpPr>
        <p:spPr bwMode="auto">
          <a:xfrm>
            <a:off x="5393529" y="2537617"/>
            <a:ext cx="146193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Phospholipid</a:t>
            </a:r>
          </a:p>
        </p:txBody>
      </p:sp>
      <p:sp>
        <p:nvSpPr>
          <p:cNvPr id="8" name="TextBox 12"/>
          <p:cNvSpPr txBox="1">
            <a:spLocks noChangeArrowheads="1"/>
          </p:cNvSpPr>
          <p:nvPr/>
        </p:nvSpPr>
        <p:spPr bwMode="auto">
          <a:xfrm>
            <a:off x="5820566" y="3126579"/>
            <a:ext cx="126957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Cholesterol</a:t>
            </a:r>
          </a:p>
        </p:txBody>
      </p:sp>
      <p:sp>
        <p:nvSpPr>
          <p:cNvPr id="9" name="Freeform 3"/>
          <p:cNvSpPr/>
          <p:nvPr/>
        </p:nvSpPr>
        <p:spPr>
          <a:xfrm>
            <a:off x="5424987" y="3276738"/>
            <a:ext cx="377977" cy="305104"/>
          </a:xfrm>
          <a:custGeom>
            <a:avLst/>
            <a:gdLst>
              <a:gd name="connsiteX0" fmla="*/ 6350 w 377977"/>
              <a:gd name="connsiteY0" fmla="*/ 298754 h 305104"/>
              <a:gd name="connsiteX1" fmla="*/ 371627 w 377977"/>
              <a:gd name="connsiteY1" fmla="*/ 6350 h 305104"/>
            </a:gdLst>
            <a:ahLst/>
            <a:cxnLst>
              <a:cxn ang="0">
                <a:pos x="connsiteX0" y="connsiteY0"/>
              </a:cxn>
              <a:cxn ang="1">
                <a:pos x="connsiteX1" y="connsiteY1"/>
              </a:cxn>
            </a:cxnLst>
            <a:rect l="l" t="t" r="r" b="b"/>
            <a:pathLst>
              <a:path w="377977" h="305104">
                <a:moveTo>
                  <a:pt x="6350" y="298754"/>
                </a:moveTo>
                <a:lnTo>
                  <a:pt x="371627"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0" name="Freeform 3"/>
          <p:cNvSpPr/>
          <p:nvPr/>
        </p:nvSpPr>
        <p:spPr>
          <a:xfrm>
            <a:off x="4956535" y="2669488"/>
            <a:ext cx="405104" cy="210820"/>
          </a:xfrm>
          <a:custGeom>
            <a:avLst/>
            <a:gdLst>
              <a:gd name="connsiteX0" fmla="*/ 6350 w 405104"/>
              <a:gd name="connsiteY0" fmla="*/ 204470 h 210820"/>
              <a:gd name="connsiteX1" fmla="*/ 398754 w 405104"/>
              <a:gd name="connsiteY1" fmla="*/ 6350 h 210820"/>
            </a:gdLst>
            <a:ahLst/>
            <a:cxnLst>
              <a:cxn ang="0">
                <a:pos x="connsiteX0" y="connsiteY0"/>
              </a:cxn>
              <a:cxn ang="1">
                <a:pos x="connsiteX1" y="connsiteY1"/>
              </a:cxn>
            </a:cxnLst>
            <a:rect l="l" t="t" r="r" b="b"/>
            <a:pathLst>
              <a:path w="405104" h="210820">
                <a:moveTo>
                  <a:pt x="6350" y="204470"/>
                </a:moveTo>
                <a:lnTo>
                  <a:pt x="398754"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1" name="TextBox 10"/>
          <p:cNvSpPr txBox="1"/>
          <p:nvPr/>
        </p:nvSpPr>
        <p:spPr>
          <a:xfrm>
            <a:off x="5820566" y="3394871"/>
            <a:ext cx="3020175" cy="707886"/>
          </a:xfrm>
          <a:prstGeom prst="rect">
            <a:avLst/>
          </a:prstGeom>
          <a:noFill/>
          <a:ln>
            <a:solidFill>
              <a:srgbClr val="000000"/>
            </a:solidFill>
          </a:ln>
        </p:spPr>
        <p:txBody>
          <a:bodyPr wrap="square" rtlCol="0">
            <a:spAutoFit/>
          </a:bodyPr>
          <a:lstStyle/>
          <a:p>
            <a:r>
              <a:rPr lang="en-US" sz="2000" b="1" dirty="0"/>
              <a:t>In Eukaryotes, cholesterol stabilizes the membrane</a:t>
            </a:r>
          </a:p>
        </p:txBody>
      </p:sp>
      <p:sp>
        <p:nvSpPr>
          <p:cNvPr id="12" name="TextBox 11"/>
          <p:cNvSpPr txBox="1"/>
          <p:nvPr/>
        </p:nvSpPr>
        <p:spPr>
          <a:xfrm>
            <a:off x="1232413" y="5581665"/>
            <a:ext cx="3707374" cy="1015663"/>
          </a:xfrm>
          <a:prstGeom prst="rect">
            <a:avLst/>
          </a:prstGeom>
          <a:noFill/>
          <a:ln>
            <a:solidFill>
              <a:srgbClr val="000000"/>
            </a:solidFill>
          </a:ln>
        </p:spPr>
        <p:txBody>
          <a:bodyPr wrap="square" rtlCol="0">
            <a:spAutoFit/>
          </a:bodyPr>
          <a:lstStyle/>
          <a:p>
            <a:r>
              <a:rPr lang="en-US" altLang="en-US" sz="2000" b="1" dirty="0"/>
              <a:t>Proteins determine most of the membrane’s specific functions</a:t>
            </a:r>
          </a:p>
          <a:p>
            <a:endParaRPr lang="en-US" sz="2000" b="1" dirty="0"/>
          </a:p>
        </p:txBody>
      </p:sp>
      <p:sp>
        <p:nvSpPr>
          <p:cNvPr id="13" name="TextBox 2"/>
          <p:cNvSpPr txBox="1">
            <a:spLocks noChangeArrowheads="1"/>
          </p:cNvSpPr>
          <p:nvPr/>
        </p:nvSpPr>
        <p:spPr bwMode="auto">
          <a:xfrm>
            <a:off x="748504" y="392904"/>
            <a:ext cx="1910779"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smtClean="0">
                <a:solidFill>
                  <a:srgbClr val="FFFFFF"/>
                </a:solidFill>
                <a:latin typeface="Arial"/>
                <a:ea typeface="ＭＳ Ｐゴシック" charset="0"/>
              </a:rPr>
              <a:t>Extracellular side</a:t>
            </a:r>
          </a:p>
          <a:p>
            <a:pPr eaLnBrk="0" hangingPunct="0">
              <a:lnSpc>
                <a:spcPts val="2000"/>
              </a:lnSpc>
            </a:pPr>
            <a:r>
              <a:rPr lang="en-US" sz="1800" b="1" smtClean="0">
                <a:solidFill>
                  <a:srgbClr val="FFFFFF"/>
                </a:solidFill>
                <a:latin typeface="Arial"/>
                <a:ea typeface="ＭＳ Ｐゴシック" charset="0"/>
              </a:rPr>
              <a:t>of membrane</a:t>
            </a:r>
            <a:endParaRPr lang="en-US" sz="1800" b="1">
              <a:solidFill>
                <a:srgbClr val="FFFFFF"/>
              </a:solidFill>
              <a:latin typeface="Arial"/>
              <a:ea typeface="ＭＳ Ｐゴシック" charset="0"/>
            </a:endParaRPr>
          </a:p>
        </p:txBody>
      </p:sp>
      <p:sp>
        <p:nvSpPr>
          <p:cNvPr id="14" name="TextBox 13"/>
          <p:cNvSpPr txBox="1">
            <a:spLocks noChangeArrowheads="1"/>
          </p:cNvSpPr>
          <p:nvPr/>
        </p:nvSpPr>
        <p:spPr bwMode="auto">
          <a:xfrm>
            <a:off x="4796629" y="261142"/>
            <a:ext cx="189795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smtClean="0">
                <a:solidFill>
                  <a:srgbClr val="FFFFFF"/>
                </a:solidFill>
                <a:latin typeface="Arial"/>
                <a:ea typeface="ＭＳ Ｐゴシック" charset="0"/>
              </a:rPr>
              <a:t>Cytoplasmic side</a:t>
            </a:r>
          </a:p>
          <a:p>
            <a:pPr eaLnBrk="0" hangingPunct="0">
              <a:lnSpc>
                <a:spcPts val="2000"/>
              </a:lnSpc>
            </a:pPr>
            <a:r>
              <a:rPr lang="en-US" sz="1800" b="1" smtClean="0">
                <a:solidFill>
                  <a:srgbClr val="FFFFFF"/>
                </a:solidFill>
                <a:latin typeface="Arial"/>
                <a:ea typeface="ＭＳ Ｐゴシック" charset="0"/>
              </a:rPr>
              <a:t>of membrane</a:t>
            </a:r>
            <a:endParaRPr lang="en-US" sz="1800" b="1">
              <a:solidFill>
                <a:srgbClr val="FFFFFF"/>
              </a:solidFill>
              <a:latin typeface="Arial"/>
              <a:ea typeface="ＭＳ Ｐゴシック" charset="0"/>
            </a:endParaRPr>
          </a:p>
        </p:txBody>
      </p:sp>
      <p:sp>
        <p:nvSpPr>
          <p:cNvPr id="15" name="Freeform 14"/>
          <p:cNvSpPr/>
          <p:nvPr/>
        </p:nvSpPr>
        <p:spPr>
          <a:xfrm>
            <a:off x="2693345" y="533906"/>
            <a:ext cx="874496" cy="25400"/>
          </a:xfrm>
          <a:custGeom>
            <a:avLst/>
            <a:gdLst>
              <a:gd name="connsiteX0" fmla="*/ 6350 w 874496"/>
              <a:gd name="connsiteY0" fmla="*/ 6350 h 25400"/>
              <a:gd name="connsiteX1" fmla="*/ 868146 w 874496"/>
              <a:gd name="connsiteY1" fmla="*/ 6350 h 25400"/>
            </a:gdLst>
            <a:ahLst/>
            <a:cxnLst>
              <a:cxn ang="0">
                <a:pos x="connsiteX0" y="connsiteY0"/>
              </a:cxn>
              <a:cxn ang="1">
                <a:pos x="connsiteX1" y="connsiteY1"/>
              </a:cxn>
            </a:cxnLst>
            <a:rect l="l" t="t" r="r" b="b"/>
            <a:pathLst>
              <a:path w="874496" h="25400">
                <a:moveTo>
                  <a:pt x="6350" y="6350"/>
                </a:moveTo>
                <a:lnTo>
                  <a:pt x="868146" y="635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6" name="Freeform 3"/>
          <p:cNvSpPr/>
          <p:nvPr/>
        </p:nvSpPr>
        <p:spPr>
          <a:xfrm>
            <a:off x="4226082" y="401865"/>
            <a:ext cx="529107" cy="25400"/>
          </a:xfrm>
          <a:custGeom>
            <a:avLst/>
            <a:gdLst>
              <a:gd name="connsiteX0" fmla="*/ 6350 w 529107"/>
              <a:gd name="connsiteY0" fmla="*/ 6350 h 25400"/>
              <a:gd name="connsiteX1" fmla="*/ 522757 w 529107"/>
              <a:gd name="connsiteY1" fmla="*/ 6350 h 25400"/>
            </a:gdLst>
            <a:ahLst/>
            <a:cxnLst>
              <a:cxn ang="0">
                <a:pos x="connsiteX0" y="connsiteY0"/>
              </a:cxn>
              <a:cxn ang="1">
                <a:pos x="connsiteX1" y="connsiteY1"/>
              </a:cxn>
            </a:cxnLst>
            <a:rect l="l" t="t" r="r" b="b"/>
            <a:pathLst>
              <a:path w="529107" h="25400">
                <a:moveTo>
                  <a:pt x="6350" y="6350"/>
                </a:moveTo>
                <a:lnTo>
                  <a:pt x="522757" y="635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7" name="Freeform 16"/>
          <p:cNvSpPr/>
          <p:nvPr/>
        </p:nvSpPr>
        <p:spPr>
          <a:xfrm>
            <a:off x="2693329" y="533890"/>
            <a:ext cx="874496" cy="25400"/>
          </a:xfrm>
          <a:custGeom>
            <a:avLst/>
            <a:gdLst>
              <a:gd name="connsiteX0" fmla="*/ 6350 w 874496"/>
              <a:gd name="connsiteY0" fmla="*/ 6350 h 25400"/>
              <a:gd name="connsiteX1" fmla="*/ 868146 w 874496"/>
              <a:gd name="connsiteY1" fmla="*/ 6350 h 25400"/>
            </a:gdLst>
            <a:ahLst/>
            <a:cxnLst>
              <a:cxn ang="0">
                <a:pos x="connsiteX0" y="connsiteY0"/>
              </a:cxn>
              <a:cxn ang="1">
                <a:pos x="connsiteX1" y="connsiteY1"/>
              </a:cxn>
            </a:cxnLst>
            <a:rect l="l" t="t" r="r" b="b"/>
            <a:pathLst>
              <a:path w="874496" h="25400">
                <a:moveTo>
                  <a:pt x="6350" y="6350"/>
                </a:moveTo>
                <a:lnTo>
                  <a:pt x="868146"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8" name="Freeform 3"/>
          <p:cNvSpPr/>
          <p:nvPr/>
        </p:nvSpPr>
        <p:spPr>
          <a:xfrm>
            <a:off x="4226066" y="401849"/>
            <a:ext cx="529107" cy="25400"/>
          </a:xfrm>
          <a:custGeom>
            <a:avLst/>
            <a:gdLst>
              <a:gd name="connsiteX0" fmla="*/ 6350 w 529107"/>
              <a:gd name="connsiteY0" fmla="*/ 6350 h 25400"/>
              <a:gd name="connsiteX1" fmla="*/ 522757 w 529107"/>
              <a:gd name="connsiteY1" fmla="*/ 6350 h 25400"/>
            </a:gdLst>
            <a:ahLst/>
            <a:cxnLst>
              <a:cxn ang="0">
                <a:pos x="connsiteX0" y="connsiteY0"/>
              </a:cxn>
              <a:cxn ang="1">
                <a:pos x="connsiteX1" y="connsiteY1"/>
              </a:cxn>
            </a:cxnLst>
            <a:rect l="l" t="t" r="r" b="b"/>
            <a:pathLst>
              <a:path w="529107" h="25400">
                <a:moveTo>
                  <a:pt x="6350" y="6350"/>
                </a:moveTo>
                <a:lnTo>
                  <a:pt x="522757"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Tree>
    <p:extLst>
      <p:ext uri="{BB962C8B-B14F-4D97-AF65-F5344CB8AC3E}">
        <p14:creationId xmlns:p14="http://schemas.microsoft.com/office/powerpoint/2010/main" val="6196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518160" y="213360"/>
            <a:ext cx="8107680" cy="6431280"/>
          </a:xfrm>
          <a:prstGeom prst="rect">
            <a:avLst/>
          </a:prstGeom>
        </p:spPr>
      </p:pic>
      <p:sp>
        <p:nvSpPr>
          <p:cNvPr id="6" name="TextBox 2"/>
          <p:cNvSpPr txBox="1">
            <a:spLocks noChangeArrowheads="1"/>
          </p:cNvSpPr>
          <p:nvPr/>
        </p:nvSpPr>
        <p:spPr bwMode="auto">
          <a:xfrm>
            <a:off x="748504" y="392904"/>
            <a:ext cx="1910779"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smtClean="0">
                <a:solidFill>
                  <a:srgbClr val="FFFFFF"/>
                </a:solidFill>
                <a:latin typeface="Arial"/>
                <a:ea typeface="ＭＳ Ｐゴシック" charset="0"/>
              </a:rPr>
              <a:t>Extracellular side</a:t>
            </a:r>
          </a:p>
          <a:p>
            <a:pPr eaLnBrk="0" hangingPunct="0">
              <a:lnSpc>
                <a:spcPts val="2000"/>
              </a:lnSpc>
            </a:pPr>
            <a:r>
              <a:rPr lang="en-US" sz="1800" b="1" smtClean="0">
                <a:solidFill>
                  <a:srgbClr val="FFFFFF"/>
                </a:solidFill>
                <a:latin typeface="Arial"/>
                <a:ea typeface="ＭＳ Ｐゴシック" charset="0"/>
              </a:rPr>
              <a:t>of membrane</a:t>
            </a:r>
            <a:endParaRPr lang="en-US" sz="1800" b="1">
              <a:solidFill>
                <a:srgbClr val="FFFFFF"/>
              </a:solidFill>
              <a:latin typeface="Arial"/>
              <a:ea typeface="ＭＳ Ｐゴシック" charset="0"/>
            </a:endParaRPr>
          </a:p>
        </p:txBody>
      </p:sp>
      <p:sp>
        <p:nvSpPr>
          <p:cNvPr id="9" name="TextBox 8"/>
          <p:cNvSpPr txBox="1">
            <a:spLocks noChangeArrowheads="1"/>
          </p:cNvSpPr>
          <p:nvPr/>
        </p:nvSpPr>
        <p:spPr bwMode="auto">
          <a:xfrm>
            <a:off x="4796629" y="261142"/>
            <a:ext cx="189795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smtClean="0">
                <a:solidFill>
                  <a:srgbClr val="FFFFFF"/>
                </a:solidFill>
                <a:latin typeface="Arial"/>
                <a:ea typeface="ＭＳ Ｐゴシック" charset="0"/>
              </a:rPr>
              <a:t>Cytoplasmic side</a:t>
            </a:r>
          </a:p>
          <a:p>
            <a:pPr eaLnBrk="0" hangingPunct="0">
              <a:lnSpc>
                <a:spcPts val="2000"/>
              </a:lnSpc>
            </a:pPr>
            <a:r>
              <a:rPr lang="en-US" sz="1800" b="1" smtClean="0">
                <a:solidFill>
                  <a:srgbClr val="FFFFFF"/>
                </a:solidFill>
                <a:latin typeface="Arial"/>
                <a:ea typeface="ＭＳ Ｐゴシック" charset="0"/>
              </a:rPr>
              <a:t>of membrane</a:t>
            </a:r>
            <a:endParaRPr lang="en-US" sz="1800" b="1">
              <a:solidFill>
                <a:srgbClr val="FFFFFF"/>
              </a:solidFill>
              <a:latin typeface="Arial"/>
              <a:ea typeface="ＭＳ Ｐゴシック" charset="0"/>
            </a:endParaRPr>
          </a:p>
        </p:txBody>
      </p:sp>
      <p:sp>
        <p:nvSpPr>
          <p:cNvPr id="11" name="TextBox 11"/>
          <p:cNvSpPr txBox="1">
            <a:spLocks noChangeArrowheads="1"/>
          </p:cNvSpPr>
          <p:nvPr/>
        </p:nvSpPr>
        <p:spPr bwMode="auto">
          <a:xfrm>
            <a:off x="5393529" y="2537617"/>
            <a:ext cx="146193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Phospholipid</a:t>
            </a:r>
          </a:p>
        </p:txBody>
      </p:sp>
      <p:sp>
        <p:nvSpPr>
          <p:cNvPr id="12" name="TextBox 12"/>
          <p:cNvSpPr txBox="1">
            <a:spLocks noChangeArrowheads="1"/>
          </p:cNvSpPr>
          <p:nvPr/>
        </p:nvSpPr>
        <p:spPr bwMode="auto">
          <a:xfrm>
            <a:off x="5820566" y="3126579"/>
            <a:ext cx="126957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Cholesterol</a:t>
            </a:r>
          </a:p>
        </p:txBody>
      </p:sp>
      <p:sp>
        <p:nvSpPr>
          <p:cNvPr id="13" name="TextBox 13"/>
          <p:cNvSpPr txBox="1">
            <a:spLocks noChangeArrowheads="1"/>
          </p:cNvSpPr>
          <p:nvPr/>
        </p:nvSpPr>
        <p:spPr bwMode="auto">
          <a:xfrm>
            <a:off x="7192166" y="3688554"/>
            <a:ext cx="1154162"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smtClean="0">
                <a:solidFill>
                  <a:srgbClr val="000000"/>
                </a:solidFill>
                <a:latin typeface="Arial"/>
                <a:ea typeface="ＭＳ Ｐゴシック" charset="0"/>
              </a:rPr>
              <a:t>Membrane</a:t>
            </a:r>
          </a:p>
          <a:p>
            <a:pPr eaLnBrk="0" hangingPunct="0">
              <a:lnSpc>
                <a:spcPts val="2000"/>
              </a:lnSpc>
            </a:pPr>
            <a:r>
              <a:rPr lang="en-US" sz="1800" b="1" smtClean="0">
                <a:solidFill>
                  <a:srgbClr val="000000"/>
                </a:solidFill>
                <a:latin typeface="Arial"/>
                <a:ea typeface="ＭＳ Ｐゴシック" charset="0"/>
              </a:rPr>
              <a:t>proteins</a:t>
            </a:r>
            <a:endParaRPr lang="en-US" sz="1800" b="1">
              <a:solidFill>
                <a:srgbClr val="000000"/>
              </a:solidFill>
              <a:latin typeface="Arial"/>
              <a:ea typeface="ＭＳ Ｐゴシック" charset="0"/>
            </a:endParaRPr>
          </a:p>
        </p:txBody>
      </p:sp>
      <p:sp>
        <p:nvSpPr>
          <p:cNvPr id="15" name="Freeform 14"/>
          <p:cNvSpPr/>
          <p:nvPr/>
        </p:nvSpPr>
        <p:spPr>
          <a:xfrm>
            <a:off x="2693345" y="533906"/>
            <a:ext cx="874496" cy="25400"/>
          </a:xfrm>
          <a:custGeom>
            <a:avLst/>
            <a:gdLst>
              <a:gd name="connsiteX0" fmla="*/ 6350 w 874496"/>
              <a:gd name="connsiteY0" fmla="*/ 6350 h 25400"/>
              <a:gd name="connsiteX1" fmla="*/ 868146 w 874496"/>
              <a:gd name="connsiteY1" fmla="*/ 6350 h 25400"/>
            </a:gdLst>
            <a:ahLst/>
            <a:cxnLst>
              <a:cxn ang="0">
                <a:pos x="connsiteX0" y="connsiteY0"/>
              </a:cxn>
              <a:cxn ang="1">
                <a:pos x="connsiteX1" y="connsiteY1"/>
              </a:cxn>
            </a:cxnLst>
            <a:rect l="l" t="t" r="r" b="b"/>
            <a:pathLst>
              <a:path w="874496" h="25400">
                <a:moveTo>
                  <a:pt x="6350" y="6350"/>
                </a:moveTo>
                <a:lnTo>
                  <a:pt x="868146" y="635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7" name="Freeform 3"/>
          <p:cNvSpPr/>
          <p:nvPr/>
        </p:nvSpPr>
        <p:spPr>
          <a:xfrm>
            <a:off x="4226082" y="401865"/>
            <a:ext cx="529107" cy="25400"/>
          </a:xfrm>
          <a:custGeom>
            <a:avLst/>
            <a:gdLst>
              <a:gd name="connsiteX0" fmla="*/ 6350 w 529107"/>
              <a:gd name="connsiteY0" fmla="*/ 6350 h 25400"/>
              <a:gd name="connsiteX1" fmla="*/ 522757 w 529107"/>
              <a:gd name="connsiteY1" fmla="*/ 6350 h 25400"/>
            </a:gdLst>
            <a:ahLst/>
            <a:cxnLst>
              <a:cxn ang="0">
                <a:pos x="connsiteX0" y="connsiteY0"/>
              </a:cxn>
              <a:cxn ang="1">
                <a:pos x="connsiteX1" y="connsiteY1"/>
              </a:cxn>
            </a:cxnLst>
            <a:rect l="l" t="t" r="r" b="b"/>
            <a:pathLst>
              <a:path w="529107" h="25400">
                <a:moveTo>
                  <a:pt x="6350" y="6350"/>
                </a:moveTo>
                <a:lnTo>
                  <a:pt x="522757" y="635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9" name="Freeform 3"/>
          <p:cNvSpPr/>
          <p:nvPr/>
        </p:nvSpPr>
        <p:spPr>
          <a:xfrm>
            <a:off x="1242332" y="2442958"/>
            <a:ext cx="442391" cy="570204"/>
          </a:xfrm>
          <a:custGeom>
            <a:avLst/>
            <a:gdLst>
              <a:gd name="connsiteX0" fmla="*/ 6350 w 442391"/>
              <a:gd name="connsiteY0" fmla="*/ 563854 h 570204"/>
              <a:gd name="connsiteX1" fmla="*/ 6350 w 442391"/>
              <a:gd name="connsiteY1" fmla="*/ 6350 h 570204"/>
              <a:gd name="connsiteX2" fmla="*/ 436041 w 442391"/>
              <a:gd name="connsiteY2" fmla="*/ 394525 h 570204"/>
            </a:gdLst>
            <a:ahLst/>
            <a:cxnLst>
              <a:cxn ang="0">
                <a:pos x="connsiteX0" y="connsiteY0"/>
              </a:cxn>
              <a:cxn ang="1">
                <a:pos x="connsiteX1" y="connsiteY1"/>
              </a:cxn>
              <a:cxn ang="2">
                <a:pos x="connsiteX2" y="connsiteY2"/>
              </a:cxn>
            </a:cxnLst>
            <a:rect l="l" t="t" r="r" b="b"/>
            <a:pathLst>
              <a:path w="442391" h="570204">
                <a:moveTo>
                  <a:pt x="6350" y="563854"/>
                </a:moveTo>
                <a:cubicBezTo>
                  <a:pt x="6350" y="559053"/>
                  <a:pt x="6350" y="6350"/>
                  <a:pt x="6350" y="6350"/>
                </a:cubicBezTo>
                <a:lnTo>
                  <a:pt x="436041" y="394525"/>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1" name="Freeform 3"/>
          <p:cNvSpPr/>
          <p:nvPr/>
        </p:nvSpPr>
        <p:spPr>
          <a:xfrm>
            <a:off x="6601503" y="4213897"/>
            <a:ext cx="927468" cy="648728"/>
          </a:xfrm>
          <a:custGeom>
            <a:avLst/>
            <a:gdLst>
              <a:gd name="connsiteX0" fmla="*/ 6350 w 927468"/>
              <a:gd name="connsiteY0" fmla="*/ 196405 h 648728"/>
              <a:gd name="connsiteX1" fmla="*/ 786828 w 927468"/>
              <a:gd name="connsiteY1" fmla="*/ 6350 h 648728"/>
              <a:gd name="connsiteX2" fmla="*/ 921118 w 927468"/>
              <a:gd name="connsiteY2" fmla="*/ 642378 h 648728"/>
            </a:gdLst>
            <a:ahLst/>
            <a:cxnLst>
              <a:cxn ang="0">
                <a:pos x="connsiteX0" y="connsiteY0"/>
              </a:cxn>
              <a:cxn ang="1">
                <a:pos x="connsiteX1" y="connsiteY1"/>
              </a:cxn>
              <a:cxn ang="2">
                <a:pos x="connsiteX2" y="connsiteY2"/>
              </a:cxn>
            </a:cxnLst>
            <a:rect l="l" t="t" r="r" b="b"/>
            <a:pathLst>
              <a:path w="927468" h="648728">
                <a:moveTo>
                  <a:pt x="6350" y="196405"/>
                </a:moveTo>
                <a:cubicBezTo>
                  <a:pt x="6350" y="191604"/>
                  <a:pt x="786828" y="6350"/>
                  <a:pt x="786828" y="6350"/>
                </a:cubicBezTo>
                <a:lnTo>
                  <a:pt x="921118" y="642378"/>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3" name="Freeform 3"/>
          <p:cNvSpPr/>
          <p:nvPr/>
        </p:nvSpPr>
        <p:spPr>
          <a:xfrm>
            <a:off x="5424987" y="3276738"/>
            <a:ext cx="377977" cy="305104"/>
          </a:xfrm>
          <a:custGeom>
            <a:avLst/>
            <a:gdLst>
              <a:gd name="connsiteX0" fmla="*/ 6350 w 377977"/>
              <a:gd name="connsiteY0" fmla="*/ 298754 h 305104"/>
              <a:gd name="connsiteX1" fmla="*/ 371627 w 377977"/>
              <a:gd name="connsiteY1" fmla="*/ 6350 h 305104"/>
            </a:gdLst>
            <a:ahLst/>
            <a:cxnLst>
              <a:cxn ang="0">
                <a:pos x="connsiteX0" y="connsiteY0"/>
              </a:cxn>
              <a:cxn ang="1">
                <a:pos x="connsiteX1" y="connsiteY1"/>
              </a:cxn>
            </a:cxnLst>
            <a:rect l="l" t="t" r="r" b="b"/>
            <a:pathLst>
              <a:path w="377977" h="305104">
                <a:moveTo>
                  <a:pt x="6350" y="298754"/>
                </a:moveTo>
                <a:lnTo>
                  <a:pt x="371627"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5" name="Freeform 3"/>
          <p:cNvSpPr/>
          <p:nvPr/>
        </p:nvSpPr>
        <p:spPr>
          <a:xfrm>
            <a:off x="4956535" y="2669488"/>
            <a:ext cx="405104" cy="210820"/>
          </a:xfrm>
          <a:custGeom>
            <a:avLst/>
            <a:gdLst>
              <a:gd name="connsiteX0" fmla="*/ 6350 w 405104"/>
              <a:gd name="connsiteY0" fmla="*/ 204470 h 210820"/>
              <a:gd name="connsiteX1" fmla="*/ 398754 w 405104"/>
              <a:gd name="connsiteY1" fmla="*/ 6350 h 210820"/>
            </a:gdLst>
            <a:ahLst/>
            <a:cxnLst>
              <a:cxn ang="0">
                <a:pos x="connsiteX0" y="connsiteY0"/>
              </a:cxn>
              <a:cxn ang="1">
                <a:pos x="connsiteX1" y="connsiteY1"/>
              </a:cxn>
            </a:cxnLst>
            <a:rect l="l" t="t" r="r" b="b"/>
            <a:pathLst>
              <a:path w="405104" h="210820">
                <a:moveTo>
                  <a:pt x="6350" y="204470"/>
                </a:moveTo>
                <a:lnTo>
                  <a:pt x="398754"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6" name="Freeform 25"/>
          <p:cNvSpPr/>
          <p:nvPr/>
        </p:nvSpPr>
        <p:spPr>
          <a:xfrm>
            <a:off x="2693329" y="533890"/>
            <a:ext cx="874496" cy="25400"/>
          </a:xfrm>
          <a:custGeom>
            <a:avLst/>
            <a:gdLst>
              <a:gd name="connsiteX0" fmla="*/ 6350 w 874496"/>
              <a:gd name="connsiteY0" fmla="*/ 6350 h 25400"/>
              <a:gd name="connsiteX1" fmla="*/ 868146 w 874496"/>
              <a:gd name="connsiteY1" fmla="*/ 6350 h 25400"/>
            </a:gdLst>
            <a:ahLst/>
            <a:cxnLst>
              <a:cxn ang="0">
                <a:pos x="connsiteX0" y="connsiteY0"/>
              </a:cxn>
              <a:cxn ang="1">
                <a:pos x="connsiteX1" y="connsiteY1"/>
              </a:cxn>
            </a:cxnLst>
            <a:rect l="l" t="t" r="r" b="b"/>
            <a:pathLst>
              <a:path w="874496" h="25400">
                <a:moveTo>
                  <a:pt x="6350" y="6350"/>
                </a:moveTo>
                <a:lnTo>
                  <a:pt x="868146"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7" name="Freeform 3"/>
          <p:cNvSpPr/>
          <p:nvPr/>
        </p:nvSpPr>
        <p:spPr>
          <a:xfrm>
            <a:off x="4226066" y="401849"/>
            <a:ext cx="529107" cy="25400"/>
          </a:xfrm>
          <a:custGeom>
            <a:avLst/>
            <a:gdLst>
              <a:gd name="connsiteX0" fmla="*/ 6350 w 529107"/>
              <a:gd name="connsiteY0" fmla="*/ 6350 h 25400"/>
              <a:gd name="connsiteX1" fmla="*/ 522757 w 529107"/>
              <a:gd name="connsiteY1" fmla="*/ 6350 h 25400"/>
            </a:gdLst>
            <a:ahLst/>
            <a:cxnLst>
              <a:cxn ang="0">
                <a:pos x="connsiteX0" y="connsiteY0"/>
              </a:cxn>
              <a:cxn ang="1">
                <a:pos x="connsiteX1" y="connsiteY1"/>
              </a:cxn>
            </a:cxnLst>
            <a:rect l="l" t="t" r="r" b="b"/>
            <a:pathLst>
              <a:path w="529107" h="25400">
                <a:moveTo>
                  <a:pt x="6350" y="6350"/>
                </a:moveTo>
                <a:lnTo>
                  <a:pt x="522757"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8" name="Freeform 3"/>
          <p:cNvSpPr/>
          <p:nvPr/>
        </p:nvSpPr>
        <p:spPr>
          <a:xfrm>
            <a:off x="1242316" y="2442942"/>
            <a:ext cx="442391" cy="570204"/>
          </a:xfrm>
          <a:custGeom>
            <a:avLst/>
            <a:gdLst>
              <a:gd name="connsiteX0" fmla="*/ 6350 w 442391"/>
              <a:gd name="connsiteY0" fmla="*/ 563854 h 570204"/>
              <a:gd name="connsiteX1" fmla="*/ 6350 w 442391"/>
              <a:gd name="connsiteY1" fmla="*/ 6350 h 570204"/>
              <a:gd name="connsiteX2" fmla="*/ 436041 w 442391"/>
              <a:gd name="connsiteY2" fmla="*/ 394525 h 570204"/>
            </a:gdLst>
            <a:ahLst/>
            <a:cxnLst>
              <a:cxn ang="0">
                <a:pos x="connsiteX0" y="connsiteY0"/>
              </a:cxn>
              <a:cxn ang="1">
                <a:pos x="connsiteX1" y="connsiteY1"/>
              </a:cxn>
              <a:cxn ang="2">
                <a:pos x="connsiteX2" y="connsiteY2"/>
              </a:cxn>
            </a:cxnLst>
            <a:rect l="l" t="t" r="r" b="b"/>
            <a:pathLst>
              <a:path w="442391" h="570204">
                <a:moveTo>
                  <a:pt x="6350" y="563854"/>
                </a:moveTo>
                <a:cubicBezTo>
                  <a:pt x="6350" y="559053"/>
                  <a:pt x="6350" y="6350"/>
                  <a:pt x="6350" y="6350"/>
                </a:cubicBezTo>
                <a:lnTo>
                  <a:pt x="436041" y="394525"/>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9" name="Freeform 3"/>
          <p:cNvSpPr/>
          <p:nvPr/>
        </p:nvSpPr>
        <p:spPr>
          <a:xfrm>
            <a:off x="6601487" y="4213881"/>
            <a:ext cx="927468" cy="648728"/>
          </a:xfrm>
          <a:custGeom>
            <a:avLst/>
            <a:gdLst>
              <a:gd name="connsiteX0" fmla="*/ 6350 w 927468"/>
              <a:gd name="connsiteY0" fmla="*/ 196405 h 648728"/>
              <a:gd name="connsiteX1" fmla="*/ 786828 w 927468"/>
              <a:gd name="connsiteY1" fmla="*/ 6350 h 648728"/>
              <a:gd name="connsiteX2" fmla="*/ 921118 w 927468"/>
              <a:gd name="connsiteY2" fmla="*/ 642378 h 648728"/>
            </a:gdLst>
            <a:ahLst/>
            <a:cxnLst>
              <a:cxn ang="0">
                <a:pos x="connsiteX0" y="connsiteY0"/>
              </a:cxn>
              <a:cxn ang="1">
                <a:pos x="connsiteX1" y="connsiteY1"/>
              </a:cxn>
              <a:cxn ang="2">
                <a:pos x="connsiteX2" y="connsiteY2"/>
              </a:cxn>
            </a:cxnLst>
            <a:rect l="l" t="t" r="r" b="b"/>
            <a:pathLst>
              <a:path w="927468" h="648728">
                <a:moveTo>
                  <a:pt x="6350" y="196405"/>
                </a:moveTo>
                <a:cubicBezTo>
                  <a:pt x="6350" y="191604"/>
                  <a:pt x="786828" y="6350"/>
                  <a:pt x="786828" y="6350"/>
                </a:cubicBezTo>
                <a:lnTo>
                  <a:pt x="921118" y="642378"/>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1" name="Footer Placeholder 2"/>
          <p:cNvSpPr txBox="1">
            <a:spLocks/>
          </p:cNvSpPr>
          <p:nvPr/>
        </p:nvSpPr>
        <p:spPr>
          <a:xfrm>
            <a:off x="0" y="6562325"/>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a:latin typeface="Arial" panose="020B0604020202020204" pitchFamily="34" charset="0"/>
                <a:cs typeface="Arial" panose="020B0604020202020204" pitchFamily="34" charset="0"/>
              </a:rPr>
              <a:t>© 2018 Pearson Education, Inc.</a:t>
            </a:r>
          </a:p>
        </p:txBody>
      </p:sp>
      <p:sp>
        <p:nvSpPr>
          <p:cNvPr id="32" name="TextBox 8"/>
          <p:cNvSpPr txBox="1">
            <a:spLocks noChangeArrowheads="1"/>
          </p:cNvSpPr>
          <p:nvPr/>
        </p:nvSpPr>
        <p:spPr bwMode="auto">
          <a:xfrm>
            <a:off x="917922" y="4381646"/>
            <a:ext cx="1199046"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smtClean="0">
                <a:solidFill>
                  <a:srgbClr val="FFFFFF"/>
                </a:solidFill>
                <a:latin typeface="Arial"/>
                <a:ea typeface="ＭＳ Ｐゴシック" charset="0"/>
              </a:rPr>
              <a:t>Attachment</a:t>
            </a:r>
          </a:p>
          <a:p>
            <a:pPr algn="ctr" eaLnBrk="0" hangingPunct="0">
              <a:lnSpc>
                <a:spcPts val="1940"/>
              </a:lnSpc>
            </a:pPr>
            <a:r>
              <a:rPr lang="en-US" sz="1700" b="1" smtClean="0">
                <a:solidFill>
                  <a:srgbClr val="FFFFFF"/>
                </a:solidFill>
                <a:latin typeface="Arial"/>
                <a:ea typeface="ＭＳ Ｐゴシック" charset="0"/>
              </a:rPr>
              <a:t>protein</a:t>
            </a:r>
            <a:endParaRPr lang="en-US" sz="1700" b="1">
              <a:solidFill>
                <a:srgbClr val="FFFFFF"/>
              </a:solidFill>
              <a:latin typeface="Arial"/>
              <a:ea typeface="ＭＳ Ｐゴシック" charset="0"/>
            </a:endParaRPr>
          </a:p>
        </p:txBody>
      </p:sp>
      <p:sp>
        <p:nvSpPr>
          <p:cNvPr id="33" name="TextBox 10"/>
          <p:cNvSpPr txBox="1">
            <a:spLocks noChangeArrowheads="1"/>
          </p:cNvSpPr>
          <p:nvPr/>
        </p:nvSpPr>
        <p:spPr bwMode="auto">
          <a:xfrm>
            <a:off x="2524472" y="4181621"/>
            <a:ext cx="945772"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FFFFFF"/>
                </a:solidFill>
                <a:latin typeface="Arial"/>
                <a:ea typeface="ＭＳ Ｐゴシック" charset="0"/>
              </a:rPr>
              <a:t>Receptor</a:t>
            </a:r>
          </a:p>
          <a:p>
            <a:pPr algn="ctr" eaLnBrk="0" hangingPunct="0">
              <a:lnSpc>
                <a:spcPts val="1940"/>
              </a:lnSpc>
            </a:pPr>
            <a:r>
              <a:rPr lang="en-US" sz="1700" b="1" dirty="0" smtClean="0">
                <a:solidFill>
                  <a:srgbClr val="FFFFFF"/>
                </a:solidFill>
                <a:latin typeface="Arial"/>
                <a:ea typeface="ＭＳ Ｐゴシック" charset="0"/>
              </a:rPr>
              <a:t>protein</a:t>
            </a:r>
            <a:endParaRPr lang="en-US" sz="1700" b="1" dirty="0">
              <a:solidFill>
                <a:srgbClr val="FFFFFF"/>
              </a:solidFill>
              <a:latin typeface="Arial"/>
              <a:ea typeface="ＭＳ Ｐゴシック" charset="0"/>
            </a:endParaRPr>
          </a:p>
        </p:txBody>
      </p:sp>
      <p:sp>
        <p:nvSpPr>
          <p:cNvPr id="34" name="TextBox 33"/>
          <p:cNvSpPr txBox="1">
            <a:spLocks noChangeArrowheads="1"/>
          </p:cNvSpPr>
          <p:nvPr/>
        </p:nvSpPr>
        <p:spPr bwMode="auto">
          <a:xfrm>
            <a:off x="5951884" y="4478483"/>
            <a:ext cx="908903"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smtClean="0">
                <a:solidFill>
                  <a:srgbClr val="FFFFFF"/>
                </a:solidFill>
                <a:latin typeface="Arial"/>
                <a:ea typeface="ＭＳ Ｐゴシック" charset="0"/>
              </a:rPr>
              <a:t>Junction</a:t>
            </a:r>
          </a:p>
          <a:p>
            <a:pPr algn="ctr" eaLnBrk="0" hangingPunct="0">
              <a:lnSpc>
                <a:spcPts val="1940"/>
              </a:lnSpc>
            </a:pPr>
            <a:r>
              <a:rPr lang="en-US" sz="1700" b="1" smtClean="0">
                <a:solidFill>
                  <a:srgbClr val="FFFFFF"/>
                </a:solidFill>
                <a:latin typeface="Arial"/>
                <a:ea typeface="ＭＳ Ｐゴシック" charset="0"/>
              </a:rPr>
              <a:t>protein</a:t>
            </a:r>
            <a:endParaRPr lang="en-US" sz="1700" b="1">
              <a:solidFill>
                <a:srgbClr val="FFFFFF"/>
              </a:solidFill>
              <a:latin typeface="Arial"/>
              <a:ea typeface="ＭＳ Ｐゴシック" charset="0"/>
            </a:endParaRPr>
          </a:p>
        </p:txBody>
      </p:sp>
      <p:sp>
        <p:nvSpPr>
          <p:cNvPr id="35" name="TextBox 14"/>
          <p:cNvSpPr txBox="1">
            <a:spLocks noChangeArrowheads="1"/>
          </p:cNvSpPr>
          <p:nvPr/>
        </p:nvSpPr>
        <p:spPr bwMode="auto">
          <a:xfrm>
            <a:off x="5450234" y="5283346"/>
            <a:ext cx="908903"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FFFFFF"/>
                </a:solidFill>
                <a:latin typeface="Arial"/>
                <a:ea typeface="ＭＳ Ｐゴシック" charset="0"/>
              </a:rPr>
              <a:t>Junction</a:t>
            </a:r>
          </a:p>
          <a:p>
            <a:pPr algn="ctr" eaLnBrk="0" hangingPunct="0">
              <a:lnSpc>
                <a:spcPts val="1940"/>
              </a:lnSpc>
            </a:pPr>
            <a:r>
              <a:rPr lang="en-US" sz="1700" b="1" dirty="0" smtClean="0">
                <a:solidFill>
                  <a:srgbClr val="FFFFFF"/>
                </a:solidFill>
                <a:latin typeface="Arial"/>
                <a:ea typeface="ＭＳ Ｐゴシック" charset="0"/>
              </a:rPr>
              <a:t>protein</a:t>
            </a:r>
            <a:endParaRPr lang="en-US" sz="1700" b="1" dirty="0">
              <a:solidFill>
                <a:srgbClr val="FFFFFF"/>
              </a:solidFill>
              <a:latin typeface="Arial"/>
              <a:ea typeface="ＭＳ Ｐゴシック" charset="0"/>
            </a:endParaRPr>
          </a:p>
        </p:txBody>
      </p:sp>
      <p:sp>
        <p:nvSpPr>
          <p:cNvPr id="36" name="TextBox 16"/>
          <p:cNvSpPr txBox="1">
            <a:spLocks noChangeArrowheads="1"/>
          </p:cNvSpPr>
          <p:nvPr/>
        </p:nvSpPr>
        <p:spPr bwMode="auto">
          <a:xfrm>
            <a:off x="4932710" y="5754831"/>
            <a:ext cx="283732" cy="1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300"/>
              </a:lnSpc>
            </a:pPr>
            <a:r>
              <a:rPr lang="en-US" sz="1100" b="1">
                <a:solidFill>
                  <a:srgbClr val="000000"/>
                </a:solidFill>
                <a:latin typeface="Arial"/>
                <a:ea typeface="ＭＳ Ｐゴシック" charset="0"/>
              </a:rPr>
              <a:t>ATP</a:t>
            </a:r>
          </a:p>
        </p:txBody>
      </p:sp>
      <p:sp>
        <p:nvSpPr>
          <p:cNvPr id="38" name="TextBox 20"/>
          <p:cNvSpPr txBox="1">
            <a:spLocks noChangeArrowheads="1"/>
          </p:cNvSpPr>
          <p:nvPr/>
        </p:nvSpPr>
        <p:spPr bwMode="auto">
          <a:xfrm>
            <a:off x="3619957" y="5488662"/>
            <a:ext cx="956874" cy="499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dirty="0" smtClean="0">
                <a:solidFill>
                  <a:srgbClr val="FFFFFF"/>
                </a:solidFill>
                <a:latin typeface="Arial"/>
                <a:ea typeface="ＭＳ Ｐゴシック" charset="0"/>
              </a:rPr>
              <a:t>transport</a:t>
            </a:r>
          </a:p>
          <a:p>
            <a:pPr eaLnBrk="0" hangingPunct="0">
              <a:lnSpc>
                <a:spcPts val="1940"/>
              </a:lnSpc>
            </a:pPr>
            <a:r>
              <a:rPr lang="en-US" sz="1700" b="1" dirty="0" smtClean="0">
                <a:solidFill>
                  <a:srgbClr val="FFFFFF"/>
                </a:solidFill>
                <a:latin typeface="Arial"/>
                <a:ea typeface="ＭＳ Ｐゴシック" charset="0"/>
              </a:rPr>
              <a:t>protein</a:t>
            </a:r>
            <a:endParaRPr lang="en-US" sz="1700" b="1" dirty="0">
              <a:solidFill>
                <a:srgbClr val="FFFFFF"/>
              </a:solidFill>
              <a:latin typeface="Arial"/>
              <a:ea typeface="ＭＳ Ｐゴシック" charset="0"/>
            </a:endParaRPr>
          </a:p>
        </p:txBody>
      </p:sp>
    </p:spTree>
    <p:extLst>
      <p:ext uri="{BB962C8B-B14F-4D97-AF65-F5344CB8AC3E}">
        <p14:creationId xmlns:p14="http://schemas.microsoft.com/office/powerpoint/2010/main" val="245271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518160" y="213360"/>
            <a:ext cx="8107680" cy="6431280"/>
          </a:xfrm>
          <a:prstGeom prst="rect">
            <a:avLst/>
          </a:prstGeom>
        </p:spPr>
      </p:pic>
      <p:sp>
        <p:nvSpPr>
          <p:cNvPr id="31" name="Footer Placeholder 2"/>
          <p:cNvSpPr txBox="1">
            <a:spLocks/>
          </p:cNvSpPr>
          <p:nvPr/>
        </p:nvSpPr>
        <p:spPr>
          <a:xfrm>
            <a:off x="0" y="6562325"/>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a:latin typeface="Arial" panose="020B0604020202020204" pitchFamily="34" charset="0"/>
                <a:cs typeface="Arial" panose="020B0604020202020204" pitchFamily="34" charset="0"/>
              </a:rPr>
              <a:t>© 2018 Pearson Education, Inc.</a:t>
            </a:r>
          </a:p>
        </p:txBody>
      </p:sp>
      <p:sp>
        <p:nvSpPr>
          <p:cNvPr id="39" name="Rectangle 2"/>
          <p:cNvSpPr>
            <a:spLocks noGrp="1" noChangeArrowheads="1"/>
          </p:cNvSpPr>
          <p:nvPr>
            <p:ph type="title"/>
          </p:nvPr>
        </p:nvSpPr>
        <p:spPr>
          <a:xfrm>
            <a:off x="158750" y="213360"/>
            <a:ext cx="8832850" cy="990600"/>
          </a:xfrm>
          <a:solidFill>
            <a:schemeClr val="bg1"/>
          </a:solidFill>
        </p:spPr>
        <p:txBody>
          <a:bodyPr>
            <a:normAutofit fontScale="90000"/>
          </a:bodyPr>
          <a:lstStyle/>
          <a:p>
            <a:pPr eaLnBrk="1" hangingPunct="1">
              <a:defRPr/>
            </a:pPr>
            <a:r>
              <a:rPr lang="en-US" sz="3600" b="1" dirty="0">
                <a:solidFill>
                  <a:srgbClr val="953735"/>
                </a:solidFill>
                <a:latin typeface="Arial"/>
                <a:cs typeface="Arial"/>
              </a:rPr>
              <a:t>Membrane </a:t>
            </a:r>
            <a:r>
              <a:rPr lang="en-US" sz="3600" b="1" dirty="0" smtClean="0">
                <a:solidFill>
                  <a:srgbClr val="953735"/>
                </a:solidFill>
                <a:latin typeface="Arial"/>
                <a:cs typeface="Arial"/>
              </a:rPr>
              <a:t>Structure: </a:t>
            </a:r>
            <a:r>
              <a:rPr lang="en-US" sz="3100" b="1" dirty="0" smtClean="0">
                <a:solidFill>
                  <a:srgbClr val="953735"/>
                </a:solidFill>
                <a:latin typeface="Arial"/>
                <a:cs typeface="Arial"/>
              </a:rPr>
              <a:t>the fluid mosaic model</a:t>
            </a:r>
            <a:endParaRPr lang="en-US" sz="3100" b="1" dirty="0">
              <a:solidFill>
                <a:srgbClr val="953735"/>
              </a:solidFill>
              <a:latin typeface="Arial"/>
              <a:cs typeface="Arial"/>
            </a:endParaRPr>
          </a:p>
        </p:txBody>
      </p:sp>
      <p:sp>
        <p:nvSpPr>
          <p:cNvPr id="44" name="Rectangle 3"/>
          <p:cNvSpPr txBox="1">
            <a:spLocks noChangeArrowheads="1"/>
          </p:cNvSpPr>
          <p:nvPr/>
        </p:nvSpPr>
        <p:spPr>
          <a:xfrm>
            <a:off x="1276229" y="2596865"/>
            <a:ext cx="6591541" cy="1022635"/>
          </a:xfrm>
          <a:prstGeom prst="rect">
            <a:avLst/>
          </a:prstGeom>
          <a:solidFill>
            <a:schemeClr val="bg1"/>
          </a:solidFill>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lnSpc>
                <a:spcPct val="110000"/>
              </a:lnSpc>
              <a:buFont typeface="Arial"/>
              <a:buNone/>
              <a:defRPr/>
            </a:pPr>
            <a:r>
              <a:rPr lang="en-US" sz="2800" dirty="0" smtClean="0">
                <a:solidFill>
                  <a:schemeClr val="tx2"/>
                </a:solidFill>
                <a:latin typeface="Arial"/>
                <a:cs typeface="Arial"/>
              </a:rPr>
              <a:t>Membranes are </a:t>
            </a:r>
            <a:r>
              <a:rPr lang="en-US" sz="2800" b="1" dirty="0" smtClean="0">
                <a:solidFill>
                  <a:schemeClr val="tx2"/>
                </a:solidFill>
                <a:latin typeface="Arial"/>
                <a:cs typeface="Arial"/>
              </a:rPr>
              <a:t>fluid mosaics of lipids and proteins </a:t>
            </a:r>
            <a:r>
              <a:rPr lang="en-US" sz="2800" dirty="0" smtClean="0">
                <a:solidFill>
                  <a:schemeClr val="tx2"/>
                </a:solidFill>
                <a:latin typeface="Arial"/>
                <a:cs typeface="Arial"/>
              </a:rPr>
              <a:t>with many functions.</a:t>
            </a:r>
          </a:p>
          <a:p>
            <a:pPr lvl="1">
              <a:lnSpc>
                <a:spcPct val="110000"/>
              </a:lnSpc>
              <a:defRPr/>
            </a:pPr>
            <a:endParaRPr lang="en-US" dirty="0">
              <a:solidFill>
                <a:schemeClr val="tx2"/>
              </a:solidFill>
              <a:latin typeface="Arial"/>
              <a:cs typeface="Arial"/>
            </a:endParaRPr>
          </a:p>
        </p:txBody>
      </p:sp>
    </p:spTree>
    <p:extLst>
      <p:ext uri="{BB962C8B-B14F-4D97-AF65-F5344CB8AC3E}">
        <p14:creationId xmlns:p14="http://schemas.microsoft.com/office/powerpoint/2010/main" val="586727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1" y="157038"/>
            <a:ext cx="8821972" cy="5630304"/>
          </a:xfrm>
        </p:spPr>
        <p:txBody>
          <a:bodyPr>
            <a:normAutofit fontScale="70000" lnSpcReduction="20000"/>
          </a:bodyPr>
          <a:lstStyle/>
          <a:p>
            <a:pPr marL="0" indent="0">
              <a:buNone/>
            </a:pPr>
            <a:r>
              <a:rPr lang="en-US" dirty="0" err="1"/>
              <a:t>Aquaporins</a:t>
            </a:r>
            <a:r>
              <a:rPr lang="en-US" dirty="0"/>
              <a:t> are </a:t>
            </a:r>
            <a:r>
              <a:rPr lang="en-US" dirty="0" smtClean="0"/>
              <a:t>transmembrane </a:t>
            </a:r>
            <a:r>
              <a:rPr lang="en-US" dirty="0"/>
              <a:t>proteins that span the entire </a:t>
            </a:r>
            <a:r>
              <a:rPr lang="en-US" dirty="0" smtClean="0"/>
              <a:t>membrane. </a:t>
            </a:r>
            <a:r>
              <a:rPr lang="en-US" dirty="0" smtClean="0"/>
              <a:t>An aquaporin protein must be able to interact with polar regions that are both extracellular and intracellular as well as polar water molecules moving through its core. Additionally, it must be able to interact with the nonpolar phospholipid tails. How </a:t>
            </a:r>
            <a:r>
              <a:rPr lang="en-US" dirty="0"/>
              <a:t>is it possible that this protein </a:t>
            </a:r>
            <a:r>
              <a:rPr lang="en-US" dirty="0" smtClean="0"/>
              <a:t>can </a:t>
            </a:r>
            <a:r>
              <a:rPr lang="en-US" dirty="0"/>
              <a:t>meet all of these requirements</a:t>
            </a:r>
            <a:r>
              <a:rPr lang="en-US" dirty="0" smtClean="0"/>
              <a:t>?</a:t>
            </a:r>
          </a:p>
          <a:p>
            <a:pPr marL="0" indent="0">
              <a:buNone/>
            </a:pPr>
            <a:endParaRPr lang="en-US" dirty="0"/>
          </a:p>
          <a:p>
            <a:pPr marL="514350" indent="-514350">
              <a:buFont typeface="+mj-lt"/>
              <a:buAutoNum type="alphaUcPeriod"/>
            </a:pPr>
            <a:r>
              <a:rPr lang="en-US" dirty="0" smtClean="0"/>
              <a:t>The proteins have are able to constantly change shape and orientation to accommodate multiple types of interactions</a:t>
            </a:r>
          </a:p>
          <a:p>
            <a:pPr marL="514350" indent="-514350">
              <a:buFont typeface="+mj-lt"/>
              <a:buAutoNum type="alphaUcPeriod"/>
            </a:pPr>
            <a:endParaRPr lang="en-US" dirty="0" smtClean="0"/>
          </a:p>
          <a:p>
            <a:pPr marL="514350" indent="-514350">
              <a:buFont typeface="+mj-lt"/>
              <a:buAutoNum type="alphaUcPeriod"/>
            </a:pPr>
            <a:r>
              <a:rPr lang="en-US" dirty="0" smtClean="0"/>
              <a:t>The proteins are so large relative to the cell membrane that they are able to force their way through the entire span of the membrane despite the different regional polarities.</a:t>
            </a:r>
          </a:p>
          <a:p>
            <a:pPr marL="514350" indent="-514350">
              <a:buFont typeface="+mj-lt"/>
              <a:buAutoNum type="alphaUcPeriod"/>
            </a:pPr>
            <a:endParaRPr lang="en-US" dirty="0" smtClean="0"/>
          </a:p>
          <a:p>
            <a:pPr marL="514350" indent="-514350">
              <a:buFont typeface="+mj-lt"/>
              <a:buAutoNum type="alphaUcPeriod"/>
            </a:pPr>
            <a:r>
              <a:rPr lang="en-US" dirty="0" smtClean="0"/>
              <a:t>The protein has a very specific structure with amino acids arranged according to the properties of their R groups so that they can interact with surrounding molecules as needed. </a:t>
            </a:r>
            <a:endParaRPr lang="en-US" dirty="0"/>
          </a:p>
          <a:p>
            <a:pPr marL="0" indent="0">
              <a:buNone/>
            </a:pPr>
            <a:endParaRPr lang="en-US" dirty="0"/>
          </a:p>
        </p:txBody>
      </p:sp>
      <p:sp>
        <p:nvSpPr>
          <p:cNvPr id="2" name="TextBox 1"/>
          <p:cNvSpPr txBox="1"/>
          <p:nvPr/>
        </p:nvSpPr>
        <p:spPr>
          <a:xfrm>
            <a:off x="694481" y="6331352"/>
            <a:ext cx="1981376" cy="369332"/>
          </a:xfrm>
          <a:prstGeom prst="rect">
            <a:avLst/>
          </a:prstGeom>
          <a:noFill/>
        </p:spPr>
        <p:txBody>
          <a:bodyPr wrap="none" rtlCol="0">
            <a:spAutoFit/>
          </a:bodyPr>
          <a:lstStyle/>
          <a:p>
            <a:r>
              <a:rPr lang="en-US" dirty="0" smtClean="0"/>
              <a:t>PLICKER QUESTION</a:t>
            </a:r>
            <a:endParaRPr lang="en-US" dirty="0"/>
          </a:p>
        </p:txBody>
      </p:sp>
    </p:spTree>
    <p:extLst>
      <p:ext uri="{BB962C8B-B14F-4D97-AF65-F5344CB8AC3E}">
        <p14:creationId xmlns:p14="http://schemas.microsoft.com/office/powerpoint/2010/main" val="60919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892"/>
            <a:ext cx="8229600" cy="1066800"/>
          </a:xfrm>
        </p:spPr>
        <p:txBody>
          <a:bodyPr>
            <a:normAutofit/>
          </a:bodyPr>
          <a:lstStyle/>
          <a:p>
            <a:r>
              <a:rPr lang="en-US" sz="3600" b="1" dirty="0">
                <a:solidFill>
                  <a:srgbClr val="953735"/>
                </a:solidFill>
                <a:latin typeface="Arial" panose="020B0604020202020204" pitchFamily="34" charset="0"/>
                <a:cs typeface="Arial" panose="020B0604020202020204" pitchFamily="34" charset="0"/>
              </a:rPr>
              <a:t>Phospholipids</a:t>
            </a:r>
          </a:p>
        </p:txBody>
      </p:sp>
      <p:sp>
        <p:nvSpPr>
          <p:cNvPr id="5" name="Content Placeholder 4"/>
          <p:cNvSpPr>
            <a:spLocks noGrp="1"/>
          </p:cNvSpPr>
          <p:nvPr>
            <p:ph sz="half" idx="2"/>
          </p:nvPr>
        </p:nvSpPr>
        <p:spPr>
          <a:xfrm>
            <a:off x="1" y="824571"/>
            <a:ext cx="9144000" cy="1430867"/>
          </a:xfrm>
        </p:spPr>
        <p:txBody>
          <a:bodyPr>
            <a:normAutofit/>
          </a:bodyPr>
          <a:lstStyle/>
          <a:p>
            <a:pPr marL="0" indent="0" algn="ctr">
              <a:lnSpc>
                <a:spcPct val="90000"/>
              </a:lnSpc>
              <a:buNone/>
              <a:defRPr/>
            </a:pPr>
            <a:r>
              <a:rPr lang="en-US" sz="2600" dirty="0">
                <a:latin typeface="Arial"/>
                <a:cs typeface="Arial"/>
              </a:rPr>
              <a:t>Phospholipids are the main structural components of membranes</a:t>
            </a:r>
          </a:p>
          <a:p>
            <a:pPr algn="ctr">
              <a:lnSpc>
                <a:spcPct val="90000"/>
              </a:lnSpc>
              <a:buNone/>
              <a:defRPr/>
            </a:pPr>
            <a:endParaRPr lang="en-US" sz="2600" dirty="0">
              <a:latin typeface="Arial"/>
              <a:cs typeface="Arial"/>
            </a:endParaRPr>
          </a:p>
        </p:txBody>
      </p:sp>
      <p:cxnSp>
        <p:nvCxnSpPr>
          <p:cNvPr id="4" name="Straight Arrow Connector 3"/>
          <p:cNvCxnSpPr/>
          <p:nvPr/>
        </p:nvCxnSpPr>
        <p:spPr>
          <a:xfrm flipH="1">
            <a:off x="1473228" y="2878211"/>
            <a:ext cx="66037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9408" y="2667530"/>
            <a:ext cx="1454357" cy="369332"/>
          </a:xfrm>
          <a:prstGeom prst="rect">
            <a:avLst/>
          </a:prstGeom>
          <a:noFill/>
        </p:spPr>
        <p:txBody>
          <a:bodyPr wrap="none" rtlCol="0">
            <a:spAutoFit/>
          </a:bodyPr>
          <a:lstStyle/>
          <a:p>
            <a:r>
              <a:rPr lang="en-US" b="1" dirty="0">
                <a:latin typeface="Arial"/>
                <a:cs typeface="Arial"/>
              </a:rPr>
              <a:t>Hydrophilic</a:t>
            </a:r>
          </a:p>
        </p:txBody>
      </p:sp>
      <p:cxnSp>
        <p:nvCxnSpPr>
          <p:cNvPr id="8" name="Straight Arrow Connector 7"/>
          <p:cNvCxnSpPr/>
          <p:nvPr/>
        </p:nvCxnSpPr>
        <p:spPr>
          <a:xfrm flipH="1">
            <a:off x="1490392" y="4419318"/>
            <a:ext cx="66037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552" y="4191503"/>
            <a:ext cx="1608095" cy="369332"/>
          </a:xfrm>
          <a:prstGeom prst="rect">
            <a:avLst/>
          </a:prstGeom>
          <a:noFill/>
        </p:spPr>
        <p:txBody>
          <a:bodyPr wrap="none" rtlCol="0">
            <a:spAutoFit/>
          </a:bodyPr>
          <a:lstStyle/>
          <a:p>
            <a:r>
              <a:rPr lang="en-US" b="1" dirty="0">
                <a:latin typeface="Arial"/>
                <a:cs typeface="Arial"/>
              </a:rPr>
              <a:t>Hydrophobic</a:t>
            </a:r>
          </a:p>
        </p:txBody>
      </p:sp>
      <p:pic>
        <p:nvPicPr>
          <p:cNvPr id="11" name="ClipArt Placeholder 2" descr="03_09_Phospholipid-L.jpg"/>
          <p:cNvPicPr>
            <a:picLocks noChangeAspect="1"/>
          </p:cNvPicPr>
          <p:nvPr/>
        </p:nvPicPr>
        <p:blipFill rotWithShape="1">
          <a:blip r:embed="rId3">
            <a:extLst>
              <a:ext uri="{28A0092B-C50C-407E-A947-70E740481C1C}">
                <a14:useLocalDpi xmlns:a14="http://schemas.microsoft.com/office/drawing/2010/main" val="0"/>
              </a:ext>
            </a:extLst>
          </a:blip>
          <a:srcRect l="-1494" t="-1613" r="59167" b="-765"/>
          <a:stretch/>
        </p:blipFill>
        <p:spPr>
          <a:xfrm>
            <a:off x="2099770" y="1740907"/>
            <a:ext cx="2031963" cy="4901192"/>
          </a:xfrm>
          <a:prstGeom prst="rect">
            <a:avLst/>
          </a:prstGeom>
        </p:spPr>
      </p:pic>
      <p:sp>
        <p:nvSpPr>
          <p:cNvPr id="17" name="Rectangle 16"/>
          <p:cNvSpPr/>
          <p:nvPr/>
        </p:nvSpPr>
        <p:spPr>
          <a:xfrm>
            <a:off x="5672667" y="2667530"/>
            <a:ext cx="1405466" cy="21923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630393" y="2495649"/>
            <a:ext cx="211607" cy="2330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302000" y="3375095"/>
            <a:ext cx="1100667" cy="12191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20648733">
            <a:off x="3852333" y="3287750"/>
            <a:ext cx="719667" cy="8190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857348" y="2495648"/>
            <a:ext cx="3621556" cy="1200328"/>
          </a:xfrm>
          <a:prstGeom prst="rect">
            <a:avLst/>
          </a:prstGeom>
          <a:noFill/>
        </p:spPr>
        <p:txBody>
          <a:bodyPr wrap="square" rtlCol="0">
            <a:spAutoFit/>
          </a:bodyPr>
          <a:lstStyle/>
          <a:p>
            <a:r>
              <a:rPr lang="en-US" sz="2400" b="1" dirty="0">
                <a:latin typeface="Arial"/>
                <a:cs typeface="Arial"/>
              </a:rPr>
              <a:t>How is their structure related to their function? </a:t>
            </a:r>
          </a:p>
        </p:txBody>
      </p:sp>
    </p:spTree>
    <p:extLst>
      <p:ext uri="{BB962C8B-B14F-4D97-AF65-F5344CB8AC3E}">
        <p14:creationId xmlns:p14="http://schemas.microsoft.com/office/powerpoint/2010/main" val="10117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892"/>
            <a:ext cx="8229600" cy="1066800"/>
          </a:xfrm>
        </p:spPr>
        <p:txBody>
          <a:bodyPr>
            <a:normAutofit/>
          </a:bodyPr>
          <a:lstStyle/>
          <a:p>
            <a:r>
              <a:rPr lang="en-US" sz="3200" b="1" dirty="0">
                <a:solidFill>
                  <a:srgbClr val="953735"/>
                </a:solidFill>
                <a:latin typeface="Arial" panose="020B0604020202020204" pitchFamily="34" charset="0"/>
                <a:cs typeface="Arial" panose="020B0604020202020204" pitchFamily="34" charset="0"/>
              </a:rPr>
              <a:t>Membranes: Phospholipid Bilayers</a:t>
            </a:r>
          </a:p>
        </p:txBody>
      </p:sp>
      <p:pic>
        <p:nvPicPr>
          <p:cNvPr id="11" name="ClipArt Placeholder 2" descr="03_09_Phospholipid-L.jpg"/>
          <p:cNvPicPr>
            <a:picLocks noChangeAspect="1"/>
          </p:cNvPicPr>
          <p:nvPr/>
        </p:nvPicPr>
        <p:blipFill rotWithShape="1">
          <a:blip r:embed="rId3">
            <a:extLst>
              <a:ext uri="{28A0092B-C50C-407E-A947-70E740481C1C}">
                <a14:useLocalDpi xmlns:a14="http://schemas.microsoft.com/office/drawing/2010/main" val="0"/>
              </a:ext>
            </a:extLst>
          </a:blip>
          <a:srcRect l="-1494" t="-1613" r="1494" b="-765"/>
          <a:stretch/>
        </p:blipFill>
        <p:spPr>
          <a:xfrm>
            <a:off x="2099770" y="1740907"/>
            <a:ext cx="4800600" cy="4901192"/>
          </a:xfrm>
          <a:prstGeom prst="rect">
            <a:avLst/>
          </a:prstGeom>
        </p:spPr>
      </p:pic>
      <p:sp>
        <p:nvSpPr>
          <p:cNvPr id="17" name="Rectangle 16"/>
          <p:cNvSpPr/>
          <p:nvPr/>
        </p:nvSpPr>
        <p:spPr>
          <a:xfrm>
            <a:off x="5672667" y="2667530"/>
            <a:ext cx="1405466" cy="21923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Content Placeholder 7" descr="05_11bPhospholipidBilayer_L"/>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32338" r="10400"/>
          <a:stretch/>
        </p:blipFill>
        <p:spPr bwMode="auto">
          <a:xfrm>
            <a:off x="5647848" y="2506131"/>
            <a:ext cx="3496154" cy="245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p:nvSpPr>
        <p:spPr>
          <a:xfrm>
            <a:off x="5630393" y="2495649"/>
            <a:ext cx="211607" cy="2330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630393" y="2912533"/>
            <a:ext cx="211607" cy="15510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630396" y="3285062"/>
            <a:ext cx="211607" cy="15510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473228" y="2878211"/>
            <a:ext cx="66037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9408" y="2667530"/>
            <a:ext cx="1454357" cy="369332"/>
          </a:xfrm>
          <a:prstGeom prst="rect">
            <a:avLst/>
          </a:prstGeom>
          <a:noFill/>
        </p:spPr>
        <p:txBody>
          <a:bodyPr wrap="none" rtlCol="0">
            <a:spAutoFit/>
          </a:bodyPr>
          <a:lstStyle/>
          <a:p>
            <a:r>
              <a:rPr lang="en-US" b="1" dirty="0">
                <a:latin typeface="Arial"/>
                <a:cs typeface="Arial"/>
              </a:rPr>
              <a:t>Hydrophilic</a:t>
            </a:r>
          </a:p>
        </p:txBody>
      </p:sp>
      <p:cxnSp>
        <p:nvCxnSpPr>
          <p:cNvPr id="22" name="Straight Arrow Connector 21"/>
          <p:cNvCxnSpPr/>
          <p:nvPr/>
        </p:nvCxnSpPr>
        <p:spPr>
          <a:xfrm flipH="1">
            <a:off x="1490392" y="4419318"/>
            <a:ext cx="66037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5552" y="4191503"/>
            <a:ext cx="1608095" cy="369332"/>
          </a:xfrm>
          <a:prstGeom prst="rect">
            <a:avLst/>
          </a:prstGeom>
          <a:noFill/>
        </p:spPr>
        <p:txBody>
          <a:bodyPr wrap="none" rtlCol="0">
            <a:spAutoFit/>
          </a:bodyPr>
          <a:lstStyle/>
          <a:p>
            <a:r>
              <a:rPr lang="en-US" b="1" dirty="0">
                <a:latin typeface="Arial"/>
                <a:cs typeface="Arial"/>
              </a:rPr>
              <a:t>Hydrophobic</a:t>
            </a:r>
          </a:p>
        </p:txBody>
      </p:sp>
      <p:sp>
        <p:nvSpPr>
          <p:cNvPr id="24" name="Content Placeholder 4"/>
          <p:cNvSpPr>
            <a:spLocks noGrp="1"/>
          </p:cNvSpPr>
          <p:nvPr>
            <p:ph sz="half" idx="2"/>
          </p:nvPr>
        </p:nvSpPr>
        <p:spPr>
          <a:xfrm>
            <a:off x="1" y="824571"/>
            <a:ext cx="9144000" cy="1430867"/>
          </a:xfrm>
        </p:spPr>
        <p:txBody>
          <a:bodyPr>
            <a:normAutofit/>
          </a:bodyPr>
          <a:lstStyle/>
          <a:p>
            <a:pPr marL="0" indent="0" algn="ctr">
              <a:lnSpc>
                <a:spcPct val="90000"/>
              </a:lnSpc>
              <a:buNone/>
              <a:defRPr/>
            </a:pPr>
            <a:r>
              <a:rPr lang="en-US" sz="2600" dirty="0">
                <a:latin typeface="Arial"/>
                <a:cs typeface="Arial"/>
              </a:rPr>
              <a:t>Phospholipids are the main structural components of membranes</a:t>
            </a:r>
          </a:p>
          <a:p>
            <a:pPr algn="ctr">
              <a:lnSpc>
                <a:spcPct val="90000"/>
              </a:lnSpc>
              <a:buNone/>
              <a:defRPr/>
            </a:pPr>
            <a:endParaRPr lang="en-US" sz="2600" dirty="0">
              <a:latin typeface="Arial"/>
              <a:cs typeface="Arial"/>
            </a:endParaRPr>
          </a:p>
        </p:txBody>
      </p:sp>
    </p:spTree>
    <p:extLst>
      <p:ext uri="{BB962C8B-B14F-4D97-AF65-F5344CB8AC3E}">
        <p14:creationId xmlns:p14="http://schemas.microsoft.com/office/powerpoint/2010/main" val="2621610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7226" y="558730"/>
            <a:ext cx="8786774" cy="1569660"/>
          </a:xfrm>
          <a:prstGeom prst="rect">
            <a:avLst/>
          </a:prstGeom>
          <a:noFill/>
        </p:spPr>
        <p:txBody>
          <a:bodyPr wrap="square" rtlCol="0">
            <a:spAutoFit/>
          </a:bodyPr>
          <a:lstStyle/>
          <a:p>
            <a:r>
              <a:rPr lang="en-US" sz="3200" b="1" dirty="0">
                <a:solidFill>
                  <a:srgbClr val="953735"/>
                </a:solidFill>
                <a:latin typeface="Arial"/>
                <a:cs typeface="Arial"/>
              </a:rPr>
              <a:t>One of the membrane functions: </a:t>
            </a:r>
            <a:endParaRPr lang="en-US" sz="3200" b="1" dirty="0" smtClean="0">
              <a:solidFill>
                <a:srgbClr val="953735"/>
              </a:solidFill>
              <a:latin typeface="Arial"/>
              <a:cs typeface="Arial"/>
            </a:endParaRPr>
          </a:p>
          <a:p>
            <a:pPr marL="0" lvl="1"/>
            <a:r>
              <a:rPr lang="en-US" sz="3200" b="1" dirty="0">
                <a:solidFill>
                  <a:srgbClr val="800000"/>
                </a:solidFill>
                <a:latin typeface="Arial"/>
                <a:cs typeface="Arial"/>
              </a:rPr>
              <a:t>Control what enters and leaves the </a:t>
            </a:r>
            <a:r>
              <a:rPr lang="en-US" sz="3200" b="1" dirty="0" smtClean="0">
                <a:solidFill>
                  <a:srgbClr val="800000"/>
                </a:solidFill>
                <a:latin typeface="Arial"/>
                <a:cs typeface="Arial"/>
              </a:rPr>
              <a:t>cell=</a:t>
            </a:r>
            <a:endParaRPr lang="en-US" sz="3200" b="1" dirty="0">
              <a:solidFill>
                <a:srgbClr val="800000"/>
              </a:solidFill>
              <a:latin typeface="Arial"/>
              <a:cs typeface="Arial"/>
            </a:endParaRPr>
          </a:p>
          <a:p>
            <a:r>
              <a:rPr lang="en-US" sz="3200" b="1" dirty="0" smtClean="0">
                <a:solidFill>
                  <a:srgbClr val="953735"/>
                </a:solidFill>
                <a:latin typeface="Arial"/>
                <a:cs typeface="Arial"/>
              </a:rPr>
              <a:t>regulate </a:t>
            </a:r>
            <a:r>
              <a:rPr lang="en-US" sz="3200" b="1" dirty="0">
                <a:solidFill>
                  <a:srgbClr val="953735"/>
                </a:solidFill>
                <a:latin typeface="Arial"/>
                <a:cs typeface="Arial"/>
              </a:rPr>
              <a:t>particle traffic across it</a:t>
            </a:r>
          </a:p>
        </p:txBody>
      </p:sp>
      <p:sp>
        <p:nvSpPr>
          <p:cNvPr id="10" name="TextBox 9"/>
          <p:cNvSpPr txBox="1"/>
          <p:nvPr/>
        </p:nvSpPr>
        <p:spPr>
          <a:xfrm>
            <a:off x="357226" y="2738239"/>
            <a:ext cx="7050878" cy="523220"/>
          </a:xfrm>
          <a:prstGeom prst="rect">
            <a:avLst/>
          </a:prstGeom>
          <a:noFill/>
        </p:spPr>
        <p:txBody>
          <a:bodyPr wrap="none" rtlCol="0">
            <a:spAutoFit/>
          </a:bodyPr>
          <a:lstStyle/>
          <a:p>
            <a:r>
              <a:rPr lang="en-US" sz="2800" dirty="0">
                <a:latin typeface="Arial"/>
                <a:cs typeface="Arial"/>
              </a:rPr>
              <a:t>How do particles of any substance spread?</a:t>
            </a:r>
          </a:p>
        </p:txBody>
      </p:sp>
      <p:sp>
        <p:nvSpPr>
          <p:cNvPr id="5" name="TextBox 2"/>
          <p:cNvSpPr txBox="1">
            <a:spLocks noChangeArrowheads="1"/>
          </p:cNvSpPr>
          <p:nvPr/>
        </p:nvSpPr>
        <p:spPr bwMode="auto">
          <a:xfrm>
            <a:off x="357226" y="3907653"/>
            <a:ext cx="914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a:cs typeface="Arial"/>
              </a:rPr>
              <a:t>The tendency for particles to spread out </a:t>
            </a:r>
            <a:r>
              <a:rPr lang="en-US" sz="2400" b="1" dirty="0" smtClean="0">
                <a:latin typeface="Arial"/>
                <a:cs typeface="Arial"/>
              </a:rPr>
              <a:t>evenly in an</a:t>
            </a:r>
            <a:r>
              <a:rPr lang="en-US" sz="2400" b="1" dirty="0">
                <a:latin typeface="Arial"/>
                <a:cs typeface="Arial"/>
              </a:rPr>
              <a:t>				  available space called </a:t>
            </a:r>
            <a:r>
              <a:rPr lang="en-US" sz="2400" b="1" dirty="0">
                <a:solidFill>
                  <a:srgbClr val="FF0000"/>
                </a:solidFill>
                <a:latin typeface="Arial"/>
                <a:cs typeface="Arial"/>
              </a:rPr>
              <a:t>Diffusion </a:t>
            </a:r>
          </a:p>
        </p:txBody>
      </p:sp>
    </p:spTree>
    <p:extLst>
      <p:ext uri="{BB962C8B-B14F-4D97-AF65-F5344CB8AC3E}">
        <p14:creationId xmlns:p14="http://schemas.microsoft.com/office/powerpoint/2010/main" val="3326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a:cs typeface="Arial"/>
              </a:rPr>
              <a:t>Which answer correctly describes hydrophobic and hydrophilic regions of the lipid bilayer?</a:t>
            </a:r>
          </a:p>
        </p:txBody>
      </p:sp>
      <p:sp>
        <p:nvSpPr>
          <p:cNvPr id="3" name="TextBox 2"/>
          <p:cNvSpPr txBox="1"/>
          <p:nvPr/>
        </p:nvSpPr>
        <p:spPr>
          <a:xfrm>
            <a:off x="731522" y="2180492"/>
            <a:ext cx="7891974" cy="3970318"/>
          </a:xfrm>
          <a:prstGeom prst="rect">
            <a:avLst/>
          </a:prstGeom>
          <a:noFill/>
        </p:spPr>
        <p:txBody>
          <a:bodyPr wrap="square" rtlCol="0">
            <a:spAutoFit/>
          </a:bodyPr>
          <a:lstStyle/>
          <a:p>
            <a:pPr marL="508000" indent="-508000">
              <a:buFont typeface="+mj-lt"/>
              <a:buAutoNum type="alphaUcPeriod"/>
            </a:pPr>
            <a:r>
              <a:rPr lang="en-US" sz="2800" dirty="0">
                <a:latin typeface="Arial"/>
                <a:cs typeface="Arial"/>
              </a:rPr>
              <a:t>fatty acids tails are hydrophobic; phosphate heads are hydrophobic</a:t>
            </a:r>
          </a:p>
          <a:p>
            <a:pPr marL="508000" indent="-508000">
              <a:buFont typeface="+mj-lt"/>
              <a:buAutoNum type="alphaUcPeriod"/>
            </a:pPr>
            <a:r>
              <a:rPr lang="en-US" sz="2800" dirty="0">
                <a:latin typeface="Arial"/>
                <a:cs typeface="Arial"/>
              </a:rPr>
              <a:t>fatty acids tails are hydrophobic; phosphate heads are </a:t>
            </a:r>
            <a:r>
              <a:rPr lang="en-US" sz="2800" dirty="0" smtClean="0">
                <a:latin typeface="Arial"/>
                <a:cs typeface="Arial"/>
              </a:rPr>
              <a:t>hydrophilic</a:t>
            </a:r>
            <a:endParaRPr lang="en-US" sz="2800" dirty="0">
              <a:latin typeface="Arial"/>
              <a:cs typeface="Arial"/>
            </a:endParaRPr>
          </a:p>
          <a:p>
            <a:pPr marL="508000" indent="-508000">
              <a:buFont typeface="+mj-lt"/>
              <a:buAutoNum type="alphaUcPeriod"/>
            </a:pPr>
            <a:r>
              <a:rPr lang="en-US" sz="2800" dirty="0">
                <a:latin typeface="Arial"/>
                <a:cs typeface="Arial"/>
              </a:rPr>
              <a:t>fatty acids tails are hydrophilic; phosphate heads are hydrophobic</a:t>
            </a:r>
          </a:p>
          <a:p>
            <a:pPr marL="508000" indent="-508000">
              <a:buFont typeface="+mj-lt"/>
              <a:buAutoNum type="alphaUcPeriod"/>
            </a:pPr>
            <a:r>
              <a:rPr lang="en-US" sz="2800" dirty="0">
                <a:latin typeface="Arial"/>
                <a:cs typeface="Arial"/>
              </a:rPr>
              <a:t>fatty acids tails are hydrophilic; phosphate heads are </a:t>
            </a:r>
            <a:r>
              <a:rPr lang="en-US" sz="2800" dirty="0" smtClean="0">
                <a:latin typeface="Arial"/>
                <a:cs typeface="Arial"/>
              </a:rPr>
              <a:t>hydrophilic</a:t>
            </a:r>
            <a:r>
              <a:rPr lang="en-US" sz="2800" dirty="0">
                <a:latin typeface="Arial"/>
                <a:cs typeface="Arial"/>
              </a:rPr>
              <a:t/>
            </a:r>
            <a:br>
              <a:rPr lang="en-US" sz="2800" dirty="0">
                <a:latin typeface="Arial"/>
                <a:cs typeface="Arial"/>
              </a:rPr>
            </a:br>
            <a:endParaRPr lang="en-US" sz="2800" dirty="0">
              <a:latin typeface="Arial"/>
              <a:cs typeface="Arial"/>
            </a:endParaRPr>
          </a:p>
        </p:txBody>
      </p:sp>
    </p:spTree>
    <p:extLst>
      <p:ext uri="{BB962C8B-B14F-4D97-AF65-F5344CB8AC3E}">
        <p14:creationId xmlns:p14="http://schemas.microsoft.com/office/powerpoint/2010/main" val="3303340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a:cs typeface="Arial"/>
              </a:rPr>
              <a:t>Which answer correctly describes hydrophobic and hydrophilic regions of the lipid bilayer?</a:t>
            </a:r>
          </a:p>
        </p:txBody>
      </p:sp>
      <p:sp>
        <p:nvSpPr>
          <p:cNvPr id="3" name="TextBox 2"/>
          <p:cNvSpPr txBox="1"/>
          <p:nvPr/>
        </p:nvSpPr>
        <p:spPr>
          <a:xfrm>
            <a:off x="731522" y="2180492"/>
            <a:ext cx="7891974" cy="3970318"/>
          </a:xfrm>
          <a:prstGeom prst="rect">
            <a:avLst/>
          </a:prstGeom>
          <a:noFill/>
        </p:spPr>
        <p:txBody>
          <a:bodyPr wrap="square" rtlCol="0">
            <a:spAutoFit/>
          </a:bodyPr>
          <a:lstStyle/>
          <a:p>
            <a:pPr marL="508000" indent="-508000">
              <a:buFont typeface="+mj-lt"/>
              <a:buAutoNum type="alphaUcPeriod"/>
            </a:pPr>
            <a:r>
              <a:rPr lang="en-US" sz="2800" dirty="0">
                <a:latin typeface="Arial"/>
                <a:cs typeface="Arial"/>
              </a:rPr>
              <a:t>fatty acids tails are hydrophobic; phosphate heads are hydrophobic</a:t>
            </a:r>
          </a:p>
          <a:p>
            <a:pPr marL="508000" indent="-508000">
              <a:buFont typeface="+mj-lt"/>
              <a:buAutoNum type="alphaUcPeriod"/>
            </a:pPr>
            <a:r>
              <a:rPr lang="en-US" sz="2800" dirty="0">
                <a:solidFill>
                  <a:srgbClr val="FF0000"/>
                </a:solidFill>
                <a:latin typeface="Arial"/>
                <a:cs typeface="Arial"/>
              </a:rPr>
              <a:t>fatty acids tails are hydrophobic; phosphate heads are </a:t>
            </a:r>
            <a:r>
              <a:rPr lang="en-US" sz="2800" dirty="0" smtClean="0">
                <a:solidFill>
                  <a:srgbClr val="FF0000"/>
                </a:solidFill>
                <a:latin typeface="Arial"/>
                <a:cs typeface="Arial"/>
              </a:rPr>
              <a:t>hydrophilic</a:t>
            </a:r>
            <a:endParaRPr lang="en-US" sz="2800" dirty="0">
              <a:solidFill>
                <a:srgbClr val="FF0000"/>
              </a:solidFill>
              <a:latin typeface="Arial"/>
              <a:cs typeface="Arial"/>
            </a:endParaRPr>
          </a:p>
          <a:p>
            <a:pPr marL="508000" indent="-508000">
              <a:buFont typeface="+mj-lt"/>
              <a:buAutoNum type="alphaUcPeriod"/>
            </a:pPr>
            <a:r>
              <a:rPr lang="en-US" sz="2800" dirty="0">
                <a:latin typeface="Arial"/>
                <a:cs typeface="Arial"/>
              </a:rPr>
              <a:t>fatty acids tails are hydrophilic; phosphate heads are hydrophobic</a:t>
            </a:r>
          </a:p>
          <a:p>
            <a:pPr marL="508000" indent="-508000">
              <a:buFont typeface="+mj-lt"/>
              <a:buAutoNum type="alphaUcPeriod"/>
            </a:pPr>
            <a:r>
              <a:rPr lang="en-US" sz="2800" dirty="0">
                <a:latin typeface="Arial"/>
                <a:cs typeface="Arial"/>
              </a:rPr>
              <a:t>fatty acids tails are hydrophilic; phosphate heads are </a:t>
            </a:r>
            <a:r>
              <a:rPr lang="en-US" sz="2800" dirty="0" smtClean="0">
                <a:latin typeface="Arial"/>
                <a:cs typeface="Arial"/>
              </a:rPr>
              <a:t>hydrophilic</a:t>
            </a:r>
            <a:r>
              <a:rPr lang="en-US" sz="2800" dirty="0">
                <a:latin typeface="Arial"/>
                <a:cs typeface="Arial"/>
              </a:rPr>
              <a:t/>
            </a:r>
            <a:br>
              <a:rPr lang="en-US" sz="2800" dirty="0">
                <a:latin typeface="Arial"/>
                <a:cs typeface="Arial"/>
              </a:rPr>
            </a:br>
            <a:endParaRPr lang="en-US" sz="2800" dirty="0">
              <a:latin typeface="Arial"/>
              <a:cs typeface="Arial"/>
            </a:endParaRPr>
          </a:p>
        </p:txBody>
      </p:sp>
    </p:spTree>
    <p:extLst>
      <p:ext uri="{BB962C8B-B14F-4D97-AF65-F5344CB8AC3E}">
        <p14:creationId xmlns:p14="http://schemas.microsoft.com/office/powerpoint/2010/main" val="3550083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Arial"/>
                <a:cs typeface="Arial"/>
              </a:rPr>
              <a:t>Diffusion of particles across </a:t>
            </a:r>
            <a:br>
              <a:rPr lang="en-US" sz="3200" b="1" dirty="0" smtClean="0">
                <a:solidFill>
                  <a:srgbClr val="800000"/>
                </a:solidFill>
                <a:latin typeface="Arial"/>
                <a:cs typeface="Arial"/>
              </a:rPr>
            </a:br>
            <a:r>
              <a:rPr lang="en-US" sz="3200" b="1" dirty="0" smtClean="0">
                <a:solidFill>
                  <a:srgbClr val="800000"/>
                </a:solidFill>
                <a:latin typeface="Arial"/>
                <a:cs typeface="Arial"/>
              </a:rPr>
              <a:t>biological membranes</a:t>
            </a:r>
            <a:endParaRPr lang="en-US" sz="3200" b="1" dirty="0">
              <a:solidFill>
                <a:srgbClr val="800000"/>
              </a:solidFill>
              <a:latin typeface="Arial"/>
              <a:cs typeface="Arial"/>
            </a:endParaRPr>
          </a:p>
        </p:txBody>
      </p:sp>
      <p:pic>
        <p:nvPicPr>
          <p:cNvPr id="4" name="Picture 5" descr="05_11bPhospholipidBilayer_L"/>
          <p:cNvPicPr>
            <a:picLocks noChangeAspect="1" noChangeArrowheads="1"/>
          </p:cNvPicPr>
          <p:nvPr/>
        </p:nvPicPr>
        <p:blipFill rotWithShape="1">
          <a:blip r:embed="rId2">
            <a:extLst>
              <a:ext uri="{28A0092B-C50C-407E-A947-70E740481C1C}">
                <a14:useLocalDpi xmlns:a14="http://schemas.microsoft.com/office/drawing/2010/main" val="0"/>
              </a:ext>
            </a:extLst>
          </a:blip>
          <a:srcRect l="34046" t="11730" b="17770"/>
          <a:stretch/>
        </p:blipFill>
        <p:spPr bwMode="auto">
          <a:xfrm>
            <a:off x="71376" y="2909145"/>
            <a:ext cx="9137274" cy="2868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2016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5_11bPhospholipidBilayer_L"/>
          <p:cNvPicPr>
            <a:picLocks noChangeAspect="1" noChangeArrowheads="1"/>
          </p:cNvPicPr>
          <p:nvPr/>
        </p:nvPicPr>
        <p:blipFill rotWithShape="1">
          <a:blip r:embed="rId2">
            <a:extLst>
              <a:ext uri="{28A0092B-C50C-407E-A947-70E740481C1C}">
                <a14:useLocalDpi xmlns:a14="http://schemas.microsoft.com/office/drawing/2010/main" val="0"/>
              </a:ext>
            </a:extLst>
          </a:blip>
          <a:srcRect l="32766" t="11730" b="17770"/>
          <a:stretch/>
        </p:blipFill>
        <p:spPr bwMode="auto">
          <a:xfrm>
            <a:off x="-6780" y="2909145"/>
            <a:ext cx="9314660" cy="2868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00010" y="83225"/>
            <a:ext cx="1433359" cy="646331"/>
          </a:xfrm>
          <a:prstGeom prst="rect">
            <a:avLst/>
          </a:prstGeom>
          <a:noFill/>
        </p:spPr>
        <p:txBody>
          <a:bodyPr wrap="square" rtlCol="0">
            <a:spAutoFit/>
          </a:bodyPr>
          <a:lstStyle/>
          <a:p>
            <a:pPr algn="ctr" eaLnBrk="0" hangingPunct="0"/>
            <a:r>
              <a:rPr lang="en-US" b="1" dirty="0">
                <a:solidFill>
                  <a:schemeClr val="tx2">
                    <a:lumMod val="60000"/>
                    <a:lumOff val="40000"/>
                  </a:schemeClr>
                </a:solidFill>
                <a:latin typeface="Arial"/>
                <a:ea typeface="ＭＳ Ｐゴシック" charset="0"/>
                <a:cs typeface="Arial"/>
              </a:rPr>
              <a:t>O</a:t>
            </a:r>
            <a:r>
              <a:rPr lang="en-US" b="1" baseline="-25000" dirty="0" smtClean="0">
                <a:solidFill>
                  <a:schemeClr val="tx2">
                    <a:lumMod val="60000"/>
                    <a:lumOff val="40000"/>
                  </a:schemeClr>
                </a:solidFill>
                <a:latin typeface="Arial"/>
                <a:ea typeface="ＭＳ Ｐゴシック" charset="0"/>
                <a:cs typeface="Arial"/>
              </a:rPr>
              <a:t>2</a:t>
            </a:r>
          </a:p>
          <a:p>
            <a:pPr algn="ctr" eaLnBrk="0" hangingPunct="0"/>
            <a:r>
              <a:rPr lang="en-US" b="1" dirty="0" smtClean="0">
                <a:solidFill>
                  <a:schemeClr val="tx2">
                    <a:lumMod val="60000"/>
                    <a:lumOff val="40000"/>
                  </a:schemeClr>
                </a:solidFill>
                <a:latin typeface="Arial"/>
                <a:ea typeface="ＭＳ Ｐゴシック" charset="0"/>
                <a:cs typeface="Arial"/>
              </a:rPr>
              <a:t>Oxygen</a:t>
            </a:r>
            <a:endParaRPr lang="en-US" b="1" dirty="0">
              <a:solidFill>
                <a:schemeClr val="tx2">
                  <a:lumMod val="60000"/>
                  <a:lumOff val="40000"/>
                </a:schemeClr>
              </a:solidFill>
              <a:latin typeface="Arial"/>
              <a:ea typeface="ＭＳ Ｐゴシック" charset="0"/>
              <a:cs typeface="Arial"/>
            </a:endParaRPr>
          </a:p>
        </p:txBody>
      </p:sp>
      <p:pic>
        <p:nvPicPr>
          <p:cNvPr id="4" name="Picture 3" descr="\\172.168.8.215\irdvd\53057_campbell_cc_8e_irdvd\production\ART\final_jpeg_files\chap002\unlabeled\02_06_1MoleculeRep-U.jpg"/>
          <p:cNvPicPr>
            <a:picLocks noChangeAspect="1" noChangeArrowheads="1"/>
          </p:cNvPicPr>
          <p:nvPr/>
        </p:nvPicPr>
        <p:blipFill rotWithShape="1">
          <a:blip r:embed="rId3">
            <a:extLst>
              <a:ext uri="{28A0092B-C50C-407E-A947-70E740481C1C}">
                <a14:useLocalDpi xmlns:a14="http://schemas.microsoft.com/office/drawing/2010/main" val="0"/>
              </a:ext>
            </a:extLst>
          </a:blip>
          <a:srcRect l="55828" t="53443" r="29252" b="33044"/>
          <a:stretch/>
        </p:blipFill>
        <p:spPr bwMode="auto">
          <a:xfrm>
            <a:off x="113518" y="938114"/>
            <a:ext cx="996742" cy="39087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flipH="1">
            <a:off x="2495381" y="219034"/>
            <a:ext cx="1600200" cy="369332"/>
          </a:xfrm>
          <a:prstGeom prst="rect">
            <a:avLst/>
          </a:prstGeom>
          <a:noFill/>
        </p:spPr>
        <p:txBody>
          <a:bodyPr wrap="square" rtlCol="0">
            <a:spAutoFit/>
          </a:bodyPr>
          <a:lstStyle/>
          <a:p>
            <a:r>
              <a:rPr lang="en-US" b="1" dirty="0" smtClean="0">
                <a:solidFill>
                  <a:schemeClr val="tx2">
                    <a:lumMod val="60000"/>
                    <a:lumOff val="40000"/>
                  </a:schemeClr>
                </a:solidFill>
                <a:latin typeface="Arial"/>
                <a:cs typeface="Arial"/>
              </a:rPr>
              <a:t>Cholesterol</a:t>
            </a:r>
            <a:endParaRPr lang="en-US" b="1" baseline="-25000" dirty="0">
              <a:solidFill>
                <a:schemeClr val="tx2">
                  <a:lumMod val="60000"/>
                  <a:lumOff val="40000"/>
                </a:schemeClr>
              </a:solidFill>
              <a:latin typeface="Arial"/>
              <a:cs typeface="Arial"/>
            </a:endParaRPr>
          </a:p>
        </p:txBody>
      </p:sp>
      <p:pic>
        <p:nvPicPr>
          <p:cNvPr id="7" name="Picture 6" descr="Carbondioxide_structural_formula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779" y="1133553"/>
            <a:ext cx="869987" cy="186683"/>
          </a:xfrm>
          <a:prstGeom prst="rect">
            <a:avLst/>
          </a:prstGeom>
        </p:spPr>
      </p:pic>
      <p:sp>
        <p:nvSpPr>
          <p:cNvPr id="8" name="TextBox 7"/>
          <p:cNvSpPr txBox="1"/>
          <p:nvPr/>
        </p:nvSpPr>
        <p:spPr>
          <a:xfrm>
            <a:off x="847399" y="406391"/>
            <a:ext cx="1864738" cy="646331"/>
          </a:xfrm>
          <a:prstGeom prst="rect">
            <a:avLst/>
          </a:prstGeom>
          <a:noFill/>
        </p:spPr>
        <p:txBody>
          <a:bodyPr wrap="none" rtlCol="0">
            <a:spAutoFit/>
          </a:bodyPr>
          <a:lstStyle/>
          <a:p>
            <a:pPr algn="ctr"/>
            <a:r>
              <a:rPr lang="en-US" b="1" dirty="0" smtClean="0">
                <a:solidFill>
                  <a:schemeClr val="tx2">
                    <a:lumMod val="60000"/>
                    <a:lumOff val="40000"/>
                  </a:schemeClr>
                </a:solidFill>
                <a:latin typeface="Arial"/>
                <a:cs typeface="Arial"/>
              </a:rPr>
              <a:t>CO2</a:t>
            </a:r>
          </a:p>
          <a:p>
            <a:pPr algn="ctr"/>
            <a:r>
              <a:rPr lang="en-US" b="1" dirty="0" smtClean="0">
                <a:solidFill>
                  <a:schemeClr val="tx2">
                    <a:lumMod val="60000"/>
                    <a:lumOff val="40000"/>
                  </a:schemeClr>
                </a:solidFill>
                <a:latin typeface="Arial"/>
                <a:cs typeface="Arial"/>
              </a:rPr>
              <a:t>Carbon dioxide</a:t>
            </a:r>
            <a:endParaRPr lang="en-US" b="1" dirty="0">
              <a:solidFill>
                <a:schemeClr val="tx2">
                  <a:lumMod val="60000"/>
                  <a:lumOff val="40000"/>
                </a:schemeClr>
              </a:solidFill>
              <a:latin typeface="Arial"/>
              <a:cs typeface="Aria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154" y="833664"/>
            <a:ext cx="1572964" cy="1357640"/>
          </a:xfrm>
          <a:prstGeom prst="rect">
            <a:avLst/>
          </a:prstGeom>
        </p:spPr>
      </p:pic>
      <p:pic>
        <p:nvPicPr>
          <p:cNvPr id="10" name="Picture 3" descr="\\172.168.8.215\irdvd\53057_campbell_cc_8e_irdvd\production\ART\final_jpeg_files\chap002\unlabeled\02_06_0MoleculeRep-U.jpg"/>
          <p:cNvPicPr>
            <a:picLocks noChangeAspect="1" noChangeArrowheads="1"/>
          </p:cNvPicPr>
          <p:nvPr/>
        </p:nvPicPr>
        <p:blipFill rotWithShape="1">
          <a:blip r:embed="rId6">
            <a:extLst>
              <a:ext uri="{28A0092B-C50C-407E-A947-70E740481C1C}">
                <a14:useLocalDpi xmlns:a14="http://schemas.microsoft.com/office/drawing/2010/main" val="0"/>
              </a:ext>
            </a:extLst>
          </a:blip>
          <a:srcRect l="55568" t="56618" r="29551" b="34290"/>
          <a:stretch/>
        </p:blipFill>
        <p:spPr bwMode="auto">
          <a:xfrm>
            <a:off x="4250916" y="1198469"/>
            <a:ext cx="1139564" cy="91804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flipH="1">
            <a:off x="7601044" y="222310"/>
            <a:ext cx="1572964" cy="369332"/>
          </a:xfrm>
          <a:prstGeom prst="rect">
            <a:avLst/>
          </a:prstGeom>
          <a:noFill/>
        </p:spPr>
        <p:txBody>
          <a:bodyPr wrap="square" rtlCol="0">
            <a:spAutoFit/>
          </a:bodyPr>
          <a:lstStyle/>
          <a:p>
            <a:pPr algn="ctr"/>
            <a:r>
              <a:rPr lang="en-US" b="1" dirty="0" smtClean="0">
                <a:solidFill>
                  <a:schemeClr val="tx2">
                    <a:lumMod val="60000"/>
                    <a:lumOff val="40000"/>
                  </a:schemeClr>
                </a:solidFill>
                <a:latin typeface="Arial"/>
                <a:cs typeface="Arial"/>
              </a:rPr>
              <a:t>Glucose</a:t>
            </a:r>
            <a:endParaRPr lang="en-US" b="1" baseline="-25000" dirty="0">
              <a:solidFill>
                <a:schemeClr val="tx2">
                  <a:lumMod val="60000"/>
                  <a:lumOff val="40000"/>
                </a:schemeClr>
              </a:solidFill>
              <a:latin typeface="Arial"/>
              <a:cs typeface="Aria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135" y="1571967"/>
            <a:ext cx="466402" cy="466402"/>
          </a:xfrm>
          <a:prstGeom prst="rect">
            <a:avLst/>
          </a:prstGeom>
        </p:spPr>
      </p:pic>
      <p:sp>
        <p:nvSpPr>
          <p:cNvPr id="13" name="TextBox 12"/>
          <p:cNvSpPr txBox="1"/>
          <p:nvPr/>
        </p:nvSpPr>
        <p:spPr>
          <a:xfrm>
            <a:off x="5564135" y="868335"/>
            <a:ext cx="1441283" cy="646331"/>
          </a:xfrm>
          <a:prstGeom prst="rect">
            <a:avLst/>
          </a:prstGeom>
          <a:noFill/>
        </p:spPr>
        <p:txBody>
          <a:bodyPr wrap="none" rtlCol="0">
            <a:spAutoFit/>
          </a:bodyPr>
          <a:lstStyle/>
          <a:p>
            <a:pPr algn="ctr"/>
            <a:r>
              <a:rPr lang="en-US" b="1" dirty="0" smtClean="0">
                <a:solidFill>
                  <a:schemeClr val="tx2">
                    <a:lumMod val="60000"/>
                    <a:lumOff val="40000"/>
                  </a:schemeClr>
                </a:solidFill>
                <a:latin typeface="Arial"/>
                <a:cs typeface="Arial"/>
              </a:rPr>
              <a:t>Na+</a:t>
            </a:r>
          </a:p>
          <a:p>
            <a:pPr algn="ctr"/>
            <a:r>
              <a:rPr lang="en-US" b="1" dirty="0" smtClean="0">
                <a:solidFill>
                  <a:schemeClr val="tx2">
                    <a:lumMod val="60000"/>
                    <a:lumOff val="40000"/>
                  </a:schemeClr>
                </a:solidFill>
                <a:latin typeface="Arial"/>
                <a:cs typeface="Arial"/>
              </a:rPr>
              <a:t>Sodium ion</a:t>
            </a:r>
            <a:endParaRPr lang="en-US" b="1" dirty="0">
              <a:solidFill>
                <a:schemeClr val="tx2">
                  <a:lumMod val="60000"/>
                  <a:lumOff val="40000"/>
                </a:schemeClr>
              </a:solidFill>
              <a:latin typeface="Arial"/>
              <a:cs typeface="Arial"/>
            </a:endParaRPr>
          </a:p>
        </p:txBody>
      </p:sp>
      <p:sp>
        <p:nvSpPr>
          <p:cNvPr id="14" name="TextBox 13"/>
          <p:cNvSpPr txBox="1"/>
          <p:nvPr/>
        </p:nvSpPr>
        <p:spPr>
          <a:xfrm>
            <a:off x="4393496" y="640590"/>
            <a:ext cx="993058" cy="646331"/>
          </a:xfrm>
          <a:prstGeom prst="rect">
            <a:avLst/>
          </a:prstGeom>
          <a:noFill/>
        </p:spPr>
        <p:txBody>
          <a:bodyPr wrap="square" rtlCol="0">
            <a:spAutoFit/>
          </a:bodyPr>
          <a:lstStyle/>
          <a:p>
            <a:pPr algn="ctr" eaLnBrk="0" hangingPunct="0"/>
            <a:r>
              <a:rPr lang="en-US" b="1" dirty="0" smtClean="0">
                <a:solidFill>
                  <a:schemeClr val="tx2">
                    <a:lumMod val="60000"/>
                    <a:lumOff val="40000"/>
                  </a:schemeClr>
                </a:solidFill>
                <a:latin typeface="Arial"/>
                <a:ea typeface="ＭＳ Ｐゴシック" charset="0"/>
                <a:cs typeface="Arial"/>
              </a:rPr>
              <a:t>H</a:t>
            </a:r>
            <a:r>
              <a:rPr lang="en-US" b="1" baseline="-25000" dirty="0" smtClean="0">
                <a:solidFill>
                  <a:schemeClr val="tx2">
                    <a:lumMod val="60000"/>
                    <a:lumOff val="40000"/>
                  </a:schemeClr>
                </a:solidFill>
                <a:latin typeface="Arial"/>
                <a:ea typeface="ＭＳ Ｐゴシック" charset="0"/>
                <a:cs typeface="Arial"/>
              </a:rPr>
              <a:t>2</a:t>
            </a:r>
            <a:r>
              <a:rPr lang="en-US" b="1" dirty="0" smtClean="0">
                <a:solidFill>
                  <a:schemeClr val="tx2">
                    <a:lumMod val="60000"/>
                    <a:lumOff val="40000"/>
                  </a:schemeClr>
                </a:solidFill>
                <a:latin typeface="Arial"/>
                <a:ea typeface="ＭＳ Ｐゴシック" charset="0"/>
                <a:cs typeface="Arial"/>
              </a:rPr>
              <a:t>O</a:t>
            </a:r>
            <a:endParaRPr lang="en-US" b="1" baseline="-25000" dirty="0" smtClean="0">
              <a:solidFill>
                <a:schemeClr val="tx2">
                  <a:lumMod val="60000"/>
                  <a:lumOff val="40000"/>
                </a:schemeClr>
              </a:solidFill>
              <a:latin typeface="Arial"/>
              <a:ea typeface="ＭＳ Ｐゴシック" charset="0"/>
              <a:cs typeface="Arial"/>
            </a:endParaRPr>
          </a:p>
          <a:p>
            <a:pPr algn="ctr" eaLnBrk="0" hangingPunct="0"/>
            <a:r>
              <a:rPr lang="en-US" b="1" dirty="0" smtClean="0">
                <a:solidFill>
                  <a:schemeClr val="tx2">
                    <a:lumMod val="60000"/>
                    <a:lumOff val="40000"/>
                  </a:schemeClr>
                </a:solidFill>
                <a:latin typeface="Arial"/>
                <a:ea typeface="ＭＳ Ｐゴシック" charset="0"/>
                <a:cs typeface="Arial"/>
              </a:rPr>
              <a:t>Water</a:t>
            </a:r>
            <a:endParaRPr lang="en-US" b="1" dirty="0">
              <a:solidFill>
                <a:schemeClr val="tx2">
                  <a:lumMod val="60000"/>
                  <a:lumOff val="40000"/>
                </a:schemeClr>
              </a:solidFill>
              <a:latin typeface="Arial"/>
              <a:ea typeface="ＭＳ Ｐゴシック" charset="0"/>
              <a:cs typeface="Arial"/>
            </a:endParaRPr>
          </a:p>
        </p:txBody>
      </p:sp>
      <p:pic>
        <p:nvPicPr>
          <p:cNvPr id="31" name="Picture 30" descr="Cholesterol.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4072" y="-175478"/>
            <a:ext cx="3104276" cy="2087625"/>
          </a:xfrm>
          <a:prstGeom prst="rect">
            <a:avLst/>
          </a:prstGeom>
        </p:spPr>
      </p:pic>
      <p:sp>
        <p:nvSpPr>
          <p:cNvPr id="5" name="TextBox 4"/>
          <p:cNvSpPr txBox="1"/>
          <p:nvPr/>
        </p:nvSpPr>
        <p:spPr>
          <a:xfrm>
            <a:off x="358527" y="5914963"/>
            <a:ext cx="8069937" cy="461665"/>
          </a:xfrm>
          <a:prstGeom prst="rect">
            <a:avLst/>
          </a:prstGeom>
          <a:noFill/>
        </p:spPr>
        <p:txBody>
          <a:bodyPr wrap="none" rtlCol="0">
            <a:spAutoFit/>
          </a:bodyPr>
          <a:lstStyle/>
          <a:p>
            <a:r>
              <a:rPr lang="en-US" sz="2400" dirty="0" smtClean="0">
                <a:latin typeface="Arial"/>
                <a:cs typeface="Arial"/>
              </a:rPr>
              <a:t>Which substances will most easily cross the membrane? </a:t>
            </a:r>
            <a:endParaRPr lang="en-US" sz="2400" dirty="0">
              <a:latin typeface="Arial"/>
              <a:cs typeface="Arial"/>
            </a:endParaRPr>
          </a:p>
        </p:txBody>
      </p:sp>
    </p:spTree>
    <p:extLst>
      <p:ext uri="{BB962C8B-B14F-4D97-AF65-F5344CB8AC3E}">
        <p14:creationId xmlns:p14="http://schemas.microsoft.com/office/powerpoint/2010/main" val="3374691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5_11bPhospholipidBilayer_L"/>
          <p:cNvPicPr>
            <a:picLocks noChangeAspect="1" noChangeArrowheads="1"/>
          </p:cNvPicPr>
          <p:nvPr/>
        </p:nvPicPr>
        <p:blipFill rotWithShape="1">
          <a:blip r:embed="rId2">
            <a:extLst>
              <a:ext uri="{28A0092B-C50C-407E-A947-70E740481C1C}">
                <a14:useLocalDpi xmlns:a14="http://schemas.microsoft.com/office/drawing/2010/main" val="0"/>
              </a:ext>
            </a:extLst>
          </a:blip>
          <a:srcRect l="32766" t="11730" b="17770"/>
          <a:stretch/>
        </p:blipFill>
        <p:spPr bwMode="auto">
          <a:xfrm>
            <a:off x="-6780" y="2909145"/>
            <a:ext cx="9314660" cy="2868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00010" y="83225"/>
            <a:ext cx="1433359" cy="646331"/>
          </a:xfrm>
          <a:prstGeom prst="rect">
            <a:avLst/>
          </a:prstGeom>
          <a:noFill/>
        </p:spPr>
        <p:txBody>
          <a:bodyPr wrap="square" rtlCol="0">
            <a:spAutoFit/>
          </a:bodyPr>
          <a:lstStyle/>
          <a:p>
            <a:pPr algn="ctr" eaLnBrk="0" hangingPunct="0"/>
            <a:r>
              <a:rPr lang="en-US" b="1" dirty="0">
                <a:solidFill>
                  <a:schemeClr val="tx2">
                    <a:lumMod val="60000"/>
                    <a:lumOff val="40000"/>
                  </a:schemeClr>
                </a:solidFill>
                <a:latin typeface="Arial"/>
                <a:ea typeface="ＭＳ Ｐゴシック" charset="0"/>
                <a:cs typeface="Arial"/>
              </a:rPr>
              <a:t>O</a:t>
            </a:r>
            <a:r>
              <a:rPr lang="en-US" b="1" baseline="-25000" dirty="0" smtClean="0">
                <a:solidFill>
                  <a:schemeClr val="tx2">
                    <a:lumMod val="60000"/>
                    <a:lumOff val="40000"/>
                  </a:schemeClr>
                </a:solidFill>
                <a:latin typeface="Arial"/>
                <a:ea typeface="ＭＳ Ｐゴシック" charset="0"/>
                <a:cs typeface="Arial"/>
              </a:rPr>
              <a:t>2</a:t>
            </a:r>
          </a:p>
          <a:p>
            <a:pPr algn="ctr" eaLnBrk="0" hangingPunct="0"/>
            <a:r>
              <a:rPr lang="en-US" b="1" dirty="0" smtClean="0">
                <a:solidFill>
                  <a:schemeClr val="tx2">
                    <a:lumMod val="60000"/>
                    <a:lumOff val="40000"/>
                  </a:schemeClr>
                </a:solidFill>
                <a:latin typeface="Arial"/>
                <a:ea typeface="ＭＳ Ｐゴシック" charset="0"/>
                <a:cs typeface="Arial"/>
              </a:rPr>
              <a:t>Oxygen</a:t>
            </a:r>
            <a:endParaRPr lang="en-US" b="1" dirty="0">
              <a:solidFill>
                <a:schemeClr val="tx2">
                  <a:lumMod val="60000"/>
                  <a:lumOff val="40000"/>
                </a:schemeClr>
              </a:solidFill>
              <a:latin typeface="Arial"/>
              <a:ea typeface="ＭＳ Ｐゴシック" charset="0"/>
              <a:cs typeface="Arial"/>
            </a:endParaRPr>
          </a:p>
        </p:txBody>
      </p:sp>
      <p:pic>
        <p:nvPicPr>
          <p:cNvPr id="4" name="Picture 3" descr="\\172.168.8.215\irdvd\53057_campbell_cc_8e_irdvd\production\ART\final_jpeg_files\chap002\unlabeled\02_06_1MoleculeRep-U.jpg"/>
          <p:cNvPicPr>
            <a:picLocks noChangeAspect="1" noChangeArrowheads="1"/>
          </p:cNvPicPr>
          <p:nvPr/>
        </p:nvPicPr>
        <p:blipFill rotWithShape="1">
          <a:blip r:embed="rId3">
            <a:extLst>
              <a:ext uri="{28A0092B-C50C-407E-A947-70E740481C1C}">
                <a14:useLocalDpi xmlns:a14="http://schemas.microsoft.com/office/drawing/2010/main" val="0"/>
              </a:ext>
            </a:extLst>
          </a:blip>
          <a:srcRect l="55828" t="53443" r="29252" b="33044"/>
          <a:stretch/>
        </p:blipFill>
        <p:spPr bwMode="auto">
          <a:xfrm>
            <a:off x="113518" y="938114"/>
            <a:ext cx="996742" cy="39087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flipH="1">
            <a:off x="2495381" y="219034"/>
            <a:ext cx="1600200" cy="369332"/>
          </a:xfrm>
          <a:prstGeom prst="rect">
            <a:avLst/>
          </a:prstGeom>
          <a:noFill/>
        </p:spPr>
        <p:txBody>
          <a:bodyPr wrap="square" rtlCol="0">
            <a:spAutoFit/>
          </a:bodyPr>
          <a:lstStyle/>
          <a:p>
            <a:r>
              <a:rPr lang="en-US" b="1" dirty="0" smtClean="0">
                <a:solidFill>
                  <a:schemeClr val="tx2">
                    <a:lumMod val="60000"/>
                    <a:lumOff val="40000"/>
                  </a:schemeClr>
                </a:solidFill>
                <a:latin typeface="Arial"/>
                <a:cs typeface="Arial"/>
              </a:rPr>
              <a:t>Cholesterol</a:t>
            </a:r>
            <a:endParaRPr lang="en-US" b="1" baseline="-25000" dirty="0">
              <a:solidFill>
                <a:schemeClr val="tx2">
                  <a:lumMod val="60000"/>
                  <a:lumOff val="40000"/>
                </a:schemeClr>
              </a:solidFill>
              <a:latin typeface="Arial"/>
              <a:cs typeface="Arial"/>
            </a:endParaRPr>
          </a:p>
        </p:txBody>
      </p:sp>
      <p:pic>
        <p:nvPicPr>
          <p:cNvPr id="7" name="Picture 6" descr="Carbondioxide_structural_formula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779" y="1133553"/>
            <a:ext cx="869987" cy="186683"/>
          </a:xfrm>
          <a:prstGeom prst="rect">
            <a:avLst/>
          </a:prstGeom>
        </p:spPr>
      </p:pic>
      <p:sp>
        <p:nvSpPr>
          <p:cNvPr id="8" name="TextBox 7"/>
          <p:cNvSpPr txBox="1"/>
          <p:nvPr/>
        </p:nvSpPr>
        <p:spPr>
          <a:xfrm>
            <a:off x="847399" y="406391"/>
            <a:ext cx="1864738" cy="646331"/>
          </a:xfrm>
          <a:prstGeom prst="rect">
            <a:avLst/>
          </a:prstGeom>
          <a:noFill/>
        </p:spPr>
        <p:txBody>
          <a:bodyPr wrap="none" rtlCol="0">
            <a:spAutoFit/>
          </a:bodyPr>
          <a:lstStyle/>
          <a:p>
            <a:pPr algn="ctr"/>
            <a:r>
              <a:rPr lang="en-US" b="1" dirty="0" smtClean="0">
                <a:solidFill>
                  <a:schemeClr val="tx2">
                    <a:lumMod val="60000"/>
                    <a:lumOff val="40000"/>
                  </a:schemeClr>
                </a:solidFill>
                <a:latin typeface="Arial"/>
                <a:cs typeface="Arial"/>
              </a:rPr>
              <a:t>CO2</a:t>
            </a:r>
          </a:p>
          <a:p>
            <a:pPr algn="ctr"/>
            <a:r>
              <a:rPr lang="en-US" b="1" dirty="0" smtClean="0">
                <a:solidFill>
                  <a:schemeClr val="tx2">
                    <a:lumMod val="60000"/>
                    <a:lumOff val="40000"/>
                  </a:schemeClr>
                </a:solidFill>
                <a:latin typeface="Arial"/>
                <a:cs typeface="Arial"/>
              </a:rPr>
              <a:t>Carbon dioxide</a:t>
            </a:r>
            <a:endParaRPr lang="en-US" b="1" dirty="0">
              <a:solidFill>
                <a:schemeClr val="tx2">
                  <a:lumMod val="60000"/>
                  <a:lumOff val="40000"/>
                </a:schemeClr>
              </a:solidFill>
              <a:latin typeface="Arial"/>
              <a:cs typeface="Aria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154" y="833664"/>
            <a:ext cx="1572964" cy="1357640"/>
          </a:xfrm>
          <a:prstGeom prst="rect">
            <a:avLst/>
          </a:prstGeom>
        </p:spPr>
      </p:pic>
      <p:pic>
        <p:nvPicPr>
          <p:cNvPr id="10" name="Picture 3" descr="\\172.168.8.215\irdvd\53057_campbell_cc_8e_irdvd\production\ART\final_jpeg_files\chap002\unlabeled\02_06_0MoleculeRep-U.jpg"/>
          <p:cNvPicPr>
            <a:picLocks noChangeAspect="1" noChangeArrowheads="1"/>
          </p:cNvPicPr>
          <p:nvPr/>
        </p:nvPicPr>
        <p:blipFill rotWithShape="1">
          <a:blip r:embed="rId6">
            <a:extLst>
              <a:ext uri="{28A0092B-C50C-407E-A947-70E740481C1C}">
                <a14:useLocalDpi xmlns:a14="http://schemas.microsoft.com/office/drawing/2010/main" val="0"/>
              </a:ext>
            </a:extLst>
          </a:blip>
          <a:srcRect l="55568" t="56618" r="29551" b="34290"/>
          <a:stretch/>
        </p:blipFill>
        <p:spPr bwMode="auto">
          <a:xfrm>
            <a:off x="4250916" y="1198469"/>
            <a:ext cx="1139564" cy="91804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flipH="1">
            <a:off x="7601044" y="222310"/>
            <a:ext cx="1572964" cy="369332"/>
          </a:xfrm>
          <a:prstGeom prst="rect">
            <a:avLst/>
          </a:prstGeom>
          <a:noFill/>
        </p:spPr>
        <p:txBody>
          <a:bodyPr wrap="square" rtlCol="0">
            <a:spAutoFit/>
          </a:bodyPr>
          <a:lstStyle/>
          <a:p>
            <a:pPr algn="ctr"/>
            <a:r>
              <a:rPr lang="en-US" b="1" dirty="0" smtClean="0">
                <a:solidFill>
                  <a:schemeClr val="tx2">
                    <a:lumMod val="60000"/>
                    <a:lumOff val="40000"/>
                  </a:schemeClr>
                </a:solidFill>
                <a:latin typeface="Arial"/>
                <a:cs typeface="Arial"/>
              </a:rPr>
              <a:t>Glucose</a:t>
            </a:r>
            <a:endParaRPr lang="en-US" b="1" baseline="-25000" dirty="0">
              <a:solidFill>
                <a:schemeClr val="tx2">
                  <a:lumMod val="60000"/>
                  <a:lumOff val="40000"/>
                </a:schemeClr>
              </a:solidFill>
              <a:latin typeface="Arial"/>
              <a:cs typeface="Aria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6135" y="1571967"/>
            <a:ext cx="466402" cy="466402"/>
          </a:xfrm>
          <a:prstGeom prst="rect">
            <a:avLst/>
          </a:prstGeom>
        </p:spPr>
      </p:pic>
      <p:sp>
        <p:nvSpPr>
          <p:cNvPr id="13" name="TextBox 12"/>
          <p:cNvSpPr txBox="1"/>
          <p:nvPr/>
        </p:nvSpPr>
        <p:spPr>
          <a:xfrm>
            <a:off x="5564135" y="868335"/>
            <a:ext cx="1441283" cy="646331"/>
          </a:xfrm>
          <a:prstGeom prst="rect">
            <a:avLst/>
          </a:prstGeom>
          <a:noFill/>
        </p:spPr>
        <p:txBody>
          <a:bodyPr wrap="none" rtlCol="0">
            <a:spAutoFit/>
          </a:bodyPr>
          <a:lstStyle/>
          <a:p>
            <a:pPr algn="ctr"/>
            <a:r>
              <a:rPr lang="en-US" b="1" dirty="0" smtClean="0">
                <a:solidFill>
                  <a:schemeClr val="tx2">
                    <a:lumMod val="60000"/>
                    <a:lumOff val="40000"/>
                  </a:schemeClr>
                </a:solidFill>
                <a:latin typeface="Arial"/>
                <a:cs typeface="Arial"/>
              </a:rPr>
              <a:t>Na+</a:t>
            </a:r>
          </a:p>
          <a:p>
            <a:pPr algn="ctr"/>
            <a:r>
              <a:rPr lang="en-US" b="1" dirty="0" smtClean="0">
                <a:solidFill>
                  <a:schemeClr val="tx2">
                    <a:lumMod val="60000"/>
                    <a:lumOff val="40000"/>
                  </a:schemeClr>
                </a:solidFill>
                <a:latin typeface="Arial"/>
                <a:cs typeface="Arial"/>
              </a:rPr>
              <a:t>Sodium ion</a:t>
            </a:r>
            <a:endParaRPr lang="en-US" b="1" dirty="0">
              <a:solidFill>
                <a:schemeClr val="tx2">
                  <a:lumMod val="60000"/>
                  <a:lumOff val="40000"/>
                </a:schemeClr>
              </a:solidFill>
              <a:latin typeface="Arial"/>
              <a:cs typeface="Arial"/>
            </a:endParaRPr>
          </a:p>
        </p:txBody>
      </p:sp>
      <p:sp>
        <p:nvSpPr>
          <p:cNvPr id="14" name="TextBox 13"/>
          <p:cNvSpPr txBox="1"/>
          <p:nvPr/>
        </p:nvSpPr>
        <p:spPr>
          <a:xfrm>
            <a:off x="4393496" y="640590"/>
            <a:ext cx="993058" cy="646331"/>
          </a:xfrm>
          <a:prstGeom prst="rect">
            <a:avLst/>
          </a:prstGeom>
          <a:noFill/>
        </p:spPr>
        <p:txBody>
          <a:bodyPr wrap="square" rtlCol="0">
            <a:spAutoFit/>
          </a:bodyPr>
          <a:lstStyle/>
          <a:p>
            <a:pPr algn="ctr" eaLnBrk="0" hangingPunct="0"/>
            <a:r>
              <a:rPr lang="en-US" b="1" dirty="0" smtClean="0">
                <a:solidFill>
                  <a:schemeClr val="tx2">
                    <a:lumMod val="60000"/>
                    <a:lumOff val="40000"/>
                  </a:schemeClr>
                </a:solidFill>
                <a:latin typeface="Arial"/>
                <a:ea typeface="ＭＳ Ｐゴシック" charset="0"/>
                <a:cs typeface="Arial"/>
              </a:rPr>
              <a:t>H</a:t>
            </a:r>
            <a:r>
              <a:rPr lang="en-US" b="1" baseline="-25000" dirty="0" smtClean="0">
                <a:solidFill>
                  <a:schemeClr val="tx2">
                    <a:lumMod val="60000"/>
                    <a:lumOff val="40000"/>
                  </a:schemeClr>
                </a:solidFill>
                <a:latin typeface="Arial"/>
                <a:ea typeface="ＭＳ Ｐゴシック" charset="0"/>
                <a:cs typeface="Arial"/>
              </a:rPr>
              <a:t>2</a:t>
            </a:r>
            <a:r>
              <a:rPr lang="en-US" b="1" dirty="0" smtClean="0">
                <a:solidFill>
                  <a:schemeClr val="tx2">
                    <a:lumMod val="60000"/>
                    <a:lumOff val="40000"/>
                  </a:schemeClr>
                </a:solidFill>
                <a:latin typeface="Arial"/>
                <a:ea typeface="ＭＳ Ｐゴシック" charset="0"/>
                <a:cs typeface="Arial"/>
              </a:rPr>
              <a:t>O</a:t>
            </a:r>
            <a:endParaRPr lang="en-US" b="1" baseline="-25000" dirty="0" smtClean="0">
              <a:solidFill>
                <a:schemeClr val="tx2">
                  <a:lumMod val="60000"/>
                  <a:lumOff val="40000"/>
                </a:schemeClr>
              </a:solidFill>
              <a:latin typeface="Arial"/>
              <a:ea typeface="ＭＳ Ｐゴシック" charset="0"/>
              <a:cs typeface="Arial"/>
            </a:endParaRPr>
          </a:p>
          <a:p>
            <a:pPr algn="ctr" eaLnBrk="0" hangingPunct="0"/>
            <a:r>
              <a:rPr lang="en-US" b="1" dirty="0" smtClean="0">
                <a:solidFill>
                  <a:schemeClr val="tx2">
                    <a:lumMod val="60000"/>
                    <a:lumOff val="40000"/>
                  </a:schemeClr>
                </a:solidFill>
                <a:latin typeface="Arial"/>
                <a:ea typeface="ＭＳ Ｐゴシック" charset="0"/>
                <a:cs typeface="Arial"/>
              </a:rPr>
              <a:t>Water</a:t>
            </a:r>
            <a:endParaRPr lang="en-US" b="1" dirty="0">
              <a:solidFill>
                <a:schemeClr val="tx2">
                  <a:lumMod val="60000"/>
                  <a:lumOff val="40000"/>
                </a:schemeClr>
              </a:solidFill>
              <a:latin typeface="Arial"/>
              <a:ea typeface="ＭＳ Ｐゴシック" charset="0"/>
              <a:cs typeface="Arial"/>
            </a:endParaRPr>
          </a:p>
        </p:txBody>
      </p:sp>
      <p:sp>
        <p:nvSpPr>
          <p:cNvPr id="15" name="Right Arrow 14"/>
          <p:cNvSpPr/>
          <p:nvPr/>
        </p:nvSpPr>
        <p:spPr>
          <a:xfrm rot="5400000">
            <a:off x="-1579909" y="3651223"/>
            <a:ext cx="4504807" cy="812697"/>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5400000">
            <a:off x="-216026" y="3854674"/>
            <a:ext cx="4097906" cy="812697"/>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5400000">
            <a:off x="1339686" y="3775852"/>
            <a:ext cx="4255552" cy="812697"/>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5400000">
            <a:off x="2676386" y="4096339"/>
            <a:ext cx="4207836" cy="219441"/>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rved Up Arrow 18"/>
          <p:cNvSpPr/>
          <p:nvPr/>
        </p:nvSpPr>
        <p:spPr>
          <a:xfrm>
            <a:off x="5688367" y="2296737"/>
            <a:ext cx="1296100" cy="697075"/>
          </a:xfrm>
          <a:prstGeom prst="curvedUp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a:off x="7588697" y="2255764"/>
            <a:ext cx="1296100" cy="697075"/>
          </a:xfrm>
          <a:prstGeom prst="curvedUp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ight Arrow 21"/>
          <p:cNvSpPr/>
          <p:nvPr/>
        </p:nvSpPr>
        <p:spPr>
          <a:xfrm rot="16200000">
            <a:off x="-751148" y="2517802"/>
            <a:ext cx="2847285" cy="812697"/>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16200000">
            <a:off x="601170" y="2709686"/>
            <a:ext cx="2463516" cy="812697"/>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16200000">
            <a:off x="2203018" y="2677000"/>
            <a:ext cx="2528888" cy="812697"/>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16200000">
            <a:off x="2680549" y="4048621"/>
            <a:ext cx="4207836" cy="219441"/>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16670" y="4100271"/>
            <a:ext cx="330729" cy="495044"/>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680884" y="4100271"/>
            <a:ext cx="330729" cy="495044"/>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295481" y="4100271"/>
            <a:ext cx="330729" cy="495044"/>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Cholesterol.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4072" y="-175478"/>
            <a:ext cx="3104276" cy="2087625"/>
          </a:xfrm>
          <a:prstGeom prst="rect">
            <a:avLst/>
          </a:prstGeom>
        </p:spPr>
      </p:pic>
    </p:spTree>
    <p:extLst>
      <p:ext uri="{BB962C8B-B14F-4D97-AF65-F5344CB8AC3E}">
        <p14:creationId xmlns:p14="http://schemas.microsoft.com/office/powerpoint/2010/main" val="3249448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5_11bPhospholipidBilayer_L"/>
          <p:cNvPicPr>
            <a:picLocks noChangeAspect="1" noChangeArrowheads="1"/>
          </p:cNvPicPr>
          <p:nvPr/>
        </p:nvPicPr>
        <p:blipFill rotWithShape="1">
          <a:blip r:embed="rId3">
            <a:extLst>
              <a:ext uri="{28A0092B-C50C-407E-A947-70E740481C1C}">
                <a14:useLocalDpi xmlns:a14="http://schemas.microsoft.com/office/drawing/2010/main" val="0"/>
              </a:ext>
            </a:extLst>
          </a:blip>
          <a:srcRect l="32766" t="11730" b="17770"/>
          <a:stretch/>
        </p:blipFill>
        <p:spPr bwMode="auto">
          <a:xfrm>
            <a:off x="-6780" y="2909145"/>
            <a:ext cx="9314660" cy="2868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1"/>
          <p:cNvSpPr txBox="1">
            <a:spLocks/>
          </p:cNvSpPr>
          <p:nvPr/>
        </p:nvSpPr>
        <p:spPr>
          <a:xfrm>
            <a:off x="457200" y="176871"/>
            <a:ext cx="8229600" cy="1066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700" b="1" smtClean="0">
                <a:solidFill>
                  <a:srgbClr val="800000"/>
                </a:solidFill>
                <a:latin typeface="Arial" panose="020B0604020202020204" pitchFamily="34" charset="0"/>
                <a:cs typeface="Arial" panose="020B0604020202020204" pitchFamily="34" charset="0"/>
              </a:rPr>
              <a:t>Selective Permeability </a:t>
            </a:r>
            <a:endParaRPr lang="en-US" b="1" dirty="0">
              <a:solidFill>
                <a:srgbClr val="800000"/>
              </a:solidFill>
              <a:latin typeface="Arial" panose="020B0604020202020204" pitchFamily="34" charset="0"/>
              <a:cs typeface="Arial" panose="020B0604020202020204" pitchFamily="34" charset="0"/>
            </a:endParaRPr>
          </a:p>
        </p:txBody>
      </p:sp>
      <p:sp>
        <p:nvSpPr>
          <p:cNvPr id="22" name="TextBox 21"/>
          <p:cNvSpPr txBox="1"/>
          <p:nvPr/>
        </p:nvSpPr>
        <p:spPr>
          <a:xfrm>
            <a:off x="197058" y="1283934"/>
            <a:ext cx="4378851" cy="1015663"/>
          </a:xfrm>
          <a:prstGeom prst="rect">
            <a:avLst/>
          </a:prstGeom>
          <a:noFill/>
        </p:spPr>
        <p:txBody>
          <a:bodyPr wrap="square" rtlCol="0">
            <a:spAutoFit/>
          </a:bodyPr>
          <a:lstStyle/>
          <a:p>
            <a:r>
              <a:rPr lang="en-US" sz="2000" b="1" dirty="0" smtClean="0">
                <a:latin typeface="Arial"/>
                <a:cs typeface="Arial"/>
              </a:rPr>
              <a:t>Small, non-polar substances can diffuse through the membrane,</a:t>
            </a:r>
          </a:p>
          <a:p>
            <a:r>
              <a:rPr lang="en-US" sz="2000" b="1" dirty="0">
                <a:latin typeface="Arial"/>
                <a:cs typeface="Arial"/>
              </a:rPr>
              <a:t> </a:t>
            </a:r>
            <a:r>
              <a:rPr lang="en-US" sz="2000" b="1" dirty="0" smtClean="0">
                <a:latin typeface="Arial"/>
                <a:cs typeface="Arial"/>
              </a:rPr>
              <a:t>                                                   </a:t>
            </a:r>
            <a:endParaRPr lang="en-US" sz="2000" b="1" dirty="0">
              <a:latin typeface="Arial"/>
              <a:cs typeface="Arial"/>
            </a:endParaRPr>
          </a:p>
        </p:txBody>
      </p:sp>
      <p:sp>
        <p:nvSpPr>
          <p:cNvPr id="8" name="Right Arrow 7"/>
          <p:cNvSpPr/>
          <p:nvPr/>
        </p:nvSpPr>
        <p:spPr>
          <a:xfrm rot="5400000">
            <a:off x="1339686" y="3775852"/>
            <a:ext cx="4255552" cy="812697"/>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rved Up Arrow 6"/>
          <p:cNvSpPr/>
          <p:nvPr/>
        </p:nvSpPr>
        <p:spPr>
          <a:xfrm>
            <a:off x="5688367" y="2296737"/>
            <a:ext cx="1296100" cy="697075"/>
          </a:xfrm>
          <a:prstGeom prst="curvedUp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243380" y="1591711"/>
            <a:ext cx="4064500" cy="707886"/>
          </a:xfrm>
          <a:prstGeom prst="rect">
            <a:avLst/>
          </a:prstGeom>
          <a:noFill/>
        </p:spPr>
        <p:txBody>
          <a:bodyPr wrap="square" rtlCol="0">
            <a:spAutoFit/>
          </a:bodyPr>
          <a:lstStyle/>
          <a:p>
            <a:r>
              <a:rPr lang="en-US" sz="2000" b="1" dirty="0" smtClean="0">
                <a:latin typeface="Arial"/>
                <a:cs typeface="Arial"/>
              </a:rPr>
              <a:t>big , polar; and charged substances cannot</a:t>
            </a:r>
            <a:endParaRPr lang="en-US" sz="2000" b="1" dirty="0">
              <a:latin typeface="Arial"/>
              <a:cs typeface="Arial"/>
            </a:endParaRPr>
          </a:p>
        </p:txBody>
      </p:sp>
      <p:pic>
        <p:nvPicPr>
          <p:cNvPr id="3" name="Picture 2"/>
          <p:cNvPicPr>
            <a:picLocks noChangeAspect="1"/>
          </p:cNvPicPr>
          <p:nvPr/>
        </p:nvPicPr>
        <p:blipFill>
          <a:blip r:embed="rId4"/>
          <a:stretch>
            <a:fillRect/>
          </a:stretch>
        </p:blipFill>
        <p:spPr>
          <a:xfrm>
            <a:off x="8268708" y="5938632"/>
            <a:ext cx="832429" cy="896462"/>
          </a:xfrm>
          <a:prstGeom prst="rect">
            <a:avLst/>
          </a:prstGeom>
        </p:spPr>
      </p:pic>
    </p:spTree>
    <p:extLst>
      <p:ext uri="{BB962C8B-B14F-4D97-AF65-F5344CB8AC3E}">
        <p14:creationId xmlns:p14="http://schemas.microsoft.com/office/powerpoint/2010/main" val="151519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r:link="rId4">
            <a:extLst>
              <a:ext uri="{28A0092B-C50C-407E-A947-70E740481C1C}">
                <a14:useLocalDpi xmlns:a14="http://schemas.microsoft.com/office/drawing/2010/main" val="0"/>
              </a:ext>
            </a:extLst>
          </a:blip>
          <a:srcRect r="33872" b="3294"/>
          <a:stretch/>
        </p:blipFill>
        <p:spPr>
          <a:xfrm>
            <a:off x="1915069" y="916140"/>
            <a:ext cx="5290250" cy="5646185"/>
          </a:xfrm>
          <a:prstGeom prst="rect">
            <a:avLst/>
          </a:prstGeom>
        </p:spPr>
      </p:pic>
      <p:sp>
        <p:nvSpPr>
          <p:cNvPr id="5" name="Title 4"/>
          <p:cNvSpPr>
            <a:spLocks noGrp="1"/>
          </p:cNvSpPr>
          <p:nvPr>
            <p:ph type="title"/>
          </p:nvPr>
        </p:nvSpPr>
        <p:spPr>
          <a:xfrm>
            <a:off x="457200" y="48768"/>
            <a:ext cx="8229600" cy="1143000"/>
          </a:xfrm>
        </p:spPr>
        <p:txBody>
          <a:bodyPr>
            <a:normAutofit/>
          </a:bodyPr>
          <a:lstStyle/>
          <a:p>
            <a:r>
              <a:rPr lang="en-US" sz="3600" b="1" dirty="0" smtClean="0">
                <a:solidFill>
                  <a:srgbClr val="800000"/>
                </a:solidFill>
                <a:latin typeface="Arial"/>
                <a:cs typeface="Arial"/>
              </a:rPr>
              <a:t>Transport across membranes</a:t>
            </a:r>
            <a:endParaRPr lang="en-US" sz="3600" b="1" dirty="0">
              <a:solidFill>
                <a:srgbClr val="800000"/>
              </a:solidFill>
              <a:latin typeface="Arial"/>
              <a:cs typeface="Arial"/>
            </a:endParaRPr>
          </a:p>
        </p:txBody>
      </p:sp>
      <p:sp>
        <p:nvSpPr>
          <p:cNvPr id="6" name="TextBox 2"/>
          <p:cNvSpPr txBox="1">
            <a:spLocks noChangeArrowheads="1"/>
          </p:cNvSpPr>
          <p:nvPr/>
        </p:nvSpPr>
        <p:spPr bwMode="auto">
          <a:xfrm>
            <a:off x="3107550" y="1074089"/>
            <a:ext cx="2975875"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00"/>
              </a:lnSpc>
            </a:pPr>
            <a:r>
              <a:rPr lang="en-US" sz="2400" b="1" dirty="0" smtClean="0">
                <a:solidFill>
                  <a:srgbClr val="FFFFFF"/>
                </a:solidFill>
                <a:latin typeface="Arial"/>
                <a:ea typeface="ＭＳ Ｐゴシック" charset="0"/>
              </a:rPr>
              <a:t>Passive transport</a:t>
            </a:r>
          </a:p>
          <a:p>
            <a:pPr algn="ctr" eaLnBrk="0" hangingPunct="0">
              <a:lnSpc>
                <a:spcPts val="1800"/>
              </a:lnSpc>
            </a:pPr>
            <a:r>
              <a:rPr lang="en-US" sz="2400" b="1" dirty="0" smtClean="0">
                <a:solidFill>
                  <a:srgbClr val="FFFFFF"/>
                </a:solidFill>
                <a:latin typeface="Arial"/>
                <a:ea typeface="ＭＳ Ｐゴシック" charset="0"/>
              </a:rPr>
              <a:t>(requires no energy)</a:t>
            </a:r>
            <a:endParaRPr lang="en-US" sz="2400" b="1" dirty="0">
              <a:solidFill>
                <a:srgbClr val="FFFFFF"/>
              </a:solidFill>
              <a:latin typeface="Arial"/>
              <a:ea typeface="ＭＳ Ｐゴシック" charset="0"/>
            </a:endParaRPr>
          </a:p>
        </p:txBody>
      </p:sp>
      <p:sp>
        <p:nvSpPr>
          <p:cNvPr id="7" name="TextBox 4"/>
          <p:cNvSpPr txBox="1">
            <a:spLocks noChangeArrowheads="1"/>
          </p:cNvSpPr>
          <p:nvPr/>
        </p:nvSpPr>
        <p:spPr bwMode="auto">
          <a:xfrm>
            <a:off x="1997257" y="1885731"/>
            <a:ext cx="1111207" cy="258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2000" b="1" dirty="0" smtClean="0">
                <a:solidFill>
                  <a:srgbClr val="000000"/>
                </a:solidFill>
                <a:latin typeface="Arial"/>
                <a:ea typeface="ＭＳ Ｐゴシック" charset="0"/>
              </a:rPr>
              <a:t>Diffusion</a:t>
            </a:r>
            <a:endParaRPr lang="en-US" sz="2000" b="1" dirty="0">
              <a:solidFill>
                <a:srgbClr val="000000"/>
              </a:solidFill>
              <a:latin typeface="Arial"/>
              <a:ea typeface="ＭＳ Ｐゴシック" charset="0"/>
            </a:endParaRPr>
          </a:p>
        </p:txBody>
      </p:sp>
      <p:sp>
        <p:nvSpPr>
          <p:cNvPr id="8" name="TextBox 5"/>
          <p:cNvSpPr txBox="1">
            <a:spLocks noChangeArrowheads="1"/>
          </p:cNvSpPr>
          <p:nvPr/>
        </p:nvSpPr>
        <p:spPr bwMode="auto">
          <a:xfrm>
            <a:off x="3421026" y="1924048"/>
            <a:ext cx="1268501" cy="507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2000" b="1" dirty="0" smtClean="0">
                <a:solidFill>
                  <a:srgbClr val="000000"/>
                </a:solidFill>
                <a:latin typeface="Arial"/>
                <a:ea typeface="ＭＳ Ｐゴシック" charset="0"/>
              </a:rPr>
              <a:t>Facilitated</a:t>
            </a:r>
          </a:p>
          <a:p>
            <a:pPr algn="ctr" eaLnBrk="0" hangingPunct="0">
              <a:lnSpc>
                <a:spcPts val="1940"/>
              </a:lnSpc>
            </a:pPr>
            <a:r>
              <a:rPr lang="en-US" sz="2000" b="1" dirty="0" smtClean="0">
                <a:solidFill>
                  <a:srgbClr val="000000"/>
                </a:solidFill>
                <a:latin typeface="Arial"/>
                <a:ea typeface="ＭＳ Ｐゴシック" charset="0"/>
              </a:rPr>
              <a:t>diffusion</a:t>
            </a:r>
            <a:endParaRPr lang="en-US" sz="2000" b="1" dirty="0">
              <a:solidFill>
                <a:srgbClr val="000000"/>
              </a:solidFill>
              <a:latin typeface="Arial"/>
              <a:ea typeface="ＭＳ Ｐゴシック" charset="0"/>
            </a:endParaRPr>
          </a:p>
        </p:txBody>
      </p:sp>
      <p:sp>
        <p:nvSpPr>
          <p:cNvPr id="9" name="TextBox 6"/>
          <p:cNvSpPr txBox="1">
            <a:spLocks noChangeArrowheads="1"/>
          </p:cNvSpPr>
          <p:nvPr/>
        </p:nvSpPr>
        <p:spPr bwMode="auto">
          <a:xfrm>
            <a:off x="2879473" y="2411361"/>
            <a:ext cx="1271182"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700"/>
              </a:lnSpc>
            </a:pPr>
            <a:r>
              <a:rPr lang="en-US" sz="1500" b="1" dirty="0" smtClean="0">
                <a:solidFill>
                  <a:srgbClr val="000000"/>
                </a:solidFill>
                <a:latin typeface="Arial"/>
                <a:ea typeface="ＭＳ Ｐゴシック" charset="0"/>
              </a:rPr>
              <a:t>Higher solute</a:t>
            </a:r>
          </a:p>
          <a:p>
            <a:pPr algn="ctr" eaLnBrk="0" hangingPunct="0">
              <a:lnSpc>
                <a:spcPts val="1700"/>
              </a:lnSpc>
            </a:pPr>
            <a:r>
              <a:rPr lang="en-US" sz="1500" b="1" dirty="0" smtClean="0">
                <a:solidFill>
                  <a:srgbClr val="000000"/>
                </a:solidFill>
                <a:latin typeface="Arial"/>
                <a:ea typeface="ＭＳ Ｐゴシック" charset="0"/>
              </a:rPr>
              <a:t>concentration</a:t>
            </a:r>
            <a:endParaRPr lang="en-US" sz="1500" b="1" dirty="0">
              <a:solidFill>
                <a:srgbClr val="000000"/>
              </a:solidFill>
              <a:latin typeface="Arial"/>
              <a:ea typeface="ＭＳ Ｐゴシック" charset="0"/>
            </a:endParaRPr>
          </a:p>
        </p:txBody>
      </p:sp>
      <p:sp>
        <p:nvSpPr>
          <p:cNvPr id="12" name="TextBox 12"/>
          <p:cNvSpPr txBox="1">
            <a:spLocks noChangeArrowheads="1"/>
          </p:cNvSpPr>
          <p:nvPr/>
        </p:nvSpPr>
        <p:spPr bwMode="auto">
          <a:xfrm>
            <a:off x="5639847" y="1925636"/>
            <a:ext cx="1083405" cy="258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2000" b="1" dirty="0">
                <a:solidFill>
                  <a:srgbClr val="000000"/>
                </a:solidFill>
                <a:latin typeface="Arial"/>
                <a:ea typeface="ＭＳ Ｐゴシック" charset="0"/>
              </a:rPr>
              <a:t>Osmosis</a:t>
            </a:r>
          </a:p>
        </p:txBody>
      </p:sp>
      <p:sp>
        <p:nvSpPr>
          <p:cNvPr id="13" name="TextBox 13"/>
          <p:cNvSpPr txBox="1">
            <a:spLocks noChangeArrowheads="1"/>
          </p:cNvSpPr>
          <p:nvPr/>
        </p:nvSpPr>
        <p:spPr bwMode="auto">
          <a:xfrm>
            <a:off x="5317585" y="2398711"/>
            <a:ext cx="1572546"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700"/>
              </a:lnSpc>
            </a:pPr>
            <a:r>
              <a:rPr lang="en-US" sz="1500" b="1" smtClean="0">
                <a:solidFill>
                  <a:srgbClr val="000000"/>
                </a:solidFill>
                <a:latin typeface="Arial"/>
                <a:ea typeface="ＭＳ Ｐゴシック" charset="0"/>
              </a:rPr>
              <a:t>Higher free water</a:t>
            </a:r>
          </a:p>
          <a:p>
            <a:pPr algn="ctr" eaLnBrk="0" hangingPunct="0">
              <a:lnSpc>
                <a:spcPts val="1700"/>
              </a:lnSpc>
            </a:pPr>
            <a:r>
              <a:rPr lang="en-US" sz="1500" b="1" smtClean="0">
                <a:solidFill>
                  <a:srgbClr val="000000"/>
                </a:solidFill>
                <a:latin typeface="Arial"/>
                <a:ea typeface="ＭＳ Ｐゴシック" charset="0"/>
              </a:rPr>
              <a:t>concentration</a:t>
            </a:r>
            <a:endParaRPr lang="en-US" sz="1500" b="1">
              <a:solidFill>
                <a:srgbClr val="000000"/>
              </a:solidFill>
              <a:latin typeface="Arial"/>
              <a:ea typeface="ＭＳ Ｐゴシック" charset="0"/>
            </a:endParaRPr>
          </a:p>
        </p:txBody>
      </p:sp>
      <p:sp>
        <p:nvSpPr>
          <p:cNvPr id="14" name="TextBox 15"/>
          <p:cNvSpPr txBox="1">
            <a:spLocks noChangeArrowheads="1"/>
          </p:cNvSpPr>
          <p:nvPr/>
        </p:nvSpPr>
        <p:spPr bwMode="auto">
          <a:xfrm>
            <a:off x="5160340" y="4710292"/>
            <a:ext cx="666849"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dirty="0">
                <a:solidFill>
                  <a:srgbClr val="000000"/>
                </a:solidFill>
                <a:latin typeface="Arial"/>
                <a:ea typeface="ＭＳ Ｐゴシック" charset="0"/>
              </a:rPr>
              <a:t>Solute</a:t>
            </a:r>
          </a:p>
        </p:txBody>
      </p:sp>
      <p:sp>
        <p:nvSpPr>
          <p:cNvPr id="16" name="TextBox 17"/>
          <p:cNvSpPr txBox="1">
            <a:spLocks noChangeArrowheads="1"/>
          </p:cNvSpPr>
          <p:nvPr/>
        </p:nvSpPr>
        <p:spPr bwMode="auto">
          <a:xfrm>
            <a:off x="2660489" y="5865173"/>
            <a:ext cx="1442703"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000000"/>
                </a:solidFill>
                <a:latin typeface="Arial"/>
                <a:ea typeface="ＭＳ Ｐゴシック" charset="0"/>
              </a:rPr>
              <a:t>Lower solute</a:t>
            </a:r>
          </a:p>
          <a:p>
            <a:pPr algn="ctr" eaLnBrk="0" hangingPunct="0">
              <a:lnSpc>
                <a:spcPts val="1940"/>
              </a:lnSpc>
            </a:pPr>
            <a:r>
              <a:rPr lang="en-US" sz="1700" b="1" dirty="0" smtClean="0">
                <a:solidFill>
                  <a:srgbClr val="000000"/>
                </a:solidFill>
                <a:latin typeface="Arial"/>
                <a:ea typeface="ＭＳ Ｐゴシック" charset="0"/>
              </a:rPr>
              <a:t>concentration</a:t>
            </a:r>
            <a:endParaRPr lang="en-US" sz="1700" b="1" dirty="0">
              <a:solidFill>
                <a:srgbClr val="000000"/>
              </a:solidFill>
              <a:latin typeface="Arial"/>
              <a:ea typeface="ＭＳ Ｐゴシック" charset="0"/>
            </a:endParaRPr>
          </a:p>
        </p:txBody>
      </p:sp>
      <p:sp>
        <p:nvSpPr>
          <p:cNvPr id="19" name="TextBox 24"/>
          <p:cNvSpPr txBox="1">
            <a:spLocks noChangeArrowheads="1"/>
          </p:cNvSpPr>
          <p:nvPr/>
        </p:nvSpPr>
        <p:spPr bwMode="auto">
          <a:xfrm>
            <a:off x="5266522" y="5823077"/>
            <a:ext cx="1736053"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000000"/>
                </a:solidFill>
                <a:latin typeface="Arial"/>
                <a:ea typeface="ＭＳ Ｐゴシック" charset="0"/>
              </a:rPr>
              <a:t>Lower free water</a:t>
            </a:r>
          </a:p>
          <a:p>
            <a:pPr algn="ctr" eaLnBrk="0" hangingPunct="0">
              <a:lnSpc>
                <a:spcPts val="1940"/>
              </a:lnSpc>
            </a:pPr>
            <a:r>
              <a:rPr lang="en-US" sz="1700" b="1" dirty="0" smtClean="0">
                <a:solidFill>
                  <a:srgbClr val="000000"/>
                </a:solidFill>
                <a:latin typeface="Arial"/>
                <a:ea typeface="ＭＳ Ｐゴシック" charset="0"/>
              </a:rPr>
              <a:t>concentration</a:t>
            </a:r>
            <a:endParaRPr lang="en-US" sz="1700" b="1" dirty="0">
              <a:solidFill>
                <a:srgbClr val="000000"/>
              </a:solidFill>
              <a:latin typeface="Arial"/>
              <a:ea typeface="ＭＳ Ｐゴシック" charset="0"/>
            </a:endParaRPr>
          </a:p>
        </p:txBody>
      </p:sp>
      <p:sp>
        <p:nvSpPr>
          <p:cNvPr id="22" name="Freeform 21"/>
          <p:cNvSpPr/>
          <p:nvPr/>
        </p:nvSpPr>
        <p:spPr>
          <a:xfrm>
            <a:off x="5397095" y="4903556"/>
            <a:ext cx="46471" cy="160451"/>
          </a:xfrm>
          <a:custGeom>
            <a:avLst/>
            <a:gdLst>
              <a:gd name="connsiteX0" fmla="*/ 6350 w 46471"/>
              <a:gd name="connsiteY0" fmla="*/ 154101 h 160451"/>
              <a:gd name="connsiteX1" fmla="*/ 40121 w 46471"/>
              <a:gd name="connsiteY1" fmla="*/ 6350 h 160451"/>
            </a:gdLst>
            <a:ahLst/>
            <a:cxnLst>
              <a:cxn ang="0">
                <a:pos x="connsiteX0" y="connsiteY0"/>
              </a:cxn>
              <a:cxn ang="1">
                <a:pos x="connsiteX1" y="connsiteY1"/>
              </a:cxn>
            </a:cxnLst>
            <a:rect l="l" t="t" r="r" b="b"/>
            <a:pathLst>
              <a:path w="46471" h="160451">
                <a:moveTo>
                  <a:pt x="6350" y="154101"/>
                </a:moveTo>
                <a:lnTo>
                  <a:pt x="40121"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0" name="Footer Placeholder 2"/>
          <p:cNvSpPr txBox="1">
            <a:spLocks/>
          </p:cNvSpPr>
          <p:nvPr/>
        </p:nvSpPr>
        <p:spPr>
          <a:xfrm>
            <a:off x="0" y="6562325"/>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a:latin typeface="Arial" panose="020B0604020202020204" pitchFamily="34" charset="0"/>
                <a:cs typeface="Arial" panose="020B0604020202020204" pitchFamily="34" charset="0"/>
              </a:rPr>
              <a:t>© 2018 Pearson Education, Inc.</a:t>
            </a:r>
          </a:p>
        </p:txBody>
      </p:sp>
    </p:spTree>
    <p:extLst>
      <p:ext uri="{BB962C8B-B14F-4D97-AF65-F5344CB8AC3E}">
        <p14:creationId xmlns:p14="http://schemas.microsoft.com/office/powerpoint/2010/main" val="18648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r:link="rId4">
            <a:extLst>
              <a:ext uri="{28A0092B-C50C-407E-A947-70E740481C1C}">
                <a14:useLocalDpi xmlns:a14="http://schemas.microsoft.com/office/drawing/2010/main" val="0"/>
              </a:ext>
            </a:extLst>
          </a:blip>
          <a:srcRect b="3870"/>
          <a:stretch>
            <a:fillRect/>
          </a:stretch>
        </p:blipFill>
        <p:spPr>
          <a:xfrm>
            <a:off x="844296" y="1536192"/>
            <a:ext cx="7455408" cy="3785616"/>
          </a:xfrm>
          <a:prstGeom prst="rect">
            <a:avLst/>
          </a:prstGeom>
        </p:spPr>
      </p:pic>
      <p:sp>
        <p:nvSpPr>
          <p:cNvPr id="6" name="TextBox 2"/>
          <p:cNvSpPr txBox="1">
            <a:spLocks noChangeArrowheads="1"/>
          </p:cNvSpPr>
          <p:nvPr/>
        </p:nvSpPr>
        <p:spPr bwMode="auto">
          <a:xfrm>
            <a:off x="1450975" y="1608137"/>
            <a:ext cx="1064459"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Transport</a:t>
            </a:r>
          </a:p>
          <a:p>
            <a:pPr eaLnBrk="0" hangingPunct="0">
              <a:lnSpc>
                <a:spcPts val="2000"/>
              </a:lnSpc>
            </a:pPr>
            <a:r>
              <a:rPr lang="en-US" sz="1800" b="1" dirty="0" smtClean="0">
                <a:solidFill>
                  <a:srgbClr val="000000"/>
                </a:solidFill>
                <a:latin typeface="Arial"/>
                <a:ea typeface="ＭＳ Ｐゴシック" charset="0"/>
              </a:rPr>
              <a:t>protein</a:t>
            </a:r>
            <a:endParaRPr lang="en-US" sz="1800" b="1" dirty="0">
              <a:solidFill>
                <a:srgbClr val="000000"/>
              </a:solidFill>
              <a:latin typeface="Arial"/>
              <a:ea typeface="ＭＳ Ｐゴシック" charset="0"/>
            </a:endParaRPr>
          </a:p>
        </p:txBody>
      </p:sp>
      <p:sp>
        <p:nvSpPr>
          <p:cNvPr id="7" name="TextBox 4"/>
          <p:cNvSpPr txBox="1">
            <a:spLocks noChangeArrowheads="1"/>
          </p:cNvSpPr>
          <p:nvPr/>
        </p:nvSpPr>
        <p:spPr bwMode="auto">
          <a:xfrm>
            <a:off x="1239838" y="4105275"/>
            <a:ext cx="705321"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Solute</a:t>
            </a:r>
          </a:p>
        </p:txBody>
      </p:sp>
      <p:sp>
        <p:nvSpPr>
          <p:cNvPr id="8" name="TextBox 5"/>
          <p:cNvSpPr txBox="1">
            <a:spLocks noChangeArrowheads="1"/>
          </p:cNvSpPr>
          <p:nvPr/>
        </p:nvSpPr>
        <p:spPr bwMode="auto">
          <a:xfrm>
            <a:off x="1161232" y="4496593"/>
            <a:ext cx="166712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Solute binds to</a:t>
            </a:r>
          </a:p>
          <a:p>
            <a:pPr eaLnBrk="0" hangingPunct="0">
              <a:lnSpc>
                <a:spcPts val="2000"/>
              </a:lnSpc>
            </a:pPr>
            <a:r>
              <a:rPr lang="en-US" sz="1800" b="1" dirty="0" smtClean="0">
                <a:solidFill>
                  <a:srgbClr val="000000"/>
                </a:solidFill>
                <a:latin typeface="Arial"/>
                <a:ea typeface="ＭＳ Ｐゴシック" charset="0"/>
              </a:rPr>
              <a:t>transport</a:t>
            </a:r>
          </a:p>
          <a:p>
            <a:pPr eaLnBrk="0" hangingPunct="0">
              <a:lnSpc>
                <a:spcPts val="2000"/>
              </a:lnSpc>
            </a:pPr>
            <a:r>
              <a:rPr lang="en-US" sz="1800" b="1" dirty="0" smtClean="0">
                <a:solidFill>
                  <a:srgbClr val="000000"/>
                </a:solidFill>
                <a:latin typeface="Arial"/>
                <a:ea typeface="ＭＳ Ｐゴシック" charset="0"/>
              </a:rPr>
              <a:t>protein.</a:t>
            </a:r>
            <a:endParaRPr lang="en-US" sz="1800" b="1" dirty="0">
              <a:solidFill>
                <a:srgbClr val="000000"/>
              </a:solidFill>
              <a:latin typeface="Arial"/>
              <a:ea typeface="ＭＳ Ｐゴシック" charset="0"/>
            </a:endParaRPr>
          </a:p>
        </p:txBody>
      </p:sp>
      <p:sp>
        <p:nvSpPr>
          <p:cNvPr id="9" name="TextBox 9"/>
          <p:cNvSpPr txBox="1">
            <a:spLocks noChangeArrowheads="1"/>
          </p:cNvSpPr>
          <p:nvPr/>
        </p:nvSpPr>
        <p:spPr bwMode="auto">
          <a:xfrm>
            <a:off x="4697413" y="3905250"/>
            <a:ext cx="444545"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ATP</a:t>
            </a:r>
          </a:p>
        </p:txBody>
      </p:sp>
      <p:sp>
        <p:nvSpPr>
          <p:cNvPr id="10" name="TextBox 10"/>
          <p:cNvSpPr txBox="1">
            <a:spLocks noChangeArrowheads="1"/>
          </p:cNvSpPr>
          <p:nvPr/>
        </p:nvSpPr>
        <p:spPr bwMode="auto">
          <a:xfrm>
            <a:off x="3589340" y="4495800"/>
            <a:ext cx="200054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ATP provides</a:t>
            </a:r>
          </a:p>
          <a:p>
            <a:pPr eaLnBrk="0" hangingPunct="0">
              <a:lnSpc>
                <a:spcPts val="2000"/>
              </a:lnSpc>
            </a:pPr>
            <a:r>
              <a:rPr lang="en-US" sz="1800" b="1" dirty="0" smtClean="0">
                <a:solidFill>
                  <a:srgbClr val="000000"/>
                </a:solidFill>
                <a:latin typeface="Arial"/>
                <a:ea typeface="ＭＳ Ｐゴシック" charset="0"/>
              </a:rPr>
              <a:t>energy for change</a:t>
            </a:r>
          </a:p>
          <a:p>
            <a:pPr eaLnBrk="0" hangingPunct="0">
              <a:lnSpc>
                <a:spcPts val="2000"/>
              </a:lnSpc>
            </a:pPr>
            <a:r>
              <a:rPr lang="en-US" sz="1800" b="1" dirty="0" smtClean="0">
                <a:solidFill>
                  <a:srgbClr val="000000"/>
                </a:solidFill>
                <a:latin typeface="Arial"/>
                <a:ea typeface="ＭＳ Ｐゴシック" charset="0"/>
              </a:rPr>
              <a:t>in protein shape.</a:t>
            </a:r>
            <a:endParaRPr lang="en-US" sz="1800" b="1" dirty="0">
              <a:solidFill>
                <a:srgbClr val="000000"/>
              </a:solidFill>
              <a:latin typeface="Arial"/>
              <a:ea typeface="ＭＳ Ｐゴシック" charset="0"/>
            </a:endParaRPr>
          </a:p>
        </p:txBody>
      </p:sp>
      <p:sp>
        <p:nvSpPr>
          <p:cNvPr id="11" name="TextBox 11"/>
          <p:cNvSpPr txBox="1">
            <a:spLocks noChangeArrowheads="1"/>
          </p:cNvSpPr>
          <p:nvPr/>
        </p:nvSpPr>
        <p:spPr bwMode="auto">
          <a:xfrm>
            <a:off x="6026959" y="4493419"/>
            <a:ext cx="226985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Protein returns to</a:t>
            </a:r>
          </a:p>
          <a:p>
            <a:pPr eaLnBrk="0" hangingPunct="0">
              <a:lnSpc>
                <a:spcPts val="2000"/>
              </a:lnSpc>
            </a:pPr>
            <a:r>
              <a:rPr lang="en-US" sz="1800" b="1" dirty="0" smtClean="0">
                <a:solidFill>
                  <a:srgbClr val="000000"/>
                </a:solidFill>
                <a:latin typeface="Arial"/>
                <a:ea typeface="ＭＳ Ｐゴシック" charset="0"/>
              </a:rPr>
              <a:t>original shape; more</a:t>
            </a:r>
          </a:p>
          <a:p>
            <a:pPr eaLnBrk="0" hangingPunct="0">
              <a:lnSpc>
                <a:spcPts val="2000"/>
              </a:lnSpc>
            </a:pPr>
            <a:r>
              <a:rPr lang="en-US" sz="1800" b="1" dirty="0" smtClean="0">
                <a:solidFill>
                  <a:srgbClr val="000000"/>
                </a:solidFill>
                <a:latin typeface="Arial"/>
                <a:ea typeface="ＭＳ Ｐゴシック" charset="0"/>
              </a:rPr>
              <a:t>solute can bind.</a:t>
            </a:r>
            <a:endParaRPr lang="en-US" sz="1800" b="1" dirty="0">
              <a:solidFill>
                <a:srgbClr val="000000"/>
              </a:solidFill>
              <a:latin typeface="Arial"/>
              <a:ea typeface="ＭＳ Ｐゴシック" charset="0"/>
            </a:endParaRPr>
          </a:p>
        </p:txBody>
      </p:sp>
      <p:grpSp>
        <p:nvGrpSpPr>
          <p:cNvPr id="15" name="Group 14"/>
          <p:cNvGrpSpPr/>
          <p:nvPr/>
        </p:nvGrpSpPr>
        <p:grpSpPr>
          <a:xfrm>
            <a:off x="5726906" y="4505327"/>
            <a:ext cx="237744" cy="256480"/>
            <a:chOff x="5724525" y="4517232"/>
            <a:chExt cx="237744" cy="256480"/>
          </a:xfrm>
        </p:grpSpPr>
        <p:sp>
          <p:nvSpPr>
            <p:cNvPr id="13" name="Oval 12"/>
            <p:cNvSpPr/>
            <p:nvPr/>
          </p:nvSpPr>
          <p:spPr bwMode="auto">
            <a:xfrm>
              <a:off x="5724525" y="4526600"/>
              <a:ext cx="237744" cy="237744"/>
            </a:xfrm>
            <a:prstGeom prst="ellipse">
              <a:avLst/>
            </a:prstGeom>
            <a:solidFill>
              <a:srgbClr val="ED1C24"/>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latin typeface="Times" pitchFamily="84" charset="0"/>
                <a:ea typeface="ＭＳ Ｐゴシック" charset="0"/>
              </a:endParaRPr>
            </a:p>
          </p:txBody>
        </p:sp>
        <p:sp>
          <p:nvSpPr>
            <p:cNvPr id="14" name="TextBox 11"/>
            <p:cNvSpPr txBox="1">
              <a:spLocks noChangeArrowheads="1"/>
            </p:cNvSpPr>
            <p:nvPr/>
          </p:nvSpPr>
          <p:spPr bwMode="auto">
            <a:xfrm>
              <a:off x="5779277" y="4517232"/>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FFFFFF"/>
                  </a:solidFill>
                  <a:latin typeface="Arial"/>
                  <a:ea typeface="ＭＳ Ｐゴシック" charset="0"/>
                </a:rPr>
                <a:t>3</a:t>
              </a:r>
              <a:endParaRPr lang="en-US" sz="1800" b="1" dirty="0">
                <a:solidFill>
                  <a:srgbClr val="FFFFFF"/>
                </a:solidFill>
                <a:latin typeface="Arial"/>
                <a:ea typeface="ＭＳ Ｐゴシック" charset="0"/>
              </a:endParaRPr>
            </a:p>
          </p:txBody>
        </p:sp>
      </p:grpSp>
      <p:grpSp>
        <p:nvGrpSpPr>
          <p:cNvPr id="16" name="Group 15"/>
          <p:cNvGrpSpPr/>
          <p:nvPr/>
        </p:nvGrpSpPr>
        <p:grpSpPr>
          <a:xfrm>
            <a:off x="3308981" y="4509620"/>
            <a:ext cx="237744" cy="256480"/>
            <a:chOff x="5724525" y="4517232"/>
            <a:chExt cx="237744" cy="256480"/>
          </a:xfrm>
        </p:grpSpPr>
        <p:sp>
          <p:nvSpPr>
            <p:cNvPr id="17" name="Oval 16"/>
            <p:cNvSpPr/>
            <p:nvPr/>
          </p:nvSpPr>
          <p:spPr bwMode="auto">
            <a:xfrm>
              <a:off x="5724525" y="4526600"/>
              <a:ext cx="237744" cy="237744"/>
            </a:xfrm>
            <a:prstGeom prst="ellipse">
              <a:avLst/>
            </a:prstGeom>
            <a:solidFill>
              <a:srgbClr val="ED1C24"/>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latin typeface="Times" pitchFamily="84" charset="0"/>
                <a:ea typeface="ＭＳ Ｐゴシック" charset="0"/>
              </a:endParaRPr>
            </a:p>
          </p:txBody>
        </p:sp>
        <p:sp>
          <p:nvSpPr>
            <p:cNvPr id="18" name="TextBox 11"/>
            <p:cNvSpPr txBox="1">
              <a:spLocks noChangeArrowheads="1"/>
            </p:cNvSpPr>
            <p:nvPr/>
          </p:nvSpPr>
          <p:spPr bwMode="auto">
            <a:xfrm>
              <a:off x="5779277" y="4517232"/>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FFFFFF"/>
                  </a:solidFill>
                  <a:latin typeface="Arial"/>
                  <a:ea typeface="ＭＳ Ｐゴシック" charset="0"/>
                </a:rPr>
                <a:t>2</a:t>
              </a:r>
              <a:endParaRPr lang="en-US" sz="1800" b="1" dirty="0">
                <a:solidFill>
                  <a:srgbClr val="FFFFFF"/>
                </a:solidFill>
                <a:latin typeface="Arial"/>
                <a:ea typeface="ＭＳ Ｐゴシック" charset="0"/>
              </a:endParaRPr>
            </a:p>
          </p:txBody>
        </p:sp>
      </p:grpSp>
      <p:grpSp>
        <p:nvGrpSpPr>
          <p:cNvPr id="19" name="Group 18"/>
          <p:cNvGrpSpPr/>
          <p:nvPr/>
        </p:nvGrpSpPr>
        <p:grpSpPr>
          <a:xfrm>
            <a:off x="871539" y="4486275"/>
            <a:ext cx="237744" cy="256480"/>
            <a:chOff x="5724525" y="4517232"/>
            <a:chExt cx="237744" cy="256480"/>
          </a:xfrm>
        </p:grpSpPr>
        <p:sp>
          <p:nvSpPr>
            <p:cNvPr id="20" name="Oval 19"/>
            <p:cNvSpPr/>
            <p:nvPr/>
          </p:nvSpPr>
          <p:spPr bwMode="auto">
            <a:xfrm>
              <a:off x="5724525" y="4526600"/>
              <a:ext cx="237744" cy="237744"/>
            </a:xfrm>
            <a:prstGeom prst="ellipse">
              <a:avLst/>
            </a:prstGeom>
            <a:solidFill>
              <a:srgbClr val="ED1C24"/>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latin typeface="Times" pitchFamily="84" charset="0"/>
                <a:ea typeface="ＭＳ Ｐゴシック" charset="0"/>
              </a:endParaRPr>
            </a:p>
          </p:txBody>
        </p:sp>
        <p:sp>
          <p:nvSpPr>
            <p:cNvPr id="21" name="TextBox 11"/>
            <p:cNvSpPr txBox="1">
              <a:spLocks noChangeArrowheads="1"/>
            </p:cNvSpPr>
            <p:nvPr/>
          </p:nvSpPr>
          <p:spPr bwMode="auto">
            <a:xfrm>
              <a:off x="5779277" y="4517232"/>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FFFFFF"/>
                  </a:solidFill>
                  <a:latin typeface="Arial"/>
                  <a:ea typeface="ＭＳ Ｐゴシック" charset="0"/>
                </a:rPr>
                <a:t>1</a:t>
              </a:r>
              <a:endParaRPr lang="en-US" sz="1800" b="1" dirty="0">
                <a:solidFill>
                  <a:srgbClr val="FFFFFF"/>
                </a:solidFill>
                <a:latin typeface="Arial"/>
                <a:ea typeface="ＭＳ Ｐゴシック" charset="0"/>
              </a:endParaRPr>
            </a:p>
          </p:txBody>
        </p:sp>
      </p:grpSp>
      <p:sp>
        <p:nvSpPr>
          <p:cNvPr id="22" name="Freeform 21"/>
          <p:cNvSpPr/>
          <p:nvPr/>
        </p:nvSpPr>
        <p:spPr>
          <a:xfrm>
            <a:off x="1738313" y="2105025"/>
            <a:ext cx="23812" cy="452438"/>
          </a:xfrm>
          <a:custGeom>
            <a:avLst/>
            <a:gdLst>
              <a:gd name="connsiteX0" fmla="*/ 0 w 23812"/>
              <a:gd name="connsiteY0" fmla="*/ 0 h 452438"/>
              <a:gd name="connsiteX1" fmla="*/ 23812 w 23812"/>
              <a:gd name="connsiteY1" fmla="*/ 452438 h 452438"/>
            </a:gdLst>
            <a:ahLst/>
            <a:cxnLst>
              <a:cxn ang="0">
                <a:pos x="connsiteX0" y="connsiteY0"/>
              </a:cxn>
              <a:cxn ang="0">
                <a:pos x="connsiteX1" y="connsiteY1"/>
              </a:cxn>
            </a:cxnLst>
            <a:rect l="l" t="t" r="r" b="b"/>
            <a:pathLst>
              <a:path w="23812" h="452438">
                <a:moveTo>
                  <a:pt x="0" y="0"/>
                </a:moveTo>
                <a:lnTo>
                  <a:pt x="23812" y="452438"/>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3" name="Freeform 22"/>
          <p:cNvSpPr/>
          <p:nvPr/>
        </p:nvSpPr>
        <p:spPr>
          <a:xfrm>
            <a:off x="1947863" y="3933825"/>
            <a:ext cx="261937" cy="247650"/>
          </a:xfrm>
          <a:custGeom>
            <a:avLst/>
            <a:gdLst>
              <a:gd name="connsiteX0" fmla="*/ 0 w 261937"/>
              <a:gd name="connsiteY0" fmla="*/ 247650 h 247650"/>
              <a:gd name="connsiteX1" fmla="*/ 261937 w 261937"/>
              <a:gd name="connsiteY1" fmla="*/ 0 h 247650"/>
            </a:gdLst>
            <a:ahLst/>
            <a:cxnLst>
              <a:cxn ang="0">
                <a:pos x="connsiteX0" y="connsiteY0"/>
              </a:cxn>
              <a:cxn ang="0">
                <a:pos x="connsiteX1" y="connsiteY1"/>
              </a:cxn>
            </a:cxnLst>
            <a:rect l="l" t="t" r="r" b="b"/>
            <a:pathLst>
              <a:path w="261937" h="247650">
                <a:moveTo>
                  <a:pt x="0" y="247650"/>
                </a:moveTo>
                <a:lnTo>
                  <a:pt x="261937"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25" name="Footer Placeholder 2"/>
          <p:cNvSpPr txBox="1">
            <a:spLocks/>
          </p:cNvSpPr>
          <p:nvPr/>
        </p:nvSpPr>
        <p:spPr>
          <a:xfrm>
            <a:off x="0" y="6562325"/>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a:latin typeface="Arial" panose="020B0604020202020204" pitchFamily="34" charset="0"/>
                <a:cs typeface="Arial" panose="020B0604020202020204" pitchFamily="34" charset="0"/>
              </a:rPr>
              <a:t>© 2018 Pearson Education, Inc.</a:t>
            </a:r>
          </a:p>
        </p:txBody>
      </p:sp>
      <p:sp>
        <p:nvSpPr>
          <p:cNvPr id="26" name="Title 1"/>
          <p:cNvSpPr>
            <a:spLocks noGrp="1"/>
          </p:cNvSpPr>
          <p:nvPr>
            <p:ph type="title"/>
          </p:nvPr>
        </p:nvSpPr>
        <p:spPr>
          <a:xfrm>
            <a:off x="457200" y="274638"/>
            <a:ext cx="8229600" cy="1143000"/>
          </a:xfrm>
        </p:spPr>
        <p:txBody>
          <a:bodyPr>
            <a:normAutofit/>
          </a:bodyPr>
          <a:lstStyle/>
          <a:p>
            <a:r>
              <a:rPr lang="en-US" sz="3600" b="1" dirty="0">
                <a:solidFill>
                  <a:srgbClr val="800000"/>
                </a:solidFill>
                <a:latin typeface="Arial" panose="020B0604020202020204" pitchFamily="34" charset="0"/>
                <a:cs typeface="Arial" panose="020B0604020202020204" pitchFamily="34" charset="0"/>
              </a:rPr>
              <a:t>Active Transport</a:t>
            </a:r>
          </a:p>
        </p:txBody>
      </p:sp>
    </p:spTree>
    <p:extLst>
      <p:ext uri="{BB962C8B-B14F-4D97-AF65-F5344CB8AC3E}">
        <p14:creationId xmlns:p14="http://schemas.microsoft.com/office/powerpoint/2010/main" val="3382102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r:link="rId4">
            <a:extLst>
              <a:ext uri="{28A0092B-C50C-407E-A947-70E740481C1C}">
                <a14:useLocalDpi xmlns:a14="http://schemas.microsoft.com/office/drawing/2010/main" val="0"/>
              </a:ext>
            </a:extLst>
          </a:blip>
          <a:srcRect b="3294"/>
          <a:stretch>
            <a:fillRect/>
          </a:stretch>
        </p:blipFill>
        <p:spPr>
          <a:xfrm>
            <a:off x="1402080" y="1191768"/>
            <a:ext cx="6339840" cy="4474464"/>
          </a:xfrm>
          <a:prstGeom prst="rect">
            <a:avLst/>
          </a:prstGeom>
        </p:spPr>
      </p:pic>
      <p:sp>
        <p:nvSpPr>
          <p:cNvPr id="5" name="Title 4"/>
          <p:cNvSpPr>
            <a:spLocks noGrp="1"/>
          </p:cNvSpPr>
          <p:nvPr>
            <p:ph type="title"/>
          </p:nvPr>
        </p:nvSpPr>
        <p:spPr>
          <a:xfrm>
            <a:off x="457200" y="48768"/>
            <a:ext cx="8229600" cy="1143000"/>
          </a:xfrm>
        </p:spPr>
        <p:txBody>
          <a:bodyPr>
            <a:normAutofit/>
          </a:bodyPr>
          <a:lstStyle/>
          <a:p>
            <a:r>
              <a:rPr lang="en-US" sz="3600" b="1" dirty="0" smtClean="0">
                <a:solidFill>
                  <a:srgbClr val="800000"/>
                </a:solidFill>
              </a:rPr>
              <a:t>Transport across membranes</a:t>
            </a:r>
            <a:endParaRPr lang="en-US" sz="3600" b="1" dirty="0">
              <a:solidFill>
                <a:srgbClr val="800000"/>
              </a:solidFill>
            </a:endParaRPr>
          </a:p>
        </p:txBody>
      </p:sp>
      <p:sp>
        <p:nvSpPr>
          <p:cNvPr id="6" name="TextBox 2"/>
          <p:cNvSpPr txBox="1">
            <a:spLocks noChangeArrowheads="1"/>
          </p:cNvSpPr>
          <p:nvPr/>
        </p:nvSpPr>
        <p:spPr bwMode="auto">
          <a:xfrm>
            <a:off x="2469342" y="1304922"/>
            <a:ext cx="21111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00"/>
              </a:lnSpc>
            </a:pPr>
            <a:r>
              <a:rPr lang="en-US" sz="1700" b="1" smtClean="0">
                <a:solidFill>
                  <a:srgbClr val="FFFFFF"/>
                </a:solidFill>
                <a:latin typeface="Arial"/>
                <a:ea typeface="ＭＳ Ｐゴシック" charset="0"/>
              </a:rPr>
              <a:t>Passive transport</a:t>
            </a:r>
          </a:p>
          <a:p>
            <a:pPr algn="ctr" eaLnBrk="0" hangingPunct="0">
              <a:lnSpc>
                <a:spcPts val="1800"/>
              </a:lnSpc>
            </a:pPr>
            <a:r>
              <a:rPr lang="en-US" sz="1700" b="1" smtClean="0">
                <a:solidFill>
                  <a:srgbClr val="FFFFFF"/>
                </a:solidFill>
                <a:latin typeface="Arial"/>
                <a:ea typeface="ＭＳ Ｐゴシック" charset="0"/>
              </a:rPr>
              <a:t>(requires no energy)</a:t>
            </a:r>
            <a:endParaRPr lang="en-US" sz="1700" b="1" dirty="0">
              <a:solidFill>
                <a:srgbClr val="FFFFFF"/>
              </a:solidFill>
              <a:latin typeface="Arial"/>
              <a:ea typeface="ＭＳ Ｐゴシック" charset="0"/>
            </a:endParaRPr>
          </a:p>
        </p:txBody>
      </p:sp>
      <p:sp>
        <p:nvSpPr>
          <p:cNvPr id="7" name="TextBox 4"/>
          <p:cNvSpPr txBox="1">
            <a:spLocks noChangeArrowheads="1"/>
          </p:cNvSpPr>
          <p:nvPr/>
        </p:nvSpPr>
        <p:spPr bwMode="auto">
          <a:xfrm>
            <a:off x="1483520" y="1935161"/>
            <a:ext cx="944169"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dirty="0" smtClean="0">
                <a:solidFill>
                  <a:srgbClr val="000000"/>
                </a:solidFill>
                <a:latin typeface="Arial"/>
                <a:ea typeface="ＭＳ Ｐゴシック" charset="0"/>
              </a:rPr>
              <a:t>Diffusion</a:t>
            </a:r>
            <a:endParaRPr lang="en-US" sz="1700" b="1" dirty="0">
              <a:solidFill>
                <a:srgbClr val="000000"/>
              </a:solidFill>
              <a:latin typeface="Arial"/>
              <a:ea typeface="ＭＳ Ｐゴシック" charset="0"/>
            </a:endParaRPr>
          </a:p>
        </p:txBody>
      </p:sp>
      <p:sp>
        <p:nvSpPr>
          <p:cNvPr id="8" name="TextBox 5"/>
          <p:cNvSpPr txBox="1">
            <a:spLocks noChangeArrowheads="1"/>
          </p:cNvSpPr>
          <p:nvPr/>
        </p:nvSpPr>
        <p:spPr bwMode="auto">
          <a:xfrm>
            <a:off x="2621758" y="1924048"/>
            <a:ext cx="1080424"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000000"/>
                </a:solidFill>
                <a:latin typeface="Arial"/>
                <a:ea typeface="ＭＳ Ｐゴシック" charset="0"/>
              </a:rPr>
              <a:t>Facilitated</a:t>
            </a:r>
          </a:p>
          <a:p>
            <a:pPr algn="ctr" eaLnBrk="0" hangingPunct="0">
              <a:lnSpc>
                <a:spcPts val="1940"/>
              </a:lnSpc>
            </a:pPr>
            <a:r>
              <a:rPr lang="en-US" sz="1700" b="1" dirty="0" smtClean="0">
                <a:solidFill>
                  <a:srgbClr val="000000"/>
                </a:solidFill>
                <a:latin typeface="Arial"/>
                <a:ea typeface="ＭＳ Ｐゴシック" charset="0"/>
              </a:rPr>
              <a:t>diffusion</a:t>
            </a:r>
            <a:endParaRPr lang="en-US" sz="1700" b="1" dirty="0">
              <a:solidFill>
                <a:srgbClr val="000000"/>
              </a:solidFill>
              <a:latin typeface="Arial"/>
              <a:ea typeface="ＭＳ Ｐゴシック" charset="0"/>
            </a:endParaRPr>
          </a:p>
        </p:txBody>
      </p:sp>
      <p:sp>
        <p:nvSpPr>
          <p:cNvPr id="9" name="TextBox 6"/>
          <p:cNvSpPr txBox="1">
            <a:spLocks noChangeArrowheads="1"/>
          </p:cNvSpPr>
          <p:nvPr/>
        </p:nvSpPr>
        <p:spPr bwMode="auto">
          <a:xfrm>
            <a:off x="1989933" y="2405061"/>
            <a:ext cx="1271182"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700"/>
              </a:lnSpc>
            </a:pPr>
            <a:r>
              <a:rPr lang="en-US" sz="1500" b="1" dirty="0" smtClean="0">
                <a:solidFill>
                  <a:srgbClr val="000000"/>
                </a:solidFill>
                <a:latin typeface="Arial"/>
                <a:ea typeface="ＭＳ Ｐゴシック" charset="0"/>
              </a:rPr>
              <a:t>Higher solute</a:t>
            </a:r>
          </a:p>
          <a:p>
            <a:pPr algn="ctr" eaLnBrk="0" hangingPunct="0">
              <a:lnSpc>
                <a:spcPts val="1700"/>
              </a:lnSpc>
            </a:pPr>
            <a:r>
              <a:rPr lang="en-US" sz="1500" b="1" dirty="0" smtClean="0">
                <a:solidFill>
                  <a:srgbClr val="000000"/>
                </a:solidFill>
                <a:latin typeface="Arial"/>
                <a:ea typeface="ＭＳ Ｐゴシック" charset="0"/>
              </a:rPr>
              <a:t>concentration</a:t>
            </a:r>
            <a:endParaRPr lang="en-US" sz="1500" b="1" dirty="0">
              <a:solidFill>
                <a:srgbClr val="000000"/>
              </a:solidFill>
              <a:latin typeface="Arial"/>
              <a:ea typeface="ＭＳ Ｐゴシック" charset="0"/>
            </a:endParaRPr>
          </a:p>
        </p:txBody>
      </p:sp>
      <p:sp>
        <p:nvSpPr>
          <p:cNvPr id="10" name="TextBox 8"/>
          <p:cNvSpPr txBox="1">
            <a:spLocks noChangeArrowheads="1"/>
          </p:cNvSpPr>
          <p:nvPr/>
        </p:nvSpPr>
        <p:spPr bwMode="auto">
          <a:xfrm>
            <a:off x="5828502" y="1304922"/>
            <a:ext cx="17841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00"/>
              </a:lnSpc>
            </a:pPr>
            <a:r>
              <a:rPr lang="en-US" sz="1700" b="1" dirty="0" smtClean="0">
                <a:solidFill>
                  <a:srgbClr val="FFFFFF"/>
                </a:solidFill>
                <a:latin typeface="Arial"/>
                <a:ea typeface="ＭＳ Ｐゴシック" charset="0"/>
              </a:rPr>
              <a:t>Active transport</a:t>
            </a:r>
          </a:p>
          <a:p>
            <a:pPr algn="ctr" eaLnBrk="0" hangingPunct="0">
              <a:lnSpc>
                <a:spcPts val="1800"/>
              </a:lnSpc>
            </a:pPr>
            <a:r>
              <a:rPr lang="en-US" sz="1700" b="1" dirty="0" smtClean="0">
                <a:solidFill>
                  <a:srgbClr val="FFFFFF"/>
                </a:solidFill>
                <a:latin typeface="Arial"/>
                <a:ea typeface="ＭＳ Ｐゴシック" charset="0"/>
              </a:rPr>
              <a:t>(requires energy)</a:t>
            </a:r>
            <a:endParaRPr lang="en-US" sz="1700" b="1" dirty="0">
              <a:solidFill>
                <a:srgbClr val="FFFFFF"/>
              </a:solidFill>
              <a:latin typeface="Arial"/>
              <a:ea typeface="ＭＳ Ｐゴシック" charset="0"/>
            </a:endParaRPr>
          </a:p>
        </p:txBody>
      </p:sp>
      <p:sp>
        <p:nvSpPr>
          <p:cNvPr id="11" name="TextBox 10"/>
          <p:cNvSpPr txBox="1">
            <a:spLocks noChangeArrowheads="1"/>
          </p:cNvSpPr>
          <p:nvPr/>
        </p:nvSpPr>
        <p:spPr bwMode="auto">
          <a:xfrm>
            <a:off x="6017420" y="1922461"/>
            <a:ext cx="1442703"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dirty="0" smtClean="0">
                <a:solidFill>
                  <a:srgbClr val="000000"/>
                </a:solidFill>
                <a:latin typeface="Arial"/>
                <a:ea typeface="ＭＳ Ｐゴシック" charset="0"/>
              </a:rPr>
              <a:t>Higher solute</a:t>
            </a:r>
          </a:p>
          <a:p>
            <a:pPr eaLnBrk="0" hangingPunct="0">
              <a:lnSpc>
                <a:spcPts val="1940"/>
              </a:lnSpc>
            </a:pPr>
            <a:r>
              <a:rPr lang="en-US" sz="1700" b="1" dirty="0" smtClean="0">
                <a:solidFill>
                  <a:srgbClr val="000000"/>
                </a:solidFill>
                <a:latin typeface="Arial"/>
                <a:ea typeface="ＭＳ Ｐゴシック" charset="0"/>
              </a:rPr>
              <a:t>concentration</a:t>
            </a:r>
            <a:endParaRPr lang="en-US" sz="1700" b="1" dirty="0">
              <a:solidFill>
                <a:srgbClr val="000000"/>
              </a:solidFill>
              <a:latin typeface="Arial"/>
              <a:ea typeface="ＭＳ Ｐゴシック" charset="0"/>
            </a:endParaRPr>
          </a:p>
        </p:txBody>
      </p:sp>
      <p:sp>
        <p:nvSpPr>
          <p:cNvPr id="12" name="TextBox 12"/>
          <p:cNvSpPr txBox="1">
            <a:spLocks noChangeArrowheads="1"/>
          </p:cNvSpPr>
          <p:nvPr/>
        </p:nvSpPr>
        <p:spPr bwMode="auto">
          <a:xfrm>
            <a:off x="4248945" y="1925636"/>
            <a:ext cx="923330"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dirty="0">
                <a:solidFill>
                  <a:srgbClr val="000000"/>
                </a:solidFill>
                <a:latin typeface="Arial"/>
                <a:ea typeface="ＭＳ Ｐゴシック" charset="0"/>
              </a:rPr>
              <a:t>Osmosis</a:t>
            </a:r>
          </a:p>
        </p:txBody>
      </p:sp>
      <p:sp>
        <p:nvSpPr>
          <p:cNvPr id="13" name="TextBox 13"/>
          <p:cNvSpPr txBox="1">
            <a:spLocks noChangeArrowheads="1"/>
          </p:cNvSpPr>
          <p:nvPr/>
        </p:nvSpPr>
        <p:spPr bwMode="auto">
          <a:xfrm>
            <a:off x="3926683" y="2398711"/>
            <a:ext cx="1572546"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700"/>
              </a:lnSpc>
            </a:pPr>
            <a:r>
              <a:rPr lang="en-US" sz="1500" b="1" smtClean="0">
                <a:solidFill>
                  <a:srgbClr val="000000"/>
                </a:solidFill>
                <a:latin typeface="Arial"/>
                <a:ea typeface="ＭＳ Ｐゴシック" charset="0"/>
              </a:rPr>
              <a:t>Higher free water</a:t>
            </a:r>
          </a:p>
          <a:p>
            <a:pPr algn="ctr" eaLnBrk="0" hangingPunct="0">
              <a:lnSpc>
                <a:spcPts val="1700"/>
              </a:lnSpc>
            </a:pPr>
            <a:r>
              <a:rPr lang="en-US" sz="1500" b="1" smtClean="0">
                <a:solidFill>
                  <a:srgbClr val="000000"/>
                </a:solidFill>
                <a:latin typeface="Arial"/>
                <a:ea typeface="ＭＳ Ｐゴシック" charset="0"/>
              </a:rPr>
              <a:t>concentration</a:t>
            </a:r>
            <a:endParaRPr lang="en-US" sz="1500" b="1">
              <a:solidFill>
                <a:srgbClr val="000000"/>
              </a:solidFill>
              <a:latin typeface="Arial"/>
              <a:ea typeface="ＭＳ Ｐゴシック" charset="0"/>
            </a:endParaRPr>
          </a:p>
        </p:txBody>
      </p:sp>
      <p:sp>
        <p:nvSpPr>
          <p:cNvPr id="14" name="TextBox 15"/>
          <p:cNvSpPr txBox="1">
            <a:spLocks noChangeArrowheads="1"/>
          </p:cNvSpPr>
          <p:nvPr/>
        </p:nvSpPr>
        <p:spPr bwMode="auto">
          <a:xfrm>
            <a:off x="3893345" y="4143373"/>
            <a:ext cx="666849"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a:solidFill>
                  <a:srgbClr val="000000"/>
                </a:solidFill>
                <a:latin typeface="Arial"/>
                <a:ea typeface="ＭＳ Ｐゴシック" charset="0"/>
              </a:rPr>
              <a:t>Solute</a:t>
            </a:r>
          </a:p>
        </p:txBody>
      </p:sp>
      <p:sp>
        <p:nvSpPr>
          <p:cNvPr id="15" name="TextBox 16"/>
          <p:cNvSpPr txBox="1">
            <a:spLocks noChangeArrowheads="1"/>
          </p:cNvSpPr>
          <p:nvPr/>
        </p:nvSpPr>
        <p:spPr bwMode="auto">
          <a:xfrm>
            <a:off x="4725195" y="4691061"/>
            <a:ext cx="597856"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a:solidFill>
                  <a:srgbClr val="000000"/>
                </a:solidFill>
                <a:latin typeface="Arial"/>
                <a:ea typeface="ＭＳ Ｐゴシック" charset="0"/>
              </a:rPr>
              <a:t>Water</a:t>
            </a:r>
          </a:p>
        </p:txBody>
      </p:sp>
      <p:sp>
        <p:nvSpPr>
          <p:cNvPr id="16" name="TextBox 17"/>
          <p:cNvSpPr txBox="1">
            <a:spLocks noChangeArrowheads="1"/>
          </p:cNvSpPr>
          <p:nvPr/>
        </p:nvSpPr>
        <p:spPr bwMode="auto">
          <a:xfrm>
            <a:off x="1939138" y="5063329"/>
            <a:ext cx="1442703"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000000"/>
                </a:solidFill>
                <a:latin typeface="Arial"/>
                <a:ea typeface="ＭＳ Ｐゴシック" charset="0"/>
              </a:rPr>
              <a:t>Lower solute</a:t>
            </a:r>
          </a:p>
          <a:p>
            <a:pPr algn="ctr" eaLnBrk="0" hangingPunct="0">
              <a:lnSpc>
                <a:spcPts val="1940"/>
              </a:lnSpc>
            </a:pPr>
            <a:r>
              <a:rPr lang="en-US" sz="1700" b="1" dirty="0" smtClean="0">
                <a:solidFill>
                  <a:srgbClr val="000000"/>
                </a:solidFill>
                <a:latin typeface="Arial"/>
                <a:ea typeface="ＭＳ Ｐゴシック" charset="0"/>
              </a:rPr>
              <a:t>concentration</a:t>
            </a:r>
            <a:endParaRPr lang="en-US" sz="1700" b="1" dirty="0">
              <a:solidFill>
                <a:srgbClr val="000000"/>
              </a:solidFill>
              <a:latin typeface="Arial"/>
              <a:ea typeface="ＭＳ Ｐゴシック" charset="0"/>
            </a:endParaRPr>
          </a:p>
        </p:txBody>
      </p:sp>
      <p:sp>
        <p:nvSpPr>
          <p:cNvPr id="17" name="TextBox 20"/>
          <p:cNvSpPr txBox="1">
            <a:spLocks noChangeArrowheads="1"/>
          </p:cNvSpPr>
          <p:nvPr/>
        </p:nvSpPr>
        <p:spPr bwMode="auto">
          <a:xfrm>
            <a:off x="5926933" y="4591048"/>
            <a:ext cx="419859"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940"/>
              </a:lnSpc>
            </a:pPr>
            <a:r>
              <a:rPr lang="en-US" sz="1700" b="1">
                <a:solidFill>
                  <a:srgbClr val="000000"/>
                </a:solidFill>
                <a:latin typeface="Arial"/>
                <a:ea typeface="ＭＳ Ｐゴシック" charset="0"/>
              </a:rPr>
              <a:t>ATP</a:t>
            </a:r>
          </a:p>
        </p:txBody>
      </p:sp>
      <p:sp>
        <p:nvSpPr>
          <p:cNvPr id="18" name="TextBox 21"/>
          <p:cNvSpPr txBox="1">
            <a:spLocks noChangeArrowheads="1"/>
          </p:cNvSpPr>
          <p:nvPr/>
        </p:nvSpPr>
        <p:spPr bwMode="auto">
          <a:xfrm>
            <a:off x="5950456" y="5060948"/>
            <a:ext cx="1503618"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000000"/>
                </a:solidFill>
                <a:latin typeface="Arial"/>
                <a:ea typeface="ＭＳ Ｐゴシック" charset="0"/>
              </a:rPr>
              <a:t>Lower solute</a:t>
            </a:r>
          </a:p>
          <a:p>
            <a:pPr algn="ctr" eaLnBrk="0" hangingPunct="0">
              <a:lnSpc>
                <a:spcPts val="1940"/>
              </a:lnSpc>
            </a:pPr>
            <a:r>
              <a:rPr lang="en-US" sz="1700" b="1" dirty="0" smtClean="0">
                <a:solidFill>
                  <a:srgbClr val="000000"/>
                </a:solidFill>
                <a:latin typeface="Arial"/>
                <a:ea typeface="ＭＳ Ｐゴシック" charset="0"/>
              </a:rPr>
              <a:t> concentration</a:t>
            </a:r>
            <a:endParaRPr lang="en-US" sz="1700" b="1" dirty="0">
              <a:solidFill>
                <a:srgbClr val="000000"/>
              </a:solidFill>
              <a:latin typeface="Arial"/>
              <a:ea typeface="ＭＳ Ｐゴシック" charset="0"/>
            </a:endParaRPr>
          </a:p>
        </p:txBody>
      </p:sp>
      <p:sp>
        <p:nvSpPr>
          <p:cNvPr id="19" name="TextBox 24"/>
          <p:cNvSpPr txBox="1">
            <a:spLocks noChangeArrowheads="1"/>
          </p:cNvSpPr>
          <p:nvPr/>
        </p:nvSpPr>
        <p:spPr bwMode="auto">
          <a:xfrm>
            <a:off x="3858421" y="5054598"/>
            <a:ext cx="1736053"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940"/>
              </a:lnSpc>
            </a:pPr>
            <a:r>
              <a:rPr lang="en-US" sz="1700" b="1" dirty="0" smtClean="0">
                <a:solidFill>
                  <a:srgbClr val="000000"/>
                </a:solidFill>
                <a:latin typeface="Arial"/>
                <a:ea typeface="ＭＳ Ｐゴシック" charset="0"/>
              </a:rPr>
              <a:t>Lower free water</a:t>
            </a:r>
          </a:p>
          <a:p>
            <a:pPr algn="ctr" eaLnBrk="0" hangingPunct="0">
              <a:lnSpc>
                <a:spcPts val="1940"/>
              </a:lnSpc>
            </a:pPr>
            <a:r>
              <a:rPr lang="en-US" sz="1700" b="1" dirty="0" smtClean="0">
                <a:solidFill>
                  <a:srgbClr val="000000"/>
                </a:solidFill>
                <a:latin typeface="Arial"/>
                <a:ea typeface="ＭＳ Ｐゴシック" charset="0"/>
              </a:rPr>
              <a:t>concentration</a:t>
            </a:r>
            <a:endParaRPr lang="en-US" sz="1700" b="1" dirty="0">
              <a:solidFill>
                <a:srgbClr val="000000"/>
              </a:solidFill>
              <a:latin typeface="Arial"/>
              <a:ea typeface="ＭＳ Ｐゴシック" charset="0"/>
            </a:endParaRPr>
          </a:p>
        </p:txBody>
      </p:sp>
      <p:sp>
        <p:nvSpPr>
          <p:cNvPr id="22" name="Freeform 21"/>
          <p:cNvSpPr/>
          <p:nvPr/>
        </p:nvSpPr>
        <p:spPr>
          <a:xfrm>
            <a:off x="4130100" y="4336637"/>
            <a:ext cx="46471" cy="160451"/>
          </a:xfrm>
          <a:custGeom>
            <a:avLst/>
            <a:gdLst>
              <a:gd name="connsiteX0" fmla="*/ 6350 w 46471"/>
              <a:gd name="connsiteY0" fmla="*/ 154101 h 160451"/>
              <a:gd name="connsiteX1" fmla="*/ 40121 w 46471"/>
              <a:gd name="connsiteY1" fmla="*/ 6350 h 160451"/>
            </a:gdLst>
            <a:ahLst/>
            <a:cxnLst>
              <a:cxn ang="0">
                <a:pos x="connsiteX0" y="connsiteY0"/>
              </a:cxn>
              <a:cxn ang="1">
                <a:pos x="connsiteX1" y="connsiteY1"/>
              </a:cxn>
            </a:cxnLst>
            <a:rect l="l" t="t" r="r" b="b"/>
            <a:pathLst>
              <a:path w="46471" h="160451">
                <a:moveTo>
                  <a:pt x="6350" y="154101"/>
                </a:moveTo>
                <a:lnTo>
                  <a:pt x="40121"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3" name="Freeform 3"/>
          <p:cNvSpPr/>
          <p:nvPr/>
        </p:nvSpPr>
        <p:spPr>
          <a:xfrm>
            <a:off x="4410372" y="4543646"/>
            <a:ext cx="281749" cy="259269"/>
          </a:xfrm>
          <a:custGeom>
            <a:avLst/>
            <a:gdLst>
              <a:gd name="connsiteX0" fmla="*/ 6350 w 281749"/>
              <a:gd name="connsiteY0" fmla="*/ 6350 h 259269"/>
              <a:gd name="connsiteX1" fmla="*/ 275399 w 281749"/>
              <a:gd name="connsiteY1" fmla="*/ 252919 h 259269"/>
            </a:gdLst>
            <a:ahLst/>
            <a:cxnLst>
              <a:cxn ang="0">
                <a:pos x="connsiteX0" y="connsiteY0"/>
              </a:cxn>
              <a:cxn ang="1">
                <a:pos x="connsiteX1" y="connsiteY1"/>
              </a:cxn>
            </a:cxnLst>
            <a:rect l="l" t="t" r="r" b="b"/>
            <a:pathLst>
              <a:path w="281749" h="259269">
                <a:moveTo>
                  <a:pt x="6350" y="6350"/>
                </a:moveTo>
                <a:lnTo>
                  <a:pt x="275399" y="252919"/>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0" name="Footer Placeholder 2"/>
          <p:cNvSpPr txBox="1">
            <a:spLocks/>
          </p:cNvSpPr>
          <p:nvPr/>
        </p:nvSpPr>
        <p:spPr>
          <a:xfrm>
            <a:off x="0" y="6562325"/>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a:latin typeface="Arial" panose="020B0604020202020204" pitchFamily="34" charset="0"/>
                <a:cs typeface="Arial" panose="020B0604020202020204" pitchFamily="34" charset="0"/>
              </a:rPr>
              <a:t>© 2018 Pearson Education, Inc.</a:t>
            </a:r>
          </a:p>
        </p:txBody>
      </p:sp>
    </p:spTree>
    <p:extLst>
      <p:ext uri="{BB962C8B-B14F-4D97-AF65-F5344CB8AC3E}">
        <p14:creationId xmlns:p14="http://schemas.microsoft.com/office/powerpoint/2010/main" val="3754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87" y="-68644"/>
            <a:ext cx="7886700" cy="1325563"/>
          </a:xfrm>
          <a:solidFill>
            <a:schemeClr val="bg1"/>
          </a:solidFill>
        </p:spPr>
        <p:txBody>
          <a:bodyPr>
            <a:normAutofit fontScale="90000"/>
          </a:bodyPr>
          <a:lstStyle/>
          <a:p>
            <a:pPr algn="l"/>
            <a:r>
              <a:rPr lang="en-US" sz="2400" dirty="0" smtClean="0">
                <a:latin typeface="Arial"/>
                <a:cs typeface="Arial"/>
              </a:rPr>
              <a:t>Label the diagram: </a:t>
            </a:r>
            <a:br>
              <a:rPr lang="en-US" sz="2400" dirty="0" smtClean="0">
                <a:latin typeface="Arial"/>
                <a:cs typeface="Arial"/>
              </a:rPr>
            </a:br>
            <a:r>
              <a:rPr lang="en-US" sz="2400" dirty="0" smtClean="0">
                <a:solidFill>
                  <a:srgbClr val="FF0000"/>
                </a:solidFill>
                <a:latin typeface="Arial"/>
                <a:cs typeface="Arial"/>
              </a:rPr>
              <a:t>Red numbers refer to biological molecules and structures</a:t>
            </a:r>
            <a:r>
              <a:rPr lang="en-US" sz="2400" dirty="0" smtClean="0">
                <a:latin typeface="Arial"/>
                <a:cs typeface="Arial"/>
              </a:rPr>
              <a:t/>
            </a:r>
            <a:br>
              <a:rPr lang="en-US" sz="2400" dirty="0" smtClean="0">
                <a:latin typeface="Arial"/>
                <a:cs typeface="Arial"/>
              </a:rPr>
            </a:br>
            <a:r>
              <a:rPr lang="en-US" sz="2400" dirty="0" smtClean="0">
                <a:latin typeface="Arial"/>
                <a:cs typeface="Arial"/>
              </a:rPr>
              <a:t>Black numbers refer to processes denoted by arrows</a:t>
            </a:r>
            <a:endParaRPr lang="en-US" sz="2400" dirty="0">
              <a:latin typeface="Arial"/>
              <a:cs typeface="Aria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089487"/>
            <a:ext cx="7815337" cy="5591783"/>
          </a:xfrm>
        </p:spPr>
      </p:pic>
      <p:sp>
        <p:nvSpPr>
          <p:cNvPr id="3" name="Rectangle 2"/>
          <p:cNvSpPr/>
          <p:nvPr/>
        </p:nvSpPr>
        <p:spPr>
          <a:xfrm>
            <a:off x="4247419" y="1836236"/>
            <a:ext cx="1004696" cy="377544"/>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7" name="Rectangle 6"/>
          <p:cNvSpPr/>
          <p:nvPr/>
        </p:nvSpPr>
        <p:spPr>
          <a:xfrm>
            <a:off x="4247418" y="3068258"/>
            <a:ext cx="1914375" cy="377544"/>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8" name="Rectangle 7"/>
          <p:cNvSpPr/>
          <p:nvPr/>
        </p:nvSpPr>
        <p:spPr>
          <a:xfrm>
            <a:off x="6373651" y="2520630"/>
            <a:ext cx="1882123" cy="377544"/>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9" name="Rectangle 8"/>
          <p:cNvSpPr/>
          <p:nvPr/>
        </p:nvSpPr>
        <p:spPr>
          <a:xfrm>
            <a:off x="4247418" y="5418693"/>
            <a:ext cx="1787621" cy="377544"/>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a:t>
            </a:r>
            <a:endParaRPr lang="en-US" dirty="0">
              <a:solidFill>
                <a:schemeClr val="tx1"/>
              </a:solidFill>
            </a:endParaRPr>
          </a:p>
        </p:txBody>
      </p:sp>
      <p:sp>
        <p:nvSpPr>
          <p:cNvPr id="10" name="Rectangle 9"/>
          <p:cNvSpPr/>
          <p:nvPr/>
        </p:nvSpPr>
        <p:spPr>
          <a:xfrm>
            <a:off x="1859581" y="4168094"/>
            <a:ext cx="1004696" cy="377544"/>
          </a:xfrm>
          <a:prstGeom prst="rect">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1" name="TextBox 10"/>
          <p:cNvSpPr txBox="1"/>
          <p:nvPr/>
        </p:nvSpPr>
        <p:spPr>
          <a:xfrm>
            <a:off x="1514056" y="4176306"/>
            <a:ext cx="314659" cy="400110"/>
          </a:xfrm>
          <a:prstGeom prst="rect">
            <a:avLst/>
          </a:prstGeom>
          <a:noFill/>
        </p:spPr>
        <p:txBody>
          <a:bodyPr wrap="none" rtlCol="0">
            <a:spAutoFit/>
          </a:bodyPr>
          <a:lstStyle/>
          <a:p>
            <a:r>
              <a:rPr lang="en-US" sz="2000" b="1" dirty="0" smtClean="0">
                <a:solidFill>
                  <a:srgbClr val="FF0000"/>
                </a:solidFill>
              </a:rPr>
              <a:t>2</a:t>
            </a:r>
            <a:endParaRPr lang="en-US" sz="2000" b="1" dirty="0">
              <a:solidFill>
                <a:srgbClr val="FF0000"/>
              </a:solidFill>
            </a:endParaRPr>
          </a:p>
        </p:txBody>
      </p:sp>
      <p:sp>
        <p:nvSpPr>
          <p:cNvPr id="12" name="TextBox 11"/>
          <p:cNvSpPr txBox="1"/>
          <p:nvPr/>
        </p:nvSpPr>
        <p:spPr>
          <a:xfrm>
            <a:off x="331363" y="4172762"/>
            <a:ext cx="1354382" cy="369332"/>
          </a:xfrm>
          <a:prstGeom prst="rect">
            <a:avLst/>
          </a:prstGeom>
          <a:noFill/>
        </p:spPr>
        <p:txBody>
          <a:bodyPr wrap="none" rtlCol="0">
            <a:spAutoFit/>
          </a:bodyPr>
          <a:lstStyle/>
          <a:p>
            <a:r>
              <a:rPr lang="en-US" b="1" dirty="0" smtClean="0"/>
              <a:t>Lipid bilayer </a:t>
            </a:r>
            <a:endParaRPr lang="en-US" b="1" dirty="0"/>
          </a:p>
        </p:txBody>
      </p:sp>
      <p:sp>
        <p:nvSpPr>
          <p:cNvPr id="13" name="TextBox 12"/>
          <p:cNvSpPr txBox="1"/>
          <p:nvPr/>
        </p:nvSpPr>
        <p:spPr>
          <a:xfrm>
            <a:off x="2248455" y="5195602"/>
            <a:ext cx="314659" cy="400110"/>
          </a:xfrm>
          <a:prstGeom prst="rect">
            <a:avLst/>
          </a:prstGeom>
          <a:noFill/>
        </p:spPr>
        <p:txBody>
          <a:bodyPr wrap="none" rtlCol="0">
            <a:spAutoFit/>
          </a:bodyPr>
          <a:lstStyle/>
          <a:p>
            <a:r>
              <a:rPr lang="en-US" sz="2000" b="1" dirty="0" smtClean="0">
                <a:solidFill>
                  <a:srgbClr val="FF0000"/>
                </a:solidFill>
              </a:rPr>
              <a:t>3</a:t>
            </a:r>
            <a:endParaRPr lang="en-US" sz="2000" b="1" dirty="0">
              <a:solidFill>
                <a:srgbClr val="FF0000"/>
              </a:solidFill>
            </a:endParaRPr>
          </a:p>
        </p:txBody>
      </p:sp>
      <p:sp>
        <p:nvSpPr>
          <p:cNvPr id="14" name="TextBox 13"/>
          <p:cNvSpPr txBox="1"/>
          <p:nvPr/>
        </p:nvSpPr>
        <p:spPr>
          <a:xfrm>
            <a:off x="1171857" y="4993775"/>
            <a:ext cx="890463" cy="369332"/>
          </a:xfrm>
          <a:prstGeom prst="rect">
            <a:avLst/>
          </a:prstGeom>
          <a:noFill/>
        </p:spPr>
        <p:txBody>
          <a:bodyPr wrap="none" rtlCol="0">
            <a:spAutoFit/>
          </a:bodyPr>
          <a:lstStyle/>
          <a:p>
            <a:r>
              <a:rPr lang="en-US" b="1" dirty="0" smtClean="0"/>
              <a:t>Protein</a:t>
            </a:r>
            <a:endParaRPr lang="en-US" b="1" dirty="0"/>
          </a:p>
        </p:txBody>
      </p:sp>
      <p:sp>
        <p:nvSpPr>
          <p:cNvPr id="15" name="Rectangle 14"/>
          <p:cNvSpPr/>
          <p:nvPr/>
        </p:nvSpPr>
        <p:spPr>
          <a:xfrm>
            <a:off x="2385763" y="2351068"/>
            <a:ext cx="478513" cy="240255"/>
          </a:xfrm>
          <a:prstGeom prst="rect">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2822140" y="2251931"/>
            <a:ext cx="314659" cy="400110"/>
          </a:xfrm>
          <a:prstGeom prst="rect">
            <a:avLst/>
          </a:prstGeom>
          <a:noFill/>
        </p:spPr>
        <p:txBody>
          <a:bodyPr wrap="none" rtlCol="0">
            <a:spAutoFit/>
          </a:bodyPr>
          <a:lstStyle/>
          <a:p>
            <a:r>
              <a:rPr lang="en-US" sz="2000" b="1" dirty="0" smtClean="0">
                <a:solidFill>
                  <a:srgbClr val="FF0000"/>
                </a:solidFill>
              </a:rPr>
              <a:t>1</a:t>
            </a:r>
            <a:endParaRPr lang="en-US" sz="2000" b="1" dirty="0">
              <a:solidFill>
                <a:srgbClr val="FF0000"/>
              </a:solidFill>
            </a:endParaRPr>
          </a:p>
        </p:txBody>
      </p:sp>
      <p:sp>
        <p:nvSpPr>
          <p:cNvPr id="17" name="TextBox 16"/>
          <p:cNvSpPr txBox="1"/>
          <p:nvPr/>
        </p:nvSpPr>
        <p:spPr>
          <a:xfrm>
            <a:off x="2965159" y="2280374"/>
            <a:ext cx="1437225" cy="369332"/>
          </a:xfrm>
          <a:prstGeom prst="rect">
            <a:avLst/>
          </a:prstGeom>
          <a:noFill/>
        </p:spPr>
        <p:txBody>
          <a:bodyPr wrap="none" rtlCol="0">
            <a:spAutoFit/>
          </a:bodyPr>
          <a:lstStyle/>
          <a:p>
            <a:r>
              <a:rPr lang="en-US" b="1" dirty="0" smtClean="0"/>
              <a:t>Phospholipid</a:t>
            </a:r>
            <a:endParaRPr lang="en-US" b="1" dirty="0"/>
          </a:p>
        </p:txBody>
      </p:sp>
      <p:sp>
        <p:nvSpPr>
          <p:cNvPr id="18" name="TextBox 17"/>
          <p:cNvSpPr txBox="1"/>
          <p:nvPr/>
        </p:nvSpPr>
        <p:spPr>
          <a:xfrm>
            <a:off x="6776057" y="4624443"/>
            <a:ext cx="1479717" cy="369332"/>
          </a:xfrm>
          <a:prstGeom prst="rect">
            <a:avLst/>
          </a:prstGeom>
          <a:noFill/>
        </p:spPr>
        <p:txBody>
          <a:bodyPr wrap="none" rtlCol="0">
            <a:spAutoFit/>
          </a:bodyPr>
          <a:lstStyle/>
          <a:p>
            <a:r>
              <a:rPr lang="en-US" dirty="0" smtClean="0"/>
              <a:t>Inside the cell</a:t>
            </a:r>
            <a:endParaRPr lang="en-US" dirty="0"/>
          </a:p>
        </p:txBody>
      </p:sp>
    </p:spTree>
    <p:extLst>
      <p:ext uri="{BB962C8B-B14F-4D97-AF65-F5344CB8AC3E}">
        <p14:creationId xmlns:p14="http://schemas.microsoft.com/office/powerpoint/2010/main" val="15019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2"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rotWithShape="1">
          <a:blip r:embed="rId3">
            <a:extLst>
              <a:ext uri="{28A0092B-C50C-407E-A947-70E740481C1C}">
                <a14:useLocalDpi xmlns:a14="http://schemas.microsoft.com/office/drawing/2010/main" val="0"/>
              </a:ext>
            </a:extLst>
          </a:blip>
          <a:srcRect b="38794"/>
          <a:stretch/>
        </p:blipFill>
        <p:spPr bwMode="auto">
          <a:xfrm>
            <a:off x="301625" y="1066800"/>
            <a:ext cx="8540750" cy="3358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2"/>
          <p:cNvSpPr txBox="1">
            <a:spLocks noChangeArrowheads="1"/>
          </p:cNvSpPr>
          <p:nvPr/>
        </p:nvSpPr>
        <p:spPr bwMode="auto">
          <a:xfrm>
            <a:off x="0" y="132946"/>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b="1" dirty="0">
                <a:solidFill>
                  <a:srgbClr val="953735"/>
                </a:solidFill>
                <a:latin typeface="Arial"/>
                <a:cs typeface="Arial"/>
              </a:rPr>
              <a:t>Diffusion</a:t>
            </a:r>
          </a:p>
        </p:txBody>
      </p:sp>
    </p:spTree>
    <p:extLst>
      <p:ext uri="{BB962C8B-B14F-4D97-AF65-F5344CB8AC3E}">
        <p14:creationId xmlns:p14="http://schemas.microsoft.com/office/powerpoint/2010/main" val="2327721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05_19-Exocytosis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51" y="645362"/>
            <a:ext cx="5710687" cy="566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Box 1"/>
          <p:cNvSpPr txBox="1">
            <a:spLocks noChangeArrowheads="1"/>
          </p:cNvSpPr>
          <p:nvPr/>
        </p:nvSpPr>
        <p:spPr bwMode="auto">
          <a:xfrm>
            <a:off x="7010400" y="1555531"/>
            <a:ext cx="18098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rgbClr val="000914"/>
                </a:solidFill>
                <a:latin typeface="Arial" panose="020B0604020202020204" pitchFamily="34" charset="0"/>
              </a:rPr>
              <a:t>Exocytosis </a:t>
            </a:r>
          </a:p>
        </p:txBody>
      </p:sp>
      <p:sp>
        <p:nvSpPr>
          <p:cNvPr id="40964" name="TextBox 4"/>
          <p:cNvSpPr txBox="1">
            <a:spLocks noChangeArrowheads="1"/>
          </p:cNvSpPr>
          <p:nvPr/>
        </p:nvSpPr>
        <p:spPr bwMode="auto">
          <a:xfrm>
            <a:off x="7010400" y="4569031"/>
            <a:ext cx="20146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rgbClr val="000914"/>
                </a:solidFill>
                <a:latin typeface="Arial" panose="020B0604020202020204" pitchFamily="34" charset="0"/>
              </a:rPr>
              <a:t>Endocytosis </a:t>
            </a:r>
          </a:p>
        </p:txBody>
      </p:sp>
      <p:sp>
        <p:nvSpPr>
          <p:cNvPr id="9" name="TextBox 2"/>
          <p:cNvSpPr txBox="1">
            <a:spLocks noChangeArrowheads="1"/>
          </p:cNvSpPr>
          <p:nvPr/>
        </p:nvSpPr>
        <p:spPr bwMode="auto">
          <a:xfrm>
            <a:off x="225425" y="10949"/>
            <a:ext cx="8763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800000"/>
                </a:solidFill>
                <a:latin typeface="Arial" panose="020B0604020202020204" pitchFamily="34" charset="0"/>
              </a:rPr>
              <a:t>What about the transfer of </a:t>
            </a:r>
            <a:r>
              <a:rPr lang="en-US" altLang="en-US" sz="2800" b="1" dirty="0" smtClean="0">
                <a:solidFill>
                  <a:srgbClr val="800000"/>
                </a:solidFill>
                <a:latin typeface="Arial" panose="020B0604020202020204" pitchFamily="34" charset="0"/>
              </a:rPr>
              <a:t>VERY big substances?</a:t>
            </a:r>
            <a:endParaRPr lang="en-US" altLang="en-US" sz="2800" b="1" dirty="0">
              <a:solidFill>
                <a:srgbClr val="800000"/>
              </a:solidFill>
              <a:latin typeface="Arial" panose="020B0604020202020204" pitchFamily="34" charset="0"/>
            </a:endParaRPr>
          </a:p>
        </p:txBody>
      </p:sp>
      <p:grpSp>
        <p:nvGrpSpPr>
          <p:cNvPr id="11" name="Group 10"/>
          <p:cNvGrpSpPr/>
          <p:nvPr/>
        </p:nvGrpSpPr>
        <p:grpSpPr>
          <a:xfrm>
            <a:off x="0" y="2902328"/>
            <a:ext cx="1238250" cy="1116585"/>
            <a:chOff x="7769303" y="1151952"/>
            <a:chExt cx="1238250" cy="1116585"/>
          </a:xfrm>
        </p:grpSpPr>
        <p:pic>
          <p:nvPicPr>
            <p:cNvPr id="12" name="Picture 11" descr="05_12cATPCycle-U.jpg"/>
            <p:cNvPicPr>
              <a:picLocks noChangeAspect="1"/>
            </p:cNvPicPr>
            <p:nvPr/>
          </p:nvPicPr>
          <p:blipFill rotWithShape="1">
            <a:blip r:embed="rId4">
              <a:extLst>
                <a:ext uri="{28A0092B-C50C-407E-A947-70E740481C1C}">
                  <a14:useLocalDpi xmlns:a14="http://schemas.microsoft.com/office/drawing/2010/main" val="0"/>
                </a:ext>
              </a:extLst>
            </a:blip>
            <a:srcRect l="44354" r="41158" b="72163"/>
            <a:stretch/>
          </p:blipFill>
          <p:spPr>
            <a:xfrm>
              <a:off x="7769303" y="1151952"/>
              <a:ext cx="1238250" cy="1116585"/>
            </a:xfrm>
            <a:prstGeom prst="rect">
              <a:avLst/>
            </a:prstGeom>
          </p:spPr>
        </p:pic>
        <p:sp>
          <p:nvSpPr>
            <p:cNvPr id="13" name="TextBox 12"/>
            <p:cNvSpPr txBox="1"/>
            <p:nvPr/>
          </p:nvSpPr>
          <p:spPr>
            <a:xfrm>
              <a:off x="8041956" y="1599841"/>
              <a:ext cx="69294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ATP</a:t>
              </a:r>
            </a:p>
          </p:txBody>
        </p:sp>
      </p:grpSp>
    </p:spTree>
    <p:extLst>
      <p:ext uri="{BB962C8B-B14F-4D97-AF65-F5344CB8AC3E}">
        <p14:creationId xmlns:p14="http://schemas.microsoft.com/office/powerpoint/2010/main" val="418338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27398"/>
            <a:ext cx="7932738" cy="762000"/>
          </a:xfrm>
        </p:spPr>
        <p:txBody>
          <a:bodyPr>
            <a:normAutofit fontScale="90000"/>
          </a:bodyPr>
          <a:lstStyle/>
          <a:p>
            <a:r>
              <a:rPr lang="en-US" sz="4000" dirty="0" smtClean="0">
                <a:solidFill>
                  <a:srgbClr val="800000"/>
                </a:solidFill>
                <a:latin typeface="Arial"/>
                <a:cs typeface="Arial"/>
              </a:rPr>
              <a:t>Summary: Types </a:t>
            </a:r>
            <a:r>
              <a:rPr lang="en-US" sz="4000" dirty="0">
                <a:solidFill>
                  <a:srgbClr val="800000"/>
                </a:solidFill>
                <a:latin typeface="Arial"/>
                <a:cs typeface="Arial"/>
              </a:rPr>
              <a:t>of Cellular Transport</a:t>
            </a:r>
          </a:p>
        </p:txBody>
      </p:sp>
      <p:sp>
        <p:nvSpPr>
          <p:cNvPr id="34819" name="Rectangle 3"/>
          <p:cNvSpPr>
            <a:spLocks noGrp="1" noChangeArrowheads="1"/>
          </p:cNvSpPr>
          <p:nvPr>
            <p:ph type="body" idx="1"/>
          </p:nvPr>
        </p:nvSpPr>
        <p:spPr>
          <a:xfrm>
            <a:off x="0" y="1066800"/>
            <a:ext cx="9144000" cy="5059363"/>
          </a:xfrm>
        </p:spPr>
        <p:txBody>
          <a:bodyPr>
            <a:normAutofit fontScale="77500" lnSpcReduction="20000"/>
          </a:bodyPr>
          <a:lstStyle/>
          <a:p>
            <a:pPr marL="0" indent="0">
              <a:buNone/>
            </a:pPr>
            <a:endParaRPr lang="en-US" sz="2800" b="1" u="sng" dirty="0" smtClean="0">
              <a:solidFill>
                <a:schemeClr val="tx1">
                  <a:lumMod val="85000"/>
                  <a:lumOff val="15000"/>
                </a:schemeClr>
              </a:solidFill>
              <a:latin typeface="Arial"/>
              <a:cs typeface="Arial"/>
            </a:endParaRPr>
          </a:p>
          <a:p>
            <a:pPr marL="0" indent="0">
              <a:buNone/>
            </a:pPr>
            <a:r>
              <a:rPr lang="en-US" sz="3000" b="1" u="sng" dirty="0" smtClean="0">
                <a:solidFill>
                  <a:schemeClr val="tx1">
                    <a:lumMod val="85000"/>
                    <a:lumOff val="15000"/>
                  </a:schemeClr>
                </a:solidFill>
                <a:latin typeface="Arial"/>
                <a:cs typeface="Arial"/>
              </a:rPr>
              <a:t>Passive </a:t>
            </a:r>
            <a:r>
              <a:rPr lang="en-US" sz="3000" b="1" u="sng" dirty="0">
                <a:solidFill>
                  <a:schemeClr val="tx1">
                    <a:lumMod val="85000"/>
                    <a:lumOff val="15000"/>
                  </a:schemeClr>
                </a:solidFill>
                <a:latin typeface="Arial"/>
                <a:cs typeface="Arial"/>
              </a:rPr>
              <a:t>Transport</a:t>
            </a:r>
            <a:r>
              <a:rPr lang="en-US" sz="3000" dirty="0">
                <a:solidFill>
                  <a:schemeClr val="tx1">
                    <a:lumMod val="85000"/>
                    <a:lumOff val="15000"/>
                  </a:schemeClr>
                </a:solidFill>
                <a:latin typeface="Arial"/>
                <a:cs typeface="Arial"/>
              </a:rPr>
              <a:t> </a:t>
            </a:r>
            <a:r>
              <a:rPr lang="en-US" sz="3000" dirty="0" smtClean="0">
                <a:solidFill>
                  <a:schemeClr val="tx1">
                    <a:lumMod val="85000"/>
                    <a:lumOff val="15000"/>
                  </a:schemeClr>
                </a:solidFill>
                <a:latin typeface="Arial"/>
                <a:cs typeface="Arial"/>
              </a:rPr>
              <a:t>– </a:t>
            </a:r>
          </a:p>
          <a:p>
            <a:pPr>
              <a:buFont typeface="Wingdings" charset="2"/>
              <a:buChar char="§"/>
            </a:pPr>
            <a:r>
              <a:rPr lang="en-US" sz="2800" dirty="0">
                <a:latin typeface="Arial" panose="020B0604020202020204" pitchFamily="34" charset="0"/>
                <a:cs typeface="Arial" panose="020B0604020202020204" pitchFamily="34" charset="0"/>
              </a:rPr>
              <a:t>Cellular energy is </a:t>
            </a:r>
            <a:r>
              <a:rPr lang="en-US" sz="2800" b="1" dirty="0">
                <a:solidFill>
                  <a:srgbClr val="FF0000"/>
                </a:solidFill>
                <a:latin typeface="Arial" panose="020B0604020202020204" pitchFamily="34" charset="0"/>
                <a:cs typeface="Arial" panose="020B0604020202020204" pitchFamily="34" charset="0"/>
              </a:rPr>
              <a:t>not required </a:t>
            </a:r>
            <a:endParaRPr lang="en-US" sz="2800" b="1" dirty="0" smtClean="0">
              <a:solidFill>
                <a:srgbClr val="FF0000"/>
              </a:solidFill>
              <a:latin typeface="Arial" panose="020B0604020202020204" pitchFamily="34" charset="0"/>
              <a:cs typeface="Arial" panose="020B0604020202020204" pitchFamily="34" charset="0"/>
            </a:endParaRPr>
          </a:p>
          <a:p>
            <a:pPr>
              <a:buFont typeface="Wingdings" charset="2"/>
              <a:buChar char="§"/>
            </a:pPr>
            <a:r>
              <a:rPr lang="en-US" sz="2800" dirty="0" smtClean="0">
                <a:latin typeface="Arial" panose="020B0604020202020204" pitchFamily="34" charset="0"/>
                <a:cs typeface="Arial" panose="020B0604020202020204" pitchFamily="34" charset="0"/>
              </a:rPr>
              <a:t>Molecules </a:t>
            </a:r>
            <a:r>
              <a:rPr lang="en-US" sz="2800" dirty="0">
                <a:latin typeface="Arial" panose="020B0604020202020204" pitchFamily="34" charset="0"/>
                <a:cs typeface="Arial" panose="020B0604020202020204" pitchFamily="34" charset="0"/>
              </a:rPr>
              <a:t>move </a:t>
            </a:r>
            <a:r>
              <a:rPr lang="en-US" sz="2800" b="1" u="sng" dirty="0">
                <a:solidFill>
                  <a:srgbClr val="FF0000"/>
                </a:solidFill>
                <a:latin typeface="Arial" panose="020B0604020202020204" pitchFamily="34" charset="0"/>
                <a:cs typeface="Arial" panose="020B0604020202020204" pitchFamily="34" charset="0"/>
              </a:rPr>
              <a:t>down</a:t>
            </a:r>
            <a:r>
              <a:rPr lang="en-US" sz="2800" dirty="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their </a:t>
            </a:r>
            <a:r>
              <a:rPr lang="en-US" sz="2800" b="1" dirty="0" smtClean="0">
                <a:solidFill>
                  <a:srgbClr val="FF0000"/>
                </a:solidFill>
                <a:latin typeface="Arial" panose="020B0604020202020204" pitchFamily="34" charset="0"/>
                <a:cs typeface="Arial" panose="020B0604020202020204" pitchFamily="34" charset="0"/>
              </a:rPr>
              <a:t>concentration </a:t>
            </a:r>
            <a:r>
              <a:rPr lang="en-US" sz="2800" b="1" dirty="0">
                <a:solidFill>
                  <a:srgbClr val="FF0000"/>
                </a:solidFill>
                <a:latin typeface="Arial" panose="020B0604020202020204" pitchFamily="34" charset="0"/>
                <a:cs typeface="Arial" panose="020B0604020202020204" pitchFamily="34" charset="0"/>
              </a:rPr>
              <a:t>gradient </a:t>
            </a:r>
            <a:endParaRPr lang="en-US" sz="3000" dirty="0">
              <a:solidFill>
                <a:srgbClr val="FF0000"/>
              </a:solidFill>
              <a:latin typeface="Arial"/>
              <a:cs typeface="Arial"/>
            </a:endParaRPr>
          </a:p>
          <a:p>
            <a:pPr marL="990600" lvl="1" indent="-533400">
              <a:buFontTx/>
              <a:buAutoNum type="arabicPeriod"/>
            </a:pPr>
            <a:r>
              <a:rPr lang="en-US" sz="2600" dirty="0" smtClean="0">
                <a:latin typeface="Arial"/>
                <a:cs typeface="Arial"/>
              </a:rPr>
              <a:t>Diffusion</a:t>
            </a:r>
            <a:endParaRPr lang="en-US" sz="2600" dirty="0">
              <a:latin typeface="Arial"/>
              <a:cs typeface="Arial"/>
            </a:endParaRPr>
          </a:p>
          <a:p>
            <a:pPr marL="990600" lvl="1" indent="-533400">
              <a:buFontTx/>
              <a:buAutoNum type="arabicPeriod"/>
            </a:pPr>
            <a:r>
              <a:rPr lang="en-US" sz="2600" dirty="0">
                <a:latin typeface="Arial"/>
                <a:cs typeface="Arial"/>
              </a:rPr>
              <a:t>Facilitated Diffusion</a:t>
            </a:r>
          </a:p>
          <a:p>
            <a:pPr marL="990600" lvl="1" indent="-533400">
              <a:buFontTx/>
              <a:buAutoNum type="arabicPeriod"/>
            </a:pPr>
            <a:r>
              <a:rPr lang="en-US" sz="2600" dirty="0">
                <a:latin typeface="Arial"/>
                <a:cs typeface="Arial"/>
              </a:rPr>
              <a:t>Osmosis</a:t>
            </a:r>
          </a:p>
          <a:p>
            <a:pPr marL="990600" lvl="1" indent="-533400">
              <a:buFontTx/>
              <a:buNone/>
            </a:pPr>
            <a:endParaRPr lang="en-US" sz="1900" dirty="0">
              <a:latin typeface="Arial"/>
              <a:cs typeface="Arial"/>
            </a:endParaRPr>
          </a:p>
          <a:p>
            <a:pPr marL="990600" lvl="1" indent="-533400">
              <a:buFontTx/>
              <a:buNone/>
            </a:pPr>
            <a:endParaRPr lang="en-US" sz="1900" dirty="0">
              <a:latin typeface="Arial"/>
              <a:cs typeface="Arial"/>
            </a:endParaRPr>
          </a:p>
          <a:p>
            <a:pPr marL="0" indent="0">
              <a:buNone/>
            </a:pPr>
            <a:r>
              <a:rPr lang="en-US" sz="3000" b="1" u="sng" dirty="0">
                <a:solidFill>
                  <a:srgbClr val="262626"/>
                </a:solidFill>
                <a:latin typeface="Arial"/>
                <a:cs typeface="Arial"/>
              </a:rPr>
              <a:t>Active </a:t>
            </a:r>
            <a:r>
              <a:rPr lang="en-US" sz="3000" b="1" u="sng" dirty="0" smtClean="0">
                <a:solidFill>
                  <a:srgbClr val="262626"/>
                </a:solidFill>
                <a:latin typeface="Arial"/>
                <a:cs typeface="Arial"/>
              </a:rPr>
              <a:t>Transport </a:t>
            </a:r>
            <a:r>
              <a:rPr lang="en-US" sz="3000" dirty="0" smtClean="0">
                <a:solidFill>
                  <a:srgbClr val="262626"/>
                </a:solidFill>
                <a:latin typeface="Arial"/>
                <a:cs typeface="Arial"/>
              </a:rPr>
              <a:t>–</a:t>
            </a:r>
          </a:p>
          <a:p>
            <a:pPr>
              <a:buFont typeface="Wingdings" charset="2"/>
              <a:buChar char="§"/>
            </a:pPr>
            <a:r>
              <a:rPr lang="en-US" sz="2800" dirty="0" smtClean="0">
                <a:latin typeface="Arial" panose="020B0604020202020204" pitchFamily="34" charset="0"/>
                <a:cs typeface="Arial" panose="020B0604020202020204" pitchFamily="34" charset="0"/>
              </a:rPr>
              <a:t>Cellular energy(ATP) </a:t>
            </a:r>
            <a:r>
              <a:rPr lang="en-US" sz="2800" dirty="0">
                <a:latin typeface="Arial" panose="020B0604020202020204" pitchFamily="34" charset="0"/>
                <a:cs typeface="Arial" panose="020B0604020202020204" pitchFamily="34" charset="0"/>
              </a:rPr>
              <a:t>is </a:t>
            </a:r>
            <a:r>
              <a:rPr lang="en-US" sz="2800" b="1" dirty="0" smtClean="0">
                <a:solidFill>
                  <a:srgbClr val="FF0000"/>
                </a:solidFill>
                <a:latin typeface="Arial" panose="020B0604020202020204" pitchFamily="34" charset="0"/>
                <a:cs typeface="Arial" panose="020B0604020202020204" pitchFamily="34" charset="0"/>
              </a:rPr>
              <a:t>required</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buFont typeface="Wingdings" charset="2"/>
              <a:buChar char="§"/>
            </a:pPr>
            <a:r>
              <a:rPr lang="en-US" sz="2800" dirty="0" smtClean="0">
                <a:latin typeface="Arial" panose="020B0604020202020204" pitchFamily="34" charset="0"/>
                <a:cs typeface="Arial" panose="020B0604020202020204" pitchFamily="34" charset="0"/>
              </a:rPr>
              <a:t>Molecules </a:t>
            </a:r>
            <a:r>
              <a:rPr lang="en-US" sz="2800" dirty="0">
                <a:solidFill>
                  <a:srgbClr val="FF0000"/>
                </a:solidFill>
                <a:latin typeface="Arial" panose="020B0604020202020204" pitchFamily="34" charset="0"/>
                <a:cs typeface="Arial" panose="020B0604020202020204" pitchFamily="34" charset="0"/>
              </a:rPr>
              <a:t>move </a:t>
            </a:r>
            <a:r>
              <a:rPr lang="en-US" sz="2800" b="1" u="sng" dirty="0">
                <a:solidFill>
                  <a:srgbClr val="FF0000"/>
                </a:solidFill>
                <a:latin typeface="Arial" panose="020B0604020202020204" pitchFamily="34" charset="0"/>
                <a:cs typeface="Arial" panose="020B0604020202020204" pitchFamily="34" charset="0"/>
              </a:rPr>
              <a:t>against</a:t>
            </a:r>
            <a:r>
              <a:rPr lang="en-US" sz="2800" b="1" dirty="0">
                <a:solidFill>
                  <a:srgbClr val="FF0000"/>
                </a:solidFill>
                <a:latin typeface="Arial" panose="020B0604020202020204" pitchFamily="34" charset="0"/>
                <a:cs typeface="Arial" panose="020B0604020202020204" pitchFamily="34" charset="0"/>
              </a:rPr>
              <a:t> the concentration </a:t>
            </a:r>
            <a:r>
              <a:rPr lang="en-US" sz="2800" b="1" dirty="0" smtClean="0">
                <a:solidFill>
                  <a:srgbClr val="FF0000"/>
                </a:solidFill>
                <a:latin typeface="Arial" panose="020B0604020202020204" pitchFamily="34" charset="0"/>
                <a:cs typeface="Arial" panose="020B0604020202020204" pitchFamily="34" charset="0"/>
              </a:rPr>
              <a:t>gradient</a:t>
            </a:r>
            <a:endParaRPr lang="en-US" sz="2800" dirty="0">
              <a:solidFill>
                <a:srgbClr val="FF0000"/>
              </a:solidFill>
              <a:latin typeface="Arial"/>
              <a:cs typeface="Arial"/>
            </a:endParaRPr>
          </a:p>
          <a:p>
            <a:pPr marL="800100" lvl="1" indent="-457200">
              <a:buFont typeface="+mj-lt"/>
              <a:buAutoNum type="arabicPeriod"/>
            </a:pPr>
            <a:r>
              <a:rPr lang="en-US" sz="2600" dirty="0" smtClean="0">
                <a:latin typeface="Arial"/>
                <a:cs typeface="Arial"/>
              </a:rPr>
              <a:t>Protein Pumps</a:t>
            </a:r>
          </a:p>
          <a:p>
            <a:pPr marL="800100" lvl="1" indent="-457200">
              <a:buFont typeface="+mj-lt"/>
              <a:buAutoNum type="arabicPeriod"/>
            </a:pPr>
            <a:r>
              <a:rPr lang="en-US" sz="2600" dirty="0" smtClean="0">
                <a:latin typeface="Arial"/>
                <a:cs typeface="Arial"/>
              </a:rPr>
              <a:t>Endocytosis</a:t>
            </a:r>
            <a:endParaRPr lang="en-US" sz="2600" dirty="0">
              <a:latin typeface="Arial"/>
              <a:cs typeface="Arial"/>
            </a:endParaRPr>
          </a:p>
          <a:p>
            <a:pPr marL="800100" lvl="1" indent="-457200">
              <a:buFont typeface="+mj-lt"/>
              <a:buAutoNum type="arabicPeriod"/>
            </a:pPr>
            <a:r>
              <a:rPr lang="en-US" sz="2600" dirty="0" smtClean="0">
                <a:latin typeface="Arial"/>
                <a:cs typeface="Arial"/>
              </a:rPr>
              <a:t>Exocytosis</a:t>
            </a:r>
            <a:endParaRPr lang="en-US" sz="2600" dirty="0">
              <a:latin typeface="Arial"/>
              <a:cs typeface="Arial"/>
            </a:endParaRPr>
          </a:p>
        </p:txBody>
      </p:sp>
      <p:grpSp>
        <p:nvGrpSpPr>
          <p:cNvPr id="34897" name="Group 81"/>
          <p:cNvGrpSpPr>
            <a:grpSpLocks/>
          </p:cNvGrpSpPr>
          <p:nvPr/>
        </p:nvGrpSpPr>
        <p:grpSpPr bwMode="auto">
          <a:xfrm>
            <a:off x="5105397" y="4188355"/>
            <a:ext cx="3963988" cy="2652712"/>
            <a:chOff x="2880" y="2400"/>
            <a:chExt cx="2497" cy="1671"/>
          </a:xfrm>
        </p:grpSpPr>
        <p:grpSp>
          <p:nvGrpSpPr>
            <p:cNvPr id="34841" name="Group 25"/>
            <p:cNvGrpSpPr>
              <a:grpSpLocks/>
            </p:cNvGrpSpPr>
            <p:nvPr/>
          </p:nvGrpSpPr>
          <p:grpSpPr bwMode="auto">
            <a:xfrm>
              <a:off x="2880" y="2400"/>
              <a:ext cx="2497" cy="1671"/>
              <a:chOff x="2976" y="2400"/>
              <a:chExt cx="2497" cy="1671"/>
            </a:xfrm>
          </p:grpSpPr>
          <p:sp>
            <p:nvSpPr>
              <p:cNvPr id="34842" name="Oval 26"/>
              <p:cNvSpPr>
                <a:spLocks noChangeArrowheads="1"/>
              </p:cNvSpPr>
              <p:nvPr/>
            </p:nvSpPr>
            <p:spPr bwMode="auto">
              <a:xfrm>
                <a:off x="4560" y="369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grpSp>
            <p:nvGrpSpPr>
              <p:cNvPr id="34843" name="Group 27"/>
              <p:cNvGrpSpPr>
                <a:grpSpLocks/>
              </p:cNvGrpSpPr>
              <p:nvPr/>
            </p:nvGrpSpPr>
            <p:grpSpPr bwMode="auto">
              <a:xfrm>
                <a:off x="2976" y="2400"/>
                <a:ext cx="2497" cy="1671"/>
                <a:chOff x="2976" y="2400"/>
                <a:chExt cx="2497" cy="1671"/>
              </a:xfrm>
            </p:grpSpPr>
            <p:sp>
              <p:nvSpPr>
                <p:cNvPr id="34844" name="Freeform 28"/>
                <p:cNvSpPr>
                  <a:spLocks/>
                </p:cNvSpPr>
                <p:nvPr/>
              </p:nvSpPr>
              <p:spPr bwMode="auto">
                <a:xfrm>
                  <a:off x="2976" y="2933"/>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45" name="Oval 29"/>
                <p:cNvSpPr>
                  <a:spLocks noChangeArrowheads="1"/>
                </p:cNvSpPr>
                <p:nvPr/>
              </p:nvSpPr>
              <p:spPr bwMode="auto">
                <a:xfrm>
                  <a:off x="4417" y="36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sp>
              <p:nvSpPr>
                <p:cNvPr id="34846" name="Oval 30"/>
                <p:cNvSpPr>
                  <a:spLocks noChangeArrowheads="1"/>
                </p:cNvSpPr>
                <p:nvPr/>
              </p:nvSpPr>
              <p:spPr bwMode="auto">
                <a:xfrm>
                  <a:off x="4513" y="3264"/>
                  <a:ext cx="96"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sp>
              <p:nvSpPr>
                <p:cNvPr id="34847" name="Line 31"/>
                <p:cNvSpPr>
                  <a:spLocks noChangeShapeType="1"/>
                </p:cNvSpPr>
                <p:nvPr/>
              </p:nvSpPr>
              <p:spPr bwMode="auto">
                <a:xfrm flipH="1" flipV="1">
                  <a:off x="4369" y="3408"/>
                  <a:ext cx="192"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48" name="Line 32"/>
                <p:cNvSpPr>
                  <a:spLocks noChangeShapeType="1"/>
                </p:cNvSpPr>
                <p:nvPr/>
              </p:nvSpPr>
              <p:spPr bwMode="auto">
                <a:xfrm>
                  <a:off x="4561" y="3408"/>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49" name="Line 33"/>
                <p:cNvSpPr>
                  <a:spLocks noChangeShapeType="1"/>
                </p:cNvSpPr>
                <p:nvPr/>
              </p:nvSpPr>
              <p:spPr bwMode="auto">
                <a:xfrm flipH="1">
                  <a:off x="4465" y="3600"/>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50" name="Line 34"/>
                <p:cNvSpPr>
                  <a:spLocks noChangeShapeType="1"/>
                </p:cNvSpPr>
                <p:nvPr/>
              </p:nvSpPr>
              <p:spPr bwMode="auto">
                <a:xfrm>
                  <a:off x="4561" y="3600"/>
                  <a:ext cx="48"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51" name="Line 35"/>
                <p:cNvSpPr>
                  <a:spLocks noChangeShapeType="1"/>
                </p:cNvSpPr>
                <p:nvPr/>
              </p:nvSpPr>
              <p:spPr bwMode="auto">
                <a:xfrm flipV="1">
                  <a:off x="4561" y="3408"/>
                  <a:ext cx="144"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52" name="Line 36"/>
                <p:cNvSpPr>
                  <a:spLocks noChangeShapeType="1"/>
                </p:cNvSpPr>
                <p:nvPr/>
              </p:nvSpPr>
              <p:spPr bwMode="auto">
                <a:xfrm flipH="1" flipV="1">
                  <a:off x="4033" y="2880"/>
                  <a:ext cx="336"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53" name="Line 37"/>
                <p:cNvSpPr>
                  <a:spLocks noChangeShapeType="1"/>
                </p:cNvSpPr>
                <p:nvPr/>
              </p:nvSpPr>
              <p:spPr bwMode="auto">
                <a:xfrm flipH="1">
                  <a:off x="3841" y="2880"/>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54" name="Line 38"/>
                <p:cNvSpPr>
                  <a:spLocks noChangeShapeType="1"/>
                </p:cNvSpPr>
                <p:nvPr/>
              </p:nvSpPr>
              <p:spPr bwMode="auto">
                <a:xfrm flipH="1" flipV="1">
                  <a:off x="3985" y="3312"/>
                  <a:ext cx="336"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55" name="Text Box 39"/>
                <p:cNvSpPr txBox="1">
                  <a:spLocks noChangeArrowheads="1"/>
                </p:cNvSpPr>
                <p:nvPr/>
              </p:nvSpPr>
              <p:spPr bwMode="auto">
                <a:xfrm>
                  <a:off x="3601" y="3120"/>
                  <a:ext cx="43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atin typeface="Arial"/>
                      <a:cs typeface="Arial"/>
                    </a:rPr>
                    <a:t>high</a:t>
                  </a:r>
                </a:p>
              </p:txBody>
            </p:sp>
            <p:sp>
              <p:nvSpPr>
                <p:cNvPr id="34856" name="Text Box 40"/>
                <p:cNvSpPr txBox="1">
                  <a:spLocks noChangeArrowheads="1"/>
                </p:cNvSpPr>
                <p:nvPr/>
              </p:nvSpPr>
              <p:spPr bwMode="auto">
                <a:xfrm>
                  <a:off x="4417" y="3840"/>
                  <a:ext cx="43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atin typeface="Arial"/>
                      <a:cs typeface="Arial"/>
                    </a:rPr>
                    <a:t>low</a:t>
                  </a:r>
                </a:p>
              </p:txBody>
            </p:sp>
            <p:sp>
              <p:nvSpPr>
                <p:cNvPr id="34857" name="AutoShape 41"/>
                <p:cNvSpPr>
                  <a:spLocks noChangeArrowheads="1"/>
                </p:cNvSpPr>
                <p:nvPr/>
              </p:nvSpPr>
              <p:spPr bwMode="auto">
                <a:xfrm>
                  <a:off x="4513" y="2400"/>
                  <a:ext cx="960" cy="816"/>
                </a:xfrm>
                <a:prstGeom prst="wedgeEllipseCallout">
                  <a:avLst>
                    <a:gd name="adj1" fmla="val -34375"/>
                    <a:gd name="adj2" fmla="val 653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r>
                    <a:rPr lang="en-US">
                      <a:latin typeface="Arial"/>
                      <a:cs typeface="Arial"/>
                    </a:rPr>
                    <a:t>This is gonna be hard work!!</a:t>
                  </a:r>
                </a:p>
              </p:txBody>
            </p:sp>
          </p:grpSp>
        </p:grpSp>
        <p:sp>
          <p:nvSpPr>
            <p:cNvPr id="34894" name="Oval 78"/>
            <p:cNvSpPr>
              <a:spLocks noChangeArrowheads="1"/>
            </p:cNvSpPr>
            <p:nvPr/>
          </p:nvSpPr>
          <p:spPr bwMode="auto">
            <a:xfrm>
              <a:off x="4512" y="369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sp>
          <p:nvSpPr>
            <p:cNvPr id="34895" name="Oval 79"/>
            <p:cNvSpPr>
              <a:spLocks noChangeArrowheads="1"/>
            </p:cNvSpPr>
            <p:nvPr/>
          </p:nvSpPr>
          <p:spPr bwMode="auto">
            <a:xfrm>
              <a:off x="4368" y="369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grpSp>
      <p:grpSp>
        <p:nvGrpSpPr>
          <p:cNvPr id="34898" name="Group 82"/>
          <p:cNvGrpSpPr>
            <a:grpSpLocks/>
          </p:cNvGrpSpPr>
          <p:nvPr/>
        </p:nvGrpSpPr>
        <p:grpSpPr bwMode="auto">
          <a:xfrm>
            <a:off x="5924012" y="1339584"/>
            <a:ext cx="3276600" cy="2805113"/>
            <a:chOff x="3072" y="576"/>
            <a:chExt cx="2064" cy="1767"/>
          </a:xfrm>
        </p:grpSpPr>
        <p:grpSp>
          <p:nvGrpSpPr>
            <p:cNvPr id="34821" name="Group 5"/>
            <p:cNvGrpSpPr>
              <a:grpSpLocks/>
            </p:cNvGrpSpPr>
            <p:nvPr/>
          </p:nvGrpSpPr>
          <p:grpSpPr bwMode="auto">
            <a:xfrm>
              <a:off x="3072" y="576"/>
              <a:ext cx="2064" cy="1767"/>
              <a:chOff x="3072" y="576"/>
              <a:chExt cx="2064" cy="1767"/>
            </a:xfrm>
          </p:grpSpPr>
          <p:sp>
            <p:nvSpPr>
              <p:cNvPr id="34822" name="Line 6"/>
              <p:cNvSpPr>
                <a:spLocks noChangeShapeType="1"/>
              </p:cNvSpPr>
              <p:nvPr/>
            </p:nvSpPr>
            <p:spPr bwMode="auto">
              <a:xfrm>
                <a:off x="4176" y="1248"/>
                <a:ext cx="336"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grpSp>
            <p:nvGrpSpPr>
              <p:cNvPr id="34823" name="Group 7"/>
              <p:cNvGrpSpPr>
                <a:grpSpLocks/>
              </p:cNvGrpSpPr>
              <p:nvPr/>
            </p:nvGrpSpPr>
            <p:grpSpPr bwMode="auto">
              <a:xfrm>
                <a:off x="3072" y="576"/>
                <a:ext cx="2064" cy="1767"/>
                <a:chOff x="3120" y="576"/>
                <a:chExt cx="2064" cy="1767"/>
              </a:xfrm>
            </p:grpSpPr>
            <p:sp>
              <p:nvSpPr>
                <p:cNvPr id="34824" name="Line 8"/>
                <p:cNvSpPr>
                  <a:spLocks noChangeShapeType="1"/>
                </p:cNvSpPr>
                <p:nvPr/>
              </p:nvSpPr>
              <p:spPr bwMode="auto">
                <a:xfrm>
                  <a:off x="3984" y="1152"/>
                  <a:ext cx="48"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grpSp>
              <p:nvGrpSpPr>
                <p:cNvPr id="34825" name="Group 9"/>
                <p:cNvGrpSpPr>
                  <a:grpSpLocks/>
                </p:cNvGrpSpPr>
                <p:nvPr/>
              </p:nvGrpSpPr>
              <p:grpSpPr bwMode="auto">
                <a:xfrm>
                  <a:off x="3120" y="576"/>
                  <a:ext cx="2064" cy="1767"/>
                  <a:chOff x="3120" y="576"/>
                  <a:chExt cx="2064" cy="1767"/>
                </a:xfrm>
              </p:grpSpPr>
              <p:sp>
                <p:nvSpPr>
                  <p:cNvPr id="34826" name="Line 10"/>
                  <p:cNvSpPr>
                    <a:spLocks noChangeShapeType="1"/>
                  </p:cNvSpPr>
                  <p:nvPr/>
                </p:nvSpPr>
                <p:spPr bwMode="auto">
                  <a:xfrm flipH="1">
                    <a:off x="3888" y="1152"/>
                    <a:ext cx="96"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27" name="Oval 11"/>
                  <p:cNvSpPr>
                    <a:spLocks noChangeArrowheads="1"/>
                  </p:cNvSpPr>
                  <p:nvPr/>
                </p:nvSpPr>
                <p:spPr bwMode="auto">
                  <a:xfrm>
                    <a:off x="3984" y="12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sp>
                <p:nvSpPr>
                  <p:cNvPr id="34828" name="Oval 12"/>
                  <p:cNvSpPr>
                    <a:spLocks noChangeArrowheads="1"/>
                  </p:cNvSpPr>
                  <p:nvPr/>
                </p:nvSpPr>
                <p:spPr bwMode="auto">
                  <a:xfrm>
                    <a:off x="4032" y="12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grpSp>
                <p:nvGrpSpPr>
                  <p:cNvPr id="34829" name="Group 13"/>
                  <p:cNvGrpSpPr>
                    <a:grpSpLocks/>
                  </p:cNvGrpSpPr>
                  <p:nvPr/>
                </p:nvGrpSpPr>
                <p:grpSpPr bwMode="auto">
                  <a:xfrm>
                    <a:off x="3120" y="576"/>
                    <a:ext cx="2064" cy="1767"/>
                    <a:chOff x="3120" y="576"/>
                    <a:chExt cx="2064" cy="1767"/>
                  </a:xfrm>
                </p:grpSpPr>
                <p:sp>
                  <p:nvSpPr>
                    <p:cNvPr id="34830" name="Freeform 14"/>
                    <p:cNvSpPr>
                      <a:spLocks/>
                    </p:cNvSpPr>
                    <p:nvPr/>
                  </p:nvSpPr>
                  <p:spPr bwMode="auto">
                    <a:xfrm>
                      <a:off x="3120" y="1296"/>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31" name="Oval 15"/>
                    <p:cNvSpPr>
                      <a:spLocks noChangeArrowheads="1"/>
                    </p:cNvSpPr>
                    <p:nvPr/>
                  </p:nvSpPr>
                  <p:spPr bwMode="auto">
                    <a:xfrm>
                      <a:off x="3936" y="816"/>
                      <a:ext cx="96"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sp>
                  <p:nvSpPr>
                    <p:cNvPr id="34832" name="Line 16"/>
                    <p:cNvSpPr>
                      <a:spLocks noChangeShapeType="1"/>
                    </p:cNvSpPr>
                    <p:nvPr/>
                  </p:nvSpPr>
                  <p:spPr bwMode="auto">
                    <a:xfrm>
                      <a:off x="3984" y="960"/>
                      <a:ext cx="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33" name="Oval 17"/>
                    <p:cNvSpPr>
                      <a:spLocks noChangeArrowheads="1"/>
                    </p:cNvSpPr>
                    <p:nvPr/>
                  </p:nvSpPr>
                  <p:spPr bwMode="auto">
                    <a:xfrm>
                      <a:off x="3888" y="12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sp>
                  <p:nvSpPr>
                    <p:cNvPr id="34834" name="Line 18"/>
                    <p:cNvSpPr>
                      <a:spLocks noChangeShapeType="1"/>
                    </p:cNvSpPr>
                    <p:nvPr/>
                  </p:nvSpPr>
                  <p:spPr bwMode="auto">
                    <a:xfrm flipH="1" flipV="1">
                      <a:off x="3792" y="1008"/>
                      <a:ext cx="192"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35" name="Line 19"/>
                    <p:cNvSpPr>
                      <a:spLocks noChangeShapeType="1"/>
                    </p:cNvSpPr>
                    <p:nvPr/>
                  </p:nvSpPr>
                  <p:spPr bwMode="auto">
                    <a:xfrm flipV="1">
                      <a:off x="3984" y="1008"/>
                      <a:ext cx="144" cy="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36" name="Line 20"/>
                    <p:cNvSpPr>
                      <a:spLocks noChangeShapeType="1"/>
                    </p:cNvSpPr>
                    <p:nvPr/>
                  </p:nvSpPr>
                  <p:spPr bwMode="auto">
                    <a:xfrm>
                      <a:off x="4608" y="1920"/>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34837" name="Text Box 21"/>
                    <p:cNvSpPr txBox="1">
                      <a:spLocks noChangeArrowheads="1"/>
                    </p:cNvSpPr>
                    <p:nvPr/>
                  </p:nvSpPr>
                  <p:spPr bwMode="auto">
                    <a:xfrm>
                      <a:off x="3744" y="1536"/>
                      <a:ext cx="43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dirty="0">
                          <a:latin typeface="Arial"/>
                          <a:cs typeface="Arial"/>
                        </a:rPr>
                        <a:t>high</a:t>
                      </a:r>
                    </a:p>
                  </p:txBody>
                </p:sp>
                <p:sp>
                  <p:nvSpPr>
                    <p:cNvPr id="34838" name="Text Box 22"/>
                    <p:cNvSpPr txBox="1">
                      <a:spLocks noChangeArrowheads="1"/>
                    </p:cNvSpPr>
                    <p:nvPr/>
                  </p:nvSpPr>
                  <p:spPr bwMode="auto">
                    <a:xfrm>
                      <a:off x="4608" y="2112"/>
                      <a:ext cx="5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a:latin typeface="Arial"/>
                          <a:cs typeface="Arial"/>
                        </a:rPr>
                        <a:t>low</a:t>
                      </a:r>
                    </a:p>
                  </p:txBody>
                </p:sp>
                <p:sp>
                  <p:nvSpPr>
                    <p:cNvPr id="34839" name="AutoShape 23"/>
                    <p:cNvSpPr>
                      <a:spLocks noChangeArrowheads="1"/>
                    </p:cNvSpPr>
                    <p:nvPr/>
                  </p:nvSpPr>
                  <p:spPr bwMode="auto">
                    <a:xfrm>
                      <a:off x="4128" y="576"/>
                      <a:ext cx="1056" cy="336"/>
                    </a:xfrm>
                    <a:prstGeom prst="wedgeEllipseCallout">
                      <a:avLst>
                        <a:gd name="adj1" fmla="val -4375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r>
                        <a:rPr lang="en-US" dirty="0" err="1">
                          <a:latin typeface="Arial"/>
                          <a:cs typeface="Arial"/>
                        </a:rPr>
                        <a:t>Weeee</a:t>
                      </a:r>
                      <a:r>
                        <a:rPr lang="en-US" dirty="0">
                          <a:latin typeface="Arial"/>
                          <a:cs typeface="Arial"/>
                        </a:rPr>
                        <a:t>!!!</a:t>
                      </a:r>
                    </a:p>
                  </p:txBody>
                </p:sp>
                <p:sp>
                  <p:nvSpPr>
                    <p:cNvPr id="34840" name="Line 24"/>
                    <p:cNvSpPr>
                      <a:spLocks noChangeShapeType="1"/>
                    </p:cNvSpPr>
                    <p:nvPr/>
                  </p:nvSpPr>
                  <p:spPr bwMode="auto">
                    <a:xfrm>
                      <a:off x="4032" y="1776"/>
                      <a:ext cx="528"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grpSp>
            </p:grpSp>
          </p:grpSp>
        </p:grpSp>
        <p:sp>
          <p:nvSpPr>
            <p:cNvPr id="34896" name="Oval 80"/>
            <p:cNvSpPr>
              <a:spLocks noChangeArrowheads="1"/>
            </p:cNvSpPr>
            <p:nvPr/>
          </p:nvSpPr>
          <p:spPr bwMode="auto">
            <a:xfrm>
              <a:off x="3792" y="12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grpSp>
      <p:grpSp>
        <p:nvGrpSpPr>
          <p:cNvPr id="47" name="Group 46"/>
          <p:cNvGrpSpPr/>
          <p:nvPr/>
        </p:nvGrpSpPr>
        <p:grpSpPr>
          <a:xfrm>
            <a:off x="2702454" y="5357770"/>
            <a:ext cx="1238250" cy="1116585"/>
            <a:chOff x="7769303" y="1151952"/>
            <a:chExt cx="1238250" cy="1116585"/>
          </a:xfrm>
        </p:grpSpPr>
        <p:pic>
          <p:nvPicPr>
            <p:cNvPr id="48" name="Picture 47" descr="05_12cATPCycle-U.jpg"/>
            <p:cNvPicPr>
              <a:picLocks noChangeAspect="1"/>
            </p:cNvPicPr>
            <p:nvPr/>
          </p:nvPicPr>
          <p:blipFill rotWithShape="1">
            <a:blip r:embed="rId3">
              <a:extLst>
                <a:ext uri="{28A0092B-C50C-407E-A947-70E740481C1C}">
                  <a14:useLocalDpi xmlns:a14="http://schemas.microsoft.com/office/drawing/2010/main" val="0"/>
                </a:ext>
              </a:extLst>
            </a:blip>
            <a:srcRect l="44354" r="41158" b="72163"/>
            <a:stretch/>
          </p:blipFill>
          <p:spPr>
            <a:xfrm>
              <a:off x="7769303" y="1151952"/>
              <a:ext cx="1238250" cy="1116585"/>
            </a:xfrm>
            <a:prstGeom prst="rect">
              <a:avLst/>
            </a:prstGeom>
          </p:spPr>
        </p:pic>
        <p:sp>
          <p:nvSpPr>
            <p:cNvPr id="49" name="TextBox 48"/>
            <p:cNvSpPr txBox="1"/>
            <p:nvPr/>
          </p:nvSpPr>
          <p:spPr>
            <a:xfrm>
              <a:off x="8041956" y="1599841"/>
              <a:ext cx="69294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ATP</a:t>
              </a:r>
            </a:p>
          </p:txBody>
        </p:sp>
      </p:grpSp>
    </p:spTree>
    <p:extLst>
      <p:ext uri="{BB962C8B-B14F-4D97-AF65-F5344CB8AC3E}">
        <p14:creationId xmlns:p14="http://schemas.microsoft.com/office/powerpoint/2010/main" val="3335030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99" y="864461"/>
            <a:ext cx="7748693" cy="5811520"/>
          </a:xfrm>
          <a:prstGeom prst="rect">
            <a:avLst/>
          </a:prstGeom>
        </p:spPr>
      </p:pic>
      <p:sp>
        <p:nvSpPr>
          <p:cNvPr id="5" name="TextBox 4"/>
          <p:cNvSpPr txBox="1"/>
          <p:nvPr/>
        </p:nvSpPr>
        <p:spPr>
          <a:xfrm>
            <a:off x="757093" y="2119181"/>
            <a:ext cx="1255722" cy="461665"/>
          </a:xfrm>
          <a:prstGeom prst="rect">
            <a:avLst/>
          </a:prstGeom>
          <a:noFill/>
        </p:spPr>
        <p:txBody>
          <a:bodyPr wrap="none" rtlCol="0">
            <a:spAutoFit/>
          </a:bodyPr>
          <a:lstStyle/>
          <a:p>
            <a:r>
              <a:rPr lang="en-US" sz="2400" b="1" dirty="0"/>
              <a:t>Cell wall</a:t>
            </a:r>
          </a:p>
        </p:txBody>
      </p:sp>
      <p:sp>
        <p:nvSpPr>
          <p:cNvPr id="6" name="TextBox 5"/>
          <p:cNvSpPr txBox="1"/>
          <p:nvPr/>
        </p:nvSpPr>
        <p:spPr>
          <a:xfrm>
            <a:off x="5022455" y="811191"/>
            <a:ext cx="2125552" cy="461665"/>
          </a:xfrm>
          <a:prstGeom prst="rect">
            <a:avLst/>
          </a:prstGeom>
          <a:noFill/>
        </p:spPr>
        <p:txBody>
          <a:bodyPr wrap="none" rtlCol="0">
            <a:spAutoFit/>
          </a:bodyPr>
          <a:lstStyle/>
          <a:p>
            <a:r>
              <a:rPr lang="en-US" sz="2400" b="1" dirty="0"/>
              <a:t>Cell membrane</a:t>
            </a:r>
          </a:p>
        </p:txBody>
      </p:sp>
      <p:cxnSp>
        <p:nvCxnSpPr>
          <p:cNvPr id="8" name="Straight Arrow Connector 7"/>
          <p:cNvCxnSpPr/>
          <p:nvPr/>
        </p:nvCxnSpPr>
        <p:spPr>
          <a:xfrm>
            <a:off x="1214060" y="2580846"/>
            <a:ext cx="1990402" cy="52414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5047259" y="1219586"/>
            <a:ext cx="934220" cy="142498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95602" y="5804452"/>
            <a:ext cx="7529885" cy="646331"/>
          </a:xfrm>
          <a:prstGeom prst="rect">
            <a:avLst/>
          </a:prstGeom>
          <a:solidFill>
            <a:schemeClr val="bg1"/>
          </a:solidFill>
          <a:ln>
            <a:solidFill>
              <a:schemeClr val="tx1"/>
            </a:solidFill>
          </a:ln>
        </p:spPr>
        <p:txBody>
          <a:bodyPr wrap="square" rtlCol="0">
            <a:spAutoFit/>
          </a:bodyPr>
          <a:lstStyle/>
          <a:p>
            <a:r>
              <a:rPr lang="en-US" dirty="0" smtClean="0"/>
              <a:t>Write</a:t>
            </a:r>
            <a:r>
              <a:rPr lang="en-US" dirty="0" smtClean="0"/>
              <a:t> </a:t>
            </a:r>
            <a:r>
              <a:rPr lang="en-US" dirty="0" smtClean="0"/>
              <a:t>a </a:t>
            </a:r>
            <a:r>
              <a:rPr lang="en-US" dirty="0" smtClean="0"/>
              <a:t>description of what </a:t>
            </a:r>
            <a:r>
              <a:rPr lang="en-US" dirty="0" smtClean="0"/>
              <a:t>is happening in the </a:t>
            </a:r>
            <a:r>
              <a:rPr lang="en-US" dirty="0" smtClean="0"/>
              <a:t>image</a:t>
            </a:r>
            <a:r>
              <a:rPr lang="en-US" dirty="0" smtClean="0"/>
              <a:t>. Use the technical terms that you know.</a:t>
            </a:r>
            <a:endParaRPr lang="en-US" dirty="0"/>
          </a:p>
        </p:txBody>
      </p:sp>
    </p:spTree>
    <p:extLst>
      <p:ext uri="{BB962C8B-B14F-4D97-AF65-F5344CB8AC3E}">
        <p14:creationId xmlns:p14="http://schemas.microsoft.com/office/powerpoint/2010/main" val="364249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05_05TonicityAnimalPlant-U.jpg"/>
          <p:cNvPicPr>
            <a:picLocks noChangeAspect="1"/>
          </p:cNvPicPr>
          <p:nvPr/>
        </p:nvPicPr>
        <p:blipFill>
          <a:blip r:embed="rId3">
            <a:extLst>
              <a:ext uri="{28A0092B-C50C-407E-A947-70E740481C1C}">
                <a14:useLocalDpi xmlns:a14="http://schemas.microsoft.com/office/drawing/2010/main" val="0"/>
              </a:ext>
            </a:extLst>
          </a:blip>
          <a:srcRect b="3226"/>
          <a:stretch>
            <a:fillRect/>
          </a:stretch>
        </p:blipFill>
        <p:spPr bwMode="auto">
          <a:xfrm>
            <a:off x="298450" y="777875"/>
            <a:ext cx="8547100" cy="513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1200">
                <a:latin typeface="Arial" panose="020B0604020202020204" pitchFamily="34" charset="0"/>
                <a:ea typeface="ＭＳ Ｐゴシック" panose="020B0600070205080204" pitchFamily="34" charset="-128"/>
              </a:rPr>
              <a:t>Figure 5.5</a:t>
            </a:r>
          </a:p>
        </p:txBody>
      </p:sp>
      <p:sp>
        <p:nvSpPr>
          <p:cNvPr id="47108" name="Text Box 31"/>
          <p:cNvSpPr txBox="1">
            <a:spLocks noChangeArrowheads="1"/>
          </p:cNvSpPr>
          <p:nvPr/>
        </p:nvSpPr>
        <p:spPr bwMode="auto">
          <a:xfrm>
            <a:off x="349250" y="2219325"/>
            <a:ext cx="785813"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Animal</a:t>
            </a:r>
            <a:br>
              <a:rPr lang="en-US" altLang="en-US" sz="1600" b="1">
                <a:solidFill>
                  <a:srgbClr val="000000"/>
                </a:solidFill>
              </a:rPr>
            </a:br>
            <a:r>
              <a:rPr lang="en-US" altLang="en-US" sz="1600" b="1">
                <a:solidFill>
                  <a:srgbClr val="000000"/>
                </a:solidFill>
              </a:rPr>
              <a:t>cell</a:t>
            </a:r>
          </a:p>
        </p:txBody>
      </p:sp>
      <p:cxnSp>
        <p:nvCxnSpPr>
          <p:cNvPr id="38917" name="Straight Connector 5"/>
          <p:cNvCxnSpPr>
            <a:cxnSpLocks noChangeShapeType="1"/>
          </p:cNvCxnSpPr>
          <p:nvPr/>
        </p:nvCxnSpPr>
        <p:spPr bwMode="auto">
          <a:xfrm flipH="1" flipV="1">
            <a:off x="6900863" y="4005263"/>
            <a:ext cx="393700" cy="6715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7110" name="Text Box 31"/>
          <p:cNvSpPr txBox="1">
            <a:spLocks noChangeArrowheads="1"/>
          </p:cNvSpPr>
          <p:nvPr/>
        </p:nvSpPr>
        <p:spPr bwMode="auto">
          <a:xfrm>
            <a:off x="341313" y="4429125"/>
            <a:ext cx="5476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Plant</a:t>
            </a:r>
            <a:br>
              <a:rPr lang="en-US" altLang="en-US" sz="1600" b="1">
                <a:solidFill>
                  <a:srgbClr val="000000"/>
                </a:solidFill>
              </a:rPr>
            </a:br>
            <a:r>
              <a:rPr lang="en-US" altLang="en-US" sz="1600" b="1">
                <a:solidFill>
                  <a:srgbClr val="000000"/>
                </a:solidFill>
              </a:rPr>
              <a:t>cell</a:t>
            </a:r>
          </a:p>
        </p:txBody>
      </p:sp>
      <p:sp>
        <p:nvSpPr>
          <p:cNvPr id="47111" name="Text Box 31"/>
          <p:cNvSpPr txBox="1">
            <a:spLocks noChangeArrowheads="1"/>
          </p:cNvSpPr>
          <p:nvPr/>
        </p:nvSpPr>
        <p:spPr bwMode="auto">
          <a:xfrm>
            <a:off x="1347788" y="847725"/>
            <a:ext cx="1946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600" b="1">
                <a:solidFill>
                  <a:srgbClr val="000000"/>
                </a:solidFill>
              </a:rPr>
              <a:t>Hypotonic solution</a:t>
            </a:r>
            <a:br>
              <a:rPr lang="en-US" altLang="en-US" sz="1600" b="1">
                <a:solidFill>
                  <a:srgbClr val="000000"/>
                </a:solidFill>
              </a:rPr>
            </a:br>
            <a:r>
              <a:rPr lang="en-US" altLang="en-US" sz="1600" b="1">
                <a:solidFill>
                  <a:srgbClr val="000000"/>
                </a:solidFill>
              </a:rPr>
              <a:t>(lower solute levels)</a:t>
            </a:r>
          </a:p>
        </p:txBody>
      </p:sp>
      <p:sp>
        <p:nvSpPr>
          <p:cNvPr id="47112" name="Text Box 31"/>
          <p:cNvSpPr txBox="1">
            <a:spLocks noChangeArrowheads="1"/>
          </p:cNvSpPr>
          <p:nvPr/>
        </p:nvSpPr>
        <p:spPr bwMode="auto">
          <a:xfrm>
            <a:off x="3930650" y="855663"/>
            <a:ext cx="19954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600" b="1">
                <a:solidFill>
                  <a:srgbClr val="000000"/>
                </a:solidFill>
              </a:rPr>
              <a:t>Isotonic solution</a:t>
            </a:r>
            <a:br>
              <a:rPr lang="en-US" altLang="en-US" sz="1600" b="1">
                <a:solidFill>
                  <a:srgbClr val="000000"/>
                </a:solidFill>
              </a:rPr>
            </a:br>
            <a:r>
              <a:rPr lang="en-US" altLang="en-US" sz="1600" b="1">
                <a:solidFill>
                  <a:srgbClr val="000000"/>
                </a:solidFill>
              </a:rPr>
              <a:t>(equal solute levels)</a:t>
            </a:r>
          </a:p>
        </p:txBody>
      </p:sp>
      <p:sp>
        <p:nvSpPr>
          <p:cNvPr id="47113" name="Text Box 31"/>
          <p:cNvSpPr txBox="1">
            <a:spLocks noChangeArrowheads="1"/>
          </p:cNvSpPr>
          <p:nvPr/>
        </p:nvSpPr>
        <p:spPr bwMode="auto">
          <a:xfrm>
            <a:off x="6554788" y="855663"/>
            <a:ext cx="2081212"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600" b="1">
                <a:solidFill>
                  <a:srgbClr val="000000"/>
                </a:solidFill>
              </a:rPr>
              <a:t>Hypertonic solution</a:t>
            </a:r>
            <a:br>
              <a:rPr lang="en-US" altLang="en-US" sz="1600" b="1">
                <a:solidFill>
                  <a:srgbClr val="000000"/>
                </a:solidFill>
              </a:rPr>
            </a:br>
            <a:r>
              <a:rPr lang="en-US" altLang="en-US" sz="1600" b="1">
                <a:solidFill>
                  <a:srgbClr val="000000"/>
                </a:solidFill>
              </a:rPr>
              <a:t>(higher solute levels)</a:t>
            </a:r>
          </a:p>
        </p:txBody>
      </p:sp>
      <p:sp>
        <p:nvSpPr>
          <p:cNvPr id="47114" name="Text Box 31"/>
          <p:cNvSpPr txBox="1">
            <a:spLocks noChangeArrowheads="1"/>
          </p:cNvSpPr>
          <p:nvPr/>
        </p:nvSpPr>
        <p:spPr bwMode="auto">
          <a:xfrm>
            <a:off x="2744788" y="1439863"/>
            <a:ext cx="43815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p>
        </p:txBody>
      </p:sp>
      <p:sp>
        <p:nvSpPr>
          <p:cNvPr id="47115" name="Text Box 31"/>
          <p:cNvSpPr txBox="1">
            <a:spLocks noChangeArrowheads="1"/>
          </p:cNvSpPr>
          <p:nvPr/>
        </p:nvSpPr>
        <p:spPr bwMode="auto">
          <a:xfrm>
            <a:off x="2025650" y="3049588"/>
            <a:ext cx="615950"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Lysed</a:t>
            </a:r>
          </a:p>
        </p:txBody>
      </p:sp>
      <p:sp>
        <p:nvSpPr>
          <p:cNvPr id="47116" name="Text Box 31"/>
          <p:cNvSpPr txBox="1">
            <a:spLocks noChangeArrowheads="1"/>
          </p:cNvSpPr>
          <p:nvPr/>
        </p:nvSpPr>
        <p:spPr bwMode="auto">
          <a:xfrm>
            <a:off x="4591050" y="3049588"/>
            <a:ext cx="692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Normal</a:t>
            </a:r>
          </a:p>
        </p:txBody>
      </p:sp>
      <p:sp>
        <p:nvSpPr>
          <p:cNvPr id="47117" name="Text Box 31"/>
          <p:cNvSpPr txBox="1">
            <a:spLocks noChangeArrowheads="1"/>
          </p:cNvSpPr>
          <p:nvPr/>
        </p:nvSpPr>
        <p:spPr bwMode="auto">
          <a:xfrm>
            <a:off x="7113588" y="3049588"/>
            <a:ext cx="930275"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Shriveled</a:t>
            </a:r>
          </a:p>
        </p:txBody>
      </p:sp>
      <p:sp>
        <p:nvSpPr>
          <p:cNvPr id="47118" name="Text Box 31"/>
          <p:cNvSpPr txBox="1">
            <a:spLocks noChangeArrowheads="1"/>
          </p:cNvSpPr>
          <p:nvPr/>
        </p:nvSpPr>
        <p:spPr bwMode="auto">
          <a:xfrm>
            <a:off x="1585913" y="5572125"/>
            <a:ext cx="151288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Turgid (normal)</a:t>
            </a:r>
          </a:p>
        </p:txBody>
      </p:sp>
      <p:sp>
        <p:nvSpPr>
          <p:cNvPr id="47119" name="Text Box 31"/>
          <p:cNvSpPr txBox="1">
            <a:spLocks noChangeArrowheads="1"/>
          </p:cNvSpPr>
          <p:nvPr/>
        </p:nvSpPr>
        <p:spPr bwMode="auto">
          <a:xfrm>
            <a:off x="4591050" y="5564188"/>
            <a:ext cx="717550"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Flaccid</a:t>
            </a:r>
          </a:p>
        </p:txBody>
      </p:sp>
      <p:sp>
        <p:nvSpPr>
          <p:cNvPr id="47120" name="Text Box 31"/>
          <p:cNvSpPr txBox="1">
            <a:spLocks noChangeArrowheads="1"/>
          </p:cNvSpPr>
          <p:nvPr/>
        </p:nvSpPr>
        <p:spPr bwMode="auto">
          <a:xfrm>
            <a:off x="6437313" y="3522663"/>
            <a:ext cx="1055687"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Plasma</a:t>
            </a:r>
            <a:br>
              <a:rPr lang="en-US" altLang="en-US" sz="1600" b="1">
                <a:solidFill>
                  <a:srgbClr val="000000"/>
                </a:solidFill>
              </a:rPr>
            </a:br>
            <a:r>
              <a:rPr lang="en-US" altLang="en-US" sz="1600" b="1">
                <a:solidFill>
                  <a:srgbClr val="000000"/>
                </a:solidFill>
              </a:rPr>
              <a:t>membrane</a:t>
            </a:r>
          </a:p>
        </p:txBody>
      </p:sp>
      <p:sp>
        <p:nvSpPr>
          <p:cNvPr id="47121" name="Text Box 31"/>
          <p:cNvSpPr txBox="1">
            <a:spLocks noChangeArrowheads="1"/>
          </p:cNvSpPr>
          <p:nvPr/>
        </p:nvSpPr>
        <p:spPr bwMode="auto">
          <a:xfrm>
            <a:off x="6437313" y="5554663"/>
            <a:ext cx="2325687"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Shriveled (plasmolyzed)</a:t>
            </a:r>
          </a:p>
        </p:txBody>
      </p:sp>
      <p:sp>
        <p:nvSpPr>
          <p:cNvPr id="47122" name="Text Box 31"/>
          <p:cNvSpPr txBox="1">
            <a:spLocks noChangeArrowheads="1"/>
          </p:cNvSpPr>
          <p:nvPr/>
        </p:nvSpPr>
        <p:spPr bwMode="auto">
          <a:xfrm>
            <a:off x="4006850" y="1576388"/>
            <a:ext cx="43815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p>
        </p:txBody>
      </p:sp>
      <p:sp>
        <p:nvSpPr>
          <p:cNvPr id="47123" name="Text Box 31"/>
          <p:cNvSpPr txBox="1">
            <a:spLocks noChangeArrowheads="1"/>
          </p:cNvSpPr>
          <p:nvPr/>
        </p:nvSpPr>
        <p:spPr bwMode="auto">
          <a:xfrm>
            <a:off x="5421313" y="1558925"/>
            <a:ext cx="43815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p>
        </p:txBody>
      </p:sp>
      <p:sp>
        <p:nvSpPr>
          <p:cNvPr id="47124" name="Text Box 31"/>
          <p:cNvSpPr txBox="1">
            <a:spLocks noChangeArrowheads="1"/>
          </p:cNvSpPr>
          <p:nvPr/>
        </p:nvSpPr>
        <p:spPr bwMode="auto">
          <a:xfrm>
            <a:off x="8037513" y="1617663"/>
            <a:ext cx="43815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p>
        </p:txBody>
      </p:sp>
      <p:sp>
        <p:nvSpPr>
          <p:cNvPr id="47125" name="Text Box 31"/>
          <p:cNvSpPr txBox="1">
            <a:spLocks noChangeArrowheads="1"/>
          </p:cNvSpPr>
          <p:nvPr/>
        </p:nvSpPr>
        <p:spPr bwMode="auto">
          <a:xfrm>
            <a:off x="8053388" y="3557588"/>
            <a:ext cx="43815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p>
        </p:txBody>
      </p:sp>
      <p:sp>
        <p:nvSpPr>
          <p:cNvPr id="47126" name="Text Box 31"/>
          <p:cNvSpPr txBox="1">
            <a:spLocks noChangeArrowheads="1"/>
          </p:cNvSpPr>
          <p:nvPr/>
        </p:nvSpPr>
        <p:spPr bwMode="auto">
          <a:xfrm>
            <a:off x="3887788" y="3692525"/>
            <a:ext cx="43815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p>
        </p:txBody>
      </p:sp>
      <p:sp>
        <p:nvSpPr>
          <p:cNvPr id="47127" name="Text Box 31"/>
          <p:cNvSpPr txBox="1">
            <a:spLocks noChangeArrowheads="1"/>
          </p:cNvSpPr>
          <p:nvPr/>
        </p:nvSpPr>
        <p:spPr bwMode="auto">
          <a:xfrm>
            <a:off x="1246188" y="3700463"/>
            <a:ext cx="438150"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p>
        </p:txBody>
      </p:sp>
    </p:spTree>
    <p:extLst>
      <p:ext uri="{BB962C8B-B14F-4D97-AF65-F5344CB8AC3E}">
        <p14:creationId xmlns:p14="http://schemas.microsoft.com/office/powerpoint/2010/main" val="1486217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r:link="rId4">
            <a:extLst>
              <a:ext uri="{28A0092B-C50C-407E-A947-70E740481C1C}">
                <a14:useLocalDpi xmlns:a14="http://schemas.microsoft.com/office/drawing/2010/main" val="0"/>
              </a:ext>
            </a:extLst>
          </a:blip>
          <a:srcRect b="2803"/>
          <a:stretch>
            <a:fillRect/>
          </a:stretch>
        </p:blipFill>
        <p:spPr>
          <a:xfrm>
            <a:off x="1423416" y="786384"/>
            <a:ext cx="6297168" cy="5285232"/>
          </a:xfrm>
          <a:prstGeom prst="rect">
            <a:avLst/>
          </a:prstGeom>
        </p:spPr>
      </p:pic>
      <p:sp>
        <p:nvSpPr>
          <p:cNvPr id="6" name="TextBox 2"/>
          <p:cNvSpPr txBox="1">
            <a:spLocks noChangeArrowheads="1"/>
          </p:cNvSpPr>
          <p:nvPr/>
        </p:nvSpPr>
        <p:spPr bwMode="auto">
          <a:xfrm>
            <a:off x="3958431" y="929482"/>
            <a:ext cx="1795363"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Molecules cross</a:t>
            </a:r>
          </a:p>
          <a:p>
            <a:pPr algn="ctr" eaLnBrk="0" hangingPunct="0">
              <a:lnSpc>
                <a:spcPts val="2000"/>
              </a:lnSpc>
            </a:pPr>
            <a:r>
              <a:rPr lang="en-US" sz="1800" b="1" dirty="0" smtClean="0">
                <a:solidFill>
                  <a:srgbClr val="000000"/>
                </a:solidFill>
                <a:latin typeface="Arial"/>
                <a:ea typeface="ＭＳ Ｐゴシック" charset="0"/>
              </a:rPr>
              <a:t>cell membranes</a:t>
            </a:r>
            <a:endParaRPr lang="en-US" sz="1800" b="1" dirty="0">
              <a:solidFill>
                <a:srgbClr val="000000"/>
              </a:solidFill>
              <a:latin typeface="Arial"/>
              <a:ea typeface="ＭＳ Ｐゴシック" charset="0"/>
            </a:endParaRPr>
          </a:p>
        </p:txBody>
      </p:sp>
      <p:sp>
        <p:nvSpPr>
          <p:cNvPr id="7" name="TextBox 4"/>
          <p:cNvSpPr txBox="1">
            <a:spLocks noChangeArrowheads="1"/>
          </p:cNvSpPr>
          <p:nvPr/>
        </p:nvSpPr>
        <p:spPr bwMode="auto">
          <a:xfrm>
            <a:off x="3910013" y="1668463"/>
            <a:ext cx="269304"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by</a:t>
            </a:r>
          </a:p>
        </p:txBody>
      </p:sp>
      <p:sp>
        <p:nvSpPr>
          <p:cNvPr id="8" name="TextBox 5"/>
          <p:cNvSpPr txBox="1">
            <a:spLocks noChangeArrowheads="1"/>
          </p:cNvSpPr>
          <p:nvPr/>
        </p:nvSpPr>
        <p:spPr bwMode="auto">
          <a:xfrm>
            <a:off x="2792421" y="2084389"/>
            <a:ext cx="1013098"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passive</a:t>
            </a:r>
          </a:p>
          <a:p>
            <a:pPr algn="ctr" eaLnBrk="0" hangingPunct="0">
              <a:lnSpc>
                <a:spcPts val="2000"/>
              </a:lnSpc>
            </a:pPr>
            <a:r>
              <a:rPr lang="en-US" sz="1800" b="1" dirty="0" smtClean="0">
                <a:solidFill>
                  <a:srgbClr val="000000"/>
                </a:solidFill>
                <a:latin typeface="Arial"/>
                <a:ea typeface="ＭＳ Ｐゴシック" charset="0"/>
              </a:rPr>
              <a:t>transport</a:t>
            </a:r>
            <a:endParaRPr lang="en-US" sz="1800" b="1" dirty="0">
              <a:solidFill>
                <a:srgbClr val="000000"/>
              </a:solidFill>
              <a:latin typeface="Arial"/>
              <a:ea typeface="ＭＳ Ｐゴシック" charset="0"/>
            </a:endParaRPr>
          </a:p>
        </p:txBody>
      </p:sp>
      <p:sp>
        <p:nvSpPr>
          <p:cNvPr id="9" name="TextBox 7"/>
          <p:cNvSpPr txBox="1">
            <a:spLocks noChangeArrowheads="1"/>
          </p:cNvSpPr>
          <p:nvPr/>
        </p:nvSpPr>
        <p:spPr bwMode="auto">
          <a:xfrm>
            <a:off x="2851150" y="2753627"/>
            <a:ext cx="79508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may be</a:t>
            </a:r>
          </a:p>
        </p:txBody>
      </p:sp>
      <p:sp>
        <p:nvSpPr>
          <p:cNvPr id="10" name="TextBox 8"/>
          <p:cNvSpPr txBox="1">
            <a:spLocks noChangeArrowheads="1"/>
          </p:cNvSpPr>
          <p:nvPr/>
        </p:nvSpPr>
        <p:spPr bwMode="auto">
          <a:xfrm>
            <a:off x="3919537" y="2717458"/>
            <a:ext cx="820738"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moving</a:t>
            </a:r>
          </a:p>
          <a:p>
            <a:pPr algn="ctr" eaLnBrk="0" hangingPunct="0">
              <a:lnSpc>
                <a:spcPts val="2000"/>
              </a:lnSpc>
            </a:pPr>
            <a:r>
              <a:rPr lang="en-US" sz="1800" b="1" dirty="0" smtClean="0">
                <a:solidFill>
                  <a:srgbClr val="000000"/>
                </a:solidFill>
                <a:latin typeface="Arial"/>
                <a:ea typeface="ＭＳ Ｐゴシック" charset="0"/>
              </a:rPr>
              <a:t>down</a:t>
            </a:r>
            <a:endParaRPr lang="en-US" sz="1800" b="1" dirty="0">
              <a:solidFill>
                <a:srgbClr val="000000"/>
              </a:solidFill>
              <a:latin typeface="Arial"/>
              <a:ea typeface="ＭＳ Ｐゴシック" charset="0"/>
            </a:endParaRPr>
          </a:p>
        </p:txBody>
      </p:sp>
      <p:sp>
        <p:nvSpPr>
          <p:cNvPr id="11" name="TextBox 10"/>
          <p:cNvSpPr txBox="1">
            <a:spLocks noChangeArrowheads="1"/>
          </p:cNvSpPr>
          <p:nvPr/>
        </p:nvSpPr>
        <p:spPr bwMode="auto">
          <a:xfrm>
            <a:off x="4127500" y="3460750"/>
            <a:ext cx="29495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(b)</a:t>
            </a:r>
          </a:p>
        </p:txBody>
      </p:sp>
      <p:sp>
        <p:nvSpPr>
          <p:cNvPr id="12" name="TextBox 11"/>
          <p:cNvSpPr txBox="1">
            <a:spLocks noChangeArrowheads="1"/>
          </p:cNvSpPr>
          <p:nvPr/>
        </p:nvSpPr>
        <p:spPr bwMode="auto">
          <a:xfrm>
            <a:off x="6046788" y="3889375"/>
            <a:ext cx="525785"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uses</a:t>
            </a:r>
          </a:p>
        </p:txBody>
      </p:sp>
      <p:sp>
        <p:nvSpPr>
          <p:cNvPr id="13" name="TextBox 12"/>
          <p:cNvSpPr txBox="1">
            <a:spLocks noChangeArrowheads="1"/>
          </p:cNvSpPr>
          <p:nvPr/>
        </p:nvSpPr>
        <p:spPr bwMode="auto">
          <a:xfrm>
            <a:off x="1725613" y="4235450"/>
            <a:ext cx="974626"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diffusion</a:t>
            </a:r>
          </a:p>
        </p:txBody>
      </p:sp>
      <p:sp>
        <p:nvSpPr>
          <p:cNvPr id="14" name="TextBox 13"/>
          <p:cNvSpPr txBox="1">
            <a:spLocks noChangeArrowheads="1"/>
          </p:cNvSpPr>
          <p:nvPr/>
        </p:nvSpPr>
        <p:spPr bwMode="auto">
          <a:xfrm>
            <a:off x="2108200" y="4892675"/>
            <a:ext cx="21800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of</a:t>
            </a:r>
          </a:p>
        </p:txBody>
      </p:sp>
      <p:sp>
        <p:nvSpPr>
          <p:cNvPr id="15" name="TextBox 14"/>
          <p:cNvSpPr txBox="1">
            <a:spLocks noChangeArrowheads="1"/>
          </p:cNvSpPr>
          <p:nvPr/>
        </p:nvSpPr>
        <p:spPr bwMode="auto">
          <a:xfrm>
            <a:off x="1506538" y="5595938"/>
            <a:ext cx="28212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(c)</a:t>
            </a:r>
          </a:p>
        </p:txBody>
      </p:sp>
      <p:sp>
        <p:nvSpPr>
          <p:cNvPr id="16" name="TextBox 16"/>
          <p:cNvSpPr txBox="1">
            <a:spLocks noChangeArrowheads="1"/>
          </p:cNvSpPr>
          <p:nvPr/>
        </p:nvSpPr>
        <p:spPr bwMode="auto">
          <a:xfrm>
            <a:off x="5480050" y="1668463"/>
            <a:ext cx="269304"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by</a:t>
            </a:r>
          </a:p>
        </p:txBody>
      </p:sp>
      <p:sp>
        <p:nvSpPr>
          <p:cNvPr id="17" name="TextBox 17"/>
          <p:cNvSpPr txBox="1">
            <a:spLocks noChangeArrowheads="1"/>
          </p:cNvSpPr>
          <p:nvPr/>
        </p:nvSpPr>
        <p:spPr bwMode="auto">
          <a:xfrm>
            <a:off x="5632450" y="2217738"/>
            <a:ext cx="28212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(a)</a:t>
            </a:r>
          </a:p>
        </p:txBody>
      </p:sp>
      <p:sp>
        <p:nvSpPr>
          <p:cNvPr id="18" name="TextBox 18"/>
          <p:cNvSpPr txBox="1">
            <a:spLocks noChangeArrowheads="1"/>
          </p:cNvSpPr>
          <p:nvPr/>
        </p:nvSpPr>
        <p:spPr bwMode="auto">
          <a:xfrm>
            <a:off x="4960937" y="2698065"/>
            <a:ext cx="820738"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moving</a:t>
            </a:r>
          </a:p>
          <a:p>
            <a:pPr algn="ctr" eaLnBrk="0" hangingPunct="0">
              <a:lnSpc>
                <a:spcPts val="2000"/>
              </a:lnSpc>
            </a:pPr>
            <a:r>
              <a:rPr lang="en-US" sz="1800" b="1" dirty="0" smtClean="0">
                <a:solidFill>
                  <a:srgbClr val="000000"/>
                </a:solidFill>
                <a:latin typeface="Arial"/>
                <a:ea typeface="ＭＳ Ｐゴシック" charset="0"/>
              </a:rPr>
              <a:t>against</a:t>
            </a:r>
            <a:endParaRPr lang="en-US" sz="1800" b="1" dirty="0">
              <a:solidFill>
                <a:srgbClr val="000000"/>
              </a:solidFill>
              <a:latin typeface="Arial"/>
              <a:ea typeface="ＭＳ Ｐゴシック" charset="0"/>
            </a:endParaRPr>
          </a:p>
        </p:txBody>
      </p:sp>
      <p:sp>
        <p:nvSpPr>
          <p:cNvPr id="19" name="TextBox 20"/>
          <p:cNvSpPr txBox="1">
            <a:spLocks noChangeArrowheads="1"/>
          </p:cNvSpPr>
          <p:nvPr/>
        </p:nvSpPr>
        <p:spPr bwMode="auto">
          <a:xfrm>
            <a:off x="6465888" y="2712695"/>
            <a:ext cx="910506"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requires</a:t>
            </a:r>
          </a:p>
        </p:txBody>
      </p:sp>
      <p:sp>
        <p:nvSpPr>
          <p:cNvPr id="20" name="TextBox 21"/>
          <p:cNvSpPr txBox="1">
            <a:spLocks noChangeArrowheads="1"/>
          </p:cNvSpPr>
          <p:nvPr/>
        </p:nvSpPr>
        <p:spPr bwMode="auto">
          <a:xfrm>
            <a:off x="7080250" y="3419475"/>
            <a:ext cx="444545"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ATP</a:t>
            </a:r>
          </a:p>
        </p:txBody>
      </p:sp>
      <p:sp>
        <p:nvSpPr>
          <p:cNvPr id="21" name="TextBox 22"/>
          <p:cNvSpPr txBox="1">
            <a:spLocks noChangeArrowheads="1"/>
          </p:cNvSpPr>
          <p:nvPr/>
        </p:nvSpPr>
        <p:spPr bwMode="auto">
          <a:xfrm>
            <a:off x="3182938" y="4241800"/>
            <a:ext cx="29495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(d)</a:t>
            </a:r>
          </a:p>
        </p:txBody>
      </p:sp>
      <p:sp>
        <p:nvSpPr>
          <p:cNvPr id="22" name="TextBox 23"/>
          <p:cNvSpPr txBox="1">
            <a:spLocks noChangeArrowheads="1"/>
          </p:cNvSpPr>
          <p:nvPr/>
        </p:nvSpPr>
        <p:spPr bwMode="auto">
          <a:xfrm>
            <a:off x="3843338" y="4892675"/>
            <a:ext cx="21800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of</a:t>
            </a:r>
          </a:p>
        </p:txBody>
      </p:sp>
      <p:sp>
        <p:nvSpPr>
          <p:cNvPr id="23" name="TextBox 24"/>
          <p:cNvSpPr txBox="1">
            <a:spLocks noChangeArrowheads="1"/>
          </p:cNvSpPr>
          <p:nvPr/>
        </p:nvSpPr>
        <p:spPr bwMode="auto">
          <a:xfrm>
            <a:off x="3071812" y="5494338"/>
            <a:ext cx="1756891"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polar molecules</a:t>
            </a:r>
          </a:p>
          <a:p>
            <a:pPr algn="ctr" eaLnBrk="0" hangingPunct="0">
              <a:lnSpc>
                <a:spcPts val="2000"/>
              </a:lnSpc>
            </a:pPr>
            <a:r>
              <a:rPr lang="en-US" sz="1800" b="1" dirty="0" smtClean="0">
                <a:solidFill>
                  <a:srgbClr val="000000"/>
                </a:solidFill>
                <a:latin typeface="Arial"/>
                <a:ea typeface="ＭＳ Ｐゴシック" charset="0"/>
              </a:rPr>
              <a:t>and ions</a:t>
            </a:r>
            <a:endParaRPr lang="en-US" sz="1800" b="1" dirty="0">
              <a:solidFill>
                <a:srgbClr val="000000"/>
              </a:solidFill>
              <a:latin typeface="Arial"/>
              <a:ea typeface="ＭＳ Ｐゴシック" charset="0"/>
            </a:endParaRPr>
          </a:p>
        </p:txBody>
      </p:sp>
      <p:sp>
        <p:nvSpPr>
          <p:cNvPr id="24" name="TextBox 26"/>
          <p:cNvSpPr txBox="1">
            <a:spLocks noChangeArrowheads="1"/>
          </p:cNvSpPr>
          <p:nvPr/>
        </p:nvSpPr>
        <p:spPr bwMode="auto">
          <a:xfrm>
            <a:off x="4829175" y="4311650"/>
            <a:ext cx="525785"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uses</a:t>
            </a:r>
          </a:p>
        </p:txBody>
      </p:sp>
      <p:sp>
        <p:nvSpPr>
          <p:cNvPr id="25" name="TextBox 27"/>
          <p:cNvSpPr txBox="1">
            <a:spLocks noChangeArrowheads="1"/>
          </p:cNvSpPr>
          <p:nvPr/>
        </p:nvSpPr>
        <p:spPr bwMode="auto">
          <a:xfrm>
            <a:off x="5645150" y="4464050"/>
            <a:ext cx="28212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(e)</a:t>
            </a:r>
          </a:p>
        </p:txBody>
      </p:sp>
      <p:sp>
        <p:nvSpPr>
          <p:cNvPr id="26" name="TextBox 28"/>
          <p:cNvSpPr txBox="1">
            <a:spLocks noChangeArrowheads="1"/>
          </p:cNvSpPr>
          <p:nvPr/>
        </p:nvSpPr>
        <p:spPr bwMode="auto">
          <a:xfrm>
            <a:off x="7014369" y="5747545"/>
            <a:ext cx="102592" cy="179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20"/>
              </a:lnSpc>
            </a:pPr>
            <a:r>
              <a:rPr lang="en-US" sz="1200" b="1" dirty="0">
                <a:solidFill>
                  <a:srgbClr val="000000"/>
                </a:solidFill>
                <a:latin typeface="Arial"/>
                <a:ea typeface="ＭＳ Ｐゴシック" charset="0"/>
              </a:rPr>
              <a:t>P</a:t>
            </a:r>
          </a:p>
        </p:txBody>
      </p:sp>
      <p:sp>
        <p:nvSpPr>
          <p:cNvPr id="28" name="Footer Placeholder 2"/>
          <p:cNvSpPr txBox="1">
            <a:spLocks/>
          </p:cNvSpPr>
          <p:nvPr/>
        </p:nvSpPr>
        <p:spPr>
          <a:xfrm>
            <a:off x="0" y="6562325"/>
            <a:ext cx="30861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900" dirty="0">
                <a:latin typeface="Arial" panose="020B0604020202020204" pitchFamily="34" charset="0"/>
                <a:cs typeface="Arial" panose="020B0604020202020204" pitchFamily="34" charset="0"/>
              </a:rPr>
              <a:t>© 2018 Pearson Education, Inc.</a:t>
            </a:r>
          </a:p>
        </p:txBody>
      </p:sp>
    </p:spTree>
    <p:extLst>
      <p:ext uri="{BB962C8B-B14F-4D97-AF65-F5344CB8AC3E}">
        <p14:creationId xmlns:p14="http://schemas.microsoft.com/office/powerpoint/2010/main" val="194685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066800"/>
            <a:ext cx="854075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2"/>
          <p:cNvSpPr txBox="1">
            <a:spLocks noChangeArrowheads="1"/>
          </p:cNvSpPr>
          <p:nvPr/>
        </p:nvSpPr>
        <p:spPr bwMode="auto">
          <a:xfrm>
            <a:off x="0" y="132946"/>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b="1" dirty="0">
                <a:solidFill>
                  <a:srgbClr val="953735"/>
                </a:solidFill>
                <a:latin typeface="Arial"/>
                <a:cs typeface="Arial"/>
              </a:rPr>
              <a:t>Diffusion</a:t>
            </a:r>
          </a:p>
        </p:txBody>
      </p:sp>
    </p:spTree>
    <p:extLst>
      <p:ext uri="{BB962C8B-B14F-4D97-AF65-F5344CB8AC3E}">
        <p14:creationId xmlns:p14="http://schemas.microsoft.com/office/powerpoint/2010/main" val="3939056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304800" y="1813708"/>
            <a:ext cx="8534400" cy="4114800"/>
          </a:xfrm>
        </p:spPr>
        <p:txBody>
          <a:bodyPr>
            <a:normAutofit/>
          </a:bodyPr>
          <a:lstStyle/>
          <a:p>
            <a:pPr marL="0" indent="0" eaLnBrk="1" hangingPunct="1">
              <a:lnSpc>
                <a:spcPct val="120000"/>
              </a:lnSpc>
              <a:spcBef>
                <a:spcPct val="30000"/>
              </a:spcBef>
              <a:buFont typeface="Arial" panose="020B0604020202020204" pitchFamily="34" charset="0"/>
              <a:buNone/>
            </a:pPr>
            <a:r>
              <a:rPr lang="en-US" altLang="en-US" sz="2800" dirty="0">
                <a:latin typeface="Arial"/>
                <a:cs typeface="Arial"/>
              </a:rPr>
              <a:t>The net movement of </a:t>
            </a:r>
            <a:r>
              <a:rPr lang="en-US" altLang="en-US" sz="2800" dirty="0" smtClean="0">
                <a:latin typeface="Arial"/>
                <a:cs typeface="Arial"/>
              </a:rPr>
              <a:t>particles </a:t>
            </a:r>
            <a:r>
              <a:rPr lang="en-US" altLang="en-US" sz="2800" b="1" dirty="0" smtClean="0">
                <a:solidFill>
                  <a:srgbClr val="FF0000"/>
                </a:solidFill>
                <a:latin typeface="Arial"/>
                <a:cs typeface="Arial"/>
              </a:rPr>
              <a:t>Down the concentration gradient </a:t>
            </a:r>
            <a:r>
              <a:rPr lang="en-US" altLang="en-US" sz="2800" dirty="0" smtClean="0">
                <a:latin typeface="Arial"/>
                <a:cs typeface="Arial"/>
              </a:rPr>
              <a:t>(= </a:t>
            </a:r>
            <a:r>
              <a:rPr lang="en-US" altLang="en-US" sz="2800" dirty="0">
                <a:latin typeface="Arial"/>
                <a:cs typeface="Arial"/>
              </a:rPr>
              <a:t>from an area of </a:t>
            </a:r>
            <a:r>
              <a:rPr lang="en-US" altLang="en-US" sz="2800" b="1" dirty="0">
                <a:latin typeface="Arial"/>
                <a:cs typeface="Arial"/>
              </a:rPr>
              <a:t>high concentration</a:t>
            </a:r>
            <a:r>
              <a:rPr lang="en-US" altLang="en-US" sz="2800" dirty="0">
                <a:latin typeface="Arial"/>
                <a:cs typeface="Arial"/>
              </a:rPr>
              <a:t> to an area of </a:t>
            </a:r>
            <a:r>
              <a:rPr lang="en-US" altLang="en-US" sz="2800" b="1" dirty="0">
                <a:latin typeface="Arial"/>
                <a:cs typeface="Arial"/>
              </a:rPr>
              <a:t>low concentration</a:t>
            </a:r>
            <a:r>
              <a:rPr lang="en-US" altLang="en-US" sz="2800" dirty="0">
                <a:latin typeface="Arial"/>
                <a:cs typeface="Arial"/>
              </a:rPr>
              <a:t>, until equilibrium is established.</a:t>
            </a:r>
          </a:p>
          <a:p>
            <a:pPr marL="0" indent="0" eaLnBrk="1" hangingPunct="1">
              <a:lnSpc>
                <a:spcPct val="120000"/>
              </a:lnSpc>
              <a:spcBef>
                <a:spcPct val="30000"/>
              </a:spcBef>
              <a:buFont typeface="Arial" panose="020B0604020202020204" pitchFamily="34" charset="0"/>
              <a:buNone/>
            </a:pPr>
            <a:endParaRPr lang="en-US" altLang="en-US" sz="2800" dirty="0">
              <a:latin typeface="Arial"/>
              <a:cs typeface="Arial"/>
            </a:endParaRPr>
          </a:p>
        </p:txBody>
      </p:sp>
      <p:sp>
        <p:nvSpPr>
          <p:cNvPr id="4" name="TextBox 2"/>
          <p:cNvSpPr txBox="1">
            <a:spLocks noChangeArrowheads="1"/>
          </p:cNvSpPr>
          <p:nvPr/>
        </p:nvSpPr>
        <p:spPr bwMode="auto">
          <a:xfrm>
            <a:off x="0" y="132946"/>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b="1" dirty="0">
                <a:solidFill>
                  <a:srgbClr val="953735"/>
                </a:solidFill>
                <a:latin typeface="Arial"/>
                <a:cs typeface="Arial"/>
              </a:rPr>
              <a:t>Diffusion</a:t>
            </a:r>
          </a:p>
        </p:txBody>
      </p:sp>
      <p:pic>
        <p:nvPicPr>
          <p:cNvPr id="3" name="Picture 2" descr="9iponr85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809" y="4247430"/>
            <a:ext cx="3057391" cy="2293043"/>
          </a:xfrm>
          <a:prstGeom prst="rect">
            <a:avLst/>
          </a:prstGeom>
        </p:spPr>
      </p:pic>
    </p:spTree>
    <p:extLst>
      <p:ext uri="{BB962C8B-B14F-4D97-AF65-F5344CB8AC3E}">
        <p14:creationId xmlns:p14="http://schemas.microsoft.com/office/powerpoint/2010/main" val="96116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_03aPassiveTransOne-U.jpg"/>
          <p:cNvPicPr>
            <a:picLocks noChangeAspect="1"/>
          </p:cNvPicPr>
          <p:nvPr/>
        </p:nvPicPr>
        <p:blipFill rotWithShape="1">
          <a:blip r:embed="rId3">
            <a:extLst>
              <a:ext uri="{28A0092B-C50C-407E-A947-70E740481C1C}">
                <a14:useLocalDpi xmlns:a14="http://schemas.microsoft.com/office/drawing/2010/main" val="0"/>
              </a:ext>
            </a:extLst>
          </a:blip>
          <a:srcRect b="4968"/>
          <a:stretch/>
        </p:blipFill>
        <p:spPr>
          <a:xfrm>
            <a:off x="326839" y="1690689"/>
            <a:ext cx="8546592" cy="3394795"/>
          </a:xfrm>
          <a:prstGeom prst="rect">
            <a:avLst/>
          </a:prstGeom>
        </p:spPr>
      </p:pic>
      <p:sp>
        <p:nvSpPr>
          <p:cNvPr id="5" name="Text Box 31"/>
          <p:cNvSpPr txBox="1">
            <a:spLocks noChangeArrowheads="1"/>
          </p:cNvSpPr>
          <p:nvPr/>
        </p:nvSpPr>
        <p:spPr bwMode="auto">
          <a:xfrm>
            <a:off x="368964" y="1666179"/>
            <a:ext cx="2063704" cy="320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Molecules of dye</a:t>
            </a:r>
            <a:endParaRPr lang="en-US" sz="2000" dirty="0">
              <a:solidFill>
                <a:srgbClr val="000000"/>
              </a:solidFill>
              <a:latin typeface="Arial" charset="0"/>
            </a:endParaRPr>
          </a:p>
        </p:txBody>
      </p:sp>
      <p:cxnSp>
        <p:nvCxnSpPr>
          <p:cNvPr id="6" name="Straight Connector 5"/>
          <p:cNvCxnSpPr/>
          <p:nvPr/>
        </p:nvCxnSpPr>
        <p:spPr bwMode="auto">
          <a:xfrm>
            <a:off x="1882666" y="3730351"/>
            <a:ext cx="10550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p:cNvCxnSpPr/>
          <p:nvPr/>
        </p:nvCxnSpPr>
        <p:spPr bwMode="auto">
          <a:xfrm flipV="1">
            <a:off x="4613167" y="1969750"/>
            <a:ext cx="257901" cy="2831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flipV="1">
            <a:off x="574567" y="1982450"/>
            <a:ext cx="435701" cy="36360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flipV="1">
            <a:off x="904767" y="1978217"/>
            <a:ext cx="101268" cy="65570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a:off x="1692167" y="3480584"/>
            <a:ext cx="198635" cy="241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p:nvPr/>
        </p:nvCxnSpPr>
        <p:spPr bwMode="auto">
          <a:xfrm flipV="1">
            <a:off x="1666767" y="3722350"/>
            <a:ext cx="232501" cy="384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2036897" y="3562711"/>
            <a:ext cx="751371" cy="278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Pores</a:t>
            </a:r>
            <a:endParaRPr lang="en-US" sz="2000" dirty="0">
              <a:solidFill>
                <a:srgbClr val="000000"/>
              </a:solidFill>
              <a:latin typeface="Arial" charset="0"/>
            </a:endParaRPr>
          </a:p>
        </p:txBody>
      </p:sp>
      <p:sp>
        <p:nvSpPr>
          <p:cNvPr id="13" name="Text Box 31"/>
          <p:cNvSpPr txBox="1">
            <a:spLocks noChangeArrowheads="1"/>
          </p:cNvSpPr>
          <p:nvPr/>
        </p:nvSpPr>
        <p:spPr bwMode="auto">
          <a:xfrm>
            <a:off x="4255164" y="1657714"/>
            <a:ext cx="1259371" cy="2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000000"/>
                </a:solidFill>
                <a:latin typeface="Arial" charset="0"/>
              </a:rPr>
              <a:t>Membrane</a:t>
            </a:r>
            <a:endParaRPr lang="en-US" sz="2000" dirty="0">
              <a:solidFill>
                <a:srgbClr val="000000"/>
              </a:solidFill>
              <a:latin typeface="Arial" charset="0"/>
            </a:endParaRPr>
          </a:p>
        </p:txBody>
      </p:sp>
      <p:sp>
        <p:nvSpPr>
          <p:cNvPr id="14" name="Text Box 31"/>
          <p:cNvSpPr txBox="1">
            <a:spLocks noChangeArrowheads="1"/>
          </p:cNvSpPr>
          <p:nvPr/>
        </p:nvSpPr>
        <p:spPr bwMode="auto">
          <a:xfrm>
            <a:off x="580631" y="4578710"/>
            <a:ext cx="1614971" cy="328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FFFFFF"/>
                </a:solidFill>
                <a:latin typeface="Arial" charset="0"/>
              </a:rPr>
              <a:t>Net diffusion</a:t>
            </a:r>
            <a:endParaRPr lang="en-US" sz="2000" dirty="0">
              <a:solidFill>
                <a:srgbClr val="FFFFFF"/>
              </a:solidFill>
              <a:latin typeface="Arial" charset="0"/>
            </a:endParaRPr>
          </a:p>
        </p:txBody>
      </p:sp>
      <p:sp>
        <p:nvSpPr>
          <p:cNvPr id="15" name="Text Box 31"/>
          <p:cNvSpPr txBox="1">
            <a:spLocks noChangeArrowheads="1"/>
          </p:cNvSpPr>
          <p:nvPr/>
        </p:nvSpPr>
        <p:spPr bwMode="auto">
          <a:xfrm>
            <a:off x="3670964" y="4570245"/>
            <a:ext cx="1564171" cy="30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FFFFFF"/>
                </a:solidFill>
                <a:latin typeface="Arial" charset="0"/>
              </a:rPr>
              <a:t>Net diffusion</a:t>
            </a:r>
            <a:endParaRPr lang="en-US" sz="2000" dirty="0">
              <a:solidFill>
                <a:srgbClr val="FFFFFF"/>
              </a:solidFill>
              <a:latin typeface="Arial" charset="0"/>
            </a:endParaRPr>
          </a:p>
        </p:txBody>
      </p:sp>
      <p:sp>
        <p:nvSpPr>
          <p:cNvPr id="16" name="Text Box 31"/>
          <p:cNvSpPr txBox="1">
            <a:spLocks noChangeArrowheads="1"/>
          </p:cNvSpPr>
          <p:nvPr/>
        </p:nvSpPr>
        <p:spPr bwMode="auto">
          <a:xfrm>
            <a:off x="6939097" y="4578712"/>
            <a:ext cx="1420238" cy="29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smtClean="0">
                <a:solidFill>
                  <a:srgbClr val="FFFFFF"/>
                </a:solidFill>
                <a:latin typeface="Arial" charset="0"/>
              </a:rPr>
              <a:t>Equilibrium</a:t>
            </a:r>
            <a:endParaRPr lang="en-US" sz="2000" dirty="0">
              <a:solidFill>
                <a:srgbClr val="FFFFFF"/>
              </a:solidFill>
              <a:latin typeface="Arial" charset="0"/>
            </a:endParaRPr>
          </a:p>
        </p:txBody>
      </p:sp>
      <p:sp>
        <p:nvSpPr>
          <p:cNvPr id="19" name="Rectangle 2"/>
          <p:cNvSpPr txBox="1">
            <a:spLocks noChangeArrowheads="1"/>
          </p:cNvSpPr>
          <p:nvPr/>
        </p:nvSpPr>
        <p:spPr>
          <a:xfrm>
            <a:off x="0" y="277813"/>
            <a:ext cx="9144000" cy="7889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800000"/>
                </a:solidFill>
                <a:latin typeface="Arial"/>
                <a:cs typeface="Arial"/>
              </a:rPr>
              <a:t>Diffusion across a membrane</a:t>
            </a:r>
            <a:endParaRPr lang="en-US" altLang="en-US" sz="3200" b="1" dirty="0">
              <a:solidFill>
                <a:srgbClr val="800000"/>
              </a:solidFill>
              <a:latin typeface="Arial"/>
              <a:cs typeface="Arial"/>
            </a:endParaRPr>
          </a:p>
        </p:txBody>
      </p:sp>
      <p:sp>
        <p:nvSpPr>
          <p:cNvPr id="20" name="Content Placeholder 2"/>
          <p:cNvSpPr txBox="1">
            <a:spLocks/>
          </p:cNvSpPr>
          <p:nvPr/>
        </p:nvSpPr>
        <p:spPr>
          <a:xfrm>
            <a:off x="574567" y="5570489"/>
            <a:ext cx="7886700" cy="11113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750"/>
              </a:spcBef>
              <a:buFont typeface="Arial"/>
              <a:buNone/>
            </a:pPr>
            <a:r>
              <a:rPr lang="en-US" sz="2400" dirty="0" smtClean="0">
                <a:latin typeface="Arial"/>
                <a:cs typeface="Arial"/>
              </a:rPr>
              <a:t>Particles move </a:t>
            </a:r>
            <a:r>
              <a:rPr lang="en-US" sz="2400" u="sng" dirty="0" smtClean="0">
                <a:latin typeface="Arial"/>
                <a:cs typeface="Arial"/>
              </a:rPr>
              <a:t>down </a:t>
            </a:r>
            <a:r>
              <a:rPr lang="en-US" sz="2400" dirty="0" smtClean="0">
                <a:latin typeface="Arial"/>
                <a:cs typeface="Arial"/>
              </a:rPr>
              <a:t>their concentration gradient. </a:t>
            </a:r>
          </a:p>
          <a:p>
            <a:pPr marL="0" lvl="1" indent="0">
              <a:spcBef>
                <a:spcPts val="750"/>
              </a:spcBef>
              <a:buFont typeface="Arial"/>
              <a:buNone/>
            </a:pPr>
            <a:r>
              <a:rPr lang="en-US" sz="2400" dirty="0" smtClean="0">
                <a:latin typeface="Arial"/>
                <a:cs typeface="Arial"/>
              </a:rPr>
              <a:t>High </a:t>
            </a:r>
            <a:r>
              <a:rPr lang="en-US" sz="2400" dirty="0" smtClean="0">
                <a:latin typeface="Arial"/>
                <a:cs typeface="Arial"/>
                <a:sym typeface="Wingdings"/>
              </a:rPr>
              <a:t></a:t>
            </a:r>
            <a:r>
              <a:rPr lang="en-US" sz="2400" dirty="0" smtClean="0">
                <a:latin typeface="Arial"/>
                <a:cs typeface="Arial"/>
              </a:rPr>
              <a:t> Low</a:t>
            </a:r>
            <a:endParaRPr lang="en-US" sz="2400" dirty="0">
              <a:latin typeface="Arial"/>
              <a:cs typeface="Arial"/>
            </a:endParaRPr>
          </a:p>
        </p:txBody>
      </p:sp>
    </p:spTree>
    <p:extLst>
      <p:ext uri="{BB962C8B-B14F-4D97-AF65-F5344CB8AC3E}">
        <p14:creationId xmlns:p14="http://schemas.microsoft.com/office/powerpoint/2010/main" val="312550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03bPassiveTransTwo-U.jpg"/>
          <p:cNvPicPr>
            <a:picLocks noChangeAspect="1"/>
          </p:cNvPicPr>
          <p:nvPr/>
        </p:nvPicPr>
        <p:blipFill rotWithShape="1">
          <a:blip r:embed="rId3">
            <a:extLst>
              <a:ext uri="{28A0092B-C50C-407E-A947-70E740481C1C}">
                <a14:useLocalDpi xmlns:a14="http://schemas.microsoft.com/office/drawing/2010/main" val="0"/>
              </a:ext>
            </a:extLst>
          </a:blip>
          <a:srcRect b="4889"/>
          <a:stretch/>
        </p:blipFill>
        <p:spPr>
          <a:xfrm>
            <a:off x="298704" y="1524000"/>
            <a:ext cx="8546592" cy="3623733"/>
          </a:xfrm>
          <a:prstGeom prst="rect">
            <a:avLst/>
          </a:prstGeom>
        </p:spPr>
      </p:pic>
      <p:sp>
        <p:nvSpPr>
          <p:cNvPr id="7" name="Text Box 31"/>
          <p:cNvSpPr txBox="1">
            <a:spLocks noChangeArrowheads="1"/>
          </p:cNvSpPr>
          <p:nvPr/>
        </p:nvSpPr>
        <p:spPr bwMode="auto">
          <a:xfrm>
            <a:off x="747233" y="4022894"/>
            <a:ext cx="1614971" cy="328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a:solidFill>
                  <a:srgbClr val="FFFFFF"/>
                </a:solidFill>
                <a:latin typeface="Arial" charset="0"/>
              </a:rPr>
              <a:t>Net diffusion</a:t>
            </a:r>
          </a:p>
        </p:txBody>
      </p:sp>
      <p:sp>
        <p:nvSpPr>
          <p:cNvPr id="8" name="Text Box 31"/>
          <p:cNvSpPr txBox="1">
            <a:spLocks noChangeArrowheads="1"/>
          </p:cNvSpPr>
          <p:nvPr/>
        </p:nvSpPr>
        <p:spPr bwMode="auto">
          <a:xfrm>
            <a:off x="3803698" y="4020039"/>
            <a:ext cx="1564171" cy="30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a:solidFill>
                  <a:srgbClr val="FFFFFF"/>
                </a:solidFill>
                <a:latin typeface="Arial" charset="0"/>
              </a:rPr>
              <a:t>Net diffusion</a:t>
            </a:r>
          </a:p>
        </p:txBody>
      </p:sp>
      <p:sp>
        <p:nvSpPr>
          <p:cNvPr id="9" name="Text Box 31"/>
          <p:cNvSpPr txBox="1">
            <a:spLocks noChangeArrowheads="1"/>
          </p:cNvSpPr>
          <p:nvPr/>
        </p:nvSpPr>
        <p:spPr bwMode="auto">
          <a:xfrm>
            <a:off x="6919425" y="4019935"/>
            <a:ext cx="1420238" cy="29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a:solidFill>
                  <a:srgbClr val="FFFFFF"/>
                </a:solidFill>
                <a:latin typeface="Arial" charset="0"/>
              </a:rPr>
              <a:t>Equilibrium</a:t>
            </a:r>
          </a:p>
        </p:txBody>
      </p:sp>
      <p:sp>
        <p:nvSpPr>
          <p:cNvPr id="10" name="Text Box 31"/>
          <p:cNvSpPr txBox="1">
            <a:spLocks noChangeArrowheads="1"/>
          </p:cNvSpPr>
          <p:nvPr/>
        </p:nvSpPr>
        <p:spPr bwMode="auto">
          <a:xfrm>
            <a:off x="755696" y="4657893"/>
            <a:ext cx="1614971" cy="328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a:solidFill>
                  <a:srgbClr val="FFFFFF"/>
                </a:solidFill>
                <a:latin typeface="Arial" charset="0"/>
              </a:rPr>
              <a:t>Net diffusion</a:t>
            </a:r>
          </a:p>
        </p:txBody>
      </p:sp>
      <p:sp>
        <p:nvSpPr>
          <p:cNvPr id="11" name="Text Box 31"/>
          <p:cNvSpPr txBox="1">
            <a:spLocks noChangeArrowheads="1"/>
          </p:cNvSpPr>
          <p:nvPr/>
        </p:nvSpPr>
        <p:spPr bwMode="auto">
          <a:xfrm>
            <a:off x="3820628" y="4649428"/>
            <a:ext cx="1564171" cy="303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a:solidFill>
                  <a:srgbClr val="FFFFFF"/>
                </a:solidFill>
                <a:latin typeface="Arial" charset="0"/>
              </a:rPr>
              <a:t>Net diffusion</a:t>
            </a:r>
          </a:p>
        </p:txBody>
      </p:sp>
      <p:sp>
        <p:nvSpPr>
          <p:cNvPr id="12" name="Text Box 31"/>
          <p:cNvSpPr txBox="1">
            <a:spLocks noChangeArrowheads="1"/>
          </p:cNvSpPr>
          <p:nvPr/>
        </p:nvSpPr>
        <p:spPr bwMode="auto">
          <a:xfrm>
            <a:off x="6919421" y="4657895"/>
            <a:ext cx="1420238" cy="29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000" dirty="0">
                <a:solidFill>
                  <a:srgbClr val="FFFFFF"/>
                </a:solidFill>
                <a:latin typeface="Arial" charset="0"/>
              </a:rPr>
              <a:t>Equilibrium</a:t>
            </a:r>
          </a:p>
        </p:txBody>
      </p:sp>
      <p:sp>
        <p:nvSpPr>
          <p:cNvPr id="13" name="Rectangle 2"/>
          <p:cNvSpPr txBox="1">
            <a:spLocks noChangeArrowheads="1"/>
          </p:cNvSpPr>
          <p:nvPr/>
        </p:nvSpPr>
        <p:spPr>
          <a:xfrm>
            <a:off x="0" y="277813"/>
            <a:ext cx="9144000" cy="7889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800000"/>
                </a:solidFill>
                <a:latin typeface="Arial"/>
                <a:cs typeface="Arial"/>
              </a:rPr>
              <a:t>Diffusion across a membrane</a:t>
            </a:r>
            <a:endParaRPr lang="en-US" altLang="en-US" sz="3200" b="1" dirty="0">
              <a:solidFill>
                <a:srgbClr val="800000"/>
              </a:solidFill>
              <a:latin typeface="Arial"/>
              <a:cs typeface="Arial"/>
            </a:endParaRPr>
          </a:p>
        </p:txBody>
      </p:sp>
    </p:spTree>
    <p:extLst>
      <p:ext uri="{BB962C8B-B14F-4D97-AF65-F5344CB8AC3E}">
        <p14:creationId xmlns:p14="http://schemas.microsoft.com/office/powerpoint/2010/main" val="2255992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9192" y="2419709"/>
            <a:ext cx="3209626" cy="30718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23935" y="4933933"/>
            <a:ext cx="68655" cy="55761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336635" y="4123097"/>
            <a:ext cx="68655" cy="55761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336635" y="3297594"/>
            <a:ext cx="68655" cy="55761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342440" y="2419709"/>
            <a:ext cx="68655" cy="55761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732353" y="2689425"/>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5618525" y="4680707"/>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132112" y="3087051"/>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5518586" y="2872047"/>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4832293" y="4123097"/>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384451" y="4164940"/>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779833" y="4723390"/>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679893" y="3486521"/>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618525" y="3591792"/>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184572" y="4933933"/>
            <a:ext cx="199879" cy="21054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688142" y="3111533"/>
            <a:ext cx="463421" cy="48025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072321" y="3789453"/>
            <a:ext cx="463421" cy="48025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688142" y="4269712"/>
            <a:ext cx="463421" cy="48025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993010" y="4859753"/>
            <a:ext cx="463421" cy="48025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072321" y="2534207"/>
            <a:ext cx="463421" cy="48025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
          <p:cNvSpPr txBox="1">
            <a:spLocks noChangeArrowheads="1"/>
          </p:cNvSpPr>
          <p:nvPr/>
        </p:nvSpPr>
        <p:spPr>
          <a:xfrm>
            <a:off x="0" y="277813"/>
            <a:ext cx="9144000" cy="7889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800000"/>
                </a:solidFill>
                <a:latin typeface="Arial"/>
                <a:cs typeface="Arial"/>
              </a:rPr>
              <a:t>Diffusion across a membrane</a:t>
            </a:r>
            <a:endParaRPr lang="en-US" altLang="en-US" sz="3200" b="1" dirty="0">
              <a:solidFill>
                <a:srgbClr val="800000"/>
              </a:solidFill>
              <a:latin typeface="Arial"/>
              <a:cs typeface="Arial"/>
            </a:endParaRPr>
          </a:p>
        </p:txBody>
      </p:sp>
    </p:spTree>
    <p:extLst>
      <p:ext uri="{BB962C8B-B14F-4D97-AF65-F5344CB8AC3E}">
        <p14:creationId xmlns:p14="http://schemas.microsoft.com/office/powerpoint/2010/main" val="288765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idx="4294967295"/>
          </p:nvPr>
        </p:nvSpPr>
        <p:spPr>
          <a:xfrm>
            <a:off x="228600" y="304800"/>
            <a:ext cx="8305800" cy="6324600"/>
          </a:xfrm>
        </p:spPr>
        <p:txBody>
          <a:bodyPr>
            <a:noAutofit/>
          </a:bodyPr>
          <a:lstStyle/>
          <a:p>
            <a:pPr marL="0" lvl="4" indent="0" eaLnBrk="1" hangingPunct="1">
              <a:buFont typeface="Wingdings" pitchFamily="2" charset="2"/>
              <a:buNone/>
              <a:defRPr/>
            </a:pPr>
            <a:r>
              <a:rPr lang="en-US" altLang="en-US" sz="3200" b="1" dirty="0">
                <a:solidFill>
                  <a:srgbClr val="953735"/>
                </a:solidFill>
                <a:latin typeface="Arial"/>
                <a:cs typeface="Arial"/>
              </a:rPr>
              <a:t>Osmosis</a:t>
            </a:r>
            <a:r>
              <a:rPr lang="en-US" altLang="en-US" sz="2400" b="1" dirty="0">
                <a:solidFill>
                  <a:srgbClr val="953735"/>
                </a:solidFill>
                <a:latin typeface="Arial"/>
                <a:cs typeface="Arial"/>
              </a:rPr>
              <a:t>: </a:t>
            </a:r>
            <a:r>
              <a:rPr lang="en-US" altLang="en-US" sz="2400" b="1" dirty="0">
                <a:solidFill>
                  <a:schemeClr val="accent6">
                    <a:lumMod val="75000"/>
                  </a:schemeClr>
                </a:solidFill>
                <a:latin typeface="Arial"/>
                <a:cs typeface="Arial"/>
              </a:rPr>
              <a:t>the diffusion of WATER from an area of high concentration to an area of low concentration, across a </a:t>
            </a:r>
            <a:r>
              <a:rPr lang="en-US" altLang="en-US" sz="2400" b="1" u="sng" dirty="0" smtClean="0">
                <a:solidFill>
                  <a:schemeClr val="accent6">
                    <a:lumMod val="75000"/>
                  </a:schemeClr>
                </a:solidFill>
                <a:latin typeface="Arial"/>
                <a:cs typeface="Arial"/>
              </a:rPr>
              <a:t>selectively permeable</a:t>
            </a:r>
            <a:r>
              <a:rPr lang="en-US" altLang="en-US" sz="2400" b="1" dirty="0" smtClean="0">
                <a:solidFill>
                  <a:schemeClr val="accent6">
                    <a:lumMod val="75000"/>
                  </a:schemeClr>
                </a:solidFill>
                <a:latin typeface="Arial"/>
                <a:cs typeface="Arial"/>
              </a:rPr>
              <a:t> </a:t>
            </a:r>
            <a:r>
              <a:rPr lang="en-US" altLang="en-US" sz="2400" b="1" dirty="0">
                <a:solidFill>
                  <a:schemeClr val="accent6">
                    <a:lumMod val="75000"/>
                  </a:schemeClr>
                </a:solidFill>
                <a:latin typeface="Arial"/>
                <a:cs typeface="Arial"/>
              </a:rPr>
              <a:t>membrane, until </a:t>
            </a:r>
            <a:r>
              <a:rPr lang="en-US" altLang="en-US" sz="2400" b="1" u="sng" dirty="0">
                <a:solidFill>
                  <a:schemeClr val="accent6">
                    <a:lumMod val="75000"/>
                  </a:schemeClr>
                </a:solidFill>
                <a:latin typeface="Arial"/>
                <a:cs typeface="Arial"/>
              </a:rPr>
              <a:t>equilibrium</a:t>
            </a:r>
            <a:r>
              <a:rPr lang="en-US" altLang="en-US" sz="2400" b="1" dirty="0">
                <a:solidFill>
                  <a:schemeClr val="accent6">
                    <a:lumMod val="75000"/>
                  </a:schemeClr>
                </a:solidFill>
                <a:latin typeface="Arial"/>
                <a:cs typeface="Arial"/>
              </a:rPr>
              <a:t> is established</a:t>
            </a:r>
            <a:r>
              <a:rPr lang="en-US" altLang="en-US" sz="2400" b="1" dirty="0" smtClean="0">
                <a:solidFill>
                  <a:schemeClr val="accent6">
                    <a:lumMod val="75000"/>
                  </a:schemeClr>
                </a:solidFill>
                <a:latin typeface="Arial"/>
                <a:cs typeface="Arial"/>
              </a:rPr>
              <a:t>.</a:t>
            </a:r>
            <a:endParaRPr lang="en-US" altLang="en-US" sz="2000" dirty="0" smtClean="0">
              <a:latin typeface="Arial"/>
              <a:cs typeface="Arial"/>
            </a:endParaRPr>
          </a:p>
          <a:p>
            <a:pPr marL="0" indent="0">
              <a:buNone/>
            </a:pPr>
            <a:endParaRPr lang="en-US" sz="2400" dirty="0" smtClean="0">
              <a:latin typeface="Arial"/>
              <a:cs typeface="Arial"/>
            </a:endParaRPr>
          </a:p>
          <a:p>
            <a:pPr marL="0" indent="0">
              <a:buNone/>
            </a:pPr>
            <a:r>
              <a:rPr lang="en-US" sz="2400" dirty="0" smtClean="0">
                <a:latin typeface="Arial"/>
                <a:cs typeface="Arial"/>
              </a:rPr>
              <a:t>If a membrane, permeable to water but not to a solute, separates two solutions with different concentrations of solute, water will cross the membrane, moving down its own concentration gradient. </a:t>
            </a:r>
          </a:p>
          <a:p>
            <a:pPr marL="914400" lvl="1" indent="-457200" eaLnBrk="1" hangingPunct="1">
              <a:lnSpc>
                <a:spcPct val="150000"/>
              </a:lnSpc>
              <a:buFont typeface="Arial" charset="0"/>
              <a:buAutoNum type="alphaUcParenR"/>
              <a:defRPr/>
            </a:pPr>
            <a:endParaRPr lang="en-US" altLang="en-US" sz="2400" b="1" dirty="0">
              <a:latin typeface="Arial"/>
              <a:cs typeface="Arial"/>
            </a:endParaRP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71950"/>
            <a:ext cx="1905000" cy="200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06157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7765</TotalTime>
  <Words>1127</Words>
  <Application>Microsoft Macintosh PowerPoint</Application>
  <PresentationFormat>On-screen Show (4:3)</PresentationFormat>
  <Paragraphs>321</Paragraphs>
  <Slides>34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ＭＳ Ｐゴシック</vt:lpstr>
      <vt:lpstr>Times</vt:lpstr>
      <vt:lpstr>Times New Roman</vt:lpstr>
      <vt:lpstr>Wingdings</vt:lpstr>
      <vt:lpstr>宋体</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balance between cells and their surroundings is crucial to organisms</vt:lpstr>
      <vt:lpstr>PowerPoint Presentation</vt:lpstr>
      <vt:lpstr>PowerPoint Presentation</vt:lpstr>
      <vt:lpstr>PowerPoint Presentation</vt:lpstr>
      <vt:lpstr>PowerPoint Presentation</vt:lpstr>
      <vt:lpstr>Membrane Structure: the fluid mosaic model</vt:lpstr>
      <vt:lpstr>PowerPoint Presentation</vt:lpstr>
      <vt:lpstr>Phospholipids</vt:lpstr>
      <vt:lpstr>Membranes: Phospholipid Bilayers</vt:lpstr>
      <vt:lpstr>Which answer correctly describes hydrophobic and hydrophilic regions of the lipid bilayer?</vt:lpstr>
      <vt:lpstr>Which answer correctly describes hydrophobic and hydrophilic regions of the lipid bilayer?</vt:lpstr>
      <vt:lpstr>Diffusion of particles across  biological membranes</vt:lpstr>
      <vt:lpstr>PowerPoint Presentation</vt:lpstr>
      <vt:lpstr>PowerPoint Presentation</vt:lpstr>
      <vt:lpstr>PowerPoint Presentation</vt:lpstr>
      <vt:lpstr>Transport across membranes</vt:lpstr>
      <vt:lpstr>Active Transport</vt:lpstr>
      <vt:lpstr>Transport across membranes</vt:lpstr>
      <vt:lpstr>Label the diagram:  Red numbers refer to biological molecules and structures Black numbers refer to processes denoted by arrows</vt:lpstr>
      <vt:lpstr>PowerPoint Presentation</vt:lpstr>
      <vt:lpstr>Summary: Types of Cellular Transport</vt:lpstr>
      <vt:lpstr>PowerPoint Presentation</vt:lpstr>
      <vt:lpstr>Figure 5.5</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Meirav Lavy</dc:creator>
  <cp:lastModifiedBy>Frank Santana</cp:lastModifiedBy>
  <cp:revision>91</cp:revision>
  <dcterms:created xsi:type="dcterms:W3CDTF">2017-09-08T03:35:21Z</dcterms:created>
  <dcterms:modified xsi:type="dcterms:W3CDTF">2018-09-25T05:09:58Z</dcterms:modified>
</cp:coreProperties>
</file>