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41" r:id="rId2"/>
    <p:sldId id="258" r:id="rId3"/>
    <p:sldId id="259" r:id="rId4"/>
    <p:sldId id="260" r:id="rId5"/>
    <p:sldId id="263" r:id="rId6"/>
    <p:sldId id="264" r:id="rId7"/>
    <p:sldId id="304" r:id="rId8"/>
    <p:sldId id="343" r:id="rId9"/>
    <p:sldId id="345" r:id="rId10"/>
    <p:sldId id="267" r:id="rId11"/>
    <p:sldId id="314" r:id="rId12"/>
    <p:sldId id="336" r:id="rId13"/>
    <p:sldId id="337" r:id="rId14"/>
    <p:sldId id="275" r:id="rId15"/>
    <p:sldId id="276" r:id="rId16"/>
    <p:sldId id="277" r:id="rId17"/>
    <p:sldId id="346" r:id="rId18"/>
    <p:sldId id="303" r:id="rId19"/>
    <p:sldId id="279" r:id="rId20"/>
    <p:sldId id="316" r:id="rId21"/>
    <p:sldId id="305" r:id="rId22"/>
    <p:sldId id="283" r:id="rId23"/>
    <p:sldId id="284" r:id="rId24"/>
    <p:sldId id="285" r:id="rId25"/>
    <p:sldId id="347" r:id="rId26"/>
    <p:sldId id="338" r:id="rId27"/>
    <p:sldId id="332" r:id="rId28"/>
    <p:sldId id="333" r:id="rId29"/>
    <p:sldId id="288" r:id="rId30"/>
    <p:sldId id="289" r:id="rId31"/>
    <p:sldId id="329" r:id="rId32"/>
    <p:sldId id="321" r:id="rId33"/>
    <p:sldId id="292" r:id="rId34"/>
    <p:sldId id="320" r:id="rId35"/>
    <p:sldId id="294" r:id="rId36"/>
    <p:sldId id="295" r:id="rId37"/>
    <p:sldId id="296" r:id="rId38"/>
    <p:sldId id="301" r:id="rId39"/>
    <p:sldId id="302" r:id="rId40"/>
    <p:sldId id="340" r:id="rId41"/>
    <p:sldId id="299" r:id="rId42"/>
    <p:sldId id="348" r:id="rId43"/>
    <p:sldId id="334" r:id="rId44"/>
    <p:sldId id="335" r:id="rId45"/>
    <p:sldId id="339" r:id="rId46"/>
    <p:sldId id="34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6" autoAdjust="0"/>
    <p:restoredTop sz="79698" autoAdjust="0"/>
  </p:normalViewPr>
  <p:slideViewPr>
    <p:cSldViewPr snapToGrid="0" snapToObjects="1">
      <p:cViewPr varScale="1">
        <p:scale>
          <a:sx n="85" d="100"/>
          <a:sy n="85" d="100"/>
        </p:scale>
        <p:origin x="1832" y="168"/>
      </p:cViewPr>
      <p:guideLst>
        <p:guide orient="horz" pos="2160"/>
        <p:guide pos="2880"/>
      </p:guideLst>
    </p:cSldViewPr>
  </p:slideViewPr>
  <p:outlineViewPr>
    <p:cViewPr>
      <p:scale>
        <a:sx n="33" d="100"/>
        <a:sy n="33" d="100"/>
      </p:scale>
      <p:origin x="0" y="-61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55"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B4D86-A4D3-B142-BB1D-B09226128F0B}" type="datetimeFigureOut">
              <a:rPr lang="en-US" smtClean="0"/>
              <a:t>9/24/18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97002-13E5-3B48-992D-09D2A693170B}" type="slidenum">
              <a:rPr lang="en-US" smtClean="0"/>
              <a:t>‹#›</a:t>
            </a:fld>
            <a:endParaRPr lang="en-US"/>
          </a:p>
        </p:txBody>
      </p:sp>
    </p:spTree>
    <p:extLst>
      <p:ext uri="{BB962C8B-B14F-4D97-AF65-F5344CB8AC3E}">
        <p14:creationId xmlns:p14="http://schemas.microsoft.com/office/powerpoint/2010/main" val="3932505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a:buNone/>
            </a:pPr>
            <a:fld id="{00000000-1234-1234-1234-123412341234}" type="slidenum">
              <a:rPr lang="en-US" sz="1200" b="0" i="0" u="none" strike="noStrike" cap="none">
                <a:solidFill>
                  <a:srgbClr val="000000"/>
                </a:solidFill>
                <a:latin typeface="Times"/>
                <a:ea typeface="Times"/>
                <a:cs typeface="Times"/>
                <a:sym typeface="Times"/>
              </a:rPr>
              <a:t>2</a:t>
            </a:fld>
            <a:endParaRPr lang="en-US" sz="1200" b="0" i="0" u="none" strike="noStrike" cap="none">
              <a:solidFill>
                <a:srgbClr val="000000"/>
              </a:solidFill>
              <a:latin typeface="Times"/>
              <a:ea typeface="Times"/>
              <a:cs typeface="Times"/>
              <a:sym typeface="Times"/>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1" indent="0" algn="l" rtl="0">
              <a:spcBef>
                <a:spcPts val="360"/>
              </a:spcBef>
              <a:spcAft>
                <a:spcPts val="0"/>
              </a:spcAft>
              <a:buClr>
                <a:schemeClr val="dk1"/>
              </a:buClr>
              <a:buSzPct val="25000"/>
              <a:buFont typeface="Times New Roman"/>
              <a:buNone/>
            </a:pPr>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70756-4257-E341-8BBE-7E2981FB4A22}" type="slidenum">
              <a:rPr lang="en-US" smtClean="0"/>
              <a:t>11</a:t>
            </a:fld>
            <a:endParaRPr lang="en-US"/>
          </a:p>
        </p:txBody>
      </p:sp>
    </p:spTree>
    <p:extLst>
      <p:ext uri="{BB962C8B-B14F-4D97-AF65-F5344CB8AC3E}">
        <p14:creationId xmlns:p14="http://schemas.microsoft.com/office/powerpoint/2010/main" val="4032000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70756-4257-E341-8BBE-7E2981FB4A22}" type="slidenum">
              <a:rPr lang="en-US" smtClean="0"/>
              <a:t>14</a:t>
            </a:fld>
            <a:endParaRPr lang="en-US"/>
          </a:p>
        </p:txBody>
      </p:sp>
    </p:spTree>
    <p:extLst>
      <p:ext uri="{BB962C8B-B14F-4D97-AF65-F5344CB8AC3E}">
        <p14:creationId xmlns:p14="http://schemas.microsoft.com/office/powerpoint/2010/main" val="400594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C10EB2C-2907-A04F-8797-A76781C1EA25}" type="slidenum">
              <a:rPr lang="en-US" sz="1200">
                <a:latin typeface="Times New Roman" charset="0"/>
                <a:cs typeface="Arial" charset="0"/>
              </a:rPr>
              <a:pPr algn="r"/>
              <a:t>15</a:t>
            </a:fld>
            <a:endParaRPr lang="en-US" sz="1200">
              <a:latin typeface="Times New Roman" charset="0"/>
              <a:cs typeface="Arial" charset="0"/>
            </a:endParaRPr>
          </a:p>
        </p:txBody>
      </p:sp>
      <p:sp>
        <p:nvSpPr>
          <p:cNvPr id="3665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659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C10EB2C-2907-A04F-8797-A76781C1EA25}" type="slidenum">
              <a:rPr lang="en-US" sz="1200">
                <a:latin typeface="Times New Roman" charset="0"/>
                <a:cs typeface="Arial" charset="0"/>
              </a:rPr>
              <a:pPr algn="r"/>
              <a:t>16</a:t>
            </a:fld>
            <a:endParaRPr lang="en-US" sz="1200">
              <a:latin typeface="Times New Roman" charset="0"/>
              <a:cs typeface="Arial" charset="0"/>
            </a:endParaRPr>
          </a:p>
        </p:txBody>
      </p:sp>
      <p:sp>
        <p:nvSpPr>
          <p:cNvPr id="3665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659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C10EB2C-2907-A04F-8797-A76781C1EA25}" type="slidenum">
              <a:rPr lang="en-US" sz="1200">
                <a:latin typeface="Times New Roman" charset="0"/>
                <a:cs typeface="Arial" charset="0"/>
              </a:rPr>
              <a:pPr algn="r"/>
              <a:t>17</a:t>
            </a:fld>
            <a:endParaRPr lang="en-US" sz="1200">
              <a:latin typeface="Times New Roman" charset="0"/>
              <a:cs typeface="Arial" charset="0"/>
            </a:endParaRPr>
          </a:p>
        </p:txBody>
      </p:sp>
      <p:sp>
        <p:nvSpPr>
          <p:cNvPr id="3665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659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97532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C10EB2C-2907-A04F-8797-A76781C1EA25}" type="slidenum">
              <a:rPr lang="en-US" sz="1200">
                <a:latin typeface="Times New Roman" charset="0"/>
                <a:cs typeface="Arial" charset="0"/>
              </a:rPr>
              <a:pPr algn="r"/>
              <a:t>18</a:t>
            </a:fld>
            <a:endParaRPr lang="en-US" sz="1200">
              <a:latin typeface="Times New Roman" charset="0"/>
              <a:cs typeface="Arial" charset="0"/>
            </a:endParaRPr>
          </a:p>
        </p:txBody>
      </p:sp>
      <p:sp>
        <p:nvSpPr>
          <p:cNvPr id="3665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659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r>
              <a:rPr lang="en-US" dirty="0">
                <a:ea typeface="ＭＳ Ｐゴシック" charset="0"/>
                <a:cs typeface="ＭＳ Ｐゴシック" charset="0"/>
              </a:rPr>
              <a:t>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D1EDA59-209B-A948-9D7F-A688A561B087}" type="slidenum">
              <a:rPr lang="en-US" sz="1200">
                <a:latin typeface="Times" charset="0"/>
              </a:rPr>
              <a:pPr algn="r"/>
              <a:t>19</a:t>
            </a:fld>
            <a:endParaRPr lang="en-US" sz="1200">
              <a:latin typeface="Times" charset="0"/>
            </a:endParaRPr>
          </a:p>
        </p:txBody>
      </p:sp>
      <p:sp>
        <p:nvSpPr>
          <p:cNvPr id="5140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4052" name="Rectangle 3"/>
          <p:cNvSpPr>
            <a:spLocks noGrp="1" noChangeArrowheads="1"/>
          </p:cNvSpPr>
          <p:nvPr>
            <p:ph type="body" idx="1"/>
          </p:nvPr>
        </p:nvSpPr>
        <p:spPr bwMode="auto">
          <a:xfrm>
            <a:off x="914400" y="4330700"/>
            <a:ext cx="5029200" cy="4114800"/>
          </a:xfrm>
          <a:prstGeom prst="rect">
            <a:avLst/>
          </a:prstGeom>
          <a:solidFill>
            <a:srgbClr val="FFFFFF"/>
          </a:solidFill>
          <a:ln>
            <a:solidFill>
              <a:srgbClr val="000000"/>
            </a:solidFill>
            <a:miter lim="800000"/>
            <a:headEnd/>
            <a:tailEnd/>
          </a:ln>
        </p:spPr>
        <p:txBody>
          <a:bodyPr/>
          <a:lstStyle/>
          <a:p>
            <a:pPr eaLnBrk="1" hangingPunct="1"/>
            <a:endParaRPr lang="en-US" dirty="0">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20</a:t>
            </a:fld>
            <a:endParaRPr lang="en-US"/>
          </a:p>
        </p:txBody>
      </p:sp>
    </p:spTree>
    <p:extLst>
      <p:ext uri="{BB962C8B-B14F-4D97-AF65-F5344CB8AC3E}">
        <p14:creationId xmlns:p14="http://schemas.microsoft.com/office/powerpoint/2010/main" val="211691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00279D3-C7E0-0E47-81F8-6FE52E1F0309}" type="slidenum">
              <a:rPr lang="en-US" sz="1200">
                <a:latin typeface="Times New Roman" charset="0"/>
                <a:cs typeface="Arial" charset="0"/>
              </a:rPr>
              <a:pPr algn="r"/>
              <a:t>22</a:t>
            </a:fld>
            <a:endParaRPr lang="en-US" sz="1200">
              <a:latin typeface="Times New Roman" charset="0"/>
              <a:cs typeface="Arial" charset="0"/>
            </a:endParaRPr>
          </a:p>
        </p:txBody>
      </p:sp>
      <p:sp>
        <p:nvSpPr>
          <p:cNvPr id="3850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5028"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F6B14C8-766B-6D47-AA78-7D25DDE47F86}" type="slidenum">
              <a:rPr lang="en-US" sz="1200">
                <a:latin typeface="Times" charset="0"/>
              </a:rPr>
              <a:pPr algn="r"/>
              <a:t>23</a:t>
            </a:fld>
            <a:endParaRPr lang="en-US" sz="1200">
              <a:latin typeface="Times" charset="0"/>
            </a:endParaRPr>
          </a:p>
        </p:txBody>
      </p:sp>
      <p:sp>
        <p:nvSpPr>
          <p:cNvPr id="5201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0196" name="Rectangle 3"/>
          <p:cNvSpPr>
            <a:spLocks noGrp="1" noChangeArrowheads="1"/>
          </p:cNvSpPr>
          <p:nvPr>
            <p:ph type="body" idx="1"/>
          </p:nvPr>
        </p:nvSpPr>
        <p:spPr bwMode="auto">
          <a:xfrm>
            <a:off x="914400" y="4330700"/>
            <a:ext cx="5029200" cy="4114800"/>
          </a:xfrm>
          <a:prstGeom prst="rect">
            <a:avLst/>
          </a:prstGeom>
          <a:solidFill>
            <a:srgbClr val="FFFFFF"/>
          </a:solidFill>
          <a:ln>
            <a:solidFill>
              <a:srgbClr val="000000"/>
            </a:solidFill>
            <a:miter lim="800000"/>
            <a:headEnd/>
            <a:tailEnd/>
          </a:ln>
        </p:spPr>
        <p:txBody>
          <a:bodyPr/>
          <a:lstStyle/>
          <a:p>
            <a:pPr eaLnBrk="1" hangingPunct="1"/>
            <a:endParaRPr lang="en-US" dirty="0">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70756-4257-E341-8BBE-7E2981FB4A22}" type="slidenum">
              <a:rPr lang="en-US" smtClean="0"/>
              <a:t>3</a:t>
            </a:fld>
            <a:endParaRPr lang="en-US"/>
          </a:p>
        </p:txBody>
      </p:sp>
    </p:spTree>
    <p:extLst>
      <p:ext uri="{BB962C8B-B14F-4D97-AF65-F5344CB8AC3E}">
        <p14:creationId xmlns:p14="http://schemas.microsoft.com/office/powerpoint/2010/main" val="3089334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F6B14C8-766B-6D47-AA78-7D25DDE47F86}" type="slidenum">
              <a:rPr lang="en-US" sz="1200">
                <a:latin typeface="Times" charset="0"/>
              </a:rPr>
              <a:pPr algn="r"/>
              <a:t>24</a:t>
            </a:fld>
            <a:endParaRPr lang="en-US" sz="1200">
              <a:latin typeface="Times" charset="0"/>
            </a:endParaRPr>
          </a:p>
        </p:txBody>
      </p:sp>
      <p:sp>
        <p:nvSpPr>
          <p:cNvPr id="5201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0196" name="Rectangle 3"/>
          <p:cNvSpPr>
            <a:spLocks noGrp="1" noChangeArrowheads="1"/>
          </p:cNvSpPr>
          <p:nvPr>
            <p:ph type="body" idx="1"/>
          </p:nvPr>
        </p:nvSpPr>
        <p:spPr bwMode="auto">
          <a:xfrm>
            <a:off x="914400" y="4330700"/>
            <a:ext cx="5029200" cy="4114800"/>
          </a:xfrm>
          <a:prstGeom prst="rect">
            <a:avLst/>
          </a:prstGeom>
          <a:solidFill>
            <a:srgbClr val="FFFFFF"/>
          </a:solidFill>
          <a:ln>
            <a:solidFill>
              <a:srgbClr val="000000"/>
            </a:solidFill>
            <a:miter lim="800000"/>
            <a:headEnd/>
            <a:tailEnd/>
          </a:ln>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F6B14C8-766B-6D47-AA78-7D25DDE47F86}" type="slidenum">
              <a:rPr lang="en-US" sz="1200">
                <a:latin typeface="Times" charset="0"/>
              </a:rPr>
              <a:pPr algn="r"/>
              <a:t>25</a:t>
            </a:fld>
            <a:endParaRPr lang="en-US" sz="1200">
              <a:latin typeface="Times" charset="0"/>
            </a:endParaRPr>
          </a:p>
        </p:txBody>
      </p:sp>
      <p:sp>
        <p:nvSpPr>
          <p:cNvPr id="5201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0196" name="Rectangle 3"/>
          <p:cNvSpPr>
            <a:spLocks noGrp="1" noChangeArrowheads="1"/>
          </p:cNvSpPr>
          <p:nvPr>
            <p:ph type="body" idx="1"/>
          </p:nvPr>
        </p:nvSpPr>
        <p:spPr bwMode="auto">
          <a:xfrm>
            <a:off x="914400" y="4330700"/>
            <a:ext cx="5029200" cy="4114800"/>
          </a:xfrm>
          <a:prstGeom prst="rect">
            <a:avLst/>
          </a:prstGeom>
          <a:solidFill>
            <a:srgbClr val="FFFFFF"/>
          </a:solidFill>
          <a:ln>
            <a:solidFill>
              <a:srgbClr val="000000"/>
            </a:solidFill>
            <a:miter lim="800000"/>
            <a:headEnd/>
            <a:tailEnd/>
          </a:ln>
        </p:spPr>
        <p:txBody>
          <a:bodyPr/>
          <a:lstStyle/>
          <a:p>
            <a:pPr eaLnBrk="1" hangingPunct="1"/>
            <a:r>
              <a:rPr lang="en-US" dirty="0" smtClean="0">
                <a:latin typeface="Times" charset="0"/>
                <a:ea typeface="ＭＳ Ｐゴシック" charset="0"/>
                <a:cs typeface="ＭＳ Ｐゴシック" charset="0"/>
              </a:rPr>
              <a:t>In</a:t>
            </a:r>
            <a:r>
              <a:rPr lang="en-US" baseline="0" dirty="0" smtClean="0">
                <a:latin typeface="Times" charset="0"/>
                <a:ea typeface="ＭＳ Ｐゴシック" charset="0"/>
                <a:cs typeface="ＭＳ Ｐゴシック" charset="0"/>
              </a:rPr>
              <a:t> what way does the second law of thermodynamics apply to this example? (There is some heat produced as a result of the inefficiencies of the chemical reaction)</a:t>
            </a:r>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99339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1" baseline="0" dirty="0"/>
              <a:t> C</a:t>
            </a:r>
            <a:endParaRPr lang="en-US" b="1" dirty="0"/>
          </a:p>
        </p:txBody>
      </p:sp>
      <p:sp>
        <p:nvSpPr>
          <p:cNvPr id="4" name="Slide Number Placeholder 3"/>
          <p:cNvSpPr>
            <a:spLocks noGrp="1"/>
          </p:cNvSpPr>
          <p:nvPr>
            <p:ph type="sldNum" sz="quarter" idx="10"/>
          </p:nvPr>
        </p:nvSpPr>
        <p:spPr/>
        <p:txBody>
          <a:bodyPr/>
          <a:lstStyle/>
          <a:p>
            <a:fld id="{288BBE3C-0B5A-5444-A8A9-56CF91171FC6}" type="slidenum">
              <a:rPr lang="en-US" smtClean="0"/>
              <a:t>27</a:t>
            </a:fld>
            <a:endParaRPr lang="en-US"/>
          </a:p>
        </p:txBody>
      </p:sp>
    </p:spTree>
    <p:extLst>
      <p:ext uri="{BB962C8B-B14F-4D97-AF65-F5344CB8AC3E}">
        <p14:creationId xmlns:p14="http://schemas.microsoft.com/office/powerpoint/2010/main" val="3724403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1" baseline="0" dirty="0"/>
              <a:t> C</a:t>
            </a:r>
            <a:endParaRPr lang="en-US" b="1" dirty="0"/>
          </a:p>
        </p:txBody>
      </p:sp>
      <p:sp>
        <p:nvSpPr>
          <p:cNvPr id="4" name="Slide Number Placeholder 3"/>
          <p:cNvSpPr>
            <a:spLocks noGrp="1"/>
          </p:cNvSpPr>
          <p:nvPr>
            <p:ph type="sldNum" sz="quarter" idx="10"/>
          </p:nvPr>
        </p:nvSpPr>
        <p:spPr/>
        <p:txBody>
          <a:bodyPr/>
          <a:lstStyle/>
          <a:p>
            <a:fld id="{288BBE3C-0B5A-5444-A8A9-56CF91171FC6}" type="slidenum">
              <a:rPr lang="en-US" smtClean="0"/>
              <a:t>28</a:t>
            </a:fld>
            <a:endParaRPr lang="en-US"/>
          </a:p>
        </p:txBody>
      </p:sp>
    </p:spTree>
    <p:extLst>
      <p:ext uri="{BB962C8B-B14F-4D97-AF65-F5344CB8AC3E}">
        <p14:creationId xmlns:p14="http://schemas.microsoft.com/office/powerpoint/2010/main" val="372440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F381EE3-03C9-004A-A9AA-175AC5800019}" type="slidenum">
              <a:rPr lang="en-US" sz="1200">
                <a:latin typeface="Times New Roman" charset="0"/>
                <a:cs typeface="Arial" charset="0"/>
              </a:rPr>
              <a:pPr algn="r"/>
              <a:t>29</a:t>
            </a:fld>
            <a:endParaRPr lang="en-US" sz="1200">
              <a:latin typeface="Times New Roman" charset="0"/>
              <a:cs typeface="Arial" charset="0"/>
            </a:endParaRPr>
          </a:p>
        </p:txBody>
      </p:sp>
      <p:sp>
        <p:nvSpPr>
          <p:cNvPr id="3932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322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ea typeface="ＭＳ Ｐゴシック" charset="0"/>
              <a:cs typeface="ＭＳ Ｐゴシック" charset="0"/>
            </a:endParaRPr>
          </a:p>
        </p:txBody>
      </p:sp>
    </p:spTree>
    <p:extLst>
      <p:ext uri="{BB962C8B-B14F-4D97-AF65-F5344CB8AC3E}">
        <p14:creationId xmlns:p14="http://schemas.microsoft.com/office/powerpoint/2010/main" val="2687770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10"/>
          </p:nvPr>
        </p:nvSpPr>
        <p:spPr/>
        <p:txBody>
          <a:bodyPr/>
          <a:lstStyle/>
          <a:p>
            <a:fld id="{4E270756-4257-E341-8BBE-7E2981FB4A22}" type="slidenum">
              <a:rPr lang="en-US" smtClean="0"/>
              <a:t>30</a:t>
            </a:fld>
            <a:endParaRPr lang="en-US"/>
          </a:p>
        </p:txBody>
      </p:sp>
    </p:spTree>
    <p:extLst>
      <p:ext uri="{BB962C8B-B14F-4D97-AF65-F5344CB8AC3E}">
        <p14:creationId xmlns:p14="http://schemas.microsoft.com/office/powerpoint/2010/main" val="1376674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10"/>
          </p:nvPr>
        </p:nvSpPr>
        <p:spPr/>
        <p:txBody>
          <a:bodyPr/>
          <a:lstStyle/>
          <a:p>
            <a:fld id="{4E270756-4257-E341-8BBE-7E2981FB4A22}" type="slidenum">
              <a:rPr lang="en-US" smtClean="0"/>
              <a:t>31</a:t>
            </a:fld>
            <a:endParaRPr lang="en-US"/>
          </a:p>
        </p:txBody>
      </p:sp>
    </p:spTree>
    <p:extLst>
      <p:ext uri="{BB962C8B-B14F-4D97-AF65-F5344CB8AC3E}">
        <p14:creationId xmlns:p14="http://schemas.microsoft.com/office/powerpoint/2010/main" val="137667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eaLnBrk="0" hangingPunct="0"/>
            <a:fld id="{932B701A-549B-D943-B3DC-64C65842CE2F}" type="slidenum">
              <a:rPr lang="en-US" sz="1200">
                <a:latin typeface="Times New Roman" charset="0"/>
                <a:ea typeface="Arial" charset="0"/>
                <a:cs typeface="Arial" charset="0"/>
              </a:rPr>
              <a:pPr algn="r" eaLnBrk="0" hangingPunct="0"/>
              <a:t>32</a:t>
            </a:fld>
            <a:endParaRPr lang="en-US" sz="1200" dirty="0">
              <a:latin typeface="Times New Roman" charset="0"/>
              <a:ea typeface="Arial" charset="0"/>
              <a:cs typeface="Arial" charset="0"/>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3185760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5.14_2 The catalytic cycle of an enzyme (step 2)</a:t>
            </a:r>
          </a:p>
          <a:p>
            <a:endParaRPr lang="en-US">
              <a:latin typeface="Arial"/>
            </a:endParaRPr>
          </a:p>
        </p:txBody>
      </p:sp>
    </p:spTree>
    <p:extLst>
      <p:ext uri="{BB962C8B-B14F-4D97-AF65-F5344CB8AC3E}">
        <p14:creationId xmlns:p14="http://schemas.microsoft.com/office/powerpoint/2010/main" val="345284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70756-4257-E341-8BBE-7E2981FB4A22}" type="slidenum">
              <a:rPr lang="en-US" smtClean="0"/>
              <a:t>4</a:t>
            </a:fld>
            <a:endParaRPr lang="en-US"/>
          </a:p>
        </p:txBody>
      </p:sp>
    </p:spTree>
    <p:extLst>
      <p:ext uri="{BB962C8B-B14F-4D97-AF65-F5344CB8AC3E}">
        <p14:creationId xmlns:p14="http://schemas.microsoft.com/office/powerpoint/2010/main" val="2182599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122B9D-388F-4959-BE68-A0795A4E9E40}" type="slidenum">
              <a:rPr lang="en-US" altLang="en-US" sz="1200"/>
              <a:pPr eaLnBrk="1" hangingPunct="1"/>
              <a:t>35</a:t>
            </a:fld>
            <a:endParaRPr lang="en-US" alt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64F757-E0BE-4993-8F7B-5083622438C5}" type="slidenum">
              <a:rPr lang="en-US" altLang="en-US" smtClean="0">
                <a:latin typeface="Times" panose="02020603050405020304" pitchFamily="18" charset="0"/>
                <a:ea typeface="ＭＳ Ｐゴシック" panose="020B0600070205080204" pitchFamily="34" charset="-128"/>
              </a:rPr>
              <a:pPr fontAlgn="base">
                <a:spcBef>
                  <a:spcPct val="0"/>
                </a:spcBef>
                <a:spcAft>
                  <a:spcPct val="0"/>
                </a:spcAft>
              </a:pPr>
              <a:t>36</a:t>
            </a:fld>
            <a:endParaRPr lang="en-US" altLang="en-US">
              <a:latin typeface="Times" panose="02020603050405020304" pitchFamily="18" charset="0"/>
              <a:ea typeface="ＭＳ Ｐゴシック" panose="020B0600070205080204" pitchFamily="34" charset="-128"/>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45720" indent="0" eaLnBrk="1" hangingPunct="1">
              <a:buNone/>
            </a:pPr>
            <a:endParaRPr lang="en-US" altLang="en-US" sz="14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60520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70756-4257-E341-8BBE-7E2981FB4A22}" type="slidenum">
              <a:rPr lang="en-US" smtClean="0"/>
              <a:t>37</a:t>
            </a:fld>
            <a:endParaRPr lang="en-US"/>
          </a:p>
        </p:txBody>
      </p:sp>
    </p:spTree>
    <p:extLst>
      <p:ext uri="{BB962C8B-B14F-4D97-AF65-F5344CB8AC3E}">
        <p14:creationId xmlns:p14="http://schemas.microsoft.com/office/powerpoint/2010/main" val="475229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94EB7CC9-9257-4B88-B449-E6B88C40AE72}" type="slidenum">
              <a:rPr lang="en-US" altLang="en-US">
                <a:cs typeface="Arial" panose="020B0604020202020204" pitchFamily="34" charset="0"/>
              </a:rPr>
              <a:pPr algn="r">
                <a:spcBef>
                  <a:spcPct val="0"/>
                </a:spcBef>
              </a:pPr>
              <a:t>38</a:t>
            </a:fld>
            <a:endParaRPr lang="en-US" altLang="en-US">
              <a:cs typeface="Arial" panose="020B0604020202020204" pitchFamily="34"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Answer: b</a:t>
            </a:r>
          </a:p>
        </p:txBody>
      </p:sp>
    </p:spTree>
    <p:extLst>
      <p:ext uri="{BB962C8B-B14F-4D97-AF65-F5344CB8AC3E}">
        <p14:creationId xmlns:p14="http://schemas.microsoft.com/office/powerpoint/2010/main" val="543453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50416632-B254-46D1-A116-66C4EBBD8DDA}" type="slidenum">
              <a:rPr lang="en-US" altLang="en-US">
                <a:cs typeface="Arial" panose="020B0604020202020204" pitchFamily="34" charset="0"/>
              </a:rPr>
              <a:pPr algn="r">
                <a:spcBef>
                  <a:spcPct val="0"/>
                </a:spcBef>
              </a:pPr>
              <a:t>39</a:t>
            </a:fld>
            <a:endParaRPr lang="en-US" altLang="en-US">
              <a:cs typeface="Arial" panose="020B0604020202020204" pitchFamily="34"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Answer: a</a:t>
            </a:r>
          </a:p>
        </p:txBody>
      </p:sp>
    </p:spTree>
    <p:extLst>
      <p:ext uri="{BB962C8B-B14F-4D97-AF65-F5344CB8AC3E}">
        <p14:creationId xmlns:p14="http://schemas.microsoft.com/office/powerpoint/2010/main" val="4245864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50416632-B254-46D1-A116-66C4EBBD8DDA}" type="slidenum">
              <a:rPr lang="en-US" altLang="en-US">
                <a:cs typeface="Arial" panose="020B0604020202020204" pitchFamily="34" charset="0"/>
              </a:rPr>
              <a:pPr algn="r">
                <a:spcBef>
                  <a:spcPct val="0"/>
                </a:spcBef>
              </a:pPr>
              <a:t>40</a:t>
            </a:fld>
            <a:endParaRPr lang="en-US" altLang="en-US">
              <a:cs typeface="Arial" panose="020B0604020202020204" pitchFamily="34"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Answer: a</a:t>
            </a:r>
          </a:p>
        </p:txBody>
      </p:sp>
    </p:spTree>
    <p:extLst>
      <p:ext uri="{BB962C8B-B14F-4D97-AF65-F5344CB8AC3E}">
        <p14:creationId xmlns:p14="http://schemas.microsoft.com/office/powerpoint/2010/main" val="4245864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0663017C-D1E3-4F61-9D1E-E8F304E27D5B}" type="slidenum">
              <a:rPr lang="en-US" altLang="en-US">
                <a:cs typeface="Arial" panose="020B0604020202020204" pitchFamily="34" charset="0"/>
              </a:rPr>
              <a:pPr algn="r">
                <a:spcBef>
                  <a:spcPct val="0"/>
                </a:spcBef>
              </a:pPr>
              <a:t>41</a:t>
            </a:fld>
            <a:endParaRPr lang="en-US" altLang="en-US">
              <a:cs typeface="Arial" panose="020B0604020202020204" pitchFamily="34"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92923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0663017C-D1E3-4F61-9D1E-E8F304E27D5B}" type="slidenum">
              <a:rPr lang="en-US" altLang="en-US">
                <a:cs typeface="Arial" panose="020B0604020202020204" pitchFamily="34" charset="0"/>
              </a:rPr>
              <a:pPr algn="r">
                <a:spcBef>
                  <a:spcPct val="0"/>
                </a:spcBef>
              </a:pPr>
              <a:t>42</a:t>
            </a:fld>
            <a:endParaRPr lang="en-US" altLang="en-US">
              <a:cs typeface="Arial" panose="020B0604020202020204" pitchFamily="34"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45145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5.12c The ATP cycle</a:t>
            </a:r>
          </a:p>
          <a:p>
            <a:endParaRPr lang="en-US">
              <a:latin typeface="Arial"/>
            </a:endParaRPr>
          </a:p>
        </p:txBody>
      </p:sp>
    </p:spTree>
    <p:extLst>
      <p:ext uri="{BB962C8B-B14F-4D97-AF65-F5344CB8AC3E}">
        <p14:creationId xmlns:p14="http://schemas.microsoft.com/office/powerpoint/2010/main" val="638314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5.12c The ATP cycle</a:t>
            </a:r>
          </a:p>
          <a:p>
            <a:endParaRPr lang="en-US">
              <a:latin typeface="Arial"/>
            </a:endParaRPr>
          </a:p>
        </p:txBody>
      </p:sp>
    </p:spTree>
    <p:extLst>
      <p:ext uri="{BB962C8B-B14F-4D97-AF65-F5344CB8AC3E}">
        <p14:creationId xmlns:p14="http://schemas.microsoft.com/office/powerpoint/2010/main" val="63831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06BC08B-DCFA-F547-8A1D-1FFBF6263232}" type="slidenum">
              <a:rPr lang="en-US" sz="1200">
                <a:latin typeface="Times New Roman" charset="0"/>
                <a:cs typeface="Arial" charset="0"/>
              </a:rPr>
              <a:pPr algn="r"/>
              <a:t>5</a:t>
            </a:fld>
            <a:endParaRPr lang="en-US" sz="1200">
              <a:latin typeface="Times New Roman" charset="0"/>
              <a:cs typeface="Arial" charset="0"/>
            </a:endParaRPr>
          </a:p>
        </p:txBody>
      </p:sp>
      <p:sp>
        <p:nvSpPr>
          <p:cNvPr id="3584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0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factors affecting enzyme activity</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2371612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E270756-4257-E341-8BBE-7E2981FB4A22}" type="slidenum">
              <a:rPr lang="en-US" smtClean="0"/>
              <a:t>46</a:t>
            </a:fld>
            <a:endParaRPr lang="en-US"/>
          </a:p>
        </p:txBody>
      </p:sp>
    </p:spTree>
    <p:extLst>
      <p:ext uri="{BB962C8B-B14F-4D97-AF65-F5344CB8AC3E}">
        <p14:creationId xmlns:p14="http://schemas.microsoft.com/office/powerpoint/2010/main" val="204657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6</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78639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FE4F14F-8FE4-2143-AF9D-8C1DA314C798}" type="slidenum">
              <a:rPr lang="en-US" sz="1200">
                <a:latin typeface="Times New Roman" charset="0"/>
                <a:cs typeface="Arial" charset="0"/>
              </a:rPr>
              <a:pPr algn="r"/>
              <a:t>7</a:t>
            </a:fld>
            <a:endParaRPr lang="en-US" sz="1200">
              <a:latin typeface="Times New Roman" charset="0"/>
              <a:cs typeface="Arial" charset="0"/>
            </a:endParaRPr>
          </a:p>
        </p:txBody>
      </p:sp>
      <p:sp>
        <p:nvSpPr>
          <p:cNvPr id="3624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250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FE4F14F-8FE4-2143-AF9D-8C1DA314C798}" type="slidenum">
              <a:rPr lang="en-US" sz="1200">
                <a:latin typeface="Times New Roman" charset="0"/>
                <a:cs typeface="Arial" charset="0"/>
              </a:rPr>
              <a:pPr algn="r"/>
              <a:t>8</a:t>
            </a:fld>
            <a:endParaRPr lang="en-US" sz="1200">
              <a:latin typeface="Times New Roman" charset="0"/>
              <a:cs typeface="Arial" charset="0"/>
            </a:endParaRPr>
          </a:p>
        </p:txBody>
      </p:sp>
      <p:sp>
        <p:nvSpPr>
          <p:cNvPr id="3624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250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r>
              <a:rPr lang="en-US" sz="1200" b="0" i="0" u="none" strike="noStrike" kern="1200" dirty="0" smtClean="0">
                <a:solidFill>
                  <a:schemeClr val="tx1"/>
                </a:solidFill>
                <a:effectLst/>
                <a:latin typeface="+mn-lt"/>
                <a:ea typeface="+mn-ea"/>
                <a:cs typeface="+mn-cs"/>
              </a:rPr>
              <a:t>The first law of thermodynamics deals with the total amount of energy in the universe. It states that this total amount of energy is constant. In other words, there has always been, and always will be, exactly the same amount of energy in the universe. Energy exists in many different forms. According to the first law of thermodynamics, energy may be transferred from place to place or transformed into different forms, but it cannot be created or destroyed. The transfers and transformations of energy take place around us all the time. Light bulbs transform electrical energy into light energy. Gas stoves transform chemical energy from natural gas into heat energy. Plants perform one of the most biologically useful energy transformations on earth: that of converting the energy of sunlight into the chemical energy stored within organic molecules.</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7630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FE4F14F-8FE4-2143-AF9D-8C1DA314C798}" type="slidenum">
              <a:rPr lang="en-US" sz="1200">
                <a:latin typeface="Times New Roman" charset="0"/>
                <a:cs typeface="Arial" charset="0"/>
              </a:rPr>
              <a:pPr algn="r"/>
              <a:t>9</a:t>
            </a:fld>
            <a:endParaRPr lang="en-US" sz="1200">
              <a:latin typeface="Times New Roman" charset="0"/>
              <a:cs typeface="Arial" charset="0"/>
            </a:endParaRPr>
          </a:p>
        </p:txBody>
      </p:sp>
      <p:sp>
        <p:nvSpPr>
          <p:cNvPr id="3624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250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hangingPunct="1"/>
            <a:r>
              <a:rPr lang="en-US" sz="1200" b="0" i="0" u="none" strike="noStrike" kern="1200" dirty="0" smtClean="0">
                <a:solidFill>
                  <a:schemeClr val="tx1"/>
                </a:solidFill>
                <a:effectLst/>
                <a:latin typeface="+mn-lt"/>
                <a:ea typeface="+mn-ea"/>
                <a:cs typeface="+mn-cs"/>
              </a:rPr>
              <a:t>The first law of thermodynamics deals with the total amount of energy in the universe. It states that this total amount of energy is constant. In other words, there has always been, and always will be, exactly the same amount of energy in the universe. Energy exists in many different forms. According to the first law of thermodynamics, energy may be transferred from place to place or transformed into different forms, but it cannot be created or destroyed. The transfers and transformations of energy take place around us all the time. Light bulbs transform electrical energy into light energy. Gas stoves transform chemical energy from natural gas into heat energy. Plants perform one of the most biologically useful energy transformations on earth: that of converting the energy of sunlight into the chemical energy stored within organic molecules.</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10531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70756-4257-E341-8BBE-7E2981FB4A22}" type="slidenum">
              <a:rPr lang="en-US" smtClean="0"/>
              <a:t>10</a:t>
            </a:fld>
            <a:endParaRPr lang="en-US"/>
          </a:p>
        </p:txBody>
      </p:sp>
    </p:spTree>
    <p:extLst>
      <p:ext uri="{BB962C8B-B14F-4D97-AF65-F5344CB8AC3E}">
        <p14:creationId xmlns:p14="http://schemas.microsoft.com/office/powerpoint/2010/main" val="403200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D98B2D-74EA-FA41-8D7F-ECCB21FF5876}"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78075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98B2D-74EA-FA41-8D7F-ECCB21FF5876}"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13891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98B2D-74EA-FA41-8D7F-ECCB21FF5876}"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81976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 w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38200"/>
            <a:ext cx="4210050" cy="5524500"/>
          </a:xfrm>
        </p:spPr>
        <p:txBody>
          <a:body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2015 Pearson Education, Inc.</a:t>
            </a:r>
          </a:p>
        </p:txBody>
      </p:sp>
      <p:cxnSp>
        <p:nvCxnSpPr>
          <p:cNvPr id="10" name="Straight Connector 9"/>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50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2018 Pearson Education, Inc.</a:t>
            </a:r>
            <a:endParaRPr lang="en-US" dirty="0"/>
          </a:p>
        </p:txBody>
      </p:sp>
      <p:sp>
        <p:nvSpPr>
          <p:cNvPr id="8" name="Text Placeholder 7"/>
          <p:cNvSpPr>
            <a:spLocks noGrp="1"/>
          </p:cNvSpPr>
          <p:nvPr>
            <p:ph type="body" sz="quarter" idx="12"/>
          </p:nvPr>
        </p:nvSpPr>
        <p:spPr>
          <a:xfrm>
            <a:off x="425450" y="3085197"/>
            <a:ext cx="8302625" cy="646331"/>
          </a:xfrm>
        </p:spPr>
        <p:txBody>
          <a:bodyPr anchor="ctr" anchorCtr="1">
            <a:spAutoFit/>
          </a:bodyPr>
          <a:lstStyle>
            <a:lvl1pPr marL="0" indent="0" algn="ctr">
              <a:buNone/>
              <a:defRPr sz="3600" b="1" cap="small" baseline="0">
                <a:solidFill>
                  <a:srgbClr val="B46430"/>
                </a:solidFill>
                <a:effectLst>
                  <a:innerShdw blurRad="63500" dist="50800" dir="13500000">
                    <a:prstClr val="black">
                      <a:alpha val="50000"/>
                    </a:prstClr>
                  </a:innerShdw>
                </a:effectLs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6692622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98B2D-74EA-FA41-8D7F-ECCB21FF5876}"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59235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98B2D-74EA-FA41-8D7F-ECCB21FF5876}"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31862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98B2D-74EA-FA41-8D7F-ECCB21FF5876}"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249999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D98B2D-74EA-FA41-8D7F-ECCB21FF5876}" type="datetimeFigureOut">
              <a:rPr lang="en-US" smtClean="0"/>
              <a:t>9/24/18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112451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D98B2D-74EA-FA41-8D7F-ECCB21FF5876}" type="datetimeFigureOut">
              <a:rPr lang="en-US" smtClean="0"/>
              <a:t>9/24/18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362732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98B2D-74EA-FA41-8D7F-ECCB21FF5876}" type="datetimeFigureOut">
              <a:rPr lang="en-US" smtClean="0"/>
              <a:t>9/24/18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161005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D98B2D-74EA-FA41-8D7F-ECCB21FF5876}"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216355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D98B2D-74EA-FA41-8D7F-ECCB21FF5876}"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627BE-CBCC-3F4E-880D-6ECB4DD259C6}" type="slidenum">
              <a:rPr lang="en-US" smtClean="0"/>
              <a:t>‹#›</a:t>
            </a:fld>
            <a:endParaRPr lang="en-US"/>
          </a:p>
        </p:txBody>
      </p:sp>
    </p:spTree>
    <p:extLst>
      <p:ext uri="{BB962C8B-B14F-4D97-AF65-F5344CB8AC3E}">
        <p14:creationId xmlns:p14="http://schemas.microsoft.com/office/powerpoint/2010/main" val="39152912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98B2D-74EA-FA41-8D7F-ECCB21FF5876}" type="datetimeFigureOut">
              <a:rPr lang="en-US" smtClean="0"/>
              <a:t>9/24/18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627BE-CBCC-3F4E-880D-6ECB4DD259C6}" type="slidenum">
              <a:rPr lang="en-US" smtClean="0"/>
              <a:t>‹#›</a:t>
            </a:fld>
            <a:endParaRPr lang="en-US"/>
          </a:p>
        </p:txBody>
      </p:sp>
    </p:spTree>
    <p:extLst>
      <p:ext uri="{BB962C8B-B14F-4D97-AF65-F5344CB8AC3E}">
        <p14:creationId xmlns:p14="http://schemas.microsoft.com/office/powerpoint/2010/main" val="3308939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file:///D:\Manjubharkavi\Production\October\28-Oct\Cambell%209E%20Ch%205\JPEG%20FILES\Unlabeled\05_12cATPCycle-U.jpg"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jpg"/><Relationship Id="rId5" Type="http://schemas.openxmlformats.org/officeDocument/2006/relationships/image" Target="file:///D:\Manjubharkavi\Production\October\28-Oct\Cambell%209E%20Ch%205\JPEG%20FILES\Unlabeled\05_12cATPCycle-U.jpg"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file:///D:\Manjubharkavi\Production\October\28-Oct\Cambell%209E%20Ch%205\JPEG%20FILES\Unlabeled\05_12cATPCycle-U.jpg" TargetMode="External"/><Relationship Id="rId5" Type="http://schemas.openxmlformats.org/officeDocument/2006/relationships/image" Target="../media/image13.tif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18.jpg"/><Relationship Id="rId6" Type="http://schemas.openxmlformats.org/officeDocument/2006/relationships/image" Target="file:///D:\Manjubharkavi\Production\October\28-Oct\Cambell%209E%20Ch%205\JPEG%20FILES\Unlabeled\05_12aHydrolysisATP_2-U.jpg"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file:///D:\Manjubharkavi\Production\October\28-Oct\Cambell%209E%20Ch%205\JPEG%20FILES\Unlabeled\05_12cATPCycle-U.jpg"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1.jp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file:///D:\Manjubharkavi\Production\October\28-Oct\Cambell%209E%20Ch%205\JPEG%20FILES\Unlabeled\05_12cATPCycle-U.jpg"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file:///D:\Manjubharkavi\Production\October\28-Oct\Cambell%209E%20Ch%205\JPEG%20FILES\Unlabeled\05_14CatalyticCycle_1-U.jpg" TargetMode="External"/><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file:///D:\Manjubharkavi\Production\October\28-Oct\Cambell%209E%20Ch%205\JPEG%20FILES\Unlabeled\05_14CatalyticCycle_2-U.jpg" TargetMode="Externa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hyperlink" Target="file:///localhost/E/Concepts%20and%20Connections/Program%20Files/TurningPoint/2003/Questions.html" TargetMode="External"/><Relationship Id="rId5" Type="http://schemas.openxmlformats.org/officeDocument/2006/relationships/image" Target="../media/image31.jp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hyperlink" Target="../../../../../../Program%20Files/TurningPoint/2003/Questions.html" TargetMode="External"/><Relationship Id="rId5" Type="http://schemas.openxmlformats.org/officeDocument/2006/relationships/image" Target="../media/image31.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hyperlink" Target="../../../../../../Program%20Files/TurningPoint/2003/Questions.html" TargetMode="External"/><Relationship Id="rId5" Type="http://schemas.openxmlformats.org/officeDocument/2006/relationships/image" Target="../media/image31.jp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file:///D:\Manjubharkavi\Production\October\28-Oct\Cambell%209E%20Ch%205\JPEG%20FILES\Unlabeled\05_12cATPCycle-U.jpg" TargetMode="External"/><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file:///D:\Manjubharkavi\Production\October\28-Oct\Cambell%209E%20Ch%205\JPEG%20FILES\Unlabeled\05_12cATPCycle-U.jpg" TargetMode="External"/><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306" y="3299440"/>
            <a:ext cx="8975694" cy="2677656"/>
          </a:xfrm>
          <a:prstGeom prst="rect">
            <a:avLst/>
          </a:prstGeom>
          <a:noFill/>
        </p:spPr>
        <p:txBody>
          <a:bodyPr wrap="square" rtlCol="0">
            <a:spAutoFit/>
          </a:bodyPr>
          <a:lstStyle/>
          <a:p>
            <a:pPr marL="457200" indent="-457200">
              <a:buFont typeface="+mj-lt"/>
              <a:buAutoNum type="arabicPeriod"/>
            </a:pPr>
            <a:r>
              <a:rPr lang="en-US" sz="2400" dirty="0" smtClean="0">
                <a:latin typeface="Arial"/>
                <a:cs typeface="Arial"/>
              </a:rPr>
              <a:t>What ideas come to mind when you think of energy? </a:t>
            </a:r>
          </a:p>
          <a:p>
            <a:pPr marL="457200" indent="-457200">
              <a:buFont typeface="+mj-lt"/>
              <a:buAutoNum type="arabicPeriod"/>
            </a:pPr>
            <a:r>
              <a:rPr lang="en-US" sz="2400" dirty="0" smtClean="0">
                <a:latin typeface="Arial"/>
                <a:cs typeface="Arial"/>
              </a:rPr>
              <a:t>How would you explain </a:t>
            </a:r>
            <a:r>
              <a:rPr lang="en-US" sz="2400" dirty="0" smtClean="0">
                <a:latin typeface="Arial"/>
                <a:cs typeface="Arial"/>
              </a:rPr>
              <a:t>energy </a:t>
            </a:r>
            <a:r>
              <a:rPr lang="en-US" sz="2400" dirty="0" smtClean="0">
                <a:latin typeface="Arial"/>
                <a:cs typeface="Arial"/>
              </a:rPr>
              <a:t>to someone else?</a:t>
            </a:r>
          </a:p>
          <a:p>
            <a:pPr marL="457200" indent="-457200">
              <a:buFont typeface="+mj-lt"/>
              <a:buAutoNum type="arabicPeriod"/>
            </a:pPr>
            <a:r>
              <a:rPr lang="en-US" sz="2400" dirty="0" smtClean="0">
                <a:latin typeface="Arial"/>
                <a:cs typeface="Arial"/>
              </a:rPr>
              <a:t>Where does energy come from?</a:t>
            </a:r>
          </a:p>
          <a:p>
            <a:pPr marL="457200" indent="-457200">
              <a:buFont typeface="+mj-lt"/>
              <a:buAutoNum type="arabicPeriod"/>
            </a:pPr>
            <a:r>
              <a:rPr lang="en-US" sz="2400" dirty="0" smtClean="0">
                <a:latin typeface="Arial"/>
                <a:cs typeface="Arial"/>
              </a:rPr>
              <a:t>Why do cells need energy ?</a:t>
            </a:r>
          </a:p>
          <a:p>
            <a:pPr marL="457200" indent="-457200">
              <a:buFont typeface="+mj-lt"/>
              <a:buAutoNum type="arabicPeriod"/>
            </a:pPr>
            <a:r>
              <a:rPr lang="en-US" sz="2400" dirty="0" smtClean="0">
                <a:latin typeface="Arial"/>
                <a:cs typeface="Arial"/>
              </a:rPr>
              <a:t>What are the sources of energy available for organisms?</a:t>
            </a:r>
          </a:p>
          <a:p>
            <a:pPr marL="457200" indent="-457200">
              <a:buFont typeface="+mj-lt"/>
              <a:buAutoNum type="arabicPeriod"/>
            </a:pPr>
            <a:r>
              <a:rPr lang="en-US" sz="2400" dirty="0" smtClean="0">
                <a:latin typeface="Arial"/>
                <a:cs typeface="Arial"/>
              </a:rPr>
              <a:t>What are the roles of energy in chemical reactions?</a:t>
            </a:r>
          </a:p>
          <a:p>
            <a:pPr marL="457200" indent="-457200">
              <a:buFont typeface="+mj-lt"/>
              <a:buAutoNum type="arabicPeriod"/>
            </a:pPr>
            <a:endParaRPr lang="en-US" sz="2400" dirty="0">
              <a:latin typeface="Arial"/>
              <a:cs typeface="Arial"/>
            </a:endParaRPr>
          </a:p>
        </p:txBody>
      </p:sp>
      <p:sp>
        <p:nvSpPr>
          <p:cNvPr id="3" name="TextBox 2"/>
          <p:cNvSpPr txBox="1"/>
          <p:nvPr/>
        </p:nvSpPr>
        <p:spPr>
          <a:xfrm>
            <a:off x="168306" y="164186"/>
            <a:ext cx="4558439" cy="1938992"/>
          </a:xfrm>
          <a:prstGeom prst="rect">
            <a:avLst/>
          </a:prstGeom>
          <a:noFill/>
        </p:spPr>
        <p:txBody>
          <a:bodyPr wrap="square" rtlCol="0">
            <a:spAutoFit/>
          </a:bodyPr>
          <a:lstStyle/>
          <a:p>
            <a:r>
              <a:rPr lang="en-US" sz="2400" dirty="0" smtClean="0">
                <a:latin typeface="Arial"/>
                <a:cs typeface="Arial"/>
              </a:rPr>
              <a:t>We are going to learn about the role of energy in biological systems. Let’s review our previous knowledge using the following questions: </a:t>
            </a:r>
            <a:endParaRPr lang="en-US" sz="2400" dirty="0">
              <a:latin typeface="Arial"/>
              <a:cs typeface="Arial"/>
            </a:endParaRPr>
          </a:p>
        </p:txBody>
      </p:sp>
      <p:pic>
        <p:nvPicPr>
          <p:cNvPr id="4" name="Picture 3" descr="energy.jpeg"/>
          <p:cNvPicPr>
            <a:picLocks noChangeAspect="1"/>
          </p:cNvPicPr>
          <p:nvPr/>
        </p:nvPicPr>
        <p:blipFill rotWithShape="1">
          <a:blip r:embed="rId2">
            <a:extLst>
              <a:ext uri="{28A0092B-C50C-407E-A947-70E740481C1C}">
                <a14:useLocalDpi xmlns:a14="http://schemas.microsoft.com/office/drawing/2010/main" val="0"/>
              </a:ext>
            </a:extLst>
          </a:blip>
          <a:srcRect l="1496" t="5632" r="13729" b="-5632"/>
          <a:stretch/>
        </p:blipFill>
        <p:spPr>
          <a:xfrm>
            <a:off x="5016137" y="0"/>
            <a:ext cx="4127863" cy="2738906"/>
          </a:xfrm>
          <a:prstGeom prst="rect">
            <a:avLst/>
          </a:prstGeom>
        </p:spPr>
      </p:pic>
    </p:spTree>
    <p:extLst>
      <p:ext uri="{BB962C8B-B14F-4D97-AF65-F5344CB8AC3E}">
        <p14:creationId xmlns:p14="http://schemas.microsoft.com/office/powerpoint/2010/main" val="3274020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3085" b="15557"/>
          <a:stretch/>
        </p:blipFill>
        <p:spPr>
          <a:xfrm>
            <a:off x="745298" y="1524287"/>
            <a:ext cx="7653403" cy="4096011"/>
          </a:xfrm>
          <a:prstGeom prst="rect">
            <a:avLst/>
          </a:prstGeom>
        </p:spPr>
      </p:pic>
      <p:sp>
        <p:nvSpPr>
          <p:cNvPr id="10" name="TextBox 9"/>
          <p:cNvSpPr txBox="1"/>
          <p:nvPr/>
        </p:nvSpPr>
        <p:spPr>
          <a:xfrm>
            <a:off x="0" y="605197"/>
            <a:ext cx="9117784" cy="523220"/>
          </a:xfrm>
          <a:prstGeom prst="rect">
            <a:avLst/>
          </a:prstGeom>
          <a:noFill/>
        </p:spPr>
        <p:txBody>
          <a:bodyPr wrap="square" rtlCol="0">
            <a:spAutoFit/>
          </a:bodyPr>
          <a:lstStyle/>
          <a:p>
            <a:pPr algn="ctr"/>
            <a:r>
              <a:rPr lang="en-US" sz="2800" b="1" dirty="0">
                <a:solidFill>
                  <a:schemeClr val="accent6">
                    <a:lumMod val="75000"/>
                  </a:schemeClr>
                </a:solidFill>
                <a:latin typeface="Arial" panose="020B0604020202020204" pitchFamily="34" charset="0"/>
                <a:cs typeface="Arial" panose="020B0604020202020204" pitchFamily="34" charset="0"/>
              </a:rPr>
              <a:t>Cellular </a:t>
            </a:r>
            <a:r>
              <a:rPr lang="en-US" sz="2800" b="1" dirty="0" smtClean="0">
                <a:solidFill>
                  <a:schemeClr val="accent6">
                    <a:lumMod val="75000"/>
                  </a:schemeClr>
                </a:solidFill>
                <a:latin typeface="Arial" panose="020B0604020202020204" pitchFamily="34" charset="0"/>
                <a:cs typeface="Arial" panose="020B0604020202020204" pitchFamily="34" charset="0"/>
              </a:rPr>
              <a:t>Respiration (=extracting energy from food)</a:t>
            </a:r>
            <a:endParaRPr lang="en-US" sz="28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44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3085" b="15557"/>
          <a:stretch/>
        </p:blipFill>
        <p:spPr>
          <a:xfrm>
            <a:off x="745298" y="1524287"/>
            <a:ext cx="7653403" cy="4096011"/>
          </a:xfrm>
          <a:prstGeom prst="rect">
            <a:avLst/>
          </a:prstGeom>
        </p:spPr>
      </p:pic>
      <p:sp>
        <p:nvSpPr>
          <p:cNvPr id="11" name="Title 1"/>
          <p:cNvSpPr>
            <a:spLocks noGrp="1"/>
          </p:cNvSpPr>
          <p:nvPr>
            <p:ph type="title"/>
          </p:nvPr>
        </p:nvSpPr>
        <p:spPr>
          <a:xfrm>
            <a:off x="632563" y="400199"/>
            <a:ext cx="8229600" cy="1291596"/>
          </a:xfrm>
        </p:spPr>
        <p:txBody>
          <a:bodyPr>
            <a:noAutofit/>
          </a:bodyPr>
          <a:lstStyle/>
          <a:p>
            <a:r>
              <a:rPr lang="en-US" sz="2400" b="1" dirty="0" smtClean="0">
                <a:solidFill>
                  <a:srgbClr val="558ED5"/>
                </a:solidFill>
                <a:latin typeface="Arial "/>
              </a:rPr>
              <a:t>Discuss with your </a:t>
            </a:r>
            <a:r>
              <a:rPr lang="en-US" sz="2400" b="1" dirty="0">
                <a:solidFill>
                  <a:srgbClr val="558ED5"/>
                </a:solidFill>
                <a:latin typeface="Arial "/>
              </a:rPr>
              <a:t>neighbor and write down </a:t>
            </a:r>
            <a:r>
              <a:rPr lang="en-US" sz="2400" b="1" dirty="0" smtClean="0">
                <a:solidFill>
                  <a:srgbClr val="558ED5"/>
                </a:solidFill>
                <a:latin typeface="Arial "/>
              </a:rPr>
              <a:t>how the </a:t>
            </a:r>
            <a:r>
              <a:rPr lang="en-US" sz="2400" b="1" dirty="0">
                <a:solidFill>
                  <a:srgbClr val="558ED5"/>
                </a:solidFill>
                <a:latin typeface="Arial "/>
              </a:rPr>
              <a:t>illustration below </a:t>
            </a:r>
            <a:r>
              <a:rPr lang="en-US" sz="2400" b="1" dirty="0" smtClean="0">
                <a:solidFill>
                  <a:srgbClr val="558ED5"/>
                </a:solidFill>
                <a:latin typeface="Arial "/>
              </a:rPr>
              <a:t>demonstrates </a:t>
            </a:r>
            <a:r>
              <a:rPr lang="en-US" sz="2400" b="1" dirty="0">
                <a:solidFill>
                  <a:srgbClr val="558ED5"/>
                </a:solidFill>
                <a:latin typeface="Arial "/>
              </a:rPr>
              <a:t>the </a:t>
            </a:r>
            <a:r>
              <a:rPr lang="en-US" sz="2400" b="1" dirty="0" smtClean="0">
                <a:solidFill>
                  <a:srgbClr val="558ED5"/>
                </a:solidFill>
                <a:latin typeface="Arial "/>
              </a:rPr>
              <a:t>two laws </a:t>
            </a:r>
            <a:r>
              <a:rPr lang="en-US" sz="2400" b="1" dirty="0">
                <a:solidFill>
                  <a:srgbClr val="558ED5"/>
                </a:solidFill>
                <a:latin typeface="Arial "/>
              </a:rPr>
              <a:t>of thermodynamics</a:t>
            </a:r>
            <a:br>
              <a:rPr lang="en-US" sz="2400" b="1" dirty="0">
                <a:solidFill>
                  <a:srgbClr val="558ED5"/>
                </a:solidFill>
                <a:latin typeface="Arial "/>
              </a:rPr>
            </a:br>
            <a:endParaRPr lang="en-US" sz="2400" b="1" dirty="0">
              <a:solidFill>
                <a:srgbClr val="558ED5"/>
              </a:solidFill>
              <a:latin typeface="Arial "/>
            </a:endParaRPr>
          </a:p>
        </p:txBody>
      </p:sp>
    </p:spTree>
    <p:extLst>
      <p:ext uri="{BB962C8B-B14F-4D97-AF65-F5344CB8AC3E}">
        <p14:creationId xmlns:p14="http://schemas.microsoft.com/office/powerpoint/2010/main" val="619055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426" y="1271178"/>
            <a:ext cx="8346090" cy="3231654"/>
          </a:xfrm>
          <a:prstGeom prst="rect">
            <a:avLst/>
          </a:prstGeom>
          <a:noFill/>
        </p:spPr>
        <p:txBody>
          <a:bodyPr wrap="square" rtlCol="0">
            <a:spAutoFit/>
          </a:bodyPr>
          <a:lstStyle/>
          <a:p>
            <a:r>
              <a:rPr lang="en-US" sz="2800" b="1" dirty="0" smtClean="0">
                <a:solidFill>
                  <a:srgbClr val="953735"/>
                </a:solidFill>
                <a:latin typeface="Arial"/>
                <a:cs typeface="Arial"/>
              </a:rPr>
              <a:t>Living systems</a:t>
            </a:r>
          </a:p>
          <a:p>
            <a:endParaRPr lang="en-US" sz="2800" dirty="0">
              <a:latin typeface="Arial"/>
              <a:cs typeface="Arial"/>
            </a:endParaRPr>
          </a:p>
          <a:p>
            <a:r>
              <a:rPr lang="en-US" sz="2400" dirty="0">
                <a:latin typeface="Arial"/>
                <a:cs typeface="Arial"/>
              </a:rPr>
              <a:t>A) violate the first law of thermodynamics.</a:t>
            </a:r>
          </a:p>
          <a:p>
            <a:r>
              <a:rPr lang="en-US" sz="2400" dirty="0">
                <a:latin typeface="Arial"/>
                <a:cs typeface="Arial"/>
              </a:rPr>
              <a:t>B) violate the second law of thermodynamics.</a:t>
            </a:r>
          </a:p>
          <a:p>
            <a:r>
              <a:rPr lang="en-US" sz="2400" dirty="0">
                <a:latin typeface="Arial"/>
                <a:cs typeface="Arial"/>
              </a:rPr>
              <a:t>C) decrease their entropy while increasing the entropy of the universe.</a:t>
            </a:r>
          </a:p>
          <a:p>
            <a:r>
              <a:rPr lang="en-US" sz="2400" dirty="0">
                <a:latin typeface="Arial"/>
                <a:cs typeface="Arial"/>
              </a:rPr>
              <a:t>D) are examples of a closed system.</a:t>
            </a:r>
          </a:p>
          <a:p>
            <a:endParaRPr lang="en-US" sz="2800" dirty="0">
              <a:latin typeface="Arial"/>
              <a:cs typeface="Arial"/>
            </a:endParaRPr>
          </a:p>
        </p:txBody>
      </p:sp>
    </p:spTree>
    <p:extLst>
      <p:ext uri="{BB962C8B-B14F-4D97-AF65-F5344CB8AC3E}">
        <p14:creationId xmlns:p14="http://schemas.microsoft.com/office/powerpoint/2010/main" val="278818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426" y="1271178"/>
            <a:ext cx="8346090" cy="3231654"/>
          </a:xfrm>
          <a:prstGeom prst="rect">
            <a:avLst/>
          </a:prstGeom>
          <a:noFill/>
        </p:spPr>
        <p:txBody>
          <a:bodyPr wrap="square" rtlCol="0">
            <a:spAutoFit/>
          </a:bodyPr>
          <a:lstStyle/>
          <a:p>
            <a:r>
              <a:rPr lang="en-US" sz="2800" b="1" dirty="0" smtClean="0">
                <a:solidFill>
                  <a:srgbClr val="953735"/>
                </a:solidFill>
                <a:latin typeface="Arial"/>
                <a:cs typeface="Arial"/>
              </a:rPr>
              <a:t>Living systems</a:t>
            </a:r>
            <a:r>
              <a:rPr lang="mr-IN" sz="2800" b="1" dirty="0" smtClean="0">
                <a:solidFill>
                  <a:srgbClr val="953735"/>
                </a:solidFill>
                <a:latin typeface="Arial"/>
                <a:cs typeface="Arial"/>
              </a:rPr>
              <a:t>…</a:t>
            </a:r>
            <a:endParaRPr lang="en-US" sz="2800" b="1" dirty="0" smtClean="0">
              <a:solidFill>
                <a:srgbClr val="953735"/>
              </a:solidFill>
              <a:latin typeface="Arial"/>
              <a:cs typeface="Arial"/>
            </a:endParaRPr>
          </a:p>
          <a:p>
            <a:endParaRPr lang="en-US" sz="2800" dirty="0">
              <a:latin typeface="Arial"/>
              <a:cs typeface="Arial"/>
            </a:endParaRPr>
          </a:p>
          <a:p>
            <a:r>
              <a:rPr lang="en-US" sz="2400" dirty="0">
                <a:latin typeface="Arial"/>
                <a:cs typeface="Arial"/>
              </a:rPr>
              <a:t>A) violate the first law of thermodynamics.</a:t>
            </a:r>
          </a:p>
          <a:p>
            <a:r>
              <a:rPr lang="en-US" sz="2400" dirty="0">
                <a:latin typeface="Arial"/>
                <a:cs typeface="Arial"/>
              </a:rPr>
              <a:t>B) violate the second law of thermodynamics.</a:t>
            </a:r>
          </a:p>
          <a:p>
            <a:r>
              <a:rPr lang="en-US" sz="2400" dirty="0">
                <a:solidFill>
                  <a:srgbClr val="FF0000"/>
                </a:solidFill>
                <a:latin typeface="Arial"/>
                <a:cs typeface="Arial"/>
              </a:rPr>
              <a:t>C) decrease their entropy while increasing the entropy of the universe.</a:t>
            </a:r>
          </a:p>
          <a:p>
            <a:r>
              <a:rPr lang="en-US" sz="2400" dirty="0">
                <a:latin typeface="Arial"/>
                <a:cs typeface="Arial"/>
              </a:rPr>
              <a:t>D) are examples of a closed system.</a:t>
            </a:r>
          </a:p>
          <a:p>
            <a:endParaRPr lang="en-US" sz="2800" dirty="0">
              <a:latin typeface="Arial"/>
              <a:cs typeface="Arial"/>
            </a:endParaRPr>
          </a:p>
        </p:txBody>
      </p:sp>
    </p:spTree>
    <p:extLst>
      <p:ext uri="{BB962C8B-B14F-4D97-AF65-F5344CB8AC3E}">
        <p14:creationId xmlns:p14="http://schemas.microsoft.com/office/powerpoint/2010/main" val="361875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_UN03FormationWater-U.jpg"/>
          <p:cNvPicPr>
            <a:picLocks noChangeAspect="1"/>
          </p:cNvPicPr>
          <p:nvPr/>
        </p:nvPicPr>
        <p:blipFill rotWithShape="1">
          <a:blip r:embed="rId3">
            <a:extLst>
              <a:ext uri="{28A0092B-C50C-407E-A947-70E740481C1C}">
                <a14:useLocalDpi xmlns:a14="http://schemas.microsoft.com/office/drawing/2010/main" val="0"/>
              </a:ext>
            </a:extLst>
          </a:blip>
          <a:srcRect b="30319"/>
          <a:stretch/>
        </p:blipFill>
        <p:spPr>
          <a:xfrm>
            <a:off x="180583" y="1601680"/>
            <a:ext cx="8546592" cy="2191843"/>
          </a:xfrm>
          <a:prstGeom prst="rect">
            <a:avLst/>
          </a:prstGeom>
        </p:spPr>
      </p:pic>
      <p:sp>
        <p:nvSpPr>
          <p:cNvPr id="3" name="Content Placeholder 2"/>
          <p:cNvSpPr txBox="1">
            <a:spLocks/>
          </p:cNvSpPr>
          <p:nvPr/>
        </p:nvSpPr>
        <p:spPr>
          <a:xfrm>
            <a:off x="628650" y="1825625"/>
            <a:ext cx="7886700"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b="1" dirty="0">
              <a:solidFill>
                <a:srgbClr val="FF0000"/>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628650" y="91594"/>
            <a:ext cx="7886700" cy="132556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558ED5"/>
                </a:solidFill>
                <a:latin typeface="Arial" panose="020B0604020202020204" pitchFamily="34" charset="0"/>
                <a:cs typeface="Arial" panose="020B0604020202020204" pitchFamily="34" charset="0"/>
              </a:rPr>
              <a:t>Chemical reactions make and break chemical bonds</a:t>
            </a:r>
          </a:p>
        </p:txBody>
      </p:sp>
      <p:sp>
        <p:nvSpPr>
          <p:cNvPr id="11" name="TextBox 10"/>
          <p:cNvSpPr txBox="1"/>
          <p:nvPr/>
        </p:nvSpPr>
        <p:spPr>
          <a:xfrm>
            <a:off x="1" y="4467376"/>
            <a:ext cx="9144000" cy="1569660"/>
          </a:xfrm>
          <a:prstGeom prst="rect">
            <a:avLst/>
          </a:prstGeom>
          <a:noFill/>
        </p:spPr>
        <p:txBody>
          <a:bodyPr wrap="square" rtlCol="0">
            <a:spAutoFit/>
          </a:bodyPr>
          <a:lstStyle/>
          <a:p>
            <a:pPr algn="ctr"/>
            <a:r>
              <a:rPr lang="en-US" sz="3200" b="1" dirty="0">
                <a:solidFill>
                  <a:srgbClr val="558ED5"/>
                </a:solidFill>
                <a:latin typeface="Arial"/>
                <a:cs typeface="Arial"/>
              </a:rPr>
              <a:t>Chemical reactions either release or store energy </a:t>
            </a:r>
          </a:p>
          <a:p>
            <a:pPr algn="ctr"/>
            <a:endParaRPr lang="en-US" sz="3200" dirty="0">
              <a:solidFill>
                <a:srgbClr val="558ED5"/>
              </a:solidFill>
            </a:endParaRPr>
          </a:p>
        </p:txBody>
      </p:sp>
      <p:sp>
        <p:nvSpPr>
          <p:cNvPr id="12" name="TextBox 11"/>
          <p:cNvSpPr txBox="1"/>
          <p:nvPr/>
        </p:nvSpPr>
        <p:spPr>
          <a:xfrm>
            <a:off x="1680089" y="3947140"/>
            <a:ext cx="1651972" cy="343684"/>
          </a:xfrm>
          <a:prstGeom prst="rect">
            <a:avLst/>
          </a:prstGeom>
          <a:noFill/>
        </p:spPr>
        <p:txBody>
          <a:bodyPr wrap="square" rtlCol="0">
            <a:spAutoFit/>
          </a:bodyPr>
          <a:lstStyle/>
          <a:p>
            <a:pPr eaLnBrk="0" hangingPunct="0">
              <a:lnSpc>
                <a:spcPts val="1800"/>
              </a:lnSpc>
            </a:pPr>
            <a:r>
              <a:rPr lang="en-US" sz="2300" b="1" dirty="0">
                <a:solidFill>
                  <a:srgbClr val="FF0000"/>
                </a:solidFill>
                <a:latin typeface="Arial"/>
                <a:ea typeface="ＭＳ Ｐゴシック" charset="0"/>
                <a:cs typeface="Arial"/>
              </a:rPr>
              <a:t>Reactants</a:t>
            </a:r>
            <a:endParaRPr lang="en-US" sz="2300" b="1" baseline="30000" dirty="0">
              <a:solidFill>
                <a:srgbClr val="FF0000"/>
              </a:solidFill>
              <a:latin typeface="Symbol" charset="2"/>
              <a:ea typeface="ＭＳ Ｐゴシック" charset="0"/>
              <a:cs typeface="Symbol" charset="2"/>
            </a:endParaRPr>
          </a:p>
        </p:txBody>
      </p:sp>
      <p:sp>
        <p:nvSpPr>
          <p:cNvPr id="13" name="TextBox 12"/>
          <p:cNvSpPr txBox="1"/>
          <p:nvPr/>
        </p:nvSpPr>
        <p:spPr>
          <a:xfrm>
            <a:off x="4737252" y="2864581"/>
            <a:ext cx="1651972" cy="343684"/>
          </a:xfrm>
          <a:prstGeom prst="rect">
            <a:avLst/>
          </a:prstGeom>
          <a:noFill/>
        </p:spPr>
        <p:txBody>
          <a:bodyPr wrap="square" rtlCol="0">
            <a:spAutoFit/>
          </a:bodyPr>
          <a:lstStyle/>
          <a:p>
            <a:pPr eaLnBrk="0" hangingPunct="0">
              <a:lnSpc>
                <a:spcPts val="1800"/>
              </a:lnSpc>
            </a:pPr>
            <a:r>
              <a:rPr lang="en-US" sz="2300" b="1" dirty="0">
                <a:solidFill>
                  <a:srgbClr val="FF0000"/>
                </a:solidFill>
                <a:latin typeface="Arial"/>
                <a:ea typeface="ＭＳ Ｐゴシック" charset="0"/>
                <a:cs typeface="Arial"/>
              </a:rPr>
              <a:t>Reaction</a:t>
            </a:r>
            <a:endParaRPr lang="en-US" sz="2300" b="1" baseline="30000" dirty="0">
              <a:solidFill>
                <a:srgbClr val="FF0000"/>
              </a:solidFill>
              <a:latin typeface="Symbol" charset="2"/>
              <a:ea typeface="ＭＳ Ｐゴシック" charset="0"/>
              <a:cs typeface="Symbol" charset="2"/>
            </a:endParaRPr>
          </a:p>
        </p:txBody>
      </p:sp>
      <p:sp>
        <p:nvSpPr>
          <p:cNvPr id="14" name="TextBox 13"/>
          <p:cNvSpPr txBox="1"/>
          <p:nvPr/>
        </p:nvSpPr>
        <p:spPr>
          <a:xfrm>
            <a:off x="7172131" y="3947140"/>
            <a:ext cx="1555044" cy="343684"/>
          </a:xfrm>
          <a:prstGeom prst="rect">
            <a:avLst/>
          </a:prstGeom>
          <a:noFill/>
        </p:spPr>
        <p:txBody>
          <a:bodyPr wrap="square" rtlCol="0">
            <a:spAutoFit/>
          </a:bodyPr>
          <a:lstStyle/>
          <a:p>
            <a:pPr eaLnBrk="0" hangingPunct="0">
              <a:lnSpc>
                <a:spcPts val="1800"/>
              </a:lnSpc>
            </a:pPr>
            <a:r>
              <a:rPr lang="en-US" sz="2300" b="1" dirty="0">
                <a:solidFill>
                  <a:srgbClr val="FF0000"/>
                </a:solidFill>
                <a:latin typeface="Arial"/>
                <a:ea typeface="ＭＳ Ｐゴシック" charset="0"/>
                <a:cs typeface="Arial"/>
              </a:rPr>
              <a:t>Products</a:t>
            </a:r>
            <a:endParaRPr lang="en-US" sz="2300" b="1" baseline="30000" dirty="0">
              <a:solidFill>
                <a:srgbClr val="FF0000"/>
              </a:solidFill>
              <a:latin typeface="Symbol" charset="2"/>
              <a:ea typeface="ＭＳ Ｐゴシック" charset="0"/>
              <a:cs typeface="Symbol" charset="2"/>
            </a:endParaRPr>
          </a:p>
        </p:txBody>
      </p:sp>
      <p:sp>
        <p:nvSpPr>
          <p:cNvPr id="16" name="Rectangle 15"/>
          <p:cNvSpPr/>
          <p:nvPr/>
        </p:nvSpPr>
        <p:spPr>
          <a:xfrm flipH="1">
            <a:off x="5411461" y="1971589"/>
            <a:ext cx="90767" cy="1993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6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7576"/>
            <a:ext cx="9130044" cy="584776"/>
          </a:xfrm>
          <a:prstGeom prst="rect">
            <a:avLst/>
          </a:prstGeom>
        </p:spPr>
        <p:txBody>
          <a:bodyPr wrap="square">
            <a:spAutoFit/>
          </a:bodyPr>
          <a:lstStyle/>
          <a:p>
            <a:pPr algn="ctr"/>
            <a:r>
              <a:rPr lang="en-US" sz="3200" b="1" dirty="0">
                <a:solidFill>
                  <a:srgbClr val="558ED5"/>
                </a:solidFill>
                <a:latin typeface="Arial"/>
                <a:cs typeface="Arial"/>
              </a:rPr>
              <a:t>Chemical reactions either </a:t>
            </a:r>
          </a:p>
        </p:txBody>
      </p:sp>
      <p:sp>
        <p:nvSpPr>
          <p:cNvPr id="7" name="TextBox 6"/>
          <p:cNvSpPr txBox="1"/>
          <p:nvPr/>
        </p:nvSpPr>
        <p:spPr>
          <a:xfrm>
            <a:off x="580077" y="1382159"/>
            <a:ext cx="3195907" cy="584776"/>
          </a:xfrm>
          <a:prstGeom prst="rect">
            <a:avLst/>
          </a:prstGeom>
          <a:noFill/>
          <a:ln>
            <a:solidFill>
              <a:srgbClr val="0000FF"/>
            </a:solidFill>
          </a:ln>
        </p:spPr>
        <p:txBody>
          <a:bodyPr wrap="none" rtlCol="0">
            <a:spAutoFit/>
          </a:bodyPr>
          <a:lstStyle/>
          <a:p>
            <a:r>
              <a:rPr lang="en-US" sz="3200" b="1" dirty="0">
                <a:solidFill>
                  <a:srgbClr val="558ED5"/>
                </a:solidFill>
                <a:latin typeface="Arial"/>
                <a:cs typeface="Arial"/>
              </a:rPr>
              <a:t>Release energy</a:t>
            </a:r>
          </a:p>
        </p:txBody>
      </p:sp>
      <p:sp>
        <p:nvSpPr>
          <p:cNvPr id="8" name="Rectangle 7"/>
          <p:cNvSpPr/>
          <p:nvPr/>
        </p:nvSpPr>
        <p:spPr>
          <a:xfrm>
            <a:off x="5773384" y="1382159"/>
            <a:ext cx="2761894" cy="584776"/>
          </a:xfrm>
          <a:prstGeom prst="rect">
            <a:avLst/>
          </a:prstGeom>
          <a:ln>
            <a:solidFill>
              <a:srgbClr val="0000FF"/>
            </a:solidFill>
          </a:ln>
        </p:spPr>
        <p:txBody>
          <a:bodyPr wrap="none">
            <a:spAutoFit/>
          </a:bodyPr>
          <a:lstStyle/>
          <a:p>
            <a:pPr algn="ctr"/>
            <a:r>
              <a:rPr lang="en-US" sz="3200" b="1" dirty="0">
                <a:solidFill>
                  <a:srgbClr val="558ED5"/>
                </a:solidFill>
                <a:latin typeface="Arial"/>
                <a:cs typeface="Arial"/>
              </a:rPr>
              <a:t> store energy</a:t>
            </a:r>
          </a:p>
        </p:txBody>
      </p:sp>
      <p:cxnSp>
        <p:nvCxnSpPr>
          <p:cNvPr id="4" name="Straight Arrow Connector 3"/>
          <p:cNvCxnSpPr/>
          <p:nvPr/>
        </p:nvCxnSpPr>
        <p:spPr>
          <a:xfrm flipH="1">
            <a:off x="2286000" y="761574"/>
            <a:ext cx="896764" cy="444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793571" y="761574"/>
            <a:ext cx="896764" cy="444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410260" y="1416601"/>
            <a:ext cx="607859" cy="584776"/>
          </a:xfrm>
          <a:prstGeom prst="rect">
            <a:avLst/>
          </a:prstGeom>
          <a:noFill/>
        </p:spPr>
        <p:txBody>
          <a:bodyPr wrap="none" rtlCol="0">
            <a:spAutoFit/>
          </a:bodyPr>
          <a:lstStyle/>
          <a:p>
            <a:r>
              <a:rPr lang="en-US" sz="3200" b="1" dirty="0">
                <a:solidFill>
                  <a:srgbClr val="558ED5"/>
                </a:solidFill>
                <a:latin typeface="Arial"/>
                <a:cs typeface="Arial"/>
              </a:rPr>
              <a:t>or</a:t>
            </a:r>
          </a:p>
        </p:txBody>
      </p:sp>
      <p:pic>
        <p:nvPicPr>
          <p:cNvPr id="11" name="Picture 10"/>
          <p:cNvPicPr>
            <a:picLocks noChangeAspect="1"/>
          </p:cNvPicPr>
          <p:nvPr/>
        </p:nvPicPr>
        <p:blipFill rotWithShape="1">
          <a:blip r:embed="rId3" r:link="rId4">
            <a:extLst>
              <a:ext uri="{28A0092B-C50C-407E-A947-70E740481C1C}">
                <a14:useLocalDpi xmlns:a14="http://schemas.microsoft.com/office/drawing/2010/main" val="0"/>
              </a:ext>
            </a:extLst>
          </a:blip>
          <a:srcRect l="43827" r="41313" b="71556"/>
          <a:stretch/>
        </p:blipFill>
        <p:spPr>
          <a:xfrm>
            <a:off x="0" y="292318"/>
            <a:ext cx="1270000" cy="1133976"/>
          </a:xfrm>
          <a:prstGeom prst="rect">
            <a:avLst/>
          </a:prstGeom>
        </p:spPr>
      </p:pic>
      <p:sp>
        <p:nvSpPr>
          <p:cNvPr id="12" name="TextBox 11"/>
          <p:cNvSpPr txBox="1"/>
          <p:nvPr/>
        </p:nvSpPr>
        <p:spPr>
          <a:xfrm>
            <a:off x="253288" y="694552"/>
            <a:ext cx="890463" cy="369332"/>
          </a:xfrm>
          <a:prstGeom prst="rect">
            <a:avLst/>
          </a:prstGeom>
          <a:noFill/>
        </p:spPr>
        <p:txBody>
          <a:bodyPr wrap="none" rtlCol="0">
            <a:spAutoFit/>
          </a:bodyPr>
          <a:lstStyle/>
          <a:p>
            <a:r>
              <a:rPr lang="en-US" dirty="0" smtClean="0">
                <a:latin typeface="Arial"/>
                <a:cs typeface="Arial"/>
              </a:rPr>
              <a:t>energy</a:t>
            </a:r>
            <a:endParaRPr lang="en-US" dirty="0">
              <a:latin typeface="Arial"/>
              <a:cs typeface="Arial"/>
            </a:endParaRPr>
          </a:p>
        </p:txBody>
      </p:sp>
      <p:sp>
        <p:nvSpPr>
          <p:cNvPr id="13" name="Circular Arrow 12"/>
          <p:cNvSpPr/>
          <p:nvPr/>
        </p:nvSpPr>
        <p:spPr>
          <a:xfrm rot="10800000" flipH="1">
            <a:off x="1202364" y="-123971"/>
            <a:ext cx="849189" cy="1387231"/>
          </a:xfrm>
          <a:prstGeom prst="circularArrow">
            <a:avLst>
              <a:gd name="adj1" fmla="val 12500"/>
              <a:gd name="adj2" fmla="val 1142319"/>
              <a:gd name="adj3" fmla="val 20457681"/>
              <a:gd name="adj4" fmla="val 14111509"/>
              <a:gd name="adj5" fmla="val 12500"/>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flipH="1">
            <a:off x="1191981" y="1063884"/>
            <a:ext cx="90767" cy="1993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r:link="rId4">
            <a:extLst>
              <a:ext uri="{28A0092B-C50C-407E-A947-70E740481C1C}">
                <a14:useLocalDpi xmlns:a14="http://schemas.microsoft.com/office/drawing/2010/main" val="0"/>
              </a:ext>
            </a:extLst>
          </a:blip>
          <a:srcRect l="43827" r="41313" b="71556"/>
          <a:stretch/>
        </p:blipFill>
        <p:spPr>
          <a:xfrm>
            <a:off x="7036148" y="248183"/>
            <a:ext cx="1270000" cy="1133976"/>
          </a:xfrm>
          <a:prstGeom prst="rect">
            <a:avLst/>
          </a:prstGeom>
        </p:spPr>
      </p:pic>
      <p:sp>
        <p:nvSpPr>
          <p:cNvPr id="17" name="TextBox 16"/>
          <p:cNvSpPr txBox="1"/>
          <p:nvPr/>
        </p:nvSpPr>
        <p:spPr>
          <a:xfrm>
            <a:off x="7289436" y="650417"/>
            <a:ext cx="890463" cy="369332"/>
          </a:xfrm>
          <a:prstGeom prst="rect">
            <a:avLst/>
          </a:prstGeom>
          <a:noFill/>
        </p:spPr>
        <p:txBody>
          <a:bodyPr wrap="none" rtlCol="0">
            <a:spAutoFit/>
          </a:bodyPr>
          <a:lstStyle/>
          <a:p>
            <a:r>
              <a:rPr lang="en-US" dirty="0" smtClean="0">
                <a:latin typeface="Arial"/>
                <a:cs typeface="Arial"/>
              </a:rPr>
              <a:t>energy</a:t>
            </a:r>
            <a:endParaRPr lang="en-US" dirty="0">
              <a:latin typeface="Arial"/>
              <a:cs typeface="Arial"/>
            </a:endParaRPr>
          </a:p>
        </p:txBody>
      </p:sp>
      <p:sp>
        <p:nvSpPr>
          <p:cNvPr id="19" name="Rectangle 18"/>
          <p:cNvSpPr/>
          <p:nvPr/>
        </p:nvSpPr>
        <p:spPr>
          <a:xfrm flipH="1">
            <a:off x="8228129" y="1019749"/>
            <a:ext cx="90767" cy="1993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ircular Arrow 20"/>
          <p:cNvSpPr/>
          <p:nvPr/>
        </p:nvSpPr>
        <p:spPr>
          <a:xfrm>
            <a:off x="8179899" y="512884"/>
            <a:ext cx="849189" cy="1387231"/>
          </a:xfrm>
          <a:prstGeom prst="circularArrow">
            <a:avLst>
              <a:gd name="adj1" fmla="val 12500"/>
              <a:gd name="adj2" fmla="val 1142319"/>
              <a:gd name="adj3" fmla="val 20457681"/>
              <a:gd name="adj4" fmla="val 14111509"/>
              <a:gd name="adj5" fmla="val 12500"/>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6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p:bldP spid="12" grpId="0"/>
      <p:bldP spid="13" grpId="0" animBg="1"/>
      <p:bldP spid="14" grpId="0" animBg="1"/>
      <p:bldP spid="17" grpId="0"/>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7576"/>
            <a:ext cx="9130044" cy="584776"/>
          </a:xfrm>
          <a:prstGeom prst="rect">
            <a:avLst/>
          </a:prstGeom>
        </p:spPr>
        <p:txBody>
          <a:bodyPr wrap="square">
            <a:spAutoFit/>
          </a:bodyPr>
          <a:lstStyle/>
          <a:p>
            <a:pPr algn="ctr"/>
            <a:r>
              <a:rPr lang="en-US" sz="3200" b="1" dirty="0">
                <a:solidFill>
                  <a:srgbClr val="558ED5"/>
                </a:solidFill>
                <a:latin typeface="Arial"/>
                <a:cs typeface="Arial"/>
              </a:rPr>
              <a:t>Chemical reactions either </a:t>
            </a:r>
          </a:p>
        </p:txBody>
      </p:sp>
      <p:sp>
        <p:nvSpPr>
          <p:cNvPr id="7" name="TextBox 6"/>
          <p:cNvSpPr txBox="1"/>
          <p:nvPr/>
        </p:nvSpPr>
        <p:spPr>
          <a:xfrm>
            <a:off x="580077" y="1382159"/>
            <a:ext cx="3195907" cy="584776"/>
          </a:xfrm>
          <a:prstGeom prst="rect">
            <a:avLst/>
          </a:prstGeom>
          <a:noFill/>
          <a:ln>
            <a:solidFill>
              <a:srgbClr val="0000FF"/>
            </a:solidFill>
          </a:ln>
        </p:spPr>
        <p:txBody>
          <a:bodyPr wrap="none" rtlCol="0">
            <a:spAutoFit/>
          </a:bodyPr>
          <a:lstStyle/>
          <a:p>
            <a:r>
              <a:rPr lang="en-US" sz="3200" b="1" dirty="0">
                <a:solidFill>
                  <a:srgbClr val="558ED5"/>
                </a:solidFill>
                <a:latin typeface="Arial"/>
                <a:cs typeface="Arial"/>
              </a:rPr>
              <a:t>Release energy</a:t>
            </a:r>
          </a:p>
        </p:txBody>
      </p:sp>
      <p:cxnSp>
        <p:nvCxnSpPr>
          <p:cNvPr id="4" name="Straight Arrow Connector 3"/>
          <p:cNvCxnSpPr/>
          <p:nvPr/>
        </p:nvCxnSpPr>
        <p:spPr>
          <a:xfrm flipH="1">
            <a:off x="2286000" y="761574"/>
            <a:ext cx="896764" cy="444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3"/>
          <p:cNvSpPr txBox="1">
            <a:spLocks noChangeArrowheads="1"/>
          </p:cNvSpPr>
          <p:nvPr/>
        </p:nvSpPr>
        <p:spPr>
          <a:xfrm>
            <a:off x="-13954" y="1690326"/>
            <a:ext cx="4797621" cy="24824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dirty="0">
              <a:cs typeface="Arial" charset="0"/>
            </a:endParaRPr>
          </a:p>
          <a:p>
            <a:pPr marL="457200" lvl="1" indent="0">
              <a:buFont typeface="Arial"/>
              <a:buNone/>
            </a:pPr>
            <a:r>
              <a:rPr lang="en-US" dirty="0" smtClean="0">
                <a:ea typeface="Arial" charset="0"/>
                <a:cs typeface="Arial" charset="0"/>
              </a:rPr>
              <a:t>(</a:t>
            </a:r>
            <a:r>
              <a:rPr lang="en-US" b="1" dirty="0">
                <a:solidFill>
                  <a:srgbClr val="860E80"/>
                </a:solidFill>
                <a:ea typeface="Arial" charset="0"/>
                <a:cs typeface="Arial" charset="0"/>
              </a:rPr>
              <a:t>exergonic reactions </a:t>
            </a:r>
            <a:r>
              <a:rPr lang="en-US" dirty="0">
                <a:ea typeface="Arial" charset="0"/>
                <a:cs typeface="Arial" charset="0"/>
              </a:rPr>
              <a:t>) </a:t>
            </a:r>
            <a:r>
              <a:rPr lang="en-US" b="1" dirty="0">
                <a:ea typeface="Arial" charset="0"/>
                <a:cs typeface="Arial" charset="0"/>
              </a:rPr>
              <a:t> </a:t>
            </a:r>
          </a:p>
          <a:p>
            <a:pPr marL="457200" lvl="1" indent="0">
              <a:buFont typeface="Arial"/>
              <a:buNone/>
            </a:pPr>
            <a:endParaRPr lang="en-US" b="1" dirty="0">
              <a:ea typeface="Arial" charset="0"/>
              <a:cs typeface="Arial" charset="0"/>
            </a:endParaRPr>
          </a:p>
          <a:p>
            <a:pPr marL="457200" lvl="1" indent="0">
              <a:buFont typeface="Arial"/>
              <a:buNone/>
            </a:pPr>
            <a:endParaRPr lang="en-US" b="1" dirty="0">
              <a:ea typeface="Arial" charset="0"/>
              <a:cs typeface="Arial" charset="0"/>
            </a:endParaRPr>
          </a:p>
        </p:txBody>
      </p:sp>
      <p:pic>
        <p:nvPicPr>
          <p:cNvPr id="2" name="Picture 1" descr="635374355818497234_undefin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88" y="2864909"/>
            <a:ext cx="3064285" cy="3623638"/>
          </a:xfrm>
          <a:prstGeom prst="rect">
            <a:avLst/>
          </a:prstGeom>
        </p:spPr>
      </p:pic>
      <p:pic>
        <p:nvPicPr>
          <p:cNvPr id="8" name="Picture 7"/>
          <p:cNvPicPr>
            <a:picLocks noChangeAspect="1"/>
          </p:cNvPicPr>
          <p:nvPr/>
        </p:nvPicPr>
        <p:blipFill rotWithShape="1">
          <a:blip r:embed="rId4" r:link="rId5">
            <a:extLst>
              <a:ext uri="{28A0092B-C50C-407E-A947-70E740481C1C}">
                <a14:useLocalDpi xmlns:a14="http://schemas.microsoft.com/office/drawing/2010/main" val="0"/>
              </a:ext>
            </a:extLst>
          </a:blip>
          <a:srcRect l="43827" r="41313" b="71556"/>
          <a:stretch/>
        </p:blipFill>
        <p:spPr>
          <a:xfrm>
            <a:off x="0" y="292318"/>
            <a:ext cx="1270000" cy="1133976"/>
          </a:xfrm>
          <a:prstGeom prst="rect">
            <a:avLst/>
          </a:prstGeom>
        </p:spPr>
      </p:pic>
      <p:sp>
        <p:nvSpPr>
          <p:cNvPr id="9" name="TextBox 8"/>
          <p:cNvSpPr txBox="1"/>
          <p:nvPr/>
        </p:nvSpPr>
        <p:spPr>
          <a:xfrm>
            <a:off x="253288" y="694552"/>
            <a:ext cx="890463" cy="369332"/>
          </a:xfrm>
          <a:prstGeom prst="rect">
            <a:avLst/>
          </a:prstGeom>
          <a:noFill/>
        </p:spPr>
        <p:txBody>
          <a:bodyPr wrap="none" rtlCol="0">
            <a:spAutoFit/>
          </a:bodyPr>
          <a:lstStyle/>
          <a:p>
            <a:r>
              <a:rPr lang="en-US" dirty="0" smtClean="0">
                <a:latin typeface="Arial"/>
                <a:cs typeface="Arial"/>
              </a:rPr>
              <a:t>energy</a:t>
            </a:r>
            <a:endParaRPr lang="en-US" dirty="0">
              <a:latin typeface="Arial"/>
              <a:cs typeface="Arial"/>
            </a:endParaRPr>
          </a:p>
        </p:txBody>
      </p:sp>
      <p:sp>
        <p:nvSpPr>
          <p:cNvPr id="11" name="Circular Arrow 10"/>
          <p:cNvSpPr/>
          <p:nvPr/>
        </p:nvSpPr>
        <p:spPr>
          <a:xfrm rot="10800000" flipH="1">
            <a:off x="1202364" y="-123971"/>
            <a:ext cx="849189" cy="1387231"/>
          </a:xfrm>
          <a:prstGeom prst="circularArrow">
            <a:avLst>
              <a:gd name="adj1" fmla="val 12500"/>
              <a:gd name="adj2" fmla="val 1142319"/>
              <a:gd name="adj3" fmla="val 20457681"/>
              <a:gd name="adj4" fmla="val 14111509"/>
              <a:gd name="adj5" fmla="val 12500"/>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flipH="1">
            <a:off x="1191981" y="1063884"/>
            <a:ext cx="90767" cy="1993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089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7576"/>
            <a:ext cx="9130044" cy="584776"/>
          </a:xfrm>
          <a:prstGeom prst="rect">
            <a:avLst/>
          </a:prstGeom>
        </p:spPr>
        <p:txBody>
          <a:bodyPr wrap="square">
            <a:spAutoFit/>
          </a:bodyPr>
          <a:lstStyle/>
          <a:p>
            <a:pPr algn="ctr"/>
            <a:r>
              <a:rPr lang="en-US" sz="3200" b="1" dirty="0">
                <a:solidFill>
                  <a:srgbClr val="558ED5"/>
                </a:solidFill>
                <a:latin typeface="Arial"/>
                <a:cs typeface="Arial"/>
              </a:rPr>
              <a:t>Chemical reactions either </a:t>
            </a:r>
          </a:p>
        </p:txBody>
      </p:sp>
      <p:sp>
        <p:nvSpPr>
          <p:cNvPr id="8" name="Rectangle 7"/>
          <p:cNvSpPr/>
          <p:nvPr/>
        </p:nvSpPr>
        <p:spPr>
          <a:xfrm>
            <a:off x="5773384" y="1382159"/>
            <a:ext cx="2761894" cy="584776"/>
          </a:xfrm>
          <a:prstGeom prst="rect">
            <a:avLst/>
          </a:prstGeom>
          <a:ln>
            <a:solidFill>
              <a:srgbClr val="0000FF"/>
            </a:solidFill>
          </a:ln>
        </p:spPr>
        <p:txBody>
          <a:bodyPr wrap="none">
            <a:spAutoFit/>
          </a:bodyPr>
          <a:lstStyle/>
          <a:p>
            <a:pPr algn="ctr"/>
            <a:r>
              <a:rPr lang="en-US" sz="3200" b="1" dirty="0">
                <a:solidFill>
                  <a:srgbClr val="558ED5"/>
                </a:solidFill>
                <a:latin typeface="Arial"/>
                <a:cs typeface="Arial"/>
              </a:rPr>
              <a:t> store energy</a:t>
            </a:r>
          </a:p>
        </p:txBody>
      </p:sp>
      <p:cxnSp>
        <p:nvCxnSpPr>
          <p:cNvPr id="9" name="Straight Arrow Connector 8"/>
          <p:cNvCxnSpPr/>
          <p:nvPr/>
        </p:nvCxnSpPr>
        <p:spPr>
          <a:xfrm>
            <a:off x="5793571" y="761574"/>
            <a:ext cx="896764" cy="444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flipH="1">
            <a:off x="1191981" y="1063884"/>
            <a:ext cx="90767" cy="1993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r:link="rId4">
            <a:extLst>
              <a:ext uri="{28A0092B-C50C-407E-A947-70E740481C1C}">
                <a14:useLocalDpi xmlns:a14="http://schemas.microsoft.com/office/drawing/2010/main" val="0"/>
              </a:ext>
            </a:extLst>
          </a:blip>
          <a:srcRect l="43827" r="41313" b="71556"/>
          <a:stretch/>
        </p:blipFill>
        <p:spPr>
          <a:xfrm>
            <a:off x="7036148" y="248183"/>
            <a:ext cx="1270000" cy="1133976"/>
          </a:xfrm>
          <a:prstGeom prst="rect">
            <a:avLst/>
          </a:prstGeom>
        </p:spPr>
      </p:pic>
      <p:sp>
        <p:nvSpPr>
          <p:cNvPr id="17" name="TextBox 16"/>
          <p:cNvSpPr txBox="1"/>
          <p:nvPr/>
        </p:nvSpPr>
        <p:spPr>
          <a:xfrm>
            <a:off x="7289436" y="650417"/>
            <a:ext cx="890463" cy="369332"/>
          </a:xfrm>
          <a:prstGeom prst="rect">
            <a:avLst/>
          </a:prstGeom>
          <a:noFill/>
        </p:spPr>
        <p:txBody>
          <a:bodyPr wrap="none" rtlCol="0">
            <a:spAutoFit/>
          </a:bodyPr>
          <a:lstStyle/>
          <a:p>
            <a:r>
              <a:rPr lang="en-US" dirty="0" smtClean="0">
                <a:latin typeface="Arial"/>
                <a:cs typeface="Arial"/>
              </a:rPr>
              <a:t>energy</a:t>
            </a:r>
            <a:endParaRPr lang="en-US" dirty="0">
              <a:latin typeface="Arial"/>
              <a:cs typeface="Arial"/>
            </a:endParaRPr>
          </a:p>
        </p:txBody>
      </p:sp>
      <p:sp>
        <p:nvSpPr>
          <p:cNvPr id="19" name="Rectangle 18"/>
          <p:cNvSpPr/>
          <p:nvPr/>
        </p:nvSpPr>
        <p:spPr>
          <a:xfrm flipH="1">
            <a:off x="8228129" y="1019749"/>
            <a:ext cx="90767" cy="1993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ircular Arrow 20"/>
          <p:cNvSpPr/>
          <p:nvPr/>
        </p:nvSpPr>
        <p:spPr>
          <a:xfrm>
            <a:off x="8179899" y="512884"/>
            <a:ext cx="849189" cy="1387231"/>
          </a:xfrm>
          <a:prstGeom prst="circularArrow">
            <a:avLst>
              <a:gd name="adj1" fmla="val 12500"/>
              <a:gd name="adj2" fmla="val 1142319"/>
              <a:gd name="adj3" fmla="val 20457681"/>
              <a:gd name="adj4" fmla="val 14111509"/>
              <a:gd name="adj5" fmla="val 12500"/>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5"/>
          <a:stretch>
            <a:fillRect/>
          </a:stretch>
        </p:blipFill>
        <p:spPr>
          <a:xfrm>
            <a:off x="2686712" y="2663301"/>
            <a:ext cx="5848565" cy="3895144"/>
          </a:xfrm>
          <a:prstGeom prst="rect">
            <a:avLst/>
          </a:prstGeom>
        </p:spPr>
      </p:pic>
    </p:spTree>
    <p:extLst>
      <p:ext uri="{BB962C8B-B14F-4D97-AF65-F5344CB8AC3E}">
        <p14:creationId xmlns:p14="http://schemas.microsoft.com/office/powerpoint/2010/main" val="11727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7" grpId="0"/>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7576"/>
            <a:ext cx="9130044" cy="584776"/>
          </a:xfrm>
          <a:prstGeom prst="rect">
            <a:avLst/>
          </a:prstGeom>
          <a:noFill/>
        </p:spPr>
        <p:txBody>
          <a:bodyPr wrap="square">
            <a:spAutoFit/>
          </a:bodyPr>
          <a:lstStyle/>
          <a:p>
            <a:pPr algn="ctr"/>
            <a:r>
              <a:rPr lang="en-US" sz="3200" b="1" dirty="0">
                <a:solidFill>
                  <a:srgbClr val="558ED5"/>
                </a:solidFill>
                <a:latin typeface="Arial"/>
                <a:cs typeface="Arial"/>
              </a:rPr>
              <a:t>Chemical reactions either </a:t>
            </a:r>
          </a:p>
        </p:txBody>
      </p:sp>
      <p:sp>
        <p:nvSpPr>
          <p:cNvPr id="7" name="TextBox 6"/>
          <p:cNvSpPr txBox="1"/>
          <p:nvPr/>
        </p:nvSpPr>
        <p:spPr>
          <a:xfrm>
            <a:off x="580077" y="1382159"/>
            <a:ext cx="3195907" cy="584776"/>
          </a:xfrm>
          <a:prstGeom prst="rect">
            <a:avLst/>
          </a:prstGeom>
          <a:noFill/>
          <a:ln>
            <a:solidFill>
              <a:srgbClr val="0000FF"/>
            </a:solidFill>
          </a:ln>
        </p:spPr>
        <p:txBody>
          <a:bodyPr wrap="none" rtlCol="0">
            <a:spAutoFit/>
          </a:bodyPr>
          <a:lstStyle/>
          <a:p>
            <a:r>
              <a:rPr lang="en-US" sz="3200" b="1" dirty="0">
                <a:solidFill>
                  <a:srgbClr val="558ED5"/>
                </a:solidFill>
                <a:latin typeface="Arial"/>
                <a:cs typeface="Arial"/>
              </a:rPr>
              <a:t>Release energy</a:t>
            </a:r>
          </a:p>
        </p:txBody>
      </p:sp>
      <p:sp>
        <p:nvSpPr>
          <p:cNvPr id="8" name="Rectangle 7"/>
          <p:cNvSpPr/>
          <p:nvPr/>
        </p:nvSpPr>
        <p:spPr>
          <a:xfrm>
            <a:off x="5773384" y="1382159"/>
            <a:ext cx="2761894" cy="584776"/>
          </a:xfrm>
          <a:prstGeom prst="rect">
            <a:avLst/>
          </a:prstGeom>
          <a:ln>
            <a:solidFill>
              <a:srgbClr val="0000FF"/>
            </a:solidFill>
          </a:ln>
        </p:spPr>
        <p:txBody>
          <a:bodyPr wrap="none">
            <a:spAutoFit/>
          </a:bodyPr>
          <a:lstStyle/>
          <a:p>
            <a:pPr algn="ctr"/>
            <a:r>
              <a:rPr lang="en-US" sz="3200" b="1" dirty="0">
                <a:solidFill>
                  <a:srgbClr val="558ED5"/>
                </a:solidFill>
                <a:latin typeface="Arial"/>
                <a:cs typeface="Arial"/>
              </a:rPr>
              <a:t> store energy</a:t>
            </a:r>
          </a:p>
        </p:txBody>
      </p:sp>
      <p:cxnSp>
        <p:nvCxnSpPr>
          <p:cNvPr id="4" name="Straight Arrow Connector 3"/>
          <p:cNvCxnSpPr/>
          <p:nvPr/>
        </p:nvCxnSpPr>
        <p:spPr>
          <a:xfrm flipH="1">
            <a:off x="2286000" y="761574"/>
            <a:ext cx="896764" cy="444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793571" y="761574"/>
            <a:ext cx="896764" cy="444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410260" y="1416601"/>
            <a:ext cx="607859" cy="584776"/>
          </a:xfrm>
          <a:prstGeom prst="rect">
            <a:avLst/>
          </a:prstGeom>
          <a:noFill/>
        </p:spPr>
        <p:txBody>
          <a:bodyPr wrap="none" rtlCol="0">
            <a:spAutoFit/>
          </a:bodyPr>
          <a:lstStyle/>
          <a:p>
            <a:r>
              <a:rPr lang="en-US" sz="3200" b="1" dirty="0">
                <a:solidFill>
                  <a:srgbClr val="558ED5"/>
                </a:solidFill>
                <a:latin typeface="Arial"/>
                <a:cs typeface="Arial"/>
              </a:rPr>
              <a:t>or</a:t>
            </a:r>
          </a:p>
        </p:txBody>
      </p:sp>
      <p:sp>
        <p:nvSpPr>
          <p:cNvPr id="13" name="Rectangle 3"/>
          <p:cNvSpPr txBox="1">
            <a:spLocks noChangeArrowheads="1"/>
          </p:cNvSpPr>
          <p:nvPr/>
        </p:nvSpPr>
        <p:spPr>
          <a:xfrm>
            <a:off x="3830079" y="1533578"/>
            <a:ext cx="5420327" cy="28246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endParaRPr lang="en-US" sz="2700" b="1" dirty="0">
              <a:ea typeface="Arial" charset="0"/>
              <a:cs typeface="Arial" charset="0"/>
            </a:endParaRPr>
          </a:p>
          <a:p>
            <a:pPr marL="457200" lvl="1" indent="0">
              <a:buNone/>
            </a:pPr>
            <a:r>
              <a:rPr lang="en-US" sz="2700" dirty="0" smtClean="0">
                <a:ea typeface="Arial" charset="0"/>
                <a:cs typeface="Arial" charset="0"/>
              </a:rPr>
              <a:t>Begin </a:t>
            </a:r>
            <a:r>
              <a:rPr lang="en-US" sz="2700" dirty="0">
                <a:ea typeface="Arial" charset="0"/>
                <a:cs typeface="Arial" charset="0"/>
              </a:rPr>
              <a:t>with </a:t>
            </a:r>
            <a:r>
              <a:rPr lang="en-US" sz="2700" dirty="0" smtClean="0">
                <a:ea typeface="Arial" charset="0"/>
                <a:cs typeface="Arial" charset="0"/>
              </a:rPr>
              <a:t>reactants that </a:t>
            </a:r>
            <a:r>
              <a:rPr lang="en-US" sz="2700" dirty="0">
                <a:ea typeface="Arial" charset="0"/>
                <a:cs typeface="Arial" charset="0"/>
              </a:rPr>
              <a:t>contain relatively little potential </a:t>
            </a:r>
            <a:r>
              <a:rPr lang="en-US" sz="2700" dirty="0" smtClean="0">
                <a:ea typeface="Arial" charset="0"/>
                <a:cs typeface="Arial" charset="0"/>
              </a:rPr>
              <a:t>energy </a:t>
            </a:r>
            <a:r>
              <a:rPr lang="en-US" sz="2700" dirty="0"/>
              <a:t>and yield products rich in potential energy.</a:t>
            </a:r>
            <a:endParaRPr lang="en-US" sz="2700" dirty="0">
              <a:ea typeface="Arial" charset="0"/>
              <a:cs typeface="Arial" charset="0"/>
            </a:endParaRPr>
          </a:p>
          <a:p>
            <a:pPr marL="457200" lvl="1" indent="0">
              <a:buFont typeface="Arial"/>
              <a:buNone/>
            </a:pPr>
            <a:r>
              <a:rPr lang="en-US" sz="2700" dirty="0">
                <a:ea typeface="Arial" charset="0"/>
                <a:cs typeface="Arial" charset="0"/>
              </a:rPr>
              <a:t> (</a:t>
            </a:r>
            <a:r>
              <a:rPr lang="en-US" sz="2700" b="1" dirty="0">
                <a:solidFill>
                  <a:srgbClr val="0070C0"/>
                </a:solidFill>
                <a:ea typeface="Arial" charset="0"/>
                <a:cs typeface="Arial" charset="0"/>
              </a:rPr>
              <a:t>endergonic reactions</a:t>
            </a:r>
            <a:r>
              <a:rPr lang="en-US" sz="2700" dirty="0">
                <a:ea typeface="Arial" charset="0"/>
                <a:cs typeface="Arial" charset="0"/>
              </a:rPr>
              <a:t>)</a:t>
            </a:r>
          </a:p>
        </p:txBody>
      </p:sp>
      <p:sp>
        <p:nvSpPr>
          <p:cNvPr id="10" name="Rectangle 3"/>
          <p:cNvSpPr txBox="1">
            <a:spLocks noChangeArrowheads="1"/>
          </p:cNvSpPr>
          <p:nvPr/>
        </p:nvSpPr>
        <p:spPr>
          <a:xfrm>
            <a:off x="-13954" y="1838495"/>
            <a:ext cx="4797621" cy="24824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dirty="0">
              <a:cs typeface="Arial" charset="0"/>
            </a:endParaRPr>
          </a:p>
          <a:p>
            <a:pPr marL="457200" lvl="1" indent="0">
              <a:buFont typeface="Arial"/>
              <a:buNone/>
            </a:pPr>
            <a:endParaRPr lang="en-US" dirty="0">
              <a:ea typeface="Arial" charset="0"/>
              <a:cs typeface="Arial" charset="0"/>
            </a:endParaRPr>
          </a:p>
          <a:p>
            <a:pPr marL="457200" lvl="1" indent="0">
              <a:buFont typeface="Arial"/>
              <a:buNone/>
            </a:pPr>
            <a:endParaRPr lang="en-US" dirty="0">
              <a:ea typeface="Arial" charset="0"/>
              <a:cs typeface="Arial" charset="0"/>
            </a:endParaRPr>
          </a:p>
          <a:p>
            <a:pPr marL="457200" lvl="1" indent="0">
              <a:buFont typeface="Arial"/>
              <a:buNone/>
            </a:pPr>
            <a:endParaRPr lang="en-US" dirty="0">
              <a:ea typeface="Arial" charset="0"/>
              <a:cs typeface="Arial" charset="0"/>
            </a:endParaRPr>
          </a:p>
          <a:p>
            <a:pPr marL="457200" lvl="1" indent="0">
              <a:buFont typeface="Arial"/>
              <a:buNone/>
            </a:pPr>
            <a:r>
              <a:rPr lang="en-US" dirty="0">
                <a:ea typeface="Arial" charset="0"/>
                <a:cs typeface="Arial" charset="0"/>
              </a:rPr>
              <a:t>(</a:t>
            </a:r>
            <a:r>
              <a:rPr lang="en-US" b="1" dirty="0">
                <a:solidFill>
                  <a:srgbClr val="860E80"/>
                </a:solidFill>
                <a:ea typeface="Arial" charset="0"/>
                <a:cs typeface="Arial" charset="0"/>
              </a:rPr>
              <a:t>exergonic reactions </a:t>
            </a:r>
            <a:r>
              <a:rPr lang="en-US" dirty="0">
                <a:ea typeface="Arial" charset="0"/>
                <a:cs typeface="Arial" charset="0"/>
              </a:rPr>
              <a:t>) </a:t>
            </a:r>
            <a:r>
              <a:rPr lang="en-US" b="1" dirty="0">
                <a:ea typeface="Arial" charset="0"/>
                <a:cs typeface="Arial" charset="0"/>
              </a:rPr>
              <a:t> </a:t>
            </a:r>
          </a:p>
          <a:p>
            <a:pPr marL="457200" lvl="1" indent="0">
              <a:buFont typeface="Arial"/>
              <a:buNone/>
            </a:pPr>
            <a:endParaRPr lang="en-US" b="1" dirty="0">
              <a:ea typeface="Arial" charset="0"/>
              <a:cs typeface="Arial" charset="0"/>
            </a:endParaRPr>
          </a:p>
          <a:p>
            <a:pPr marL="457200" lvl="1" indent="0">
              <a:buFont typeface="Arial"/>
              <a:buNone/>
            </a:pPr>
            <a:endParaRPr lang="en-US" b="1" dirty="0">
              <a:ea typeface="Arial" charset="0"/>
              <a:cs typeface="Arial" charset="0"/>
            </a:endParaRPr>
          </a:p>
        </p:txBody>
      </p:sp>
      <p:pic>
        <p:nvPicPr>
          <p:cNvPr id="11" name="Picture 10" descr="08_05bFreeEnergy-U.jpg"/>
          <p:cNvPicPr>
            <a:picLocks noChangeAspect="1"/>
          </p:cNvPicPr>
          <p:nvPr/>
        </p:nvPicPr>
        <p:blipFill rotWithShape="1">
          <a:blip r:embed="rId3">
            <a:extLst>
              <a:ext uri="{28A0092B-C50C-407E-A947-70E740481C1C}">
                <a14:useLocalDpi xmlns:a14="http://schemas.microsoft.com/office/drawing/2010/main" val="0"/>
              </a:ext>
            </a:extLst>
          </a:blip>
          <a:srcRect l="66443"/>
          <a:stretch/>
        </p:blipFill>
        <p:spPr>
          <a:xfrm rot="16200000">
            <a:off x="1652550" y="4013305"/>
            <a:ext cx="1220184" cy="2515750"/>
          </a:xfrm>
          <a:prstGeom prst="rect">
            <a:avLst/>
          </a:prstGeom>
        </p:spPr>
      </p:pic>
      <p:pic>
        <p:nvPicPr>
          <p:cNvPr id="12" name="Picture 11" descr="08_05bFreeEnergy-U.jpg"/>
          <p:cNvPicPr>
            <a:picLocks noChangeAspect="1"/>
          </p:cNvPicPr>
          <p:nvPr/>
        </p:nvPicPr>
        <p:blipFill rotWithShape="1">
          <a:blip r:embed="rId3">
            <a:extLst>
              <a:ext uri="{28A0092B-C50C-407E-A947-70E740481C1C}">
                <a14:useLocalDpi xmlns:a14="http://schemas.microsoft.com/office/drawing/2010/main" val="0"/>
              </a:ext>
            </a:extLst>
          </a:blip>
          <a:srcRect l="66443"/>
          <a:stretch/>
        </p:blipFill>
        <p:spPr>
          <a:xfrm rot="5400000">
            <a:off x="6091121" y="3928072"/>
            <a:ext cx="1220184" cy="2515750"/>
          </a:xfrm>
          <a:prstGeom prst="rect">
            <a:avLst/>
          </a:prstGeom>
        </p:spPr>
      </p:pic>
      <p:sp>
        <p:nvSpPr>
          <p:cNvPr id="14" name="Title 1"/>
          <p:cNvSpPr txBox="1">
            <a:spLocks/>
          </p:cNvSpPr>
          <p:nvPr/>
        </p:nvSpPr>
        <p:spPr>
          <a:xfrm>
            <a:off x="478660" y="5778635"/>
            <a:ext cx="3319355" cy="831528"/>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solidFill>
                  <a:schemeClr val="tx1"/>
                </a:solidFill>
                <a:latin typeface="Arial"/>
                <a:cs typeface="Arial"/>
              </a:rPr>
              <a:t>Catabolic reactions</a:t>
            </a:r>
            <a:endParaRPr lang="en-US" dirty="0">
              <a:solidFill>
                <a:schemeClr val="tx1"/>
              </a:solidFill>
              <a:latin typeface="Arial"/>
              <a:cs typeface="Arial"/>
            </a:endParaRPr>
          </a:p>
        </p:txBody>
      </p:sp>
      <p:sp>
        <p:nvSpPr>
          <p:cNvPr id="15" name="Title 1"/>
          <p:cNvSpPr txBox="1">
            <a:spLocks/>
          </p:cNvSpPr>
          <p:nvPr/>
        </p:nvSpPr>
        <p:spPr>
          <a:xfrm>
            <a:off x="5144873" y="5794417"/>
            <a:ext cx="3319355" cy="831528"/>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solidFill>
                  <a:schemeClr val="tx1"/>
                </a:solidFill>
                <a:latin typeface="Arial"/>
                <a:cs typeface="Arial"/>
              </a:rPr>
              <a:t>Anabolic reactions</a:t>
            </a:r>
            <a:endParaRPr lang="en-US" dirty="0">
              <a:solidFill>
                <a:schemeClr val="tx1"/>
              </a:solidFill>
              <a:latin typeface="Arial"/>
              <a:cs typeface="Arial"/>
            </a:endParaRPr>
          </a:p>
        </p:txBody>
      </p:sp>
      <p:sp>
        <p:nvSpPr>
          <p:cNvPr id="2" name="Rectangle 1"/>
          <p:cNvSpPr/>
          <p:nvPr/>
        </p:nvSpPr>
        <p:spPr>
          <a:xfrm>
            <a:off x="6585747" y="4903054"/>
            <a:ext cx="383923" cy="191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902077" y="5136874"/>
            <a:ext cx="383923" cy="191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931611" y="5255018"/>
            <a:ext cx="4134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585747" y="5136874"/>
            <a:ext cx="383923" cy="191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6615281" y="5255018"/>
            <a:ext cx="4134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0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0" animBg="1"/>
      <p:bldP spid="20"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58418" y="161666"/>
            <a:ext cx="6133512" cy="3242968"/>
            <a:chOff x="1227630" y="0"/>
            <a:chExt cx="6763451" cy="3740410"/>
          </a:xfrm>
        </p:grpSpPr>
        <p:pic>
          <p:nvPicPr>
            <p:cNvPr id="513026" name="Picture 2" descr="05_11aExergonicRx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630" y="0"/>
              <a:ext cx="6763451" cy="3740410"/>
            </a:xfrm>
            <a:prstGeom prst="rect">
              <a:avLst/>
            </a:prstGeom>
            <a:noFill/>
            <a:extLst>
              <a:ext uri="{909E8E84-426E-40dd-AFC4-6F175D3DCCD1}">
                <a14:hiddenFill xmlns:a14="http://schemas.microsoft.com/office/drawing/2010/main" xmlns="">
                  <a:solidFill>
                    <a:srgbClr val="FFFFFF"/>
                  </a:solidFill>
                </a14:hiddenFill>
              </a:ext>
            </a:extLst>
          </p:spPr>
        </p:pic>
        <p:sp>
          <p:nvSpPr>
            <p:cNvPr id="513028" name="Text Box 3"/>
            <p:cNvSpPr txBox="1">
              <a:spLocks noChangeArrowheads="1"/>
            </p:cNvSpPr>
            <p:nvPr/>
          </p:nvSpPr>
          <p:spPr bwMode="auto">
            <a:xfrm>
              <a:off x="1718718" y="584546"/>
              <a:ext cx="1219556" cy="22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a:t>Reactants</a:t>
              </a:r>
            </a:p>
          </p:txBody>
        </p:sp>
        <p:sp>
          <p:nvSpPr>
            <p:cNvPr id="513029" name="Text Box 3"/>
            <p:cNvSpPr txBox="1">
              <a:spLocks noChangeArrowheads="1"/>
            </p:cNvSpPr>
            <p:nvPr/>
          </p:nvSpPr>
          <p:spPr bwMode="auto">
            <a:xfrm>
              <a:off x="4176671" y="2136065"/>
              <a:ext cx="838994" cy="24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dirty="0"/>
                <a:t>Energy</a:t>
              </a:r>
            </a:p>
          </p:txBody>
        </p:sp>
        <p:sp>
          <p:nvSpPr>
            <p:cNvPr id="513030" name="Text Box 3"/>
            <p:cNvSpPr txBox="1">
              <a:spLocks noChangeArrowheads="1"/>
            </p:cNvSpPr>
            <p:nvPr/>
          </p:nvSpPr>
          <p:spPr bwMode="auto">
            <a:xfrm>
              <a:off x="5343476" y="2392163"/>
              <a:ext cx="1050000" cy="2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dirty="0"/>
                <a:t>Products</a:t>
              </a:r>
            </a:p>
          </p:txBody>
        </p:sp>
        <p:sp>
          <p:nvSpPr>
            <p:cNvPr id="513031" name="Text Box 3"/>
            <p:cNvSpPr txBox="1">
              <a:spLocks noChangeArrowheads="1"/>
            </p:cNvSpPr>
            <p:nvPr/>
          </p:nvSpPr>
          <p:spPr bwMode="auto">
            <a:xfrm>
              <a:off x="6581871" y="1289677"/>
              <a:ext cx="1219556" cy="892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10000"/>
                </a:lnSpc>
              </a:pPr>
              <a:r>
                <a:rPr lang="en-US" sz="1800" b="1"/>
                <a:t>Amount of</a:t>
              </a:r>
              <a:br>
                <a:rPr lang="en-US" sz="1800" b="1"/>
              </a:br>
              <a:r>
                <a:rPr lang="en-US" sz="1800" b="1"/>
                <a:t>energy</a:t>
              </a:r>
              <a:br>
                <a:rPr lang="en-US" sz="1800" b="1"/>
              </a:br>
              <a:r>
                <a:rPr lang="en-US" sz="1800" b="1"/>
                <a:t>released</a:t>
              </a:r>
            </a:p>
          </p:txBody>
        </p:sp>
        <p:sp>
          <p:nvSpPr>
            <p:cNvPr id="513032" name="Text Box 3"/>
            <p:cNvSpPr txBox="1">
              <a:spLocks noChangeArrowheads="1"/>
            </p:cNvSpPr>
            <p:nvPr/>
          </p:nvSpPr>
          <p:spPr bwMode="auto">
            <a:xfrm rot="16200000">
              <a:off x="-217796" y="1895929"/>
              <a:ext cx="3155864" cy="257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400" b="1" dirty="0"/>
                <a:t>Potential energy of molecules</a:t>
              </a:r>
            </a:p>
          </p:txBody>
        </p:sp>
      </p:grpSp>
      <p:grpSp>
        <p:nvGrpSpPr>
          <p:cNvPr id="5" name="Group 4"/>
          <p:cNvGrpSpPr/>
          <p:nvPr/>
        </p:nvGrpSpPr>
        <p:grpSpPr>
          <a:xfrm>
            <a:off x="2658418" y="3489042"/>
            <a:ext cx="6133512" cy="3368958"/>
            <a:chOff x="-2755145" y="2024892"/>
            <a:chExt cx="6931816" cy="3603033"/>
          </a:xfrm>
        </p:grpSpPr>
        <p:pic>
          <p:nvPicPr>
            <p:cNvPr id="13" name="Picture 2" descr="05_11bEndergonicRx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145" y="2024892"/>
              <a:ext cx="6931816" cy="3603033"/>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Box 3"/>
            <p:cNvSpPr txBox="1">
              <a:spLocks noChangeArrowheads="1"/>
            </p:cNvSpPr>
            <p:nvPr/>
          </p:nvSpPr>
          <p:spPr bwMode="auto">
            <a:xfrm>
              <a:off x="-2229949" y="4353572"/>
              <a:ext cx="1249915" cy="221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a:t>Reactants</a:t>
              </a:r>
            </a:p>
          </p:txBody>
        </p:sp>
        <p:sp>
          <p:nvSpPr>
            <p:cNvPr id="15" name="Text Box 3"/>
            <p:cNvSpPr txBox="1">
              <a:spLocks noChangeArrowheads="1"/>
            </p:cNvSpPr>
            <p:nvPr/>
          </p:nvSpPr>
          <p:spPr bwMode="auto">
            <a:xfrm>
              <a:off x="-417507" y="4009575"/>
              <a:ext cx="859880" cy="239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a:t>Energy</a:t>
              </a:r>
            </a:p>
          </p:txBody>
        </p:sp>
        <p:sp>
          <p:nvSpPr>
            <p:cNvPr id="16" name="Text Box 3"/>
            <p:cNvSpPr txBox="1">
              <a:spLocks noChangeArrowheads="1"/>
            </p:cNvSpPr>
            <p:nvPr/>
          </p:nvSpPr>
          <p:spPr bwMode="auto">
            <a:xfrm>
              <a:off x="1277794" y="2556524"/>
              <a:ext cx="1076137" cy="230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a:t>Products</a:t>
              </a:r>
            </a:p>
          </p:txBody>
        </p:sp>
        <p:sp>
          <p:nvSpPr>
            <p:cNvPr id="17" name="Text Box 3"/>
            <p:cNvSpPr txBox="1">
              <a:spLocks noChangeArrowheads="1"/>
            </p:cNvSpPr>
            <p:nvPr/>
          </p:nvSpPr>
          <p:spPr bwMode="auto">
            <a:xfrm>
              <a:off x="2731096" y="3385244"/>
              <a:ext cx="1249915" cy="867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10000"/>
                </a:lnSpc>
              </a:pPr>
              <a:r>
                <a:rPr lang="en-US" sz="1800" b="1"/>
                <a:t>Amount of</a:t>
              </a:r>
              <a:br>
                <a:rPr lang="en-US" sz="1800" b="1"/>
              </a:br>
              <a:r>
                <a:rPr lang="en-US" sz="1800" b="1"/>
                <a:t>energy</a:t>
              </a:r>
              <a:br>
                <a:rPr lang="en-US" sz="1800" b="1"/>
              </a:br>
              <a:r>
                <a:rPr lang="en-US" sz="1800" b="1"/>
                <a:t>required</a:t>
              </a:r>
            </a:p>
          </p:txBody>
        </p:sp>
        <p:sp>
          <p:nvSpPr>
            <p:cNvPr id="18" name="Text Box 3"/>
            <p:cNvSpPr txBox="1">
              <a:spLocks noChangeArrowheads="1"/>
            </p:cNvSpPr>
            <p:nvPr/>
          </p:nvSpPr>
          <p:spPr bwMode="auto">
            <a:xfrm rot="16200000">
              <a:off x="-4133328" y="3835191"/>
              <a:ext cx="3069168" cy="263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400" b="1" dirty="0"/>
                <a:t>Potential energy of molecules</a:t>
              </a:r>
            </a:p>
          </p:txBody>
        </p:sp>
      </p:grpSp>
      <p:sp>
        <p:nvSpPr>
          <p:cNvPr id="19" name="Rectangle 3"/>
          <p:cNvSpPr txBox="1">
            <a:spLocks noChangeArrowheads="1"/>
          </p:cNvSpPr>
          <p:nvPr/>
        </p:nvSpPr>
        <p:spPr>
          <a:xfrm>
            <a:off x="0" y="503200"/>
            <a:ext cx="5359617" cy="154579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None/>
            </a:pPr>
            <a:r>
              <a:rPr lang="en-US" b="1" dirty="0">
                <a:solidFill>
                  <a:srgbClr val="860E80"/>
                </a:solidFill>
                <a:latin typeface="Arial"/>
                <a:cs typeface="Arial"/>
              </a:rPr>
              <a:t>Exergonic </a:t>
            </a:r>
            <a:r>
              <a:rPr lang="en-US" b="1" dirty="0" smtClean="0">
                <a:solidFill>
                  <a:srgbClr val="860E80"/>
                </a:solidFill>
                <a:latin typeface="Arial"/>
                <a:cs typeface="Arial"/>
              </a:rPr>
              <a:t>reaction</a:t>
            </a:r>
            <a:endParaRPr lang="en-US" b="1" dirty="0">
              <a:solidFill>
                <a:srgbClr val="860E80"/>
              </a:solidFill>
              <a:latin typeface="Arial"/>
              <a:cs typeface="Arial"/>
            </a:endParaRPr>
          </a:p>
        </p:txBody>
      </p:sp>
      <p:sp>
        <p:nvSpPr>
          <p:cNvPr id="20" name="Rectangle 3"/>
          <p:cNvSpPr txBox="1">
            <a:spLocks noChangeArrowheads="1"/>
          </p:cNvSpPr>
          <p:nvPr/>
        </p:nvSpPr>
        <p:spPr>
          <a:xfrm>
            <a:off x="-25077" y="3791061"/>
            <a:ext cx="5359617" cy="154579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None/>
            </a:pPr>
            <a:r>
              <a:rPr lang="en-US" b="1" dirty="0">
                <a:solidFill>
                  <a:srgbClr val="0070C0"/>
                </a:solidFill>
                <a:latin typeface="Arial"/>
                <a:cs typeface="Arial"/>
              </a:rPr>
              <a:t>Endergonic reaction</a:t>
            </a:r>
            <a:endParaRPr lang="en-US" dirty="0">
              <a:solidFill>
                <a:srgbClr val="0070C0"/>
              </a:solidFill>
              <a:latin typeface="Arial"/>
              <a:cs typeface="Arial"/>
            </a:endParaRPr>
          </a:p>
        </p:txBody>
      </p:sp>
    </p:spTree>
    <p:extLst>
      <p:ext uri="{BB962C8B-B14F-4D97-AF65-F5344CB8AC3E}">
        <p14:creationId xmlns:p14="http://schemas.microsoft.com/office/powerpoint/2010/main" val="21017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6" name="TextBox 15"/>
          <p:cNvSpPr txBox="1"/>
          <p:nvPr/>
        </p:nvSpPr>
        <p:spPr>
          <a:xfrm>
            <a:off x="0" y="20485"/>
            <a:ext cx="9144000" cy="769441"/>
          </a:xfrm>
          <a:prstGeom prst="rect">
            <a:avLst/>
          </a:prstGeom>
          <a:noFill/>
        </p:spPr>
        <p:txBody>
          <a:bodyPr wrap="square" rtlCol="0">
            <a:spAutoFit/>
          </a:bodyPr>
          <a:lstStyle/>
          <a:p>
            <a:pPr algn="ctr"/>
            <a:r>
              <a:rPr lang="en-US" sz="4400" b="1" cap="small" dirty="0">
                <a:solidFill>
                  <a:srgbClr val="558ED5"/>
                </a:solidFill>
                <a:latin typeface="Arial"/>
                <a:cs typeface="Arial"/>
              </a:rPr>
              <a:t>Energy and the Cell</a:t>
            </a:r>
          </a:p>
        </p:txBody>
      </p:sp>
      <p:pic>
        <p:nvPicPr>
          <p:cNvPr id="20" name="Picture 8" descr="07_17PassiveActiveTrans-U"/>
          <p:cNvPicPr>
            <a:picLocks noChangeAspect="1" noChangeArrowheads="1"/>
          </p:cNvPicPr>
          <p:nvPr/>
        </p:nvPicPr>
        <p:blipFill rotWithShape="1">
          <a:blip r:embed="rId3">
            <a:extLst>
              <a:ext uri="{28A0092B-C50C-407E-A947-70E740481C1C}">
                <a14:useLocalDpi xmlns:a14="http://schemas.microsoft.com/office/drawing/2010/main" val="0"/>
              </a:ext>
            </a:extLst>
          </a:blip>
          <a:srcRect l="64551" t="10498" b="24219"/>
          <a:stretch/>
        </p:blipFill>
        <p:spPr bwMode="auto">
          <a:xfrm>
            <a:off x="2811794" y="1065979"/>
            <a:ext cx="3128350" cy="578204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 Box 15"/>
          <p:cNvSpPr txBox="1">
            <a:spLocks noChangeArrowheads="1"/>
          </p:cNvSpPr>
          <p:nvPr/>
        </p:nvSpPr>
        <p:spPr bwMode="auto">
          <a:xfrm>
            <a:off x="6105356" y="3418613"/>
            <a:ext cx="2477226" cy="338554"/>
          </a:xfrm>
          <a:prstGeom prst="rect">
            <a:avLst/>
          </a:prstGeom>
          <a:noFill/>
          <a:ln>
            <a:noFill/>
          </a:ln>
          <a:effectLst/>
          <a:extLst>
            <a:ext uri="{909E8E84-426E-40dd-AFC4-6F175D3DCCD1}">
              <a14:hiddenFill xmlns:a14="http://schemas.microsoft.com/office/drawing/2010/main" xmlns="">
                <a:solidFill>
                  <a:srgbClr val="FECC6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algn="ctr">
              <a:lnSpc>
                <a:spcPct val="90000"/>
              </a:lnSpc>
            </a:pPr>
            <a:r>
              <a:rPr kumimoji="0" lang="en-US" altLang="en-US" sz="2400" b="1" dirty="0">
                <a:latin typeface="Arial"/>
                <a:cs typeface="Arial"/>
              </a:rPr>
              <a:t>Active transport </a:t>
            </a:r>
          </a:p>
        </p:txBody>
      </p:sp>
      <p:sp>
        <p:nvSpPr>
          <p:cNvPr id="22" name="TextBox 21"/>
          <p:cNvSpPr txBox="1"/>
          <p:nvPr/>
        </p:nvSpPr>
        <p:spPr>
          <a:xfrm>
            <a:off x="3202859" y="5264385"/>
            <a:ext cx="1009132" cy="353943"/>
          </a:xfrm>
          <a:prstGeom prst="rect">
            <a:avLst/>
          </a:prstGeom>
          <a:noFill/>
        </p:spPr>
        <p:txBody>
          <a:bodyPr wrap="square" rtlCol="0">
            <a:spAutoFit/>
          </a:bodyPr>
          <a:lstStyle/>
          <a:p>
            <a:r>
              <a:rPr lang="en-US" sz="1700" b="1" dirty="0">
                <a:latin typeface="Arial"/>
                <a:cs typeface="Arial"/>
              </a:rPr>
              <a:t>Energy</a:t>
            </a:r>
          </a:p>
        </p:txBody>
      </p:sp>
    </p:spTree>
    <p:extLst>
      <p:ext uri="{BB962C8B-B14F-4D97-AF65-F5344CB8AC3E}">
        <p14:creationId xmlns:p14="http://schemas.microsoft.com/office/powerpoint/2010/main" val="8298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08_06_ExerVsEndergonic-U.jpg"/>
          <p:cNvPicPr>
            <a:picLocks noChangeAspect="1"/>
          </p:cNvPicPr>
          <p:nvPr/>
        </p:nvPicPr>
        <p:blipFill rotWithShape="1">
          <a:blip r:embed="rId3">
            <a:extLst>
              <a:ext uri="{28A0092B-C50C-407E-A947-70E740481C1C}">
                <a14:useLocalDpi xmlns:a14="http://schemas.microsoft.com/office/drawing/2010/main" val="0"/>
              </a:ext>
            </a:extLst>
          </a:blip>
          <a:srcRect t="44958"/>
          <a:stretch/>
        </p:blipFill>
        <p:spPr>
          <a:xfrm>
            <a:off x="4471782" y="1616515"/>
            <a:ext cx="4458863" cy="3352800"/>
          </a:xfrm>
          <a:prstGeom prst="rect">
            <a:avLst/>
          </a:prstGeom>
        </p:spPr>
      </p:pic>
      <p:pic>
        <p:nvPicPr>
          <p:cNvPr id="21" name="Picture 20" descr="08_06_ExerVsEndergonic-U.jpg"/>
          <p:cNvPicPr>
            <a:picLocks noChangeAspect="1"/>
          </p:cNvPicPr>
          <p:nvPr/>
        </p:nvPicPr>
        <p:blipFill rotWithShape="1">
          <a:blip r:embed="rId3">
            <a:extLst>
              <a:ext uri="{28A0092B-C50C-407E-A947-70E740481C1C}">
                <a14:useLocalDpi xmlns:a14="http://schemas.microsoft.com/office/drawing/2010/main" val="0"/>
              </a:ext>
            </a:extLst>
          </a:blip>
          <a:srcRect b="49328"/>
          <a:stretch/>
        </p:blipFill>
        <p:spPr>
          <a:xfrm>
            <a:off x="186704" y="2016565"/>
            <a:ext cx="4430610" cy="3067050"/>
          </a:xfrm>
          <a:prstGeom prst="rect">
            <a:avLst/>
          </a:prstGeom>
        </p:spPr>
      </p:pic>
      <p:sp>
        <p:nvSpPr>
          <p:cNvPr id="22" name="TextBox 21"/>
          <p:cNvSpPr txBox="1"/>
          <p:nvPr/>
        </p:nvSpPr>
        <p:spPr>
          <a:xfrm>
            <a:off x="1820261" y="3664390"/>
            <a:ext cx="878664" cy="325730"/>
          </a:xfrm>
          <a:prstGeom prst="rect">
            <a:avLst/>
          </a:prstGeom>
          <a:noFill/>
        </p:spPr>
        <p:txBody>
          <a:bodyPr wrap="square" rtlCol="0">
            <a:spAutoFit/>
          </a:bodyPr>
          <a:lstStyle/>
          <a:p>
            <a:pPr eaLnBrk="0" hangingPunct="0">
              <a:lnSpc>
                <a:spcPts val="1800"/>
              </a:lnSpc>
            </a:pPr>
            <a:r>
              <a:rPr lang="en-US" sz="1600" b="1" dirty="0" smtClean="0">
                <a:solidFill>
                  <a:srgbClr val="000000"/>
                </a:solidFill>
                <a:latin typeface="Arial"/>
                <a:ea typeface="ＭＳ Ｐゴシック" charset="0"/>
                <a:cs typeface="Arial"/>
              </a:rPr>
              <a:t>Energy</a:t>
            </a:r>
            <a:endParaRPr lang="en-US" sz="1600" b="1" dirty="0">
              <a:solidFill>
                <a:srgbClr val="000000"/>
              </a:solidFill>
              <a:latin typeface="Arial"/>
              <a:ea typeface="ＭＳ Ｐゴシック" charset="0"/>
              <a:cs typeface="Arial"/>
            </a:endParaRPr>
          </a:p>
        </p:txBody>
      </p:sp>
      <p:sp>
        <p:nvSpPr>
          <p:cNvPr id="23" name="TextBox 22"/>
          <p:cNvSpPr txBox="1"/>
          <p:nvPr/>
        </p:nvSpPr>
        <p:spPr>
          <a:xfrm>
            <a:off x="5822549" y="3663450"/>
            <a:ext cx="878664" cy="325730"/>
          </a:xfrm>
          <a:prstGeom prst="rect">
            <a:avLst/>
          </a:prstGeom>
          <a:noFill/>
        </p:spPr>
        <p:txBody>
          <a:bodyPr wrap="square" rtlCol="0">
            <a:spAutoFit/>
          </a:bodyPr>
          <a:lstStyle/>
          <a:p>
            <a:pPr eaLnBrk="0" hangingPunct="0">
              <a:lnSpc>
                <a:spcPts val="1800"/>
              </a:lnSpc>
            </a:pPr>
            <a:r>
              <a:rPr lang="en-US" sz="1600" b="1" dirty="0" smtClean="0">
                <a:solidFill>
                  <a:srgbClr val="000000"/>
                </a:solidFill>
                <a:latin typeface="Arial"/>
                <a:ea typeface="ＭＳ Ｐゴシック" charset="0"/>
                <a:cs typeface="Arial"/>
              </a:rPr>
              <a:t>Energy</a:t>
            </a:r>
            <a:endParaRPr lang="en-US" sz="1600" b="1" dirty="0">
              <a:solidFill>
                <a:srgbClr val="000000"/>
              </a:solidFill>
              <a:latin typeface="Arial"/>
              <a:ea typeface="ＭＳ Ｐゴシック" charset="0"/>
              <a:cs typeface="Arial"/>
            </a:endParaRPr>
          </a:p>
        </p:txBody>
      </p:sp>
      <p:sp>
        <p:nvSpPr>
          <p:cNvPr id="24" name="Curved Down Arrow 23"/>
          <p:cNvSpPr/>
          <p:nvPr/>
        </p:nvSpPr>
        <p:spPr>
          <a:xfrm>
            <a:off x="2131303" y="2096118"/>
            <a:ext cx="4569910" cy="1485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itle 15"/>
          <p:cNvSpPr>
            <a:spLocks noGrp="1"/>
          </p:cNvSpPr>
          <p:nvPr>
            <p:ph type="title"/>
          </p:nvPr>
        </p:nvSpPr>
        <p:spPr>
          <a:xfrm>
            <a:off x="379747" y="-10293"/>
            <a:ext cx="8475133" cy="1040341"/>
          </a:xfrm>
        </p:spPr>
        <p:txBody>
          <a:bodyPr>
            <a:normAutofit/>
          </a:bodyPr>
          <a:lstStyle/>
          <a:p>
            <a:r>
              <a:rPr lang="en-US" sz="3600" b="1" dirty="0" smtClean="0">
                <a:solidFill>
                  <a:schemeClr val="tx2">
                    <a:lumMod val="60000"/>
                    <a:lumOff val="40000"/>
                  </a:schemeClr>
                </a:solidFill>
                <a:latin typeface="Arial"/>
                <a:cs typeface="Arial"/>
              </a:rPr>
              <a:t>Energy Coupling</a:t>
            </a:r>
            <a:endParaRPr lang="en-US" sz="3600" b="1" dirty="0">
              <a:solidFill>
                <a:schemeClr val="tx2">
                  <a:lumMod val="60000"/>
                  <a:lumOff val="40000"/>
                </a:schemeClr>
              </a:solidFill>
              <a:latin typeface="Arial"/>
              <a:cs typeface="Arial"/>
            </a:endParaRPr>
          </a:p>
        </p:txBody>
      </p:sp>
      <p:pic>
        <p:nvPicPr>
          <p:cNvPr id="9" name="Picture 8" descr="08_05bFreeEnergy-U.jpg"/>
          <p:cNvPicPr>
            <a:picLocks noChangeAspect="1"/>
          </p:cNvPicPr>
          <p:nvPr/>
        </p:nvPicPr>
        <p:blipFill rotWithShape="1">
          <a:blip r:embed="rId4">
            <a:extLst>
              <a:ext uri="{28A0092B-C50C-407E-A947-70E740481C1C}">
                <a14:useLocalDpi xmlns:a14="http://schemas.microsoft.com/office/drawing/2010/main" val="0"/>
              </a:ext>
            </a:extLst>
          </a:blip>
          <a:srcRect l="66443"/>
          <a:stretch/>
        </p:blipFill>
        <p:spPr>
          <a:xfrm rot="16200000">
            <a:off x="1652550" y="4495555"/>
            <a:ext cx="1220184" cy="2515750"/>
          </a:xfrm>
          <a:prstGeom prst="rect">
            <a:avLst/>
          </a:prstGeom>
        </p:spPr>
      </p:pic>
      <p:pic>
        <p:nvPicPr>
          <p:cNvPr id="10" name="Picture 9" descr="08_05bFreeEnergy-U.jpg"/>
          <p:cNvPicPr>
            <a:picLocks noChangeAspect="1"/>
          </p:cNvPicPr>
          <p:nvPr/>
        </p:nvPicPr>
        <p:blipFill rotWithShape="1">
          <a:blip r:embed="rId4">
            <a:extLst>
              <a:ext uri="{28A0092B-C50C-407E-A947-70E740481C1C}">
                <a14:useLocalDpi xmlns:a14="http://schemas.microsoft.com/office/drawing/2010/main" val="0"/>
              </a:ext>
            </a:extLst>
          </a:blip>
          <a:srcRect l="66443"/>
          <a:stretch/>
        </p:blipFill>
        <p:spPr>
          <a:xfrm rot="5400000">
            <a:off x="6091121" y="4410322"/>
            <a:ext cx="1220184" cy="2515750"/>
          </a:xfrm>
          <a:prstGeom prst="rect">
            <a:avLst/>
          </a:prstGeom>
        </p:spPr>
      </p:pic>
      <p:sp>
        <p:nvSpPr>
          <p:cNvPr id="11" name="Rectangle 10"/>
          <p:cNvSpPr/>
          <p:nvPr/>
        </p:nvSpPr>
        <p:spPr>
          <a:xfrm>
            <a:off x="6585747" y="5385304"/>
            <a:ext cx="383923" cy="191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02077" y="5619124"/>
            <a:ext cx="383923" cy="191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931611" y="5737268"/>
            <a:ext cx="4134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rotWithShape="1">
          <a:blip r:embed="rId5" r:link="rId6">
            <a:extLst>
              <a:ext uri="{28A0092B-C50C-407E-A947-70E740481C1C}">
                <a14:useLocalDpi xmlns:a14="http://schemas.microsoft.com/office/drawing/2010/main" val="0"/>
              </a:ext>
            </a:extLst>
          </a:blip>
          <a:srcRect l="84681" b="8562"/>
          <a:stretch/>
        </p:blipFill>
        <p:spPr>
          <a:xfrm>
            <a:off x="3363528" y="5209037"/>
            <a:ext cx="849813" cy="1056462"/>
          </a:xfrm>
          <a:prstGeom prst="rect">
            <a:avLst/>
          </a:prstGeom>
        </p:spPr>
      </p:pic>
      <p:sp>
        <p:nvSpPr>
          <p:cNvPr id="19" name="TextBox 18"/>
          <p:cNvSpPr txBox="1"/>
          <p:nvPr/>
        </p:nvSpPr>
        <p:spPr>
          <a:xfrm>
            <a:off x="3309144" y="5531543"/>
            <a:ext cx="1017945" cy="338554"/>
          </a:xfrm>
          <a:prstGeom prst="rect">
            <a:avLst/>
          </a:prstGeom>
          <a:noFill/>
        </p:spPr>
        <p:txBody>
          <a:bodyPr wrap="square" rtlCol="0">
            <a:spAutoFit/>
          </a:bodyPr>
          <a:lstStyle/>
          <a:p>
            <a:r>
              <a:rPr lang="en-US" sz="1600" dirty="0" smtClean="0">
                <a:latin typeface="Arial"/>
                <a:cs typeface="Arial"/>
              </a:rPr>
              <a:t>+ Energy</a:t>
            </a:r>
            <a:endParaRPr lang="en-US" sz="1600" dirty="0">
              <a:latin typeface="Arial"/>
              <a:cs typeface="Arial"/>
            </a:endParaRPr>
          </a:p>
        </p:txBody>
      </p:sp>
      <p:pic>
        <p:nvPicPr>
          <p:cNvPr id="27" name="Picture 26"/>
          <p:cNvPicPr>
            <a:picLocks noChangeAspect="1"/>
          </p:cNvPicPr>
          <p:nvPr/>
        </p:nvPicPr>
        <p:blipFill rotWithShape="1">
          <a:blip r:embed="rId5" r:link="rId6">
            <a:extLst>
              <a:ext uri="{28A0092B-C50C-407E-A947-70E740481C1C}">
                <a14:useLocalDpi xmlns:a14="http://schemas.microsoft.com/office/drawing/2010/main" val="0"/>
              </a:ext>
            </a:extLst>
          </a:blip>
          <a:srcRect l="84681" t="18153" b="24788"/>
          <a:stretch/>
        </p:blipFill>
        <p:spPr>
          <a:xfrm>
            <a:off x="6276306" y="4726052"/>
            <a:ext cx="849813" cy="659252"/>
          </a:xfrm>
          <a:prstGeom prst="rect">
            <a:avLst/>
          </a:prstGeom>
        </p:spPr>
      </p:pic>
      <p:sp>
        <p:nvSpPr>
          <p:cNvPr id="28" name="TextBox 27"/>
          <p:cNvSpPr txBox="1"/>
          <p:nvPr/>
        </p:nvSpPr>
        <p:spPr>
          <a:xfrm>
            <a:off x="6221922" y="4838817"/>
            <a:ext cx="1017945" cy="338554"/>
          </a:xfrm>
          <a:prstGeom prst="rect">
            <a:avLst/>
          </a:prstGeom>
          <a:noFill/>
        </p:spPr>
        <p:txBody>
          <a:bodyPr wrap="square" rtlCol="0">
            <a:spAutoFit/>
          </a:bodyPr>
          <a:lstStyle/>
          <a:p>
            <a:r>
              <a:rPr lang="en-US" sz="1600" dirty="0">
                <a:latin typeface="Arial"/>
                <a:cs typeface="Arial"/>
              </a:rPr>
              <a:t> </a:t>
            </a:r>
            <a:r>
              <a:rPr lang="en-US" sz="1600" dirty="0" smtClean="0">
                <a:latin typeface="Arial"/>
                <a:cs typeface="Arial"/>
              </a:rPr>
              <a:t> Energy</a:t>
            </a:r>
            <a:endParaRPr lang="en-US" sz="1600" dirty="0">
              <a:latin typeface="Arial"/>
              <a:cs typeface="Arial"/>
            </a:endParaRPr>
          </a:p>
        </p:txBody>
      </p:sp>
      <p:sp>
        <p:nvSpPr>
          <p:cNvPr id="31" name="Rectangle 30"/>
          <p:cNvSpPr/>
          <p:nvPr/>
        </p:nvSpPr>
        <p:spPr>
          <a:xfrm>
            <a:off x="6633978" y="5619124"/>
            <a:ext cx="383923" cy="191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c 2"/>
          <p:cNvSpPr/>
          <p:nvPr/>
        </p:nvSpPr>
        <p:spPr>
          <a:xfrm rot="11622098">
            <a:off x="6771013" y="5188725"/>
            <a:ext cx="952818" cy="543638"/>
          </a:xfrm>
          <a:prstGeom prst="arc">
            <a:avLst>
              <a:gd name="adj1" fmla="val 16200000"/>
              <a:gd name="adj2" fmla="val 21594177"/>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a:off x="6636905" y="5705118"/>
            <a:ext cx="413455" cy="0"/>
          </a:xfrm>
          <a:prstGeom prst="straightConnector1">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4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p:bldP spid="28" grpId="0"/>
      <p:bldP spid="31"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768"/>
            <a:ext cx="9144000" cy="1143000"/>
          </a:xfrm>
        </p:spPr>
        <p:txBody>
          <a:bodyPr>
            <a:noAutofit/>
          </a:bodyPr>
          <a:lstStyle/>
          <a:p>
            <a:r>
              <a:rPr lang="en-US" sz="2800" b="1" dirty="0" smtClean="0">
                <a:solidFill>
                  <a:srgbClr val="558ED5"/>
                </a:solidFill>
                <a:latin typeface="Arial"/>
                <a:cs typeface="Arial"/>
              </a:rPr>
              <a:t>Cells couple endergonic and exergonic reactions</a:t>
            </a:r>
            <a:endParaRPr lang="en-US" sz="2800" b="1" dirty="0">
              <a:solidFill>
                <a:srgbClr val="558ED5"/>
              </a:solidFill>
              <a:latin typeface="Arial"/>
              <a:cs typeface="Arial"/>
            </a:endParaRPr>
          </a:p>
        </p:txBody>
      </p:sp>
      <p:pic>
        <p:nvPicPr>
          <p:cNvPr id="25" name="Picture 24"/>
          <p:cNvPicPr>
            <a:picLocks noChangeAspect="1"/>
          </p:cNvPicPr>
          <p:nvPr/>
        </p:nvPicPr>
        <p:blipFill>
          <a:blip r:embed="rId2" r:link="rId3">
            <a:extLst>
              <a:ext uri="{28A0092B-C50C-407E-A947-70E740481C1C}">
                <a14:useLocalDpi xmlns:a14="http://schemas.microsoft.com/office/drawing/2010/main" val="0"/>
              </a:ext>
            </a:extLst>
          </a:blip>
          <a:srcRect b="3823"/>
          <a:stretch>
            <a:fillRect/>
          </a:stretch>
        </p:blipFill>
        <p:spPr>
          <a:xfrm>
            <a:off x="298704" y="2480639"/>
            <a:ext cx="8546592" cy="3834384"/>
          </a:xfrm>
          <a:prstGeom prst="rect">
            <a:avLst/>
          </a:prstGeom>
        </p:spPr>
      </p:pic>
      <p:sp>
        <p:nvSpPr>
          <p:cNvPr id="3" name="Content Placeholder 2"/>
          <p:cNvSpPr>
            <a:spLocks noGrp="1"/>
          </p:cNvSpPr>
          <p:nvPr>
            <p:ph idx="1"/>
          </p:nvPr>
        </p:nvSpPr>
        <p:spPr>
          <a:xfrm>
            <a:off x="298704" y="938072"/>
            <a:ext cx="8475133" cy="856890"/>
          </a:xfrm>
          <a:prstGeom prst="rect">
            <a:avLst/>
          </a:prstGeom>
        </p:spPr>
        <p:txBody>
          <a:bodyPr>
            <a:noAutofit/>
          </a:bodyPr>
          <a:lstStyle/>
          <a:p>
            <a:pPr marL="0" indent="0">
              <a:buNone/>
            </a:pPr>
            <a:r>
              <a:rPr lang="en-US" sz="2400" b="1" dirty="0" smtClean="0">
                <a:latin typeface="Arial"/>
                <a:cs typeface="Arial"/>
              </a:rPr>
              <a:t>Cells use a special molecule that can:</a:t>
            </a:r>
          </a:p>
          <a:p>
            <a:r>
              <a:rPr lang="en-US" sz="2400" dirty="0">
                <a:latin typeface="Arial"/>
                <a:cs typeface="Arial"/>
              </a:rPr>
              <a:t>Store </a:t>
            </a:r>
            <a:r>
              <a:rPr lang="en-US" sz="2400" dirty="0" smtClean="0">
                <a:latin typeface="Arial"/>
                <a:cs typeface="Arial"/>
              </a:rPr>
              <a:t>Energy for short time </a:t>
            </a:r>
            <a:endParaRPr lang="en-US" sz="2400" dirty="0">
              <a:latin typeface="Arial"/>
              <a:cs typeface="Arial"/>
            </a:endParaRPr>
          </a:p>
          <a:p>
            <a:r>
              <a:rPr lang="en-US" sz="2400" dirty="0" smtClean="0">
                <a:latin typeface="Arial"/>
                <a:cs typeface="Arial"/>
              </a:rPr>
              <a:t>Deliver </a:t>
            </a:r>
            <a:r>
              <a:rPr lang="en-US" sz="2400" dirty="0">
                <a:latin typeface="Arial"/>
                <a:cs typeface="Arial"/>
              </a:rPr>
              <a:t>Energy</a:t>
            </a:r>
          </a:p>
          <a:p>
            <a:pPr marL="0" indent="0">
              <a:buNone/>
            </a:pPr>
            <a:endParaRPr lang="en-US" sz="2400" b="1" dirty="0" smtClean="0">
              <a:latin typeface="Arial"/>
              <a:cs typeface="Arial"/>
            </a:endParaRPr>
          </a:p>
        </p:txBody>
      </p:sp>
      <p:sp>
        <p:nvSpPr>
          <p:cNvPr id="27" name="TextBox 4"/>
          <p:cNvSpPr txBox="1">
            <a:spLocks noChangeArrowheads="1"/>
          </p:cNvSpPr>
          <p:nvPr/>
        </p:nvSpPr>
        <p:spPr bwMode="auto">
          <a:xfrm>
            <a:off x="4413211" y="2931665"/>
            <a:ext cx="5432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a:solidFill>
                  <a:srgbClr val="000000"/>
                </a:solidFill>
                <a:latin typeface="Arial"/>
                <a:ea typeface="ＭＳ Ｐゴシック" charset="0"/>
              </a:rPr>
              <a:t>ATP</a:t>
            </a:r>
          </a:p>
        </p:txBody>
      </p:sp>
      <p:sp>
        <p:nvSpPr>
          <p:cNvPr id="29" name="TextBox 7"/>
          <p:cNvSpPr txBox="1">
            <a:spLocks noChangeArrowheads="1"/>
          </p:cNvSpPr>
          <p:nvPr/>
        </p:nvSpPr>
        <p:spPr bwMode="auto">
          <a:xfrm>
            <a:off x="568286" y="5108127"/>
            <a:ext cx="2524417" cy="620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Energy from </a:t>
            </a:r>
          </a:p>
          <a:p>
            <a:pPr eaLnBrk="0" hangingPunct="0">
              <a:lnSpc>
                <a:spcPts val="2400"/>
              </a:lnSpc>
            </a:pPr>
            <a:r>
              <a:rPr lang="en-US" sz="2200" b="1" dirty="0" smtClean="0">
                <a:solidFill>
                  <a:srgbClr val="000000"/>
                </a:solidFill>
                <a:latin typeface="Arial"/>
                <a:ea typeface="ＭＳ Ｐゴシック" charset="0"/>
              </a:rPr>
              <a:t>cellular respiration</a:t>
            </a:r>
            <a:endParaRPr lang="en-US" sz="2200" b="1" dirty="0">
              <a:solidFill>
                <a:srgbClr val="000000"/>
              </a:solidFill>
              <a:latin typeface="Arial"/>
              <a:ea typeface="ＭＳ Ｐゴシック" charset="0"/>
            </a:endParaRPr>
          </a:p>
        </p:txBody>
      </p:sp>
      <p:sp>
        <p:nvSpPr>
          <p:cNvPr id="30" name="TextBox 29"/>
          <p:cNvSpPr txBox="1">
            <a:spLocks noChangeArrowheads="1"/>
          </p:cNvSpPr>
          <p:nvPr/>
        </p:nvSpPr>
        <p:spPr bwMode="auto">
          <a:xfrm>
            <a:off x="3846472" y="5909021"/>
            <a:ext cx="5947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ADP</a:t>
            </a:r>
            <a:endParaRPr lang="en-US" sz="2200" b="1" dirty="0">
              <a:solidFill>
                <a:srgbClr val="000000"/>
              </a:solidFill>
              <a:latin typeface="Arial"/>
              <a:ea typeface="ＭＳ Ｐゴシック" charset="0"/>
            </a:endParaRPr>
          </a:p>
        </p:txBody>
      </p:sp>
      <p:sp>
        <p:nvSpPr>
          <p:cNvPr id="31" name="TextBox 11"/>
          <p:cNvSpPr txBox="1">
            <a:spLocks noChangeArrowheads="1"/>
          </p:cNvSpPr>
          <p:nvPr/>
        </p:nvSpPr>
        <p:spPr bwMode="auto">
          <a:xfrm>
            <a:off x="6675398" y="5108127"/>
            <a:ext cx="172643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Energy for</a:t>
            </a:r>
          </a:p>
          <a:p>
            <a:pPr eaLnBrk="0" hangingPunct="0">
              <a:lnSpc>
                <a:spcPts val="2400"/>
              </a:lnSpc>
            </a:pPr>
            <a:r>
              <a:rPr lang="en-US" sz="2200" b="1" dirty="0" smtClean="0">
                <a:solidFill>
                  <a:srgbClr val="000000"/>
                </a:solidFill>
                <a:latin typeface="Arial"/>
                <a:ea typeface="ＭＳ Ｐゴシック" charset="0"/>
              </a:rPr>
              <a:t>cellular work</a:t>
            </a:r>
            <a:endParaRPr lang="en-US" sz="2200" b="1" dirty="0">
              <a:solidFill>
                <a:srgbClr val="000000"/>
              </a:solidFill>
              <a:latin typeface="Arial"/>
              <a:ea typeface="ＭＳ Ｐゴシック" charset="0"/>
            </a:endParaRPr>
          </a:p>
        </p:txBody>
      </p:sp>
      <p:sp>
        <p:nvSpPr>
          <p:cNvPr id="32" name="TextBox 31"/>
          <p:cNvSpPr txBox="1">
            <a:spLocks noChangeArrowheads="1"/>
          </p:cNvSpPr>
          <p:nvPr/>
        </p:nvSpPr>
        <p:spPr bwMode="auto">
          <a:xfrm>
            <a:off x="4825166" y="5942356"/>
            <a:ext cx="1875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P</a:t>
            </a:r>
            <a:endParaRPr lang="en-US" sz="2200" b="1" dirty="0">
              <a:solidFill>
                <a:srgbClr val="000000"/>
              </a:solidFill>
              <a:latin typeface="Arial"/>
              <a:ea typeface="ＭＳ Ｐゴシック" charset="0"/>
            </a:endParaRPr>
          </a:p>
        </p:txBody>
      </p:sp>
      <p:sp>
        <p:nvSpPr>
          <p:cNvPr id="33" name="TextBox 32"/>
          <p:cNvSpPr txBox="1">
            <a:spLocks noChangeArrowheads="1"/>
          </p:cNvSpPr>
          <p:nvPr/>
        </p:nvSpPr>
        <p:spPr bwMode="auto">
          <a:xfrm>
            <a:off x="4506128" y="5925705"/>
            <a:ext cx="1651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Times New Roman" pitchFamily="18" charset="0"/>
                <a:ea typeface="ＭＳ Ｐゴシック" charset="0"/>
                <a:cs typeface="Times New Roman" pitchFamily="18" charset="0"/>
              </a:rPr>
              <a:t>+</a:t>
            </a:r>
            <a:endParaRPr lang="en-US" sz="2200" b="1" dirty="0">
              <a:solidFill>
                <a:srgbClr val="000000"/>
              </a:solidFill>
              <a:latin typeface="Times New Roman" pitchFamily="18" charset="0"/>
              <a:ea typeface="ＭＳ Ｐゴシック" charset="0"/>
              <a:cs typeface="Times New Roman" pitchFamily="18" charset="0"/>
            </a:endParaRPr>
          </a:p>
        </p:txBody>
      </p:sp>
      <p:pic>
        <p:nvPicPr>
          <p:cNvPr id="36" name="Picture 35" descr="ATP.png"/>
          <p:cNvPicPr>
            <a:picLocks noChangeAspect="1"/>
          </p:cNvPicPr>
          <p:nvPr/>
        </p:nvPicPr>
        <p:blipFill rotWithShape="1">
          <a:blip r:embed="rId4">
            <a:extLst>
              <a:ext uri="{28A0092B-C50C-407E-A947-70E740481C1C}">
                <a14:useLocalDpi xmlns:a14="http://schemas.microsoft.com/office/drawing/2010/main" val="0"/>
              </a:ext>
            </a:extLst>
          </a:blip>
          <a:srcRect l="6453"/>
          <a:stretch/>
        </p:blipFill>
        <p:spPr>
          <a:xfrm>
            <a:off x="6277150" y="1729914"/>
            <a:ext cx="2616996" cy="2403501"/>
          </a:xfrm>
          <a:prstGeom prst="rect">
            <a:avLst/>
          </a:prstGeom>
        </p:spPr>
      </p:pic>
    </p:spTree>
    <p:extLst>
      <p:ext uri="{BB962C8B-B14F-4D97-AF65-F5344CB8AC3E}">
        <p14:creationId xmlns:p14="http://schemas.microsoft.com/office/powerpoint/2010/main" val="41587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3"/>
          <p:cNvSpPr>
            <a:spLocks noGrp="1" noChangeArrowheads="1"/>
          </p:cNvSpPr>
          <p:nvPr>
            <p:ph type="body" idx="4294967295"/>
          </p:nvPr>
        </p:nvSpPr>
        <p:spPr>
          <a:xfrm>
            <a:off x="182563" y="372052"/>
            <a:ext cx="8775699" cy="2621354"/>
          </a:xfrm>
        </p:spPr>
        <p:txBody>
          <a:bodyPr>
            <a:noAutofit/>
          </a:bodyPr>
          <a:lstStyle/>
          <a:p>
            <a:pPr marL="0" indent="0" eaLnBrk="1" hangingPunct="1">
              <a:buNone/>
            </a:pPr>
            <a:r>
              <a:rPr lang="en-US" b="1" dirty="0">
                <a:solidFill>
                  <a:srgbClr val="FF0000"/>
                </a:solidFill>
                <a:latin typeface="Arial"/>
                <a:cs typeface="Arial"/>
              </a:rPr>
              <a:t>ATP</a:t>
            </a:r>
            <a:r>
              <a:rPr lang="en-US" b="1" dirty="0">
                <a:solidFill>
                  <a:srgbClr val="558ED5"/>
                </a:solidFill>
                <a:latin typeface="Arial"/>
                <a:cs typeface="Arial"/>
              </a:rPr>
              <a:t>, </a:t>
            </a:r>
            <a:r>
              <a:rPr lang="en-US" b="1" u="sng" dirty="0">
                <a:solidFill>
                  <a:srgbClr val="558ED5"/>
                </a:solidFill>
                <a:latin typeface="Arial"/>
                <a:cs typeface="Arial"/>
              </a:rPr>
              <a:t>a</a:t>
            </a:r>
            <a:r>
              <a:rPr lang="en-US" b="1" dirty="0">
                <a:solidFill>
                  <a:srgbClr val="558ED5"/>
                </a:solidFill>
                <a:latin typeface="Arial"/>
                <a:cs typeface="Arial"/>
              </a:rPr>
              <a:t>denosine </a:t>
            </a:r>
            <a:r>
              <a:rPr lang="en-US" b="1" u="sng" dirty="0">
                <a:solidFill>
                  <a:srgbClr val="558ED5"/>
                </a:solidFill>
                <a:latin typeface="Arial"/>
                <a:cs typeface="Arial"/>
              </a:rPr>
              <a:t>t</a:t>
            </a:r>
            <a:r>
              <a:rPr lang="en-US" b="1" dirty="0">
                <a:solidFill>
                  <a:srgbClr val="558ED5"/>
                </a:solidFill>
                <a:latin typeface="Arial"/>
                <a:cs typeface="Arial"/>
              </a:rPr>
              <a:t>ri</a:t>
            </a:r>
            <a:r>
              <a:rPr lang="en-US" b="1" u="sng" dirty="0">
                <a:solidFill>
                  <a:srgbClr val="558ED5"/>
                </a:solidFill>
                <a:latin typeface="Arial"/>
                <a:cs typeface="Arial"/>
              </a:rPr>
              <a:t>p</a:t>
            </a:r>
            <a:r>
              <a:rPr lang="en-US" b="1" dirty="0">
                <a:solidFill>
                  <a:srgbClr val="558ED5"/>
                </a:solidFill>
                <a:latin typeface="Arial"/>
                <a:cs typeface="Arial"/>
              </a:rPr>
              <a:t>hosphate, powers nearly all forms of cellular work</a:t>
            </a:r>
          </a:p>
          <a:p>
            <a:pPr lvl="1">
              <a:buFont typeface="Wingdings" charset="2"/>
              <a:buChar char="§"/>
            </a:pPr>
            <a:r>
              <a:rPr lang="en-US" dirty="0">
                <a:latin typeface="Arial"/>
                <a:cs typeface="Arial"/>
              </a:rPr>
              <a:t>adenosine</a:t>
            </a:r>
          </a:p>
          <a:p>
            <a:pPr lvl="1">
              <a:buFont typeface="Wingdings" charset="2"/>
              <a:buChar char="§"/>
            </a:pPr>
            <a:r>
              <a:rPr lang="en-US" dirty="0">
                <a:latin typeface="Arial"/>
                <a:cs typeface="Arial"/>
              </a:rPr>
              <a:t>a triphosphate tail of three phosphate groups</a:t>
            </a:r>
          </a:p>
          <a:p>
            <a:pPr lvl="1"/>
            <a:endParaRPr lang="en-US" dirty="0">
              <a:latin typeface="Arial"/>
              <a:cs typeface="Arial"/>
            </a:endParaRPr>
          </a:p>
          <a:p>
            <a:pPr marL="457200" lvl="1" indent="0" eaLnBrk="1" hangingPunct="1">
              <a:buNone/>
            </a:pPr>
            <a:endParaRPr lang="en-US" dirty="0">
              <a:latin typeface="Arial"/>
              <a:ea typeface="Arial" charset="0"/>
              <a:cs typeface="Arial"/>
            </a:endParaRPr>
          </a:p>
        </p:txBody>
      </p:sp>
      <p:pic>
        <p:nvPicPr>
          <p:cNvPr id="22" name="Picture 2" descr="05_12aHydrolysisATP_1-U"/>
          <p:cNvPicPr>
            <a:picLocks noChangeAspect="1" noChangeArrowheads="1"/>
          </p:cNvPicPr>
          <p:nvPr/>
        </p:nvPicPr>
        <p:blipFill rotWithShape="1">
          <a:blip r:embed="rId3">
            <a:extLst>
              <a:ext uri="{28A0092B-C50C-407E-A947-70E740481C1C}">
                <a14:useLocalDpi xmlns:a14="http://schemas.microsoft.com/office/drawing/2010/main" val="0"/>
              </a:ext>
            </a:extLst>
          </a:blip>
          <a:srcRect l="56282" t="8524" r="17553" b="62651"/>
          <a:stretch/>
        </p:blipFill>
        <p:spPr bwMode="auto">
          <a:xfrm>
            <a:off x="4130674" y="3782281"/>
            <a:ext cx="1939743" cy="189811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960941" y="3782281"/>
            <a:ext cx="3169733" cy="2394929"/>
            <a:chOff x="960941" y="3782281"/>
            <a:chExt cx="3169733" cy="2394929"/>
          </a:xfrm>
        </p:grpSpPr>
        <p:pic>
          <p:nvPicPr>
            <p:cNvPr id="21" name="Picture 2" descr="05_12aHydrolysisATP_1-U"/>
            <p:cNvPicPr>
              <a:picLocks noChangeAspect="1" noChangeArrowheads="1"/>
            </p:cNvPicPr>
            <p:nvPr/>
          </p:nvPicPr>
          <p:blipFill rotWithShape="1">
            <a:blip r:embed="rId3">
              <a:extLst>
                <a:ext uri="{28A0092B-C50C-407E-A947-70E740481C1C}">
                  <a14:useLocalDpi xmlns:a14="http://schemas.microsoft.com/office/drawing/2010/main" val="0"/>
                </a:ext>
              </a:extLst>
            </a:blip>
            <a:srcRect l="24094" t="8524" r="53129" b="62651"/>
            <a:stretch/>
          </p:blipFill>
          <p:spPr bwMode="auto">
            <a:xfrm>
              <a:off x="1744372" y="3782281"/>
              <a:ext cx="1688554" cy="189811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05_12aHydrolysisATP_1-U"/>
            <p:cNvPicPr>
              <a:picLocks noChangeAspect="1" noChangeArrowheads="1"/>
            </p:cNvPicPr>
            <p:nvPr/>
          </p:nvPicPr>
          <p:blipFill rotWithShape="1">
            <a:blip r:embed="rId3">
              <a:extLst>
                <a:ext uri="{28A0092B-C50C-407E-A947-70E740481C1C}">
                  <a14:useLocalDpi xmlns:a14="http://schemas.microsoft.com/office/drawing/2010/main" val="0"/>
                </a:ext>
              </a:extLst>
            </a:blip>
            <a:srcRect l="46870" t="8524" r="43718" b="62651"/>
            <a:stretch/>
          </p:blipFill>
          <p:spPr bwMode="auto">
            <a:xfrm>
              <a:off x="3432925" y="3782281"/>
              <a:ext cx="697749" cy="189811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 Box 3"/>
            <p:cNvSpPr txBox="1">
              <a:spLocks noChangeArrowheads="1"/>
            </p:cNvSpPr>
            <p:nvPr/>
          </p:nvSpPr>
          <p:spPr bwMode="auto">
            <a:xfrm>
              <a:off x="2117725" y="5861298"/>
              <a:ext cx="765175"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endParaRPr lang="en-US" b="1" dirty="0"/>
            </a:p>
          </p:txBody>
        </p:sp>
        <p:sp>
          <p:nvSpPr>
            <p:cNvPr id="19" name="Text Box 3"/>
            <p:cNvSpPr txBox="1">
              <a:spLocks noChangeArrowheads="1"/>
            </p:cNvSpPr>
            <p:nvPr/>
          </p:nvSpPr>
          <p:spPr bwMode="auto">
            <a:xfrm>
              <a:off x="960941" y="5680399"/>
              <a:ext cx="1566862"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Adenosine</a:t>
              </a:r>
            </a:p>
          </p:txBody>
        </p:sp>
        <p:sp>
          <p:nvSpPr>
            <p:cNvPr id="24" name="AutoShape 12"/>
            <p:cNvSpPr>
              <a:spLocks/>
            </p:cNvSpPr>
            <p:nvPr/>
          </p:nvSpPr>
          <p:spPr bwMode="auto">
            <a:xfrm rot="7680000" flipV="1">
              <a:off x="2183523" y="3818218"/>
              <a:ext cx="462239" cy="2854908"/>
            </a:xfrm>
            <a:prstGeom prst="rightBrace">
              <a:avLst>
                <a:gd name="adj1" fmla="val 67219"/>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 name="Group 3"/>
          <p:cNvGrpSpPr/>
          <p:nvPr/>
        </p:nvGrpSpPr>
        <p:grpSpPr>
          <a:xfrm>
            <a:off x="4371295" y="4872499"/>
            <a:ext cx="1955800" cy="1325349"/>
            <a:chOff x="4371295" y="4872499"/>
            <a:chExt cx="1955800" cy="1325349"/>
          </a:xfrm>
        </p:grpSpPr>
        <p:sp>
          <p:nvSpPr>
            <p:cNvPr id="20" name="Text Box 3"/>
            <p:cNvSpPr txBox="1">
              <a:spLocks noChangeArrowheads="1"/>
            </p:cNvSpPr>
            <p:nvPr/>
          </p:nvSpPr>
          <p:spPr bwMode="auto">
            <a:xfrm>
              <a:off x="4371295" y="5854948"/>
              <a:ext cx="195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Triphosphate</a:t>
              </a:r>
            </a:p>
          </p:txBody>
        </p:sp>
        <p:sp>
          <p:nvSpPr>
            <p:cNvPr id="25" name="AutoShape 13"/>
            <p:cNvSpPr>
              <a:spLocks/>
            </p:cNvSpPr>
            <p:nvPr/>
          </p:nvSpPr>
          <p:spPr bwMode="auto">
            <a:xfrm rot="5400000" flipV="1">
              <a:off x="5143415" y="4665193"/>
              <a:ext cx="274637" cy="1755775"/>
            </a:xfrm>
            <a:prstGeom prst="rightBrace">
              <a:avLst>
                <a:gd name="adj1" fmla="val 53276"/>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Text Box 3"/>
            <p:cNvSpPr txBox="1">
              <a:spLocks noChangeArrowheads="1"/>
            </p:cNvSpPr>
            <p:nvPr/>
          </p:nvSpPr>
          <p:spPr bwMode="auto">
            <a:xfrm>
              <a:off x="4575383" y="4880437"/>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27" name="Text Box 3"/>
            <p:cNvSpPr txBox="1">
              <a:spLocks noChangeArrowheads="1"/>
            </p:cNvSpPr>
            <p:nvPr/>
          </p:nvSpPr>
          <p:spPr bwMode="auto">
            <a:xfrm>
              <a:off x="5156408" y="4872499"/>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28" name="Text Box 3"/>
            <p:cNvSpPr txBox="1">
              <a:spLocks noChangeArrowheads="1"/>
            </p:cNvSpPr>
            <p:nvPr/>
          </p:nvSpPr>
          <p:spPr bwMode="auto">
            <a:xfrm>
              <a:off x="5750133" y="4877262"/>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P</a:t>
              </a:r>
            </a:p>
          </p:txBody>
        </p:sp>
      </p:grpSp>
      <p:sp>
        <p:nvSpPr>
          <p:cNvPr id="29" name="Text Box 3"/>
          <p:cNvSpPr txBox="1">
            <a:spLocks noChangeArrowheads="1"/>
          </p:cNvSpPr>
          <p:nvPr/>
        </p:nvSpPr>
        <p:spPr bwMode="auto">
          <a:xfrm>
            <a:off x="5488973" y="3721813"/>
            <a:ext cx="195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Phosphate group</a:t>
            </a:r>
          </a:p>
        </p:txBody>
      </p:sp>
      <p:cxnSp>
        <p:nvCxnSpPr>
          <p:cNvPr id="5" name="Straight Connector 4"/>
          <p:cNvCxnSpPr/>
          <p:nvPr/>
        </p:nvCxnSpPr>
        <p:spPr>
          <a:xfrm flipH="1">
            <a:off x="5860960" y="4125181"/>
            <a:ext cx="297661" cy="6062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30" name="Picture 29" descr="14154-8915173.jpg"/>
          <p:cNvPicPr>
            <a:picLocks noChangeAspect="1"/>
          </p:cNvPicPr>
          <p:nvPr/>
        </p:nvPicPr>
        <p:blipFill rotWithShape="1">
          <a:blip r:embed="rId4">
            <a:extLst>
              <a:ext uri="{28A0092B-C50C-407E-A947-70E740481C1C}">
                <a14:useLocalDpi xmlns:a14="http://schemas.microsoft.com/office/drawing/2010/main" val="0"/>
              </a:ext>
            </a:extLst>
          </a:blip>
          <a:srcRect l="49422"/>
          <a:stretch/>
        </p:blipFill>
        <p:spPr>
          <a:xfrm rot="5400000">
            <a:off x="8125152" y="4386915"/>
            <a:ext cx="604454" cy="1433241"/>
          </a:xfrm>
          <a:prstGeom prst="rect">
            <a:avLst/>
          </a:prstGeom>
        </p:spPr>
      </p:pic>
      <p:sp>
        <p:nvSpPr>
          <p:cNvPr id="2" name="TextBox 1"/>
          <p:cNvSpPr txBox="1"/>
          <p:nvPr/>
        </p:nvSpPr>
        <p:spPr>
          <a:xfrm>
            <a:off x="4682270" y="4530163"/>
            <a:ext cx="1488584" cy="523220"/>
          </a:xfrm>
          <a:prstGeom prst="rect">
            <a:avLst/>
          </a:prstGeom>
          <a:noFill/>
        </p:spPr>
        <p:txBody>
          <a:bodyPr wrap="none" rtlCol="0">
            <a:spAutoFit/>
          </a:bodyPr>
          <a:lstStyle/>
          <a:p>
            <a:r>
              <a:rPr lang="en-US" sz="2800" dirty="0" smtClean="0"/>
              <a:t>-      -      -</a:t>
            </a:r>
            <a:endParaRPr lang="en-US" sz="2800" dirty="0"/>
          </a:p>
        </p:txBody>
      </p:sp>
    </p:spTree>
    <p:extLst>
      <p:ext uri="{BB962C8B-B14F-4D97-AF65-F5344CB8AC3E}">
        <p14:creationId xmlns:p14="http://schemas.microsoft.com/office/powerpoint/2010/main" val="418564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0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0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Picture 2" descr="05_12aHydrolysisATP_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136525"/>
            <a:ext cx="7413625" cy="6584950"/>
          </a:xfrm>
          <a:prstGeom prst="rect">
            <a:avLst/>
          </a:prstGeom>
          <a:noFill/>
          <a:extLst>
            <a:ext uri="{909E8E84-426E-40dd-AFC4-6F175D3DCCD1}">
              <a14:hiddenFill xmlns:a14="http://schemas.microsoft.com/office/drawing/2010/main" xmlns="">
                <a:solidFill>
                  <a:srgbClr val="FFFFFF"/>
                </a:solidFill>
              </a14:hiddenFill>
            </a:ext>
          </a:extLst>
        </p:spPr>
      </p:pic>
      <p:sp>
        <p:nvSpPr>
          <p:cNvPr id="519172" name="Text Box 3"/>
          <p:cNvSpPr txBox="1">
            <a:spLocks noChangeArrowheads="1"/>
          </p:cNvSpPr>
          <p:nvPr/>
        </p:nvSpPr>
        <p:spPr bwMode="auto">
          <a:xfrm>
            <a:off x="892175" y="6223000"/>
            <a:ext cx="7937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solidFill>
                  <a:srgbClr val="0000FF"/>
                </a:solidFill>
              </a:rPr>
              <a:t>ADP:</a:t>
            </a:r>
          </a:p>
        </p:txBody>
      </p:sp>
      <p:sp>
        <p:nvSpPr>
          <p:cNvPr id="519173" name="Text Box 3"/>
          <p:cNvSpPr txBox="1">
            <a:spLocks noChangeArrowheads="1"/>
          </p:cNvSpPr>
          <p:nvPr/>
        </p:nvSpPr>
        <p:spPr bwMode="auto">
          <a:xfrm>
            <a:off x="2019300" y="6227763"/>
            <a:ext cx="15684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Adenosine</a:t>
            </a:r>
          </a:p>
        </p:txBody>
      </p:sp>
      <p:sp>
        <p:nvSpPr>
          <p:cNvPr id="519174" name="Text Box 3"/>
          <p:cNvSpPr txBox="1">
            <a:spLocks noChangeArrowheads="1"/>
          </p:cNvSpPr>
          <p:nvPr/>
        </p:nvSpPr>
        <p:spPr bwMode="auto">
          <a:xfrm>
            <a:off x="3760788" y="6208713"/>
            <a:ext cx="18748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Diphosphate</a:t>
            </a:r>
          </a:p>
        </p:txBody>
      </p:sp>
      <p:sp>
        <p:nvSpPr>
          <p:cNvPr id="519175" name="Text Box 3"/>
          <p:cNvSpPr txBox="1">
            <a:spLocks noChangeArrowheads="1"/>
          </p:cNvSpPr>
          <p:nvPr/>
        </p:nvSpPr>
        <p:spPr bwMode="auto">
          <a:xfrm>
            <a:off x="4243388" y="5351463"/>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76" name="Text Box 3"/>
          <p:cNvSpPr txBox="1">
            <a:spLocks noChangeArrowheads="1"/>
          </p:cNvSpPr>
          <p:nvPr/>
        </p:nvSpPr>
        <p:spPr bwMode="auto">
          <a:xfrm>
            <a:off x="4824413" y="53435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77" name="Text Box 3"/>
          <p:cNvSpPr txBox="1">
            <a:spLocks noChangeArrowheads="1"/>
          </p:cNvSpPr>
          <p:nvPr/>
        </p:nvSpPr>
        <p:spPr bwMode="auto">
          <a:xfrm>
            <a:off x="5826125" y="53562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78" name="Text Box 3"/>
          <p:cNvSpPr txBox="1">
            <a:spLocks noChangeArrowheads="1"/>
          </p:cNvSpPr>
          <p:nvPr/>
        </p:nvSpPr>
        <p:spPr bwMode="auto">
          <a:xfrm>
            <a:off x="6996113" y="5335588"/>
            <a:ext cx="1087437"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Energy</a:t>
            </a:r>
          </a:p>
        </p:txBody>
      </p:sp>
      <p:sp>
        <p:nvSpPr>
          <p:cNvPr id="519179" name="Text Box 3"/>
          <p:cNvSpPr txBox="1">
            <a:spLocks noChangeArrowheads="1"/>
          </p:cNvSpPr>
          <p:nvPr/>
        </p:nvSpPr>
        <p:spPr bwMode="auto">
          <a:xfrm>
            <a:off x="5472113" y="3462338"/>
            <a:ext cx="593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H</a:t>
            </a:r>
            <a:r>
              <a:rPr lang="en-US" b="1" baseline="-25000"/>
              <a:t>2</a:t>
            </a:r>
            <a:r>
              <a:rPr lang="en-US" b="1"/>
              <a:t>O</a:t>
            </a:r>
          </a:p>
        </p:txBody>
      </p:sp>
      <p:sp>
        <p:nvSpPr>
          <p:cNvPr id="519180" name="Text Box 3"/>
          <p:cNvSpPr txBox="1">
            <a:spLocks noChangeArrowheads="1"/>
          </p:cNvSpPr>
          <p:nvPr/>
        </p:nvSpPr>
        <p:spPr bwMode="auto">
          <a:xfrm>
            <a:off x="3278188" y="3571875"/>
            <a:ext cx="155575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Hydrolysis</a:t>
            </a:r>
          </a:p>
        </p:txBody>
      </p:sp>
      <p:sp>
        <p:nvSpPr>
          <p:cNvPr id="519183" name="Text Box 3"/>
          <p:cNvSpPr txBox="1">
            <a:spLocks noChangeArrowheads="1"/>
          </p:cNvSpPr>
          <p:nvPr/>
        </p:nvSpPr>
        <p:spPr bwMode="auto">
          <a:xfrm>
            <a:off x="5456238" y="1795463"/>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4" name="Text Box 3"/>
          <p:cNvSpPr txBox="1">
            <a:spLocks noChangeArrowheads="1"/>
          </p:cNvSpPr>
          <p:nvPr/>
        </p:nvSpPr>
        <p:spPr bwMode="auto">
          <a:xfrm>
            <a:off x="6037263" y="17875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5" name="Text Box 3"/>
          <p:cNvSpPr txBox="1">
            <a:spLocks noChangeArrowheads="1"/>
          </p:cNvSpPr>
          <p:nvPr/>
        </p:nvSpPr>
        <p:spPr bwMode="auto">
          <a:xfrm>
            <a:off x="6630988" y="1792288"/>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7" name="Text Box 3"/>
          <p:cNvSpPr txBox="1">
            <a:spLocks noChangeArrowheads="1"/>
          </p:cNvSpPr>
          <p:nvPr/>
        </p:nvSpPr>
        <p:spPr bwMode="auto">
          <a:xfrm>
            <a:off x="2117725" y="153988"/>
            <a:ext cx="765175"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solidFill>
                  <a:srgbClr val="FF0000"/>
                </a:solidFill>
              </a:rPr>
              <a:t>ATP:</a:t>
            </a:r>
          </a:p>
        </p:txBody>
      </p:sp>
      <p:sp>
        <p:nvSpPr>
          <p:cNvPr id="519188" name="Text Box 3"/>
          <p:cNvSpPr txBox="1">
            <a:spLocks noChangeArrowheads="1"/>
          </p:cNvSpPr>
          <p:nvPr/>
        </p:nvSpPr>
        <p:spPr bwMode="auto">
          <a:xfrm>
            <a:off x="3268663" y="153988"/>
            <a:ext cx="1566862"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Adenosine</a:t>
            </a:r>
          </a:p>
        </p:txBody>
      </p:sp>
      <p:sp>
        <p:nvSpPr>
          <p:cNvPr id="519189" name="Text Box 3"/>
          <p:cNvSpPr txBox="1">
            <a:spLocks noChangeArrowheads="1"/>
          </p:cNvSpPr>
          <p:nvPr/>
        </p:nvSpPr>
        <p:spPr bwMode="auto">
          <a:xfrm>
            <a:off x="5076825" y="147638"/>
            <a:ext cx="195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Triphosphate</a:t>
            </a:r>
          </a:p>
        </p:txBody>
      </p:sp>
      <p:sp>
        <p:nvSpPr>
          <p:cNvPr id="519190" name="AutoShape 22"/>
          <p:cNvSpPr>
            <a:spLocks/>
          </p:cNvSpPr>
          <p:nvPr/>
        </p:nvSpPr>
        <p:spPr bwMode="auto">
          <a:xfrm rot="-5400000">
            <a:off x="3871119" y="-580231"/>
            <a:ext cx="287338" cy="2317750"/>
          </a:xfrm>
          <a:prstGeom prst="rightBrace">
            <a:avLst>
              <a:gd name="adj1" fmla="val 67219"/>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1" name="AutoShape 23"/>
          <p:cNvSpPr>
            <a:spLocks/>
          </p:cNvSpPr>
          <p:nvPr/>
        </p:nvSpPr>
        <p:spPr bwMode="auto">
          <a:xfrm rot="-5400000">
            <a:off x="5926932" y="-300831"/>
            <a:ext cx="274637" cy="1755775"/>
          </a:xfrm>
          <a:prstGeom prst="rightBrace">
            <a:avLst>
              <a:gd name="adj1" fmla="val 53276"/>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5" name="AutoShape 27"/>
          <p:cNvSpPr>
            <a:spLocks/>
          </p:cNvSpPr>
          <p:nvPr/>
        </p:nvSpPr>
        <p:spPr bwMode="auto">
          <a:xfrm rot="-16200000">
            <a:off x="2704306" y="4964907"/>
            <a:ext cx="288925" cy="2236788"/>
          </a:xfrm>
          <a:prstGeom prst="rightBrace">
            <a:avLst>
              <a:gd name="adj1" fmla="val 6451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6" name="AutoShape 28"/>
          <p:cNvSpPr>
            <a:spLocks/>
          </p:cNvSpPr>
          <p:nvPr/>
        </p:nvSpPr>
        <p:spPr bwMode="auto">
          <a:xfrm rot="-16200000">
            <a:off x="4399756" y="5514182"/>
            <a:ext cx="276225" cy="1112838"/>
          </a:xfrm>
          <a:prstGeom prst="rightBrace">
            <a:avLst>
              <a:gd name="adj1" fmla="val 33573"/>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Rectangle 1"/>
          <p:cNvSpPr/>
          <p:nvPr/>
        </p:nvSpPr>
        <p:spPr>
          <a:xfrm>
            <a:off x="865188" y="6569700"/>
            <a:ext cx="1252537" cy="192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269038" y="4897852"/>
            <a:ext cx="2707684" cy="1823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14154-8915173.jpg"/>
          <p:cNvPicPr>
            <a:picLocks noChangeAspect="1"/>
          </p:cNvPicPr>
          <p:nvPr/>
        </p:nvPicPr>
        <p:blipFill rotWithShape="1">
          <a:blip r:embed="rId4">
            <a:extLst>
              <a:ext uri="{28A0092B-C50C-407E-A947-70E740481C1C}">
                <a14:useLocalDpi xmlns:a14="http://schemas.microsoft.com/office/drawing/2010/main" val="0"/>
              </a:ext>
            </a:extLst>
          </a:blip>
          <a:srcRect r="50236"/>
          <a:stretch/>
        </p:blipFill>
        <p:spPr>
          <a:xfrm rot="5400000">
            <a:off x="7166134" y="3925729"/>
            <a:ext cx="594723" cy="1433241"/>
          </a:xfrm>
          <a:prstGeom prst="rect">
            <a:avLst/>
          </a:prstGeom>
        </p:spPr>
      </p:pic>
      <p:pic>
        <p:nvPicPr>
          <p:cNvPr id="25" name="Picture 24" descr="14154-8915173.jpg"/>
          <p:cNvPicPr>
            <a:picLocks noChangeAspect="1"/>
          </p:cNvPicPr>
          <p:nvPr/>
        </p:nvPicPr>
        <p:blipFill rotWithShape="1">
          <a:blip r:embed="rId4">
            <a:extLst>
              <a:ext uri="{28A0092B-C50C-407E-A947-70E740481C1C}">
                <a14:useLocalDpi xmlns:a14="http://schemas.microsoft.com/office/drawing/2010/main" val="0"/>
              </a:ext>
            </a:extLst>
          </a:blip>
          <a:srcRect l="49422"/>
          <a:stretch/>
        </p:blipFill>
        <p:spPr>
          <a:xfrm rot="5400000">
            <a:off x="7781322" y="898554"/>
            <a:ext cx="604454" cy="1433241"/>
          </a:xfrm>
          <a:prstGeom prst="rect">
            <a:avLst/>
          </a:prstGeom>
        </p:spPr>
      </p:pic>
    </p:spTree>
    <p:extLst>
      <p:ext uri="{BB962C8B-B14F-4D97-AF65-F5344CB8AC3E}">
        <p14:creationId xmlns:p14="http://schemas.microsoft.com/office/powerpoint/2010/main" val="38807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80"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Picture 2" descr="05_12aHydrolysisATP_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136525"/>
            <a:ext cx="7413625" cy="6584950"/>
          </a:xfrm>
          <a:prstGeom prst="rect">
            <a:avLst/>
          </a:prstGeom>
          <a:noFill/>
          <a:extLst>
            <a:ext uri="{909E8E84-426E-40dd-AFC4-6F175D3DCCD1}">
              <a14:hiddenFill xmlns:a14="http://schemas.microsoft.com/office/drawing/2010/main" xmlns="">
                <a:solidFill>
                  <a:srgbClr val="FFFFFF"/>
                </a:solidFill>
              </a14:hiddenFill>
            </a:ext>
          </a:extLst>
        </p:spPr>
      </p:pic>
      <p:sp>
        <p:nvSpPr>
          <p:cNvPr id="519172" name="Text Box 3"/>
          <p:cNvSpPr txBox="1">
            <a:spLocks noChangeArrowheads="1"/>
          </p:cNvSpPr>
          <p:nvPr/>
        </p:nvSpPr>
        <p:spPr bwMode="auto">
          <a:xfrm>
            <a:off x="892175" y="6223000"/>
            <a:ext cx="7937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solidFill>
                  <a:srgbClr val="0000FF"/>
                </a:solidFill>
              </a:rPr>
              <a:t>ADP:</a:t>
            </a:r>
          </a:p>
        </p:txBody>
      </p:sp>
      <p:sp>
        <p:nvSpPr>
          <p:cNvPr id="519173" name="Text Box 3"/>
          <p:cNvSpPr txBox="1">
            <a:spLocks noChangeArrowheads="1"/>
          </p:cNvSpPr>
          <p:nvPr/>
        </p:nvSpPr>
        <p:spPr bwMode="auto">
          <a:xfrm>
            <a:off x="2019300" y="6227763"/>
            <a:ext cx="15684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Adenosine</a:t>
            </a:r>
          </a:p>
        </p:txBody>
      </p:sp>
      <p:sp>
        <p:nvSpPr>
          <p:cNvPr id="519174" name="Text Box 3"/>
          <p:cNvSpPr txBox="1">
            <a:spLocks noChangeArrowheads="1"/>
          </p:cNvSpPr>
          <p:nvPr/>
        </p:nvSpPr>
        <p:spPr bwMode="auto">
          <a:xfrm>
            <a:off x="3760788" y="6208713"/>
            <a:ext cx="18748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Diphosphate</a:t>
            </a:r>
          </a:p>
        </p:txBody>
      </p:sp>
      <p:sp>
        <p:nvSpPr>
          <p:cNvPr id="519175" name="Text Box 3"/>
          <p:cNvSpPr txBox="1">
            <a:spLocks noChangeArrowheads="1"/>
          </p:cNvSpPr>
          <p:nvPr/>
        </p:nvSpPr>
        <p:spPr bwMode="auto">
          <a:xfrm>
            <a:off x="4243388" y="5351463"/>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76" name="Text Box 3"/>
          <p:cNvSpPr txBox="1">
            <a:spLocks noChangeArrowheads="1"/>
          </p:cNvSpPr>
          <p:nvPr/>
        </p:nvSpPr>
        <p:spPr bwMode="auto">
          <a:xfrm>
            <a:off x="4824413" y="53435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77" name="Text Box 3"/>
          <p:cNvSpPr txBox="1">
            <a:spLocks noChangeArrowheads="1"/>
          </p:cNvSpPr>
          <p:nvPr/>
        </p:nvSpPr>
        <p:spPr bwMode="auto">
          <a:xfrm>
            <a:off x="5826125" y="53562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P</a:t>
            </a:r>
          </a:p>
        </p:txBody>
      </p:sp>
      <p:sp>
        <p:nvSpPr>
          <p:cNvPr id="519178" name="Text Box 3"/>
          <p:cNvSpPr txBox="1">
            <a:spLocks noChangeArrowheads="1"/>
          </p:cNvSpPr>
          <p:nvPr/>
        </p:nvSpPr>
        <p:spPr bwMode="auto">
          <a:xfrm>
            <a:off x="6996113" y="5335588"/>
            <a:ext cx="1087437"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Energy</a:t>
            </a:r>
          </a:p>
        </p:txBody>
      </p:sp>
      <p:sp>
        <p:nvSpPr>
          <p:cNvPr id="519179" name="Text Box 3"/>
          <p:cNvSpPr txBox="1">
            <a:spLocks noChangeArrowheads="1"/>
          </p:cNvSpPr>
          <p:nvPr/>
        </p:nvSpPr>
        <p:spPr bwMode="auto">
          <a:xfrm>
            <a:off x="5472113" y="3462338"/>
            <a:ext cx="593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H</a:t>
            </a:r>
            <a:r>
              <a:rPr lang="en-US" b="1" baseline="-25000" dirty="0"/>
              <a:t>2</a:t>
            </a:r>
            <a:r>
              <a:rPr lang="en-US" b="1" dirty="0"/>
              <a:t>O</a:t>
            </a:r>
          </a:p>
        </p:txBody>
      </p:sp>
      <p:sp>
        <p:nvSpPr>
          <p:cNvPr id="519180" name="Text Box 3"/>
          <p:cNvSpPr txBox="1">
            <a:spLocks noChangeArrowheads="1"/>
          </p:cNvSpPr>
          <p:nvPr/>
        </p:nvSpPr>
        <p:spPr bwMode="auto">
          <a:xfrm>
            <a:off x="3278188" y="3571875"/>
            <a:ext cx="155575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Hydrolysis</a:t>
            </a:r>
          </a:p>
        </p:txBody>
      </p:sp>
      <p:sp>
        <p:nvSpPr>
          <p:cNvPr id="519183" name="Text Box 3"/>
          <p:cNvSpPr txBox="1">
            <a:spLocks noChangeArrowheads="1"/>
          </p:cNvSpPr>
          <p:nvPr/>
        </p:nvSpPr>
        <p:spPr bwMode="auto">
          <a:xfrm>
            <a:off x="5456238" y="1795463"/>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4" name="Text Box 3"/>
          <p:cNvSpPr txBox="1">
            <a:spLocks noChangeArrowheads="1"/>
          </p:cNvSpPr>
          <p:nvPr/>
        </p:nvSpPr>
        <p:spPr bwMode="auto">
          <a:xfrm>
            <a:off x="6037263" y="17875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5" name="Text Box 3"/>
          <p:cNvSpPr txBox="1">
            <a:spLocks noChangeArrowheads="1"/>
          </p:cNvSpPr>
          <p:nvPr/>
        </p:nvSpPr>
        <p:spPr bwMode="auto">
          <a:xfrm>
            <a:off x="6630988" y="1792288"/>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7" name="Text Box 3"/>
          <p:cNvSpPr txBox="1">
            <a:spLocks noChangeArrowheads="1"/>
          </p:cNvSpPr>
          <p:nvPr/>
        </p:nvSpPr>
        <p:spPr bwMode="auto">
          <a:xfrm>
            <a:off x="2117725" y="153988"/>
            <a:ext cx="765175"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solidFill>
                  <a:srgbClr val="FF0000"/>
                </a:solidFill>
              </a:rPr>
              <a:t>ATP:</a:t>
            </a:r>
          </a:p>
        </p:txBody>
      </p:sp>
      <p:sp>
        <p:nvSpPr>
          <p:cNvPr id="519188" name="Text Box 3"/>
          <p:cNvSpPr txBox="1">
            <a:spLocks noChangeArrowheads="1"/>
          </p:cNvSpPr>
          <p:nvPr/>
        </p:nvSpPr>
        <p:spPr bwMode="auto">
          <a:xfrm>
            <a:off x="3268663" y="153988"/>
            <a:ext cx="1566862"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Adenosine</a:t>
            </a:r>
          </a:p>
        </p:txBody>
      </p:sp>
      <p:sp>
        <p:nvSpPr>
          <p:cNvPr id="519189" name="Text Box 3"/>
          <p:cNvSpPr txBox="1">
            <a:spLocks noChangeArrowheads="1"/>
          </p:cNvSpPr>
          <p:nvPr/>
        </p:nvSpPr>
        <p:spPr bwMode="auto">
          <a:xfrm>
            <a:off x="5076825" y="147638"/>
            <a:ext cx="195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Triphosphate</a:t>
            </a:r>
          </a:p>
        </p:txBody>
      </p:sp>
      <p:sp>
        <p:nvSpPr>
          <p:cNvPr id="519190" name="AutoShape 22"/>
          <p:cNvSpPr>
            <a:spLocks/>
          </p:cNvSpPr>
          <p:nvPr/>
        </p:nvSpPr>
        <p:spPr bwMode="auto">
          <a:xfrm rot="-5400000">
            <a:off x="3871119" y="-580231"/>
            <a:ext cx="287338" cy="2317750"/>
          </a:xfrm>
          <a:prstGeom prst="rightBrace">
            <a:avLst>
              <a:gd name="adj1" fmla="val 67219"/>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1" name="AutoShape 23"/>
          <p:cNvSpPr>
            <a:spLocks/>
          </p:cNvSpPr>
          <p:nvPr/>
        </p:nvSpPr>
        <p:spPr bwMode="auto">
          <a:xfrm rot="-5400000">
            <a:off x="5926932" y="-300831"/>
            <a:ext cx="274637" cy="1755775"/>
          </a:xfrm>
          <a:prstGeom prst="rightBrace">
            <a:avLst>
              <a:gd name="adj1" fmla="val 53276"/>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5" name="AutoShape 27"/>
          <p:cNvSpPr>
            <a:spLocks/>
          </p:cNvSpPr>
          <p:nvPr/>
        </p:nvSpPr>
        <p:spPr bwMode="auto">
          <a:xfrm rot="-16200000">
            <a:off x="2704306" y="4964907"/>
            <a:ext cx="288925" cy="2236788"/>
          </a:xfrm>
          <a:prstGeom prst="rightBrace">
            <a:avLst>
              <a:gd name="adj1" fmla="val 6451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6" name="AutoShape 28"/>
          <p:cNvSpPr>
            <a:spLocks/>
          </p:cNvSpPr>
          <p:nvPr/>
        </p:nvSpPr>
        <p:spPr bwMode="auto">
          <a:xfrm rot="-16200000">
            <a:off x="4399756" y="5514182"/>
            <a:ext cx="276225" cy="1112838"/>
          </a:xfrm>
          <a:prstGeom prst="rightBrace">
            <a:avLst>
              <a:gd name="adj1" fmla="val 33573"/>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Rectangle 1"/>
          <p:cNvSpPr/>
          <p:nvPr/>
        </p:nvSpPr>
        <p:spPr>
          <a:xfrm>
            <a:off x="865188" y="6569700"/>
            <a:ext cx="1252537" cy="192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rc 28"/>
          <p:cNvSpPr/>
          <p:nvPr/>
        </p:nvSpPr>
        <p:spPr>
          <a:xfrm rot="6889026">
            <a:off x="5765596" y="3741185"/>
            <a:ext cx="1875575" cy="995414"/>
          </a:xfrm>
          <a:prstGeom prst="arc">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p:cNvGrpSpPr/>
          <p:nvPr/>
        </p:nvGrpSpPr>
        <p:grpSpPr>
          <a:xfrm>
            <a:off x="6604990" y="3686138"/>
            <a:ext cx="640448" cy="639861"/>
            <a:chOff x="8223482" y="2045972"/>
            <a:chExt cx="640448" cy="639861"/>
          </a:xfrm>
        </p:grpSpPr>
        <p:pic>
          <p:nvPicPr>
            <p:cNvPr id="30" name="Picture 2" descr="05_12aHydrolysisATP_2-U"/>
            <p:cNvPicPr>
              <a:picLocks noChangeAspect="1" noChangeArrowheads="1"/>
            </p:cNvPicPr>
            <p:nvPr/>
          </p:nvPicPr>
          <p:blipFill rotWithShape="1">
            <a:blip r:embed="rId3">
              <a:extLst>
                <a:ext uri="{28A0092B-C50C-407E-A947-70E740481C1C}">
                  <a14:useLocalDpi xmlns:a14="http://schemas.microsoft.com/office/drawing/2010/main" val="0"/>
                </a:ext>
              </a:extLst>
            </a:blip>
            <a:srcRect l="64402" t="76083" r="26960" b="14200"/>
            <a:stretch/>
          </p:blipFill>
          <p:spPr bwMode="auto">
            <a:xfrm>
              <a:off x="8223482" y="2045972"/>
              <a:ext cx="640448" cy="639861"/>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Box 3"/>
            <p:cNvSpPr txBox="1">
              <a:spLocks noChangeArrowheads="1"/>
            </p:cNvSpPr>
            <p:nvPr/>
          </p:nvSpPr>
          <p:spPr bwMode="auto">
            <a:xfrm>
              <a:off x="8434966" y="226377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P</a:t>
              </a:r>
            </a:p>
          </p:txBody>
        </p:sp>
      </p:grpSp>
      <p:cxnSp>
        <p:nvCxnSpPr>
          <p:cNvPr id="8" name="Straight Connector 7"/>
          <p:cNvCxnSpPr/>
          <p:nvPr/>
        </p:nvCxnSpPr>
        <p:spPr>
          <a:xfrm flipH="1">
            <a:off x="7100198" y="4089353"/>
            <a:ext cx="63513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7456922" y="3446558"/>
            <a:ext cx="1645444" cy="1269810"/>
          </a:xfrm>
          <a:prstGeom prst="ellipse">
            <a:avLst/>
          </a:prstGeom>
          <a:gradFill flip="none" rotWithShape="1">
            <a:gsLst>
              <a:gs pos="0">
                <a:srgbClr val="000000"/>
              </a:gs>
              <a:gs pos="100000">
                <a:srgbClr val="FFFFFF"/>
              </a:gs>
            </a:gsLst>
            <a:path path="circle">
              <a:fillToRect l="100000" t="100000"/>
            </a:path>
            <a:tileRect r="-100000" b="-10000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reactant</a:t>
            </a:r>
          </a:p>
        </p:txBody>
      </p:sp>
    </p:spTree>
    <p:extLst>
      <p:ext uri="{BB962C8B-B14F-4D97-AF65-F5344CB8AC3E}">
        <p14:creationId xmlns:p14="http://schemas.microsoft.com/office/powerpoint/2010/main" val="3897266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Picture 2" descr="05_12aHydrolysisATP_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136525"/>
            <a:ext cx="7413625" cy="6584950"/>
          </a:xfrm>
          <a:prstGeom prst="rect">
            <a:avLst/>
          </a:prstGeom>
          <a:noFill/>
          <a:extLst>
            <a:ext uri="{909E8E84-426E-40dd-AFC4-6F175D3DCCD1}">
              <a14:hiddenFill xmlns:a14="http://schemas.microsoft.com/office/drawing/2010/main" xmlns="">
                <a:solidFill>
                  <a:srgbClr val="FFFFFF"/>
                </a:solidFill>
              </a14:hiddenFill>
            </a:ext>
          </a:extLst>
        </p:spPr>
      </p:pic>
      <p:sp>
        <p:nvSpPr>
          <p:cNvPr id="519172" name="Text Box 3"/>
          <p:cNvSpPr txBox="1">
            <a:spLocks noChangeArrowheads="1"/>
          </p:cNvSpPr>
          <p:nvPr/>
        </p:nvSpPr>
        <p:spPr bwMode="auto">
          <a:xfrm>
            <a:off x="892175" y="6223000"/>
            <a:ext cx="7937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solidFill>
                  <a:srgbClr val="0000FF"/>
                </a:solidFill>
              </a:rPr>
              <a:t>ADP:</a:t>
            </a:r>
          </a:p>
        </p:txBody>
      </p:sp>
      <p:sp>
        <p:nvSpPr>
          <p:cNvPr id="519173" name="Text Box 3"/>
          <p:cNvSpPr txBox="1">
            <a:spLocks noChangeArrowheads="1"/>
          </p:cNvSpPr>
          <p:nvPr/>
        </p:nvSpPr>
        <p:spPr bwMode="auto">
          <a:xfrm>
            <a:off x="2019300" y="6227763"/>
            <a:ext cx="15684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Adenosine</a:t>
            </a:r>
          </a:p>
        </p:txBody>
      </p:sp>
      <p:sp>
        <p:nvSpPr>
          <p:cNvPr id="519174" name="Text Box 3"/>
          <p:cNvSpPr txBox="1">
            <a:spLocks noChangeArrowheads="1"/>
          </p:cNvSpPr>
          <p:nvPr/>
        </p:nvSpPr>
        <p:spPr bwMode="auto">
          <a:xfrm>
            <a:off x="3760788" y="6208713"/>
            <a:ext cx="1874837"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Diphosphate</a:t>
            </a:r>
          </a:p>
        </p:txBody>
      </p:sp>
      <p:sp>
        <p:nvSpPr>
          <p:cNvPr id="519175" name="Text Box 3"/>
          <p:cNvSpPr txBox="1">
            <a:spLocks noChangeArrowheads="1"/>
          </p:cNvSpPr>
          <p:nvPr/>
        </p:nvSpPr>
        <p:spPr bwMode="auto">
          <a:xfrm>
            <a:off x="4243388" y="5351463"/>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76" name="Text Box 3"/>
          <p:cNvSpPr txBox="1">
            <a:spLocks noChangeArrowheads="1"/>
          </p:cNvSpPr>
          <p:nvPr/>
        </p:nvSpPr>
        <p:spPr bwMode="auto">
          <a:xfrm>
            <a:off x="4824413" y="53435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77" name="Text Box 3"/>
          <p:cNvSpPr txBox="1">
            <a:spLocks noChangeArrowheads="1"/>
          </p:cNvSpPr>
          <p:nvPr/>
        </p:nvSpPr>
        <p:spPr bwMode="auto">
          <a:xfrm>
            <a:off x="5826125" y="53562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P</a:t>
            </a:r>
          </a:p>
        </p:txBody>
      </p:sp>
      <p:sp>
        <p:nvSpPr>
          <p:cNvPr id="519178" name="Text Box 3"/>
          <p:cNvSpPr txBox="1">
            <a:spLocks noChangeArrowheads="1"/>
          </p:cNvSpPr>
          <p:nvPr/>
        </p:nvSpPr>
        <p:spPr bwMode="auto">
          <a:xfrm>
            <a:off x="6996113" y="5335588"/>
            <a:ext cx="1087437"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Energy</a:t>
            </a:r>
          </a:p>
        </p:txBody>
      </p:sp>
      <p:sp>
        <p:nvSpPr>
          <p:cNvPr id="519179" name="Text Box 3"/>
          <p:cNvSpPr txBox="1">
            <a:spLocks noChangeArrowheads="1"/>
          </p:cNvSpPr>
          <p:nvPr/>
        </p:nvSpPr>
        <p:spPr bwMode="auto">
          <a:xfrm>
            <a:off x="5472113" y="3462338"/>
            <a:ext cx="593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H</a:t>
            </a:r>
            <a:r>
              <a:rPr lang="en-US" b="1" baseline="-25000" dirty="0"/>
              <a:t>2</a:t>
            </a:r>
            <a:r>
              <a:rPr lang="en-US" b="1" dirty="0"/>
              <a:t>O</a:t>
            </a:r>
          </a:p>
        </p:txBody>
      </p:sp>
      <p:sp>
        <p:nvSpPr>
          <p:cNvPr id="519180" name="Text Box 3"/>
          <p:cNvSpPr txBox="1">
            <a:spLocks noChangeArrowheads="1"/>
          </p:cNvSpPr>
          <p:nvPr/>
        </p:nvSpPr>
        <p:spPr bwMode="auto">
          <a:xfrm>
            <a:off x="3278188" y="3571875"/>
            <a:ext cx="155575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Hydrolysis</a:t>
            </a:r>
          </a:p>
        </p:txBody>
      </p:sp>
      <p:sp>
        <p:nvSpPr>
          <p:cNvPr id="519183" name="Text Box 3"/>
          <p:cNvSpPr txBox="1">
            <a:spLocks noChangeArrowheads="1"/>
          </p:cNvSpPr>
          <p:nvPr/>
        </p:nvSpPr>
        <p:spPr bwMode="auto">
          <a:xfrm>
            <a:off x="5456238" y="1795463"/>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4" name="Text Box 3"/>
          <p:cNvSpPr txBox="1">
            <a:spLocks noChangeArrowheads="1"/>
          </p:cNvSpPr>
          <p:nvPr/>
        </p:nvSpPr>
        <p:spPr bwMode="auto">
          <a:xfrm>
            <a:off x="6037263" y="178752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5" name="Text Box 3"/>
          <p:cNvSpPr txBox="1">
            <a:spLocks noChangeArrowheads="1"/>
          </p:cNvSpPr>
          <p:nvPr/>
        </p:nvSpPr>
        <p:spPr bwMode="auto">
          <a:xfrm>
            <a:off x="6630988" y="1792288"/>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P</a:t>
            </a:r>
          </a:p>
        </p:txBody>
      </p:sp>
      <p:sp>
        <p:nvSpPr>
          <p:cNvPr id="519187" name="Text Box 3"/>
          <p:cNvSpPr txBox="1">
            <a:spLocks noChangeArrowheads="1"/>
          </p:cNvSpPr>
          <p:nvPr/>
        </p:nvSpPr>
        <p:spPr bwMode="auto">
          <a:xfrm>
            <a:off x="2117725" y="153988"/>
            <a:ext cx="765175"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solidFill>
                  <a:srgbClr val="FF0000"/>
                </a:solidFill>
              </a:rPr>
              <a:t>ATP:</a:t>
            </a:r>
          </a:p>
        </p:txBody>
      </p:sp>
      <p:sp>
        <p:nvSpPr>
          <p:cNvPr id="519188" name="Text Box 3"/>
          <p:cNvSpPr txBox="1">
            <a:spLocks noChangeArrowheads="1"/>
          </p:cNvSpPr>
          <p:nvPr/>
        </p:nvSpPr>
        <p:spPr bwMode="auto">
          <a:xfrm>
            <a:off x="3268663" y="153988"/>
            <a:ext cx="1566862" cy="31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Adenosine</a:t>
            </a:r>
          </a:p>
        </p:txBody>
      </p:sp>
      <p:sp>
        <p:nvSpPr>
          <p:cNvPr id="519189" name="Text Box 3"/>
          <p:cNvSpPr txBox="1">
            <a:spLocks noChangeArrowheads="1"/>
          </p:cNvSpPr>
          <p:nvPr/>
        </p:nvSpPr>
        <p:spPr bwMode="auto">
          <a:xfrm>
            <a:off x="5076825" y="147638"/>
            <a:ext cx="195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a:t>Triphosphate</a:t>
            </a:r>
          </a:p>
        </p:txBody>
      </p:sp>
      <p:sp>
        <p:nvSpPr>
          <p:cNvPr id="519190" name="AutoShape 22"/>
          <p:cNvSpPr>
            <a:spLocks/>
          </p:cNvSpPr>
          <p:nvPr/>
        </p:nvSpPr>
        <p:spPr bwMode="auto">
          <a:xfrm rot="-5400000">
            <a:off x="3871119" y="-580231"/>
            <a:ext cx="287338" cy="2317750"/>
          </a:xfrm>
          <a:prstGeom prst="rightBrace">
            <a:avLst>
              <a:gd name="adj1" fmla="val 67219"/>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1" name="AutoShape 23"/>
          <p:cNvSpPr>
            <a:spLocks/>
          </p:cNvSpPr>
          <p:nvPr/>
        </p:nvSpPr>
        <p:spPr bwMode="auto">
          <a:xfrm rot="-5400000">
            <a:off x="5926932" y="-300831"/>
            <a:ext cx="274637" cy="1755775"/>
          </a:xfrm>
          <a:prstGeom prst="rightBrace">
            <a:avLst>
              <a:gd name="adj1" fmla="val 53276"/>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5" name="AutoShape 27"/>
          <p:cNvSpPr>
            <a:spLocks/>
          </p:cNvSpPr>
          <p:nvPr/>
        </p:nvSpPr>
        <p:spPr bwMode="auto">
          <a:xfrm rot="-16200000">
            <a:off x="2704306" y="4964907"/>
            <a:ext cx="288925" cy="2236788"/>
          </a:xfrm>
          <a:prstGeom prst="rightBrace">
            <a:avLst>
              <a:gd name="adj1" fmla="val 6451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9196" name="AutoShape 28"/>
          <p:cNvSpPr>
            <a:spLocks/>
          </p:cNvSpPr>
          <p:nvPr/>
        </p:nvSpPr>
        <p:spPr bwMode="auto">
          <a:xfrm rot="-16200000">
            <a:off x="4399756" y="5514182"/>
            <a:ext cx="276225" cy="1112838"/>
          </a:xfrm>
          <a:prstGeom prst="rightBrace">
            <a:avLst>
              <a:gd name="adj1" fmla="val 33573"/>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Rectangle 1"/>
          <p:cNvSpPr/>
          <p:nvPr/>
        </p:nvSpPr>
        <p:spPr>
          <a:xfrm>
            <a:off x="865188" y="6569700"/>
            <a:ext cx="1252537" cy="192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rc 28"/>
          <p:cNvSpPr/>
          <p:nvPr/>
        </p:nvSpPr>
        <p:spPr>
          <a:xfrm rot="6889026">
            <a:off x="5765596" y="3741185"/>
            <a:ext cx="1875575" cy="995414"/>
          </a:xfrm>
          <a:prstGeom prst="arc">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p:cNvGrpSpPr/>
          <p:nvPr/>
        </p:nvGrpSpPr>
        <p:grpSpPr>
          <a:xfrm>
            <a:off x="6604990" y="3686138"/>
            <a:ext cx="640448" cy="639861"/>
            <a:chOff x="8223482" y="2045972"/>
            <a:chExt cx="640448" cy="639861"/>
          </a:xfrm>
        </p:grpSpPr>
        <p:pic>
          <p:nvPicPr>
            <p:cNvPr id="30" name="Picture 2" descr="05_12aHydrolysisATP_2-U"/>
            <p:cNvPicPr>
              <a:picLocks noChangeAspect="1" noChangeArrowheads="1"/>
            </p:cNvPicPr>
            <p:nvPr/>
          </p:nvPicPr>
          <p:blipFill rotWithShape="1">
            <a:blip r:embed="rId3">
              <a:extLst>
                <a:ext uri="{28A0092B-C50C-407E-A947-70E740481C1C}">
                  <a14:useLocalDpi xmlns:a14="http://schemas.microsoft.com/office/drawing/2010/main" val="0"/>
                </a:ext>
              </a:extLst>
            </a:blip>
            <a:srcRect l="64402" t="76083" r="26960" b="14200"/>
            <a:stretch/>
          </p:blipFill>
          <p:spPr bwMode="auto">
            <a:xfrm>
              <a:off x="8223482" y="2045972"/>
              <a:ext cx="640448" cy="639861"/>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Box 3"/>
            <p:cNvSpPr txBox="1">
              <a:spLocks noChangeArrowheads="1"/>
            </p:cNvSpPr>
            <p:nvPr/>
          </p:nvSpPr>
          <p:spPr bwMode="auto">
            <a:xfrm>
              <a:off x="8434966" y="2263775"/>
              <a:ext cx="23177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b="1" dirty="0"/>
                <a:t>P</a:t>
              </a:r>
            </a:p>
          </p:txBody>
        </p:sp>
      </p:grpSp>
      <p:cxnSp>
        <p:nvCxnSpPr>
          <p:cNvPr id="8" name="Straight Connector 7"/>
          <p:cNvCxnSpPr/>
          <p:nvPr/>
        </p:nvCxnSpPr>
        <p:spPr>
          <a:xfrm flipH="1">
            <a:off x="7100198" y="4089353"/>
            <a:ext cx="63513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7456922" y="3446558"/>
            <a:ext cx="1645444" cy="1269810"/>
          </a:xfrm>
          <a:prstGeom prst="ellipse">
            <a:avLst/>
          </a:prstGeom>
          <a:gradFill flip="none" rotWithShape="1">
            <a:gsLst>
              <a:gs pos="0">
                <a:srgbClr val="000000"/>
              </a:gs>
              <a:gs pos="100000">
                <a:srgbClr val="FFFFFF"/>
              </a:gs>
            </a:gsLst>
            <a:path path="circle">
              <a:fillToRect l="100000" t="100000"/>
            </a:path>
            <a:tileRect r="-100000" b="-10000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a:cs typeface="Arial"/>
              </a:rPr>
              <a:t>reactant</a:t>
            </a:r>
          </a:p>
        </p:txBody>
      </p:sp>
      <p:sp>
        <p:nvSpPr>
          <p:cNvPr id="43" name="TextBox 42"/>
          <p:cNvSpPr txBox="1"/>
          <p:nvPr/>
        </p:nvSpPr>
        <p:spPr>
          <a:xfrm>
            <a:off x="212454" y="2125324"/>
            <a:ext cx="2879146" cy="1446550"/>
          </a:xfrm>
          <a:prstGeom prst="rect">
            <a:avLst/>
          </a:prstGeom>
          <a:noFill/>
          <a:ln>
            <a:solidFill>
              <a:schemeClr val="accent1"/>
            </a:solidFill>
          </a:ln>
        </p:spPr>
        <p:txBody>
          <a:bodyPr wrap="square" rtlCol="0">
            <a:spAutoFit/>
          </a:bodyPr>
          <a:lstStyle/>
          <a:p>
            <a:r>
              <a:rPr lang="en-US" sz="2200" b="1" dirty="0">
                <a:solidFill>
                  <a:srgbClr val="959504"/>
                </a:solidFill>
                <a:latin typeface="Arial"/>
                <a:cs typeface="Arial"/>
              </a:rPr>
              <a:t>Phosphorylation</a:t>
            </a:r>
            <a:r>
              <a:rPr lang="en-US" sz="2200" b="1" dirty="0">
                <a:latin typeface="Arial"/>
                <a:cs typeface="Arial"/>
              </a:rPr>
              <a:t>: The transfer of  phosphate group to another molecule </a:t>
            </a:r>
          </a:p>
        </p:txBody>
      </p:sp>
    </p:spTree>
    <p:extLst>
      <p:ext uri="{BB962C8B-B14F-4D97-AF65-F5344CB8AC3E}">
        <p14:creationId xmlns:p14="http://schemas.microsoft.com/office/powerpoint/2010/main" val="1214543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768"/>
            <a:ext cx="9144000" cy="1143000"/>
          </a:xfrm>
        </p:spPr>
        <p:txBody>
          <a:bodyPr>
            <a:noAutofit/>
          </a:bodyPr>
          <a:lstStyle/>
          <a:p>
            <a:r>
              <a:rPr lang="en-US" sz="2800" b="1" dirty="0" smtClean="0">
                <a:solidFill>
                  <a:srgbClr val="558ED5"/>
                </a:solidFill>
                <a:latin typeface="Arial"/>
                <a:cs typeface="Arial"/>
              </a:rPr>
              <a:t>Cells couple endergonic and exergonic reactions</a:t>
            </a:r>
            <a:endParaRPr lang="en-US" sz="2800" b="1" dirty="0">
              <a:solidFill>
                <a:srgbClr val="558ED5"/>
              </a:solidFill>
              <a:latin typeface="Arial"/>
              <a:cs typeface="Arial"/>
            </a:endParaRPr>
          </a:p>
        </p:txBody>
      </p:sp>
      <p:pic>
        <p:nvPicPr>
          <p:cNvPr id="25" name="Picture 24"/>
          <p:cNvPicPr>
            <a:picLocks noChangeAspect="1"/>
          </p:cNvPicPr>
          <p:nvPr/>
        </p:nvPicPr>
        <p:blipFill>
          <a:blip r:embed="rId2" r:link="rId3">
            <a:extLst>
              <a:ext uri="{28A0092B-C50C-407E-A947-70E740481C1C}">
                <a14:useLocalDpi xmlns:a14="http://schemas.microsoft.com/office/drawing/2010/main" val="0"/>
              </a:ext>
            </a:extLst>
          </a:blip>
          <a:srcRect b="3823"/>
          <a:stretch>
            <a:fillRect/>
          </a:stretch>
        </p:blipFill>
        <p:spPr>
          <a:xfrm>
            <a:off x="298704" y="2480639"/>
            <a:ext cx="8546592" cy="3834384"/>
          </a:xfrm>
          <a:prstGeom prst="rect">
            <a:avLst/>
          </a:prstGeom>
        </p:spPr>
      </p:pic>
      <p:sp>
        <p:nvSpPr>
          <p:cNvPr id="3" name="Content Placeholder 2"/>
          <p:cNvSpPr>
            <a:spLocks noGrp="1"/>
          </p:cNvSpPr>
          <p:nvPr>
            <p:ph idx="1"/>
          </p:nvPr>
        </p:nvSpPr>
        <p:spPr>
          <a:xfrm>
            <a:off x="298704" y="938072"/>
            <a:ext cx="8475133" cy="856890"/>
          </a:xfrm>
          <a:prstGeom prst="rect">
            <a:avLst/>
          </a:prstGeom>
        </p:spPr>
        <p:txBody>
          <a:bodyPr>
            <a:noAutofit/>
          </a:bodyPr>
          <a:lstStyle/>
          <a:p>
            <a:pPr marL="0" indent="0">
              <a:buNone/>
            </a:pPr>
            <a:r>
              <a:rPr lang="en-US" sz="2400" b="1" dirty="0" smtClean="0">
                <a:latin typeface="Arial"/>
                <a:cs typeface="Arial"/>
              </a:rPr>
              <a:t>Cells use a special molecule that can:</a:t>
            </a:r>
          </a:p>
          <a:p>
            <a:r>
              <a:rPr lang="en-US" sz="2400" dirty="0">
                <a:latin typeface="Arial"/>
                <a:cs typeface="Arial"/>
              </a:rPr>
              <a:t>Store </a:t>
            </a:r>
            <a:r>
              <a:rPr lang="en-US" sz="2400" dirty="0" smtClean="0">
                <a:latin typeface="Arial"/>
                <a:cs typeface="Arial"/>
              </a:rPr>
              <a:t>Energy for short time </a:t>
            </a:r>
            <a:endParaRPr lang="en-US" sz="2400" dirty="0">
              <a:latin typeface="Arial"/>
              <a:cs typeface="Arial"/>
            </a:endParaRPr>
          </a:p>
          <a:p>
            <a:r>
              <a:rPr lang="en-US" sz="2400" dirty="0" smtClean="0">
                <a:latin typeface="Arial"/>
                <a:cs typeface="Arial"/>
              </a:rPr>
              <a:t>Deliver </a:t>
            </a:r>
            <a:r>
              <a:rPr lang="en-US" sz="2400" dirty="0">
                <a:latin typeface="Arial"/>
                <a:cs typeface="Arial"/>
              </a:rPr>
              <a:t>Energy</a:t>
            </a:r>
          </a:p>
          <a:p>
            <a:pPr marL="0" indent="0">
              <a:buNone/>
            </a:pPr>
            <a:endParaRPr lang="en-US" sz="2400" b="1" dirty="0" smtClean="0">
              <a:latin typeface="Arial"/>
              <a:cs typeface="Arial"/>
            </a:endParaRPr>
          </a:p>
        </p:txBody>
      </p:sp>
      <p:sp>
        <p:nvSpPr>
          <p:cNvPr id="27" name="TextBox 4"/>
          <p:cNvSpPr txBox="1">
            <a:spLocks noChangeArrowheads="1"/>
          </p:cNvSpPr>
          <p:nvPr/>
        </p:nvSpPr>
        <p:spPr bwMode="auto">
          <a:xfrm>
            <a:off x="4413211" y="2931665"/>
            <a:ext cx="5432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a:solidFill>
                  <a:srgbClr val="000000"/>
                </a:solidFill>
                <a:latin typeface="Arial"/>
                <a:ea typeface="ＭＳ Ｐゴシック" charset="0"/>
              </a:rPr>
              <a:t>ATP</a:t>
            </a:r>
          </a:p>
        </p:txBody>
      </p:sp>
      <p:sp>
        <p:nvSpPr>
          <p:cNvPr id="29" name="TextBox 7"/>
          <p:cNvSpPr txBox="1">
            <a:spLocks noChangeArrowheads="1"/>
          </p:cNvSpPr>
          <p:nvPr/>
        </p:nvSpPr>
        <p:spPr bwMode="auto">
          <a:xfrm>
            <a:off x="568286" y="5108127"/>
            <a:ext cx="2524417" cy="620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Energy from </a:t>
            </a:r>
          </a:p>
          <a:p>
            <a:pPr eaLnBrk="0" hangingPunct="0">
              <a:lnSpc>
                <a:spcPts val="2400"/>
              </a:lnSpc>
            </a:pPr>
            <a:r>
              <a:rPr lang="en-US" sz="2200" b="1" dirty="0" smtClean="0">
                <a:solidFill>
                  <a:srgbClr val="000000"/>
                </a:solidFill>
                <a:latin typeface="Arial"/>
                <a:ea typeface="ＭＳ Ｐゴシック" charset="0"/>
              </a:rPr>
              <a:t>cellular respiration</a:t>
            </a:r>
            <a:endParaRPr lang="en-US" sz="2200" b="1" dirty="0">
              <a:solidFill>
                <a:srgbClr val="000000"/>
              </a:solidFill>
              <a:latin typeface="Arial"/>
              <a:ea typeface="ＭＳ Ｐゴシック" charset="0"/>
            </a:endParaRPr>
          </a:p>
        </p:txBody>
      </p:sp>
      <p:sp>
        <p:nvSpPr>
          <p:cNvPr id="30" name="TextBox 29"/>
          <p:cNvSpPr txBox="1">
            <a:spLocks noChangeArrowheads="1"/>
          </p:cNvSpPr>
          <p:nvPr/>
        </p:nvSpPr>
        <p:spPr bwMode="auto">
          <a:xfrm>
            <a:off x="3846472" y="5909021"/>
            <a:ext cx="5947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ADP</a:t>
            </a:r>
            <a:endParaRPr lang="en-US" sz="2200" b="1" dirty="0">
              <a:solidFill>
                <a:srgbClr val="000000"/>
              </a:solidFill>
              <a:latin typeface="Arial"/>
              <a:ea typeface="ＭＳ Ｐゴシック" charset="0"/>
            </a:endParaRPr>
          </a:p>
        </p:txBody>
      </p:sp>
      <p:sp>
        <p:nvSpPr>
          <p:cNvPr id="31" name="TextBox 11"/>
          <p:cNvSpPr txBox="1">
            <a:spLocks noChangeArrowheads="1"/>
          </p:cNvSpPr>
          <p:nvPr/>
        </p:nvSpPr>
        <p:spPr bwMode="auto">
          <a:xfrm>
            <a:off x="6675398" y="5108127"/>
            <a:ext cx="172643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Energy for</a:t>
            </a:r>
          </a:p>
          <a:p>
            <a:pPr eaLnBrk="0" hangingPunct="0">
              <a:lnSpc>
                <a:spcPts val="2400"/>
              </a:lnSpc>
            </a:pPr>
            <a:r>
              <a:rPr lang="en-US" sz="2200" b="1" dirty="0" smtClean="0">
                <a:solidFill>
                  <a:srgbClr val="000000"/>
                </a:solidFill>
                <a:latin typeface="Arial"/>
                <a:ea typeface="ＭＳ Ｐゴシック" charset="0"/>
              </a:rPr>
              <a:t>cellular work</a:t>
            </a:r>
            <a:endParaRPr lang="en-US" sz="2200" b="1" dirty="0">
              <a:solidFill>
                <a:srgbClr val="000000"/>
              </a:solidFill>
              <a:latin typeface="Arial"/>
              <a:ea typeface="ＭＳ Ｐゴシック" charset="0"/>
            </a:endParaRPr>
          </a:p>
        </p:txBody>
      </p:sp>
      <p:sp>
        <p:nvSpPr>
          <p:cNvPr id="32" name="TextBox 31"/>
          <p:cNvSpPr txBox="1">
            <a:spLocks noChangeArrowheads="1"/>
          </p:cNvSpPr>
          <p:nvPr/>
        </p:nvSpPr>
        <p:spPr bwMode="auto">
          <a:xfrm>
            <a:off x="4825166" y="5942356"/>
            <a:ext cx="1875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P</a:t>
            </a:r>
            <a:endParaRPr lang="en-US" sz="2200" b="1" dirty="0">
              <a:solidFill>
                <a:srgbClr val="000000"/>
              </a:solidFill>
              <a:latin typeface="Arial"/>
              <a:ea typeface="ＭＳ Ｐゴシック" charset="0"/>
            </a:endParaRPr>
          </a:p>
        </p:txBody>
      </p:sp>
      <p:sp>
        <p:nvSpPr>
          <p:cNvPr id="33" name="TextBox 32"/>
          <p:cNvSpPr txBox="1">
            <a:spLocks noChangeArrowheads="1"/>
          </p:cNvSpPr>
          <p:nvPr/>
        </p:nvSpPr>
        <p:spPr bwMode="auto">
          <a:xfrm>
            <a:off x="4506128" y="5925705"/>
            <a:ext cx="1651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Times New Roman" pitchFamily="18" charset="0"/>
                <a:ea typeface="ＭＳ Ｐゴシック" charset="0"/>
                <a:cs typeface="Times New Roman" pitchFamily="18" charset="0"/>
              </a:rPr>
              <a:t>+</a:t>
            </a:r>
            <a:endParaRPr lang="en-US" sz="2200" b="1" dirty="0">
              <a:solidFill>
                <a:srgbClr val="000000"/>
              </a:solidFill>
              <a:latin typeface="Times New Roman" pitchFamily="18" charset="0"/>
              <a:ea typeface="ＭＳ Ｐゴシック" charset="0"/>
              <a:cs typeface="Times New Roman" pitchFamily="18" charset="0"/>
            </a:endParaRPr>
          </a:p>
        </p:txBody>
      </p:sp>
      <p:pic>
        <p:nvPicPr>
          <p:cNvPr id="36" name="Picture 35" descr="ATP.png"/>
          <p:cNvPicPr>
            <a:picLocks noChangeAspect="1"/>
          </p:cNvPicPr>
          <p:nvPr/>
        </p:nvPicPr>
        <p:blipFill rotWithShape="1">
          <a:blip r:embed="rId4">
            <a:extLst>
              <a:ext uri="{28A0092B-C50C-407E-A947-70E740481C1C}">
                <a14:useLocalDpi xmlns:a14="http://schemas.microsoft.com/office/drawing/2010/main" val="0"/>
              </a:ext>
            </a:extLst>
          </a:blip>
          <a:srcRect l="6453"/>
          <a:stretch/>
        </p:blipFill>
        <p:spPr>
          <a:xfrm>
            <a:off x="6277150" y="1729914"/>
            <a:ext cx="2616996" cy="2403501"/>
          </a:xfrm>
          <a:prstGeom prst="rect">
            <a:avLst/>
          </a:prstGeom>
        </p:spPr>
      </p:pic>
    </p:spTree>
    <p:extLst>
      <p:ext uri="{BB962C8B-B14F-4D97-AF65-F5344CB8AC3E}">
        <p14:creationId xmlns:p14="http://schemas.microsoft.com/office/powerpoint/2010/main" val="250628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9"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167" y="248335"/>
            <a:ext cx="8699500" cy="6494085"/>
          </a:xfrm>
          <a:prstGeom prst="rect">
            <a:avLst/>
          </a:prstGeom>
        </p:spPr>
        <p:txBody>
          <a:bodyPr wrap="square">
            <a:spAutoFit/>
          </a:bodyPr>
          <a:lstStyle/>
          <a:p>
            <a:r>
              <a:rPr lang="en-US" sz="3600" dirty="0">
                <a:solidFill>
                  <a:schemeClr val="accent1">
                    <a:lumMod val="75000"/>
                  </a:schemeClr>
                </a:solidFill>
                <a:latin typeface="Arial"/>
                <a:cs typeface="Arial"/>
              </a:rPr>
              <a:t>Which of the following is </a:t>
            </a:r>
            <a:r>
              <a:rPr lang="en-US" sz="3600" u="sng" dirty="0" smtClean="0">
                <a:solidFill>
                  <a:schemeClr val="accent1">
                    <a:lumMod val="75000"/>
                  </a:schemeClr>
                </a:solidFill>
                <a:latin typeface="Arial"/>
                <a:cs typeface="Arial"/>
              </a:rPr>
              <a:t>not</a:t>
            </a:r>
            <a:r>
              <a:rPr lang="en-US" sz="3600" dirty="0" smtClean="0">
                <a:solidFill>
                  <a:schemeClr val="accent1">
                    <a:lumMod val="75000"/>
                  </a:schemeClr>
                </a:solidFill>
                <a:latin typeface="Arial"/>
                <a:cs typeface="Arial"/>
              </a:rPr>
              <a:t> a </a:t>
            </a:r>
            <a:r>
              <a:rPr lang="en-US" sz="3600" dirty="0">
                <a:solidFill>
                  <a:schemeClr val="accent1">
                    <a:lumMod val="75000"/>
                  </a:schemeClr>
                </a:solidFill>
                <a:latin typeface="Arial"/>
                <a:cs typeface="Arial"/>
              </a:rPr>
              <a:t>characteristic of </a:t>
            </a:r>
            <a:r>
              <a:rPr lang="en-US" sz="3600" b="1" dirty="0">
                <a:solidFill>
                  <a:schemeClr val="accent1">
                    <a:lumMod val="75000"/>
                  </a:schemeClr>
                </a:solidFill>
                <a:latin typeface="Arial"/>
                <a:cs typeface="Arial"/>
              </a:rPr>
              <a:t>ATP</a:t>
            </a:r>
            <a:r>
              <a:rPr lang="en-US" sz="3600" dirty="0">
                <a:solidFill>
                  <a:schemeClr val="accent1">
                    <a:lumMod val="75000"/>
                  </a:schemeClr>
                </a:solidFill>
                <a:latin typeface="Arial"/>
                <a:cs typeface="Arial"/>
              </a:rPr>
              <a:t>?</a:t>
            </a:r>
          </a:p>
          <a:p>
            <a:endParaRPr lang="en-US" sz="3600" dirty="0">
              <a:latin typeface="Arial"/>
              <a:cs typeface="Arial"/>
            </a:endParaRPr>
          </a:p>
          <a:p>
            <a:pPr marL="742950" indent="-742950">
              <a:buAutoNum type="alphaUcPeriod"/>
            </a:pPr>
            <a:r>
              <a:rPr lang="en-US" sz="2800" dirty="0">
                <a:latin typeface="Arial"/>
                <a:cs typeface="Arial"/>
              </a:rPr>
              <a:t>It is formed by attaching a phosphate group to ADP with a high-energy bond.</a:t>
            </a:r>
          </a:p>
          <a:p>
            <a:pPr marL="742950" indent="-742950">
              <a:buAutoNum type="alphaUcPeriod"/>
            </a:pPr>
            <a:endParaRPr lang="en-US" sz="2800" dirty="0">
              <a:latin typeface="Arial"/>
              <a:cs typeface="Arial"/>
            </a:endParaRPr>
          </a:p>
          <a:p>
            <a:pPr marL="742950" indent="-742950">
              <a:buFontTx/>
              <a:buAutoNum type="alphaUcPeriod"/>
            </a:pPr>
            <a:r>
              <a:rPr lang="en-US" sz="2800" dirty="0">
                <a:latin typeface="Arial"/>
                <a:cs typeface="Arial"/>
              </a:rPr>
              <a:t>It has more potential energy than ADP.</a:t>
            </a:r>
          </a:p>
          <a:p>
            <a:endParaRPr lang="en-US" sz="2800" dirty="0">
              <a:latin typeface="Arial"/>
              <a:cs typeface="Arial"/>
            </a:endParaRPr>
          </a:p>
          <a:p>
            <a:pPr marL="514350" indent="-514350">
              <a:buAutoNum type="alphaUcPeriod" startAt="3"/>
            </a:pPr>
            <a:r>
              <a:rPr lang="en-US" sz="2800" dirty="0">
                <a:latin typeface="Arial"/>
                <a:cs typeface="Arial"/>
              </a:rPr>
              <a:t>  It is a good long-term energy storage molecule.</a:t>
            </a:r>
          </a:p>
          <a:p>
            <a:pPr marL="514350" indent="-514350">
              <a:buAutoNum type="alphaUcPeriod" startAt="3"/>
            </a:pPr>
            <a:endParaRPr lang="en-US" sz="2800" dirty="0">
              <a:latin typeface="Arial"/>
              <a:cs typeface="Arial"/>
            </a:endParaRPr>
          </a:p>
          <a:p>
            <a:pPr marL="736600" indent="-736600"/>
            <a:r>
              <a:rPr lang="en-US" sz="2800" dirty="0">
                <a:latin typeface="Arial"/>
                <a:cs typeface="Arial"/>
              </a:rPr>
              <a:t>D.    When a phosphate group is removed, ATP </a:t>
            </a:r>
            <a:r>
              <a:rPr lang="en-US" sz="2800" dirty="0" smtClean="0">
                <a:latin typeface="Arial"/>
                <a:cs typeface="Arial"/>
              </a:rPr>
              <a:t>    becomes </a:t>
            </a:r>
            <a:r>
              <a:rPr lang="en-US" sz="2800" dirty="0">
                <a:latin typeface="Arial"/>
                <a:cs typeface="Arial"/>
              </a:rPr>
              <a:t>ADP.	</a:t>
            </a:r>
          </a:p>
          <a:p>
            <a:r>
              <a:rPr lang="en-US" sz="2800" dirty="0">
                <a:latin typeface="Arial"/>
                <a:cs typeface="Arial"/>
              </a:rPr>
              <a:t>					</a:t>
            </a:r>
          </a:p>
          <a:p>
            <a:r>
              <a:rPr lang="en-US" sz="2800" dirty="0">
                <a:latin typeface="Arial"/>
                <a:cs typeface="Arial"/>
              </a:rPr>
              <a:t>				</a:t>
            </a:r>
          </a:p>
        </p:txBody>
      </p:sp>
    </p:spTree>
    <p:extLst>
      <p:ext uri="{BB962C8B-B14F-4D97-AF65-F5344CB8AC3E}">
        <p14:creationId xmlns:p14="http://schemas.microsoft.com/office/powerpoint/2010/main" val="1381953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167" y="248335"/>
            <a:ext cx="8699500" cy="6494085"/>
          </a:xfrm>
          <a:prstGeom prst="rect">
            <a:avLst/>
          </a:prstGeom>
        </p:spPr>
        <p:txBody>
          <a:bodyPr wrap="square">
            <a:spAutoFit/>
          </a:bodyPr>
          <a:lstStyle/>
          <a:p>
            <a:r>
              <a:rPr lang="en-US" sz="3600" dirty="0">
                <a:solidFill>
                  <a:srgbClr val="376092"/>
                </a:solidFill>
                <a:latin typeface="Arial"/>
                <a:cs typeface="Arial"/>
              </a:rPr>
              <a:t>Which of the following is </a:t>
            </a:r>
            <a:r>
              <a:rPr lang="en-US" sz="3600" b="1" dirty="0">
                <a:solidFill>
                  <a:srgbClr val="376092"/>
                </a:solidFill>
                <a:latin typeface="Arial"/>
                <a:cs typeface="Arial"/>
              </a:rPr>
              <a:t>not </a:t>
            </a:r>
            <a:r>
              <a:rPr lang="en-US" sz="3600" dirty="0">
                <a:solidFill>
                  <a:srgbClr val="376092"/>
                </a:solidFill>
                <a:latin typeface="Arial"/>
                <a:cs typeface="Arial"/>
              </a:rPr>
              <a:t>a characteristic of ATP?</a:t>
            </a:r>
          </a:p>
          <a:p>
            <a:endParaRPr lang="en-US" sz="3600" dirty="0">
              <a:latin typeface="Arial"/>
              <a:cs typeface="Arial"/>
            </a:endParaRPr>
          </a:p>
          <a:p>
            <a:pPr marL="742950" indent="-742950">
              <a:buAutoNum type="alphaUcPeriod"/>
            </a:pPr>
            <a:r>
              <a:rPr lang="en-US" sz="2800" dirty="0">
                <a:latin typeface="Arial"/>
                <a:cs typeface="Arial"/>
              </a:rPr>
              <a:t>It is formed by attaching a phosphate group to ADP with a high-energy bond.</a:t>
            </a:r>
          </a:p>
          <a:p>
            <a:pPr marL="742950" indent="-742950">
              <a:buAutoNum type="alphaUcPeriod"/>
            </a:pPr>
            <a:endParaRPr lang="en-US" sz="2800" dirty="0">
              <a:latin typeface="Arial"/>
              <a:cs typeface="Arial"/>
            </a:endParaRPr>
          </a:p>
          <a:p>
            <a:pPr marL="742950" indent="-742950">
              <a:buFontTx/>
              <a:buAutoNum type="alphaUcPeriod"/>
            </a:pPr>
            <a:r>
              <a:rPr lang="en-US" sz="2800" dirty="0">
                <a:latin typeface="Arial"/>
                <a:cs typeface="Arial"/>
              </a:rPr>
              <a:t>It has more potential energy than ADP.</a:t>
            </a:r>
          </a:p>
          <a:p>
            <a:endParaRPr lang="en-US" sz="2800" dirty="0">
              <a:latin typeface="Arial"/>
              <a:cs typeface="Arial"/>
            </a:endParaRPr>
          </a:p>
          <a:p>
            <a:pPr marL="514350" indent="-514350">
              <a:buAutoNum type="alphaUcPeriod" startAt="3"/>
            </a:pPr>
            <a:r>
              <a:rPr lang="en-US" sz="2800" dirty="0">
                <a:latin typeface="Arial"/>
                <a:cs typeface="Arial"/>
              </a:rPr>
              <a:t> </a:t>
            </a:r>
            <a:r>
              <a:rPr lang="en-US" sz="2800" dirty="0">
                <a:solidFill>
                  <a:srgbClr val="FF0000"/>
                </a:solidFill>
                <a:latin typeface="Arial"/>
                <a:cs typeface="Arial"/>
              </a:rPr>
              <a:t> It is a good long-term energy storage molecule.</a:t>
            </a:r>
          </a:p>
          <a:p>
            <a:pPr marL="514350" indent="-514350">
              <a:buAutoNum type="alphaUcPeriod" startAt="3"/>
            </a:pPr>
            <a:endParaRPr lang="en-US" sz="2800" dirty="0">
              <a:latin typeface="Arial"/>
              <a:cs typeface="Arial"/>
            </a:endParaRPr>
          </a:p>
          <a:p>
            <a:pPr marL="685800" indent="-685800"/>
            <a:r>
              <a:rPr lang="en-US" sz="2800" dirty="0">
                <a:latin typeface="Arial"/>
                <a:cs typeface="Arial"/>
              </a:rPr>
              <a:t>D.    When a phosphate group is removed, ATP </a:t>
            </a:r>
            <a:r>
              <a:rPr lang="en-US" sz="2800" dirty="0" smtClean="0">
                <a:latin typeface="Arial"/>
                <a:cs typeface="Arial"/>
              </a:rPr>
              <a:t>  becomes </a:t>
            </a:r>
            <a:r>
              <a:rPr lang="en-US" sz="2800" dirty="0">
                <a:latin typeface="Arial"/>
                <a:cs typeface="Arial"/>
              </a:rPr>
              <a:t>ADP.	</a:t>
            </a:r>
          </a:p>
          <a:p>
            <a:r>
              <a:rPr lang="en-US" sz="2800" dirty="0">
                <a:latin typeface="Arial"/>
                <a:cs typeface="Arial"/>
              </a:rPr>
              <a:t>					</a:t>
            </a:r>
          </a:p>
          <a:p>
            <a:r>
              <a:rPr lang="en-US" sz="2800" dirty="0">
                <a:latin typeface="Arial"/>
                <a:cs typeface="Arial"/>
              </a:rPr>
              <a:t>				</a:t>
            </a:r>
          </a:p>
        </p:txBody>
      </p:sp>
    </p:spTree>
    <p:extLst>
      <p:ext uri="{BB962C8B-B14F-4D97-AF65-F5344CB8AC3E}">
        <p14:creationId xmlns:p14="http://schemas.microsoft.com/office/powerpoint/2010/main" val="2159731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idx="4294967295"/>
          </p:nvPr>
        </p:nvSpPr>
        <p:spPr>
          <a:xfrm>
            <a:off x="182563" y="107950"/>
            <a:ext cx="8775699" cy="748828"/>
          </a:xfrm>
        </p:spPr>
        <p:txBody>
          <a:bodyPr>
            <a:noAutofit/>
          </a:bodyPr>
          <a:lstStyle/>
          <a:p>
            <a:pPr marL="0" indent="0" algn="l" eaLnBrk="1" hangingPunct="1">
              <a:buNone/>
            </a:pPr>
            <a:r>
              <a:rPr lang="en-US" sz="2700" b="1" dirty="0">
                <a:solidFill>
                  <a:srgbClr val="558ED5"/>
                </a:solidFill>
                <a:latin typeface="Arial" panose="020B0604020202020204" pitchFamily="34" charset="0"/>
                <a:cs typeface="Arial" panose="020B0604020202020204" pitchFamily="34" charset="0"/>
              </a:rPr>
              <a:t>ATP drives cellular work by coupling exergonic and endergonic reactions</a:t>
            </a:r>
          </a:p>
        </p:txBody>
      </p:sp>
      <p:pic>
        <p:nvPicPr>
          <p:cNvPr id="8" name="Picture 2" descr="05_12bCellWorkAT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194" y="1857746"/>
            <a:ext cx="7199302" cy="49050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3"/>
          <p:cNvSpPr txBox="1">
            <a:spLocks noChangeArrowheads="1"/>
          </p:cNvSpPr>
          <p:nvPr/>
        </p:nvSpPr>
        <p:spPr bwMode="auto">
          <a:xfrm>
            <a:off x="2078166" y="2269255"/>
            <a:ext cx="473261" cy="188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ATP</a:t>
            </a:r>
          </a:p>
        </p:txBody>
      </p:sp>
      <p:sp>
        <p:nvSpPr>
          <p:cNvPr id="10" name="Text Box 3"/>
          <p:cNvSpPr txBox="1">
            <a:spLocks noChangeArrowheads="1"/>
          </p:cNvSpPr>
          <p:nvPr/>
        </p:nvSpPr>
        <p:spPr bwMode="auto">
          <a:xfrm>
            <a:off x="4448772" y="2263343"/>
            <a:ext cx="473261" cy="188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ATP</a:t>
            </a:r>
          </a:p>
        </p:txBody>
      </p:sp>
      <p:sp>
        <p:nvSpPr>
          <p:cNvPr id="11" name="Text Box 3"/>
          <p:cNvSpPr txBox="1">
            <a:spLocks noChangeArrowheads="1"/>
          </p:cNvSpPr>
          <p:nvPr/>
        </p:nvSpPr>
        <p:spPr bwMode="auto">
          <a:xfrm>
            <a:off x="6827984" y="2263343"/>
            <a:ext cx="473261" cy="188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ATP</a:t>
            </a:r>
          </a:p>
        </p:txBody>
      </p:sp>
      <p:sp>
        <p:nvSpPr>
          <p:cNvPr id="12" name="Text Box 3"/>
          <p:cNvSpPr txBox="1">
            <a:spLocks noChangeArrowheads="1"/>
          </p:cNvSpPr>
          <p:nvPr/>
        </p:nvSpPr>
        <p:spPr bwMode="auto">
          <a:xfrm>
            <a:off x="1700124" y="6396175"/>
            <a:ext cx="473261" cy="188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ADP</a:t>
            </a:r>
          </a:p>
        </p:txBody>
      </p:sp>
      <p:sp>
        <p:nvSpPr>
          <p:cNvPr id="13" name="Text Box 3"/>
          <p:cNvSpPr txBox="1">
            <a:spLocks noChangeArrowheads="1"/>
          </p:cNvSpPr>
          <p:nvPr/>
        </p:nvSpPr>
        <p:spPr bwMode="auto">
          <a:xfrm>
            <a:off x="4070731" y="6400905"/>
            <a:ext cx="473261" cy="188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ADP</a:t>
            </a:r>
          </a:p>
        </p:txBody>
      </p:sp>
      <p:sp>
        <p:nvSpPr>
          <p:cNvPr id="14" name="Text Box 3"/>
          <p:cNvSpPr txBox="1">
            <a:spLocks noChangeArrowheads="1"/>
          </p:cNvSpPr>
          <p:nvPr/>
        </p:nvSpPr>
        <p:spPr bwMode="auto">
          <a:xfrm>
            <a:off x="6474323" y="6399723"/>
            <a:ext cx="473261" cy="188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ADP</a:t>
            </a:r>
          </a:p>
        </p:txBody>
      </p:sp>
      <p:sp>
        <p:nvSpPr>
          <p:cNvPr id="15" name="Text Box 3"/>
          <p:cNvSpPr txBox="1">
            <a:spLocks noChangeArrowheads="1"/>
          </p:cNvSpPr>
          <p:nvPr/>
        </p:nvSpPr>
        <p:spPr bwMode="auto">
          <a:xfrm>
            <a:off x="2526180" y="6409183"/>
            <a:ext cx="159188"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16" name="Text Box 3"/>
          <p:cNvSpPr txBox="1">
            <a:spLocks noChangeArrowheads="1"/>
          </p:cNvSpPr>
          <p:nvPr/>
        </p:nvSpPr>
        <p:spPr bwMode="auto">
          <a:xfrm>
            <a:off x="4872406" y="6403270"/>
            <a:ext cx="159188"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17" name="Text Box 3"/>
          <p:cNvSpPr txBox="1">
            <a:spLocks noChangeArrowheads="1"/>
          </p:cNvSpPr>
          <p:nvPr/>
        </p:nvSpPr>
        <p:spPr bwMode="auto">
          <a:xfrm>
            <a:off x="7277433" y="6412730"/>
            <a:ext cx="159187"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18" name="Text Box 3"/>
          <p:cNvSpPr txBox="1">
            <a:spLocks noChangeArrowheads="1"/>
          </p:cNvSpPr>
          <p:nvPr/>
        </p:nvSpPr>
        <p:spPr bwMode="auto">
          <a:xfrm>
            <a:off x="7288906" y="5308277"/>
            <a:ext cx="159187"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19" name="Text Box 3"/>
          <p:cNvSpPr txBox="1">
            <a:spLocks noChangeArrowheads="1"/>
          </p:cNvSpPr>
          <p:nvPr/>
        </p:nvSpPr>
        <p:spPr bwMode="auto">
          <a:xfrm>
            <a:off x="5456095" y="4979542"/>
            <a:ext cx="159187"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20" name="Text Box 3"/>
          <p:cNvSpPr txBox="1">
            <a:spLocks noChangeArrowheads="1"/>
          </p:cNvSpPr>
          <p:nvPr/>
        </p:nvSpPr>
        <p:spPr bwMode="auto">
          <a:xfrm>
            <a:off x="2724089" y="4630705"/>
            <a:ext cx="159188"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21" name="Text Box 3"/>
          <p:cNvSpPr txBox="1">
            <a:spLocks noChangeArrowheads="1"/>
          </p:cNvSpPr>
          <p:nvPr/>
        </p:nvSpPr>
        <p:spPr bwMode="auto">
          <a:xfrm>
            <a:off x="1999857" y="3376074"/>
            <a:ext cx="159187"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22" name="Text Box 3"/>
          <p:cNvSpPr txBox="1">
            <a:spLocks noChangeArrowheads="1"/>
          </p:cNvSpPr>
          <p:nvPr/>
        </p:nvSpPr>
        <p:spPr bwMode="auto">
          <a:xfrm>
            <a:off x="5200821" y="3475404"/>
            <a:ext cx="159187"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23" name="Text Box 3"/>
          <p:cNvSpPr txBox="1">
            <a:spLocks noChangeArrowheads="1"/>
          </p:cNvSpPr>
          <p:nvPr/>
        </p:nvSpPr>
        <p:spPr bwMode="auto">
          <a:xfrm>
            <a:off x="7374953" y="3754474"/>
            <a:ext cx="159187" cy="17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a:t>
            </a:r>
          </a:p>
        </p:txBody>
      </p:sp>
      <p:sp>
        <p:nvSpPr>
          <p:cNvPr id="24" name="Text Box 3"/>
          <p:cNvSpPr txBox="1">
            <a:spLocks noChangeArrowheads="1"/>
          </p:cNvSpPr>
          <p:nvPr/>
        </p:nvSpPr>
        <p:spPr bwMode="auto">
          <a:xfrm>
            <a:off x="1400393" y="1834808"/>
            <a:ext cx="1596179" cy="211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dirty="0"/>
              <a:t>Chemical work</a:t>
            </a:r>
          </a:p>
        </p:txBody>
      </p:sp>
      <p:sp>
        <p:nvSpPr>
          <p:cNvPr id="25" name="Text Box 3"/>
          <p:cNvSpPr txBox="1">
            <a:spLocks noChangeArrowheads="1"/>
          </p:cNvSpPr>
          <p:nvPr/>
        </p:nvSpPr>
        <p:spPr bwMode="auto">
          <a:xfrm>
            <a:off x="3723673" y="1828895"/>
            <a:ext cx="1788352" cy="20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dirty="0"/>
              <a:t>Mechanical work</a:t>
            </a:r>
          </a:p>
        </p:txBody>
      </p:sp>
      <p:sp>
        <p:nvSpPr>
          <p:cNvPr id="26" name="Text Box 3"/>
          <p:cNvSpPr txBox="1">
            <a:spLocks noChangeArrowheads="1"/>
          </p:cNvSpPr>
          <p:nvPr/>
        </p:nvSpPr>
        <p:spPr bwMode="auto">
          <a:xfrm>
            <a:off x="6436320" y="1845155"/>
            <a:ext cx="1596179" cy="21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800" b="1" dirty="0"/>
              <a:t>Transport work</a:t>
            </a:r>
          </a:p>
        </p:txBody>
      </p:sp>
      <p:sp>
        <p:nvSpPr>
          <p:cNvPr id="27" name="Text Box 3"/>
          <p:cNvSpPr txBox="1">
            <a:spLocks noChangeArrowheads="1"/>
          </p:cNvSpPr>
          <p:nvPr/>
        </p:nvSpPr>
        <p:spPr bwMode="auto">
          <a:xfrm>
            <a:off x="1670008" y="3881001"/>
            <a:ext cx="1065554" cy="192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Reactants</a:t>
            </a:r>
          </a:p>
        </p:txBody>
      </p:sp>
      <p:sp>
        <p:nvSpPr>
          <p:cNvPr id="28" name="Text Box 3"/>
          <p:cNvSpPr txBox="1">
            <a:spLocks noChangeArrowheads="1"/>
          </p:cNvSpPr>
          <p:nvPr/>
        </p:nvSpPr>
        <p:spPr bwMode="auto">
          <a:xfrm>
            <a:off x="3872822" y="3386717"/>
            <a:ext cx="751481" cy="392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Motor</a:t>
            </a:r>
            <a:br>
              <a:rPr lang="en-US" sz="1200" b="1"/>
            </a:br>
            <a:r>
              <a:rPr lang="en-US" sz="1200" b="1"/>
              <a:t>protein</a:t>
            </a:r>
          </a:p>
        </p:txBody>
      </p:sp>
      <p:sp>
        <p:nvSpPr>
          <p:cNvPr id="29" name="Text Box 3"/>
          <p:cNvSpPr txBox="1">
            <a:spLocks noChangeArrowheads="1"/>
          </p:cNvSpPr>
          <p:nvPr/>
        </p:nvSpPr>
        <p:spPr bwMode="auto">
          <a:xfrm>
            <a:off x="7422279" y="2809658"/>
            <a:ext cx="691248" cy="18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Solute</a:t>
            </a:r>
          </a:p>
        </p:txBody>
      </p:sp>
      <p:sp>
        <p:nvSpPr>
          <p:cNvPr id="30" name="Text Box 3"/>
          <p:cNvSpPr txBox="1">
            <a:spLocks noChangeArrowheads="1"/>
          </p:cNvSpPr>
          <p:nvPr/>
        </p:nvSpPr>
        <p:spPr bwMode="auto">
          <a:xfrm>
            <a:off x="5915015" y="3944856"/>
            <a:ext cx="1887307" cy="202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dirty="0"/>
              <a:t>Membrane protein</a:t>
            </a:r>
          </a:p>
        </p:txBody>
      </p:sp>
      <p:sp>
        <p:nvSpPr>
          <p:cNvPr id="31" name="Text Box 3"/>
          <p:cNvSpPr txBox="1">
            <a:spLocks noChangeArrowheads="1"/>
          </p:cNvSpPr>
          <p:nvPr/>
        </p:nvSpPr>
        <p:spPr bwMode="auto">
          <a:xfrm>
            <a:off x="1771830" y="5428892"/>
            <a:ext cx="860474" cy="192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Product</a:t>
            </a:r>
          </a:p>
        </p:txBody>
      </p:sp>
      <p:sp>
        <p:nvSpPr>
          <p:cNvPr id="32" name="Text Box 3"/>
          <p:cNvSpPr txBox="1">
            <a:spLocks noChangeArrowheads="1"/>
          </p:cNvSpPr>
          <p:nvPr/>
        </p:nvSpPr>
        <p:spPr bwMode="auto">
          <a:xfrm>
            <a:off x="1324384" y="5756444"/>
            <a:ext cx="1742461" cy="192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Molecule formed</a:t>
            </a:r>
          </a:p>
        </p:txBody>
      </p:sp>
      <p:sp>
        <p:nvSpPr>
          <p:cNvPr id="33" name="Text Box 3"/>
          <p:cNvSpPr txBox="1">
            <a:spLocks noChangeArrowheads="1"/>
          </p:cNvSpPr>
          <p:nvPr/>
        </p:nvSpPr>
        <p:spPr bwMode="auto">
          <a:xfrm>
            <a:off x="3406732" y="5770634"/>
            <a:ext cx="2417933" cy="192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Protein filament moved</a:t>
            </a:r>
          </a:p>
        </p:txBody>
      </p:sp>
      <p:sp>
        <p:nvSpPr>
          <p:cNvPr id="34" name="Text Box 3"/>
          <p:cNvSpPr txBox="1">
            <a:spLocks noChangeArrowheads="1"/>
          </p:cNvSpPr>
          <p:nvPr/>
        </p:nvSpPr>
        <p:spPr bwMode="auto">
          <a:xfrm>
            <a:off x="6062729" y="5759991"/>
            <a:ext cx="1984827" cy="192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200" b="1"/>
              <a:t>Solute transported</a:t>
            </a:r>
          </a:p>
        </p:txBody>
      </p:sp>
      <p:sp>
        <p:nvSpPr>
          <p:cNvPr id="35" name="Line 30"/>
          <p:cNvSpPr>
            <a:spLocks noChangeShapeType="1"/>
          </p:cNvSpPr>
          <p:nvPr/>
        </p:nvSpPr>
        <p:spPr bwMode="auto">
          <a:xfrm flipV="1">
            <a:off x="4628605" y="3499054"/>
            <a:ext cx="276786" cy="15845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6" name="Line 31"/>
          <p:cNvSpPr>
            <a:spLocks noChangeShapeType="1"/>
          </p:cNvSpPr>
          <p:nvPr/>
        </p:nvSpPr>
        <p:spPr bwMode="auto">
          <a:xfrm flipV="1">
            <a:off x="6355290" y="3618487"/>
            <a:ext cx="289693" cy="30863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7" name="Line 32"/>
          <p:cNvSpPr>
            <a:spLocks noChangeShapeType="1"/>
          </p:cNvSpPr>
          <p:nvPr/>
        </p:nvSpPr>
        <p:spPr bwMode="auto">
          <a:xfrm flipV="1">
            <a:off x="7103903" y="2900710"/>
            <a:ext cx="302601" cy="2010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8" name="Rectangle 3"/>
          <p:cNvSpPr txBox="1">
            <a:spLocks noChangeArrowheads="1"/>
          </p:cNvSpPr>
          <p:nvPr/>
        </p:nvSpPr>
        <p:spPr>
          <a:xfrm>
            <a:off x="2271597" y="5860030"/>
            <a:ext cx="4699749" cy="60883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292100" indent="-292100"/>
            <a:endParaRPr lang="en-US" dirty="0">
              <a:solidFill>
                <a:srgbClr val="FF0000"/>
              </a:solidFill>
              <a:cs typeface="Arial" charset="0"/>
            </a:endParaRPr>
          </a:p>
        </p:txBody>
      </p:sp>
      <p:sp>
        <p:nvSpPr>
          <p:cNvPr id="2" name="Rectangle 1"/>
          <p:cNvSpPr/>
          <p:nvPr/>
        </p:nvSpPr>
        <p:spPr>
          <a:xfrm>
            <a:off x="1120731" y="1207609"/>
            <a:ext cx="6911767"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There are three main types of cellular work:</a:t>
            </a:r>
          </a:p>
        </p:txBody>
      </p:sp>
    </p:spTree>
    <p:extLst>
      <p:ext uri="{BB962C8B-B14F-4D97-AF65-F5344CB8AC3E}">
        <p14:creationId xmlns:p14="http://schemas.microsoft.com/office/powerpoint/2010/main" val="15852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594" y="2776666"/>
            <a:ext cx="6420133" cy="646331"/>
          </a:xfrm>
          <a:prstGeom prst="rect">
            <a:avLst/>
          </a:prstGeom>
        </p:spPr>
        <p:txBody>
          <a:bodyPr wrap="square">
            <a:spAutoFit/>
          </a:bodyPr>
          <a:lstStyle/>
          <a:p>
            <a:r>
              <a:rPr lang="en-US" dirty="0"/>
              <a:t>http://</a:t>
            </a:r>
            <a:r>
              <a:rPr lang="en-US" dirty="0" err="1"/>
              <a:t>ed.ted.com</a:t>
            </a:r>
            <a:r>
              <a:rPr lang="en-US" dirty="0"/>
              <a:t>/lessons/all-of-the-energy-in-the-universe-is-george-zaidan-and-charles-morton</a:t>
            </a:r>
          </a:p>
        </p:txBody>
      </p:sp>
      <p:sp>
        <p:nvSpPr>
          <p:cNvPr id="6" name="TextBox 5"/>
          <p:cNvSpPr txBox="1"/>
          <p:nvPr/>
        </p:nvSpPr>
        <p:spPr>
          <a:xfrm>
            <a:off x="0" y="313725"/>
            <a:ext cx="9103799" cy="523220"/>
          </a:xfrm>
          <a:prstGeom prst="rect">
            <a:avLst/>
          </a:prstGeom>
          <a:noFill/>
        </p:spPr>
        <p:txBody>
          <a:bodyPr wrap="none" rtlCol="0">
            <a:spAutoFit/>
          </a:bodyPr>
          <a:lstStyle/>
          <a:p>
            <a:r>
              <a:rPr lang="en-US" sz="2800" b="1" dirty="0">
                <a:solidFill>
                  <a:srgbClr val="558ED5"/>
                </a:solidFill>
                <a:latin typeface="Arial"/>
                <a:cs typeface="Arial"/>
              </a:rPr>
              <a:t>What is energy and what are some forms of energy?</a:t>
            </a:r>
          </a:p>
        </p:txBody>
      </p:sp>
    </p:spTree>
    <p:extLst>
      <p:ext uri="{BB962C8B-B14F-4D97-AF65-F5344CB8AC3E}">
        <p14:creationId xmlns:p14="http://schemas.microsoft.com/office/powerpoint/2010/main" val="1725581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428" y="1669370"/>
            <a:ext cx="8766572" cy="3385542"/>
          </a:xfrm>
          <a:prstGeom prst="rect">
            <a:avLst/>
          </a:prstGeom>
        </p:spPr>
        <p:txBody>
          <a:bodyPr wrap="square">
            <a:spAutoFit/>
          </a:bodyPr>
          <a:lstStyle/>
          <a:p>
            <a:pPr marL="457200" indent="-457200">
              <a:lnSpc>
                <a:spcPct val="150000"/>
              </a:lnSpc>
              <a:buAutoNum type="alphaUcParenR"/>
            </a:pPr>
            <a:r>
              <a:rPr lang="en-US" sz="2400" dirty="0" smtClean="0">
                <a:latin typeface="Arial"/>
                <a:cs typeface="Arial"/>
              </a:rPr>
              <a:t>endergonic </a:t>
            </a:r>
            <a:r>
              <a:rPr lang="en-US" sz="2400" dirty="0">
                <a:latin typeface="Arial"/>
                <a:cs typeface="Arial"/>
              </a:rPr>
              <a:t>reactions can be fueled by coupling them with the </a:t>
            </a:r>
            <a:r>
              <a:rPr lang="en-US" sz="2400" dirty="0" smtClean="0">
                <a:latin typeface="Arial"/>
                <a:cs typeface="Arial"/>
              </a:rPr>
              <a:t>synthesis of </a:t>
            </a:r>
            <a:r>
              <a:rPr lang="en-US" sz="2400" dirty="0">
                <a:latin typeface="Arial"/>
                <a:cs typeface="Arial"/>
              </a:rPr>
              <a:t>ATP from ADP.</a:t>
            </a:r>
          </a:p>
          <a:p>
            <a:pPr marL="457200" indent="-457200">
              <a:lnSpc>
                <a:spcPct val="150000"/>
              </a:lnSpc>
              <a:buAutoNum type="alphaUcParenR"/>
            </a:pPr>
            <a:r>
              <a:rPr lang="en-US" sz="2400" dirty="0" smtClean="0">
                <a:latin typeface="Arial"/>
                <a:cs typeface="Arial"/>
              </a:rPr>
              <a:t>endergonic </a:t>
            </a:r>
            <a:r>
              <a:rPr lang="en-US" sz="2400" dirty="0">
                <a:latin typeface="Arial"/>
                <a:cs typeface="Arial"/>
              </a:rPr>
              <a:t>reactions can be fueled by coupling them with the hydrolysis of high-energy phosphate bonds in ATP.</a:t>
            </a:r>
          </a:p>
          <a:p>
            <a:pPr>
              <a:lnSpc>
                <a:spcPct val="150000"/>
              </a:lnSpc>
            </a:pPr>
            <a:r>
              <a:rPr lang="en-US" sz="2400" dirty="0" smtClean="0">
                <a:latin typeface="Arial"/>
                <a:cs typeface="Arial"/>
              </a:rPr>
              <a:t>C) </a:t>
            </a:r>
            <a:r>
              <a:rPr lang="en-US" sz="2400" dirty="0">
                <a:latin typeface="Arial"/>
                <a:cs typeface="Arial"/>
              </a:rPr>
              <a:t>ATP is a disposable form of chemical energy, used once and then discarded by the cell.</a:t>
            </a:r>
          </a:p>
        </p:txBody>
      </p:sp>
      <p:sp>
        <p:nvSpPr>
          <p:cNvPr id="5" name="TextBox 4"/>
          <p:cNvSpPr txBox="1"/>
          <p:nvPr/>
        </p:nvSpPr>
        <p:spPr>
          <a:xfrm>
            <a:off x="150696" y="228335"/>
            <a:ext cx="8993304" cy="1569660"/>
          </a:xfrm>
          <a:prstGeom prst="rect">
            <a:avLst/>
          </a:prstGeom>
          <a:noFill/>
        </p:spPr>
        <p:txBody>
          <a:bodyPr wrap="square" rtlCol="0">
            <a:spAutoFit/>
          </a:bodyPr>
          <a:lstStyle/>
          <a:p>
            <a:r>
              <a:rPr lang="en-US" sz="3200" dirty="0">
                <a:solidFill>
                  <a:srgbClr val="558ED5"/>
                </a:solidFill>
                <a:latin typeface="Arial"/>
                <a:cs typeface="Arial"/>
              </a:rPr>
              <a:t>ATP can be used as the cell's energy exchange mechanism because</a:t>
            </a:r>
          </a:p>
          <a:p>
            <a:endParaRPr lang="en-US" sz="3200" dirty="0">
              <a:solidFill>
                <a:srgbClr val="558ED5"/>
              </a:solidFill>
              <a:latin typeface="Arial"/>
              <a:cs typeface="Arial"/>
            </a:endParaRPr>
          </a:p>
        </p:txBody>
      </p:sp>
      <p:sp>
        <p:nvSpPr>
          <p:cNvPr id="2" name="TextBox 1"/>
          <p:cNvSpPr txBox="1"/>
          <p:nvPr/>
        </p:nvSpPr>
        <p:spPr>
          <a:xfrm>
            <a:off x="4051496" y="5496346"/>
            <a:ext cx="5092504" cy="646331"/>
          </a:xfrm>
          <a:prstGeom prst="rect">
            <a:avLst/>
          </a:prstGeom>
          <a:noFill/>
        </p:spPr>
        <p:txBody>
          <a:bodyPr wrap="square" rtlCol="0">
            <a:spAutoFit/>
          </a:bodyPr>
          <a:lstStyle/>
          <a:p>
            <a:pPr marL="342900" indent="-342900">
              <a:buFont typeface="+mj-lt"/>
              <a:buAutoNum type="arabicPeriod"/>
            </a:pPr>
            <a:r>
              <a:rPr lang="en-US" dirty="0" smtClean="0">
                <a:latin typeface="Arial"/>
                <a:cs typeface="Arial"/>
              </a:rPr>
              <a:t>Answer in </a:t>
            </a:r>
            <a:r>
              <a:rPr lang="en-US" dirty="0" err="1" smtClean="0">
                <a:latin typeface="Arial"/>
                <a:cs typeface="Arial"/>
              </a:rPr>
              <a:t>Socrative</a:t>
            </a:r>
            <a:endParaRPr lang="en-US" dirty="0" smtClean="0">
              <a:latin typeface="Arial"/>
              <a:cs typeface="Arial"/>
            </a:endParaRPr>
          </a:p>
          <a:p>
            <a:pPr marL="342900" indent="-342900">
              <a:buFont typeface="+mj-lt"/>
              <a:buAutoNum type="arabicPeriod"/>
            </a:pPr>
            <a:r>
              <a:rPr lang="en-US" dirty="0" smtClean="0">
                <a:latin typeface="Arial"/>
                <a:cs typeface="Arial"/>
              </a:rPr>
              <a:t>Discuss your answer with your neighbors</a:t>
            </a:r>
            <a:endParaRPr lang="en-US" dirty="0">
              <a:latin typeface="Arial"/>
              <a:cs typeface="Arial"/>
            </a:endParaRPr>
          </a:p>
        </p:txBody>
      </p:sp>
    </p:spTree>
    <p:extLst>
      <p:ext uri="{BB962C8B-B14F-4D97-AF65-F5344CB8AC3E}">
        <p14:creationId xmlns:p14="http://schemas.microsoft.com/office/powerpoint/2010/main" val="1578612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428" y="1669370"/>
            <a:ext cx="8766572" cy="3385542"/>
          </a:xfrm>
          <a:prstGeom prst="rect">
            <a:avLst/>
          </a:prstGeom>
        </p:spPr>
        <p:txBody>
          <a:bodyPr wrap="square">
            <a:spAutoFit/>
          </a:bodyPr>
          <a:lstStyle/>
          <a:p>
            <a:pPr marL="457200" indent="-457200">
              <a:lnSpc>
                <a:spcPct val="150000"/>
              </a:lnSpc>
              <a:buAutoNum type="alphaUcParenR"/>
            </a:pPr>
            <a:r>
              <a:rPr lang="en-US" sz="2400" dirty="0" smtClean="0">
                <a:latin typeface="Arial"/>
                <a:cs typeface="Arial"/>
              </a:rPr>
              <a:t>endergonic </a:t>
            </a:r>
            <a:r>
              <a:rPr lang="en-US" sz="2400" dirty="0">
                <a:latin typeface="Arial"/>
                <a:cs typeface="Arial"/>
              </a:rPr>
              <a:t>reactions can be fueled by coupling them with the </a:t>
            </a:r>
            <a:r>
              <a:rPr lang="en-US" sz="2400" dirty="0" smtClean="0">
                <a:latin typeface="Arial"/>
                <a:cs typeface="Arial"/>
              </a:rPr>
              <a:t>synthesis of </a:t>
            </a:r>
            <a:r>
              <a:rPr lang="en-US" sz="2400" dirty="0">
                <a:latin typeface="Arial"/>
                <a:cs typeface="Arial"/>
              </a:rPr>
              <a:t>ATP from ADP.</a:t>
            </a:r>
          </a:p>
          <a:p>
            <a:pPr marL="457200" indent="-457200">
              <a:lnSpc>
                <a:spcPct val="150000"/>
              </a:lnSpc>
              <a:buAutoNum type="alphaUcParenR"/>
            </a:pPr>
            <a:r>
              <a:rPr lang="en-US" sz="2400" dirty="0" smtClean="0">
                <a:solidFill>
                  <a:srgbClr val="FF0000"/>
                </a:solidFill>
                <a:latin typeface="Arial"/>
                <a:cs typeface="Arial"/>
              </a:rPr>
              <a:t>endergonic </a:t>
            </a:r>
            <a:r>
              <a:rPr lang="en-US" sz="2400" dirty="0">
                <a:solidFill>
                  <a:srgbClr val="FF0000"/>
                </a:solidFill>
                <a:latin typeface="Arial"/>
                <a:cs typeface="Arial"/>
              </a:rPr>
              <a:t>reactions can be fueled by coupling them with the hydrolysis of high-energy phosphate bonds in ATP.</a:t>
            </a:r>
          </a:p>
          <a:p>
            <a:pPr>
              <a:lnSpc>
                <a:spcPct val="150000"/>
              </a:lnSpc>
            </a:pPr>
            <a:r>
              <a:rPr lang="en-US" sz="2400" dirty="0" smtClean="0">
                <a:latin typeface="Arial"/>
                <a:cs typeface="Arial"/>
              </a:rPr>
              <a:t>C) </a:t>
            </a:r>
            <a:r>
              <a:rPr lang="en-US" sz="2400" dirty="0">
                <a:latin typeface="Arial"/>
                <a:cs typeface="Arial"/>
              </a:rPr>
              <a:t>ATP is a disposable form of chemical energy, used once and then discarded by the cell.</a:t>
            </a:r>
          </a:p>
        </p:txBody>
      </p:sp>
      <p:sp>
        <p:nvSpPr>
          <p:cNvPr id="5" name="TextBox 4"/>
          <p:cNvSpPr txBox="1"/>
          <p:nvPr/>
        </p:nvSpPr>
        <p:spPr>
          <a:xfrm>
            <a:off x="150696" y="228335"/>
            <a:ext cx="8993304" cy="1569660"/>
          </a:xfrm>
          <a:prstGeom prst="rect">
            <a:avLst/>
          </a:prstGeom>
          <a:noFill/>
        </p:spPr>
        <p:txBody>
          <a:bodyPr wrap="square" rtlCol="0">
            <a:spAutoFit/>
          </a:bodyPr>
          <a:lstStyle/>
          <a:p>
            <a:r>
              <a:rPr lang="en-US" sz="3200" dirty="0">
                <a:solidFill>
                  <a:srgbClr val="558ED5"/>
                </a:solidFill>
                <a:latin typeface="Arial"/>
                <a:cs typeface="Arial"/>
              </a:rPr>
              <a:t>ATP can be used as the cell's energy exchange mechanism because</a:t>
            </a:r>
          </a:p>
          <a:p>
            <a:endParaRPr lang="en-US" sz="3200" dirty="0">
              <a:solidFill>
                <a:srgbClr val="558ED5"/>
              </a:solidFill>
              <a:latin typeface="Arial"/>
              <a:cs typeface="Arial"/>
            </a:endParaRPr>
          </a:p>
        </p:txBody>
      </p:sp>
    </p:spTree>
    <p:extLst>
      <p:ext uri="{BB962C8B-B14F-4D97-AF65-F5344CB8AC3E}">
        <p14:creationId xmlns:p14="http://schemas.microsoft.com/office/powerpoint/2010/main" val="2245546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sz="quarter" idx="12"/>
          </p:nvPr>
        </p:nvSpPr>
        <p:spPr>
          <a:xfrm>
            <a:off x="425450" y="308769"/>
            <a:ext cx="8302625" cy="646331"/>
          </a:xfrm>
        </p:spPr>
        <p:txBody>
          <a:bodyPr/>
          <a:lstStyle/>
          <a:p>
            <a:r>
              <a:rPr lang="en-US" dirty="0" smtClean="0">
                <a:solidFill>
                  <a:srgbClr val="558ED5"/>
                </a:solidFill>
              </a:rPr>
              <a:t>How Enzymes Function</a:t>
            </a:r>
            <a:endParaRPr lang="en-US" dirty="0">
              <a:solidFill>
                <a:srgbClr val="558ED5"/>
              </a:solidFill>
            </a:endParaRPr>
          </a:p>
        </p:txBody>
      </p:sp>
      <p:sp>
        <p:nvSpPr>
          <p:cNvPr id="5" name="Title 1"/>
          <p:cNvSpPr txBox="1">
            <a:spLocks/>
          </p:cNvSpPr>
          <p:nvPr/>
        </p:nvSpPr>
        <p:spPr>
          <a:xfrm>
            <a:off x="295565" y="1744768"/>
            <a:ext cx="8624597" cy="1143000"/>
          </a:xfrm>
          <a:prstGeom prst="rect">
            <a:avLst/>
          </a:prstGeom>
          <a:noFill/>
          <a:ln>
            <a:noFill/>
          </a:ln>
          <a:effectLst/>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558ED5"/>
                </a:solidFill>
                <a:latin typeface="Arial" panose="020B0604020202020204" pitchFamily="34" charset="0"/>
                <a:cs typeface="Arial" panose="020B0604020202020204" pitchFamily="34" charset="0"/>
              </a:rPr>
              <a:t>Enzymes speed up metabolic reactions by lowering energy barriers</a:t>
            </a:r>
            <a:endParaRPr lang="en-US" sz="3200" dirty="0">
              <a:solidFill>
                <a:srgbClr val="558ED5"/>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95564" y="3325380"/>
            <a:ext cx="8848435" cy="41057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02920" indent="-457200">
              <a:buFont typeface="Wingdings" charset="2"/>
              <a:buChar char="§"/>
            </a:pPr>
            <a:r>
              <a:rPr lang="en-US" sz="2700" b="1" dirty="0" smtClean="0">
                <a:latin typeface="Arial" panose="020B0604020202020204" pitchFamily="34" charset="0"/>
                <a:cs typeface="Arial" panose="020B0604020202020204" pitchFamily="34" charset="0"/>
              </a:rPr>
              <a:t>Enzymes are biological catalysts. </a:t>
            </a:r>
          </a:p>
          <a:p>
            <a:pPr marL="502920" indent="-457200">
              <a:buFont typeface="Wingdings" charset="2"/>
              <a:buChar char="§"/>
            </a:pPr>
            <a:r>
              <a:rPr lang="en-US" sz="2700" b="1" dirty="0" smtClean="0">
                <a:latin typeface="Arial" panose="020B0604020202020204" pitchFamily="34" charset="0"/>
                <a:cs typeface="Arial" panose="020B0604020202020204" pitchFamily="34" charset="0"/>
              </a:rPr>
              <a:t>They </a:t>
            </a:r>
            <a:r>
              <a:rPr lang="en-US" sz="2700" b="1" u="sng" dirty="0" smtClean="0">
                <a:latin typeface="Arial" panose="020B0604020202020204" pitchFamily="34" charset="0"/>
                <a:cs typeface="Arial" panose="020B0604020202020204" pitchFamily="34" charset="0"/>
              </a:rPr>
              <a:t>speed up a chemical reaction</a:t>
            </a:r>
            <a:r>
              <a:rPr lang="en-US" sz="2700" b="1" dirty="0" smtClean="0">
                <a:latin typeface="Arial" panose="020B0604020202020204" pitchFamily="34" charset="0"/>
                <a:cs typeface="Arial" panose="020B0604020202020204" pitchFamily="34" charset="0"/>
              </a:rPr>
              <a:t> without being consumed by the reaction.</a:t>
            </a:r>
          </a:p>
          <a:p>
            <a:pPr marL="502920" indent="-457200">
              <a:buFont typeface="Wingdings" charset="2"/>
              <a:buChar char="§"/>
            </a:pPr>
            <a:r>
              <a:rPr lang="en-US" sz="2700" b="1" dirty="0" smtClean="0">
                <a:latin typeface="Arial" panose="020B0604020202020204" pitchFamily="34" charset="0"/>
                <a:cs typeface="Arial" panose="020B0604020202020204" pitchFamily="34" charset="0"/>
              </a:rPr>
              <a:t>Most of the enzymes are proteins.</a:t>
            </a:r>
          </a:p>
          <a:p>
            <a:pPr marL="502920" indent="-457200">
              <a:buFont typeface="Wingdings" charset="2"/>
              <a:buChar char="§"/>
            </a:pPr>
            <a:endParaRPr lang="en-US" sz="2700" dirty="0" smtClean="0">
              <a:latin typeface="Arial" panose="020B0604020202020204" pitchFamily="34" charset="0"/>
              <a:cs typeface="Arial" panose="020B0604020202020204" pitchFamily="34" charset="0"/>
            </a:endParaRPr>
          </a:p>
          <a:p>
            <a:pPr marL="502920" indent="-457200">
              <a:buFont typeface="Wingdings" charset="2"/>
              <a:buChar char="§"/>
            </a:pP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78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UN02SucroseHydrolyze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2449548"/>
            <a:ext cx="8546592" cy="1956816"/>
          </a:xfrm>
          <a:prstGeom prst="rect">
            <a:avLst/>
          </a:prstGeom>
        </p:spPr>
      </p:pic>
      <p:sp>
        <p:nvSpPr>
          <p:cNvPr id="6" name="TextBox 5"/>
          <p:cNvSpPr txBox="1"/>
          <p:nvPr/>
        </p:nvSpPr>
        <p:spPr>
          <a:xfrm>
            <a:off x="491925" y="3666679"/>
            <a:ext cx="1757789" cy="643766"/>
          </a:xfrm>
          <a:prstGeom prst="rect">
            <a:avLst/>
          </a:prstGeom>
          <a:noFill/>
        </p:spPr>
        <p:txBody>
          <a:bodyPr wrap="square" rtlCol="0">
            <a:spAutoFit/>
          </a:bodyPr>
          <a:lstStyle/>
          <a:p>
            <a:pPr marL="342900" indent="-342900" algn="ctr" eaLnBrk="0" hangingPunct="0">
              <a:lnSpc>
                <a:spcPts val="1800"/>
              </a:lnSpc>
              <a:spcAft>
                <a:spcPts val="600"/>
              </a:spcAft>
            </a:pPr>
            <a:r>
              <a:rPr lang="en-US" sz="2200" b="1" dirty="0">
                <a:solidFill>
                  <a:srgbClr val="000000"/>
                </a:solidFill>
                <a:latin typeface="Arial"/>
                <a:ea typeface="ＭＳ Ｐゴシック" charset="0"/>
                <a:cs typeface="Arial"/>
              </a:rPr>
              <a:t>Sucrose</a:t>
            </a:r>
          </a:p>
          <a:p>
            <a:pPr marL="342900" indent="-342900" algn="ctr" eaLnBrk="0" hangingPunct="0">
              <a:lnSpc>
                <a:spcPts val="1800"/>
              </a:lnSpc>
              <a:spcAft>
                <a:spcPts val="600"/>
              </a:spcAft>
            </a:pPr>
            <a:r>
              <a:rPr lang="en-US" sz="2200" b="1" dirty="0">
                <a:solidFill>
                  <a:srgbClr val="000000"/>
                </a:solidFill>
                <a:latin typeface="Arial"/>
                <a:ea typeface="ＭＳ Ｐゴシック" charset="0"/>
                <a:cs typeface="Arial"/>
              </a:rPr>
              <a:t>(C</a:t>
            </a:r>
            <a:r>
              <a:rPr lang="en-US" b="1" baseline="-25000" dirty="0">
                <a:solidFill>
                  <a:srgbClr val="000000"/>
                </a:solidFill>
                <a:latin typeface="Arial"/>
                <a:ea typeface="ＭＳ Ｐゴシック" charset="0"/>
                <a:cs typeface="Arial"/>
              </a:rPr>
              <a:t>12</a:t>
            </a:r>
            <a:r>
              <a:rPr lang="en-US" sz="2200" b="1" dirty="0">
                <a:solidFill>
                  <a:srgbClr val="000000"/>
                </a:solidFill>
                <a:latin typeface="Arial"/>
                <a:ea typeface="ＭＳ Ｐゴシック" charset="0"/>
                <a:cs typeface="Arial"/>
              </a:rPr>
              <a:t>H</a:t>
            </a:r>
            <a:r>
              <a:rPr lang="en-US" b="1" baseline="-25000" dirty="0">
                <a:solidFill>
                  <a:srgbClr val="000000"/>
                </a:solidFill>
                <a:latin typeface="Arial"/>
                <a:ea typeface="ＭＳ Ｐゴシック" charset="0"/>
                <a:cs typeface="Arial"/>
              </a:rPr>
              <a:t>22</a:t>
            </a:r>
            <a:r>
              <a:rPr lang="en-US" sz="2200" b="1" dirty="0">
                <a:solidFill>
                  <a:srgbClr val="000000"/>
                </a:solidFill>
                <a:latin typeface="Arial"/>
                <a:ea typeface="ＭＳ Ｐゴシック" charset="0"/>
                <a:cs typeface="Arial"/>
              </a:rPr>
              <a:t>O</a:t>
            </a:r>
            <a:r>
              <a:rPr lang="en-US" b="1" baseline="-25000" dirty="0">
                <a:solidFill>
                  <a:srgbClr val="000000"/>
                </a:solidFill>
                <a:latin typeface="Arial"/>
                <a:ea typeface="ＭＳ Ｐゴシック" charset="0"/>
                <a:cs typeface="Arial"/>
              </a:rPr>
              <a:t>11</a:t>
            </a:r>
            <a:r>
              <a:rPr lang="en-US" sz="2200" b="1" dirty="0">
                <a:solidFill>
                  <a:srgbClr val="000000"/>
                </a:solidFill>
                <a:latin typeface="Arial"/>
                <a:ea typeface="ＭＳ Ｐゴシック" charset="0"/>
                <a:cs typeface="Arial"/>
              </a:rPr>
              <a:t>)</a:t>
            </a:r>
          </a:p>
        </p:txBody>
      </p:sp>
      <p:sp>
        <p:nvSpPr>
          <p:cNvPr id="10" name="TextBox 9"/>
          <p:cNvSpPr txBox="1"/>
          <p:nvPr/>
        </p:nvSpPr>
        <p:spPr>
          <a:xfrm>
            <a:off x="5275942" y="3666679"/>
            <a:ext cx="1757789" cy="643766"/>
          </a:xfrm>
          <a:prstGeom prst="rect">
            <a:avLst/>
          </a:prstGeom>
          <a:noFill/>
        </p:spPr>
        <p:txBody>
          <a:bodyPr wrap="square" rtlCol="0">
            <a:spAutoFit/>
          </a:bodyPr>
          <a:lstStyle/>
          <a:p>
            <a:pPr marL="342900" indent="-342900" algn="ctr" eaLnBrk="0" hangingPunct="0">
              <a:lnSpc>
                <a:spcPts val="1800"/>
              </a:lnSpc>
              <a:spcAft>
                <a:spcPts val="600"/>
              </a:spcAft>
            </a:pPr>
            <a:r>
              <a:rPr lang="en-US" sz="2200" b="1" dirty="0">
                <a:solidFill>
                  <a:srgbClr val="000000"/>
                </a:solidFill>
                <a:latin typeface="Arial"/>
                <a:ea typeface="ＭＳ Ｐゴシック" charset="0"/>
                <a:cs typeface="Arial"/>
              </a:rPr>
              <a:t>Glucose</a:t>
            </a:r>
          </a:p>
          <a:p>
            <a:pPr marL="342900" indent="-342900" algn="ctr" eaLnBrk="0" hangingPunct="0">
              <a:lnSpc>
                <a:spcPts val="1800"/>
              </a:lnSpc>
              <a:spcAft>
                <a:spcPts val="600"/>
              </a:spcAft>
            </a:pPr>
            <a:r>
              <a:rPr lang="en-US" sz="2200" b="1" dirty="0">
                <a:solidFill>
                  <a:srgbClr val="000000"/>
                </a:solidFill>
                <a:latin typeface="Arial"/>
                <a:ea typeface="ＭＳ Ｐゴシック" charset="0"/>
                <a:cs typeface="Arial"/>
              </a:rPr>
              <a:t>(C</a:t>
            </a:r>
            <a:r>
              <a:rPr lang="en-US" b="1" baseline="-25000" dirty="0">
                <a:solidFill>
                  <a:srgbClr val="000000"/>
                </a:solidFill>
                <a:latin typeface="Arial"/>
                <a:ea typeface="ＭＳ Ｐゴシック" charset="0"/>
                <a:cs typeface="Arial"/>
              </a:rPr>
              <a:t>6</a:t>
            </a:r>
            <a:r>
              <a:rPr lang="en-US" sz="2200" b="1" dirty="0">
                <a:solidFill>
                  <a:srgbClr val="000000"/>
                </a:solidFill>
                <a:latin typeface="Arial"/>
                <a:ea typeface="ＭＳ Ｐゴシック" charset="0"/>
                <a:cs typeface="Arial"/>
              </a:rPr>
              <a:t>H</a:t>
            </a:r>
            <a:r>
              <a:rPr lang="en-US" b="1" baseline="-25000" dirty="0">
                <a:solidFill>
                  <a:srgbClr val="000000"/>
                </a:solidFill>
                <a:latin typeface="Arial"/>
                <a:ea typeface="ＭＳ Ｐゴシック" charset="0"/>
                <a:cs typeface="Arial"/>
              </a:rPr>
              <a:t>12</a:t>
            </a:r>
            <a:r>
              <a:rPr lang="en-US" sz="2200" b="1" dirty="0">
                <a:solidFill>
                  <a:srgbClr val="000000"/>
                </a:solidFill>
                <a:latin typeface="Arial"/>
                <a:ea typeface="ＭＳ Ｐゴシック" charset="0"/>
                <a:cs typeface="Arial"/>
              </a:rPr>
              <a:t>O</a:t>
            </a:r>
            <a:r>
              <a:rPr lang="en-US" b="1" baseline="-25000" dirty="0">
                <a:solidFill>
                  <a:srgbClr val="000000"/>
                </a:solidFill>
                <a:latin typeface="Arial"/>
                <a:ea typeface="ＭＳ Ｐゴシック" charset="0"/>
                <a:cs typeface="Arial"/>
              </a:rPr>
              <a:t>6</a:t>
            </a:r>
            <a:r>
              <a:rPr lang="en-US" sz="2200" b="1" dirty="0">
                <a:solidFill>
                  <a:srgbClr val="000000"/>
                </a:solidFill>
                <a:latin typeface="Arial"/>
                <a:ea typeface="ＭＳ Ｐゴシック" charset="0"/>
                <a:cs typeface="Arial"/>
              </a:rPr>
              <a:t>)</a:t>
            </a:r>
          </a:p>
        </p:txBody>
      </p:sp>
      <p:sp>
        <p:nvSpPr>
          <p:cNvPr id="11" name="TextBox 10"/>
          <p:cNvSpPr txBox="1"/>
          <p:nvPr/>
        </p:nvSpPr>
        <p:spPr>
          <a:xfrm>
            <a:off x="7229929" y="3666679"/>
            <a:ext cx="1757789" cy="643766"/>
          </a:xfrm>
          <a:prstGeom prst="rect">
            <a:avLst/>
          </a:prstGeom>
          <a:noFill/>
        </p:spPr>
        <p:txBody>
          <a:bodyPr wrap="square" rtlCol="0">
            <a:spAutoFit/>
          </a:bodyPr>
          <a:lstStyle/>
          <a:p>
            <a:pPr marL="342900" indent="-342900" algn="ctr" eaLnBrk="0" hangingPunct="0">
              <a:lnSpc>
                <a:spcPts val="1800"/>
              </a:lnSpc>
              <a:spcAft>
                <a:spcPts val="600"/>
              </a:spcAft>
            </a:pPr>
            <a:r>
              <a:rPr lang="en-US" sz="2200" b="1" dirty="0">
                <a:solidFill>
                  <a:srgbClr val="000000"/>
                </a:solidFill>
                <a:latin typeface="Arial"/>
                <a:ea typeface="ＭＳ Ｐゴシック" charset="0"/>
                <a:cs typeface="Arial"/>
              </a:rPr>
              <a:t>Fructose</a:t>
            </a:r>
          </a:p>
          <a:p>
            <a:pPr marL="342900" indent="-342900" algn="ctr" eaLnBrk="0" hangingPunct="0">
              <a:lnSpc>
                <a:spcPts val="1800"/>
              </a:lnSpc>
              <a:spcAft>
                <a:spcPts val="600"/>
              </a:spcAft>
            </a:pPr>
            <a:r>
              <a:rPr lang="en-US" sz="2200" b="1" dirty="0">
                <a:solidFill>
                  <a:srgbClr val="000000"/>
                </a:solidFill>
                <a:latin typeface="Arial"/>
                <a:ea typeface="ＭＳ Ｐゴシック" charset="0"/>
                <a:cs typeface="Arial"/>
              </a:rPr>
              <a:t>(C</a:t>
            </a:r>
            <a:r>
              <a:rPr lang="en-US" b="1" baseline="-25000" dirty="0">
                <a:solidFill>
                  <a:srgbClr val="000000"/>
                </a:solidFill>
                <a:latin typeface="Arial"/>
                <a:ea typeface="ＭＳ Ｐゴシック" charset="0"/>
                <a:cs typeface="Arial"/>
              </a:rPr>
              <a:t>6</a:t>
            </a:r>
            <a:r>
              <a:rPr lang="en-US" sz="2200" b="1" dirty="0">
                <a:solidFill>
                  <a:srgbClr val="000000"/>
                </a:solidFill>
                <a:latin typeface="Arial"/>
                <a:ea typeface="ＭＳ Ｐゴシック" charset="0"/>
                <a:cs typeface="Arial"/>
              </a:rPr>
              <a:t>H</a:t>
            </a:r>
            <a:r>
              <a:rPr lang="en-US" b="1" baseline="-25000" dirty="0">
                <a:solidFill>
                  <a:srgbClr val="000000"/>
                </a:solidFill>
                <a:latin typeface="Arial"/>
                <a:ea typeface="ＭＳ Ｐゴシック" charset="0"/>
                <a:cs typeface="Arial"/>
              </a:rPr>
              <a:t>12</a:t>
            </a:r>
            <a:r>
              <a:rPr lang="en-US" sz="2200" b="1" dirty="0">
                <a:solidFill>
                  <a:srgbClr val="000000"/>
                </a:solidFill>
                <a:latin typeface="Arial"/>
                <a:ea typeface="ＭＳ Ｐゴシック" charset="0"/>
                <a:cs typeface="Arial"/>
              </a:rPr>
              <a:t>O</a:t>
            </a:r>
            <a:r>
              <a:rPr lang="en-US" b="1" baseline="-25000" dirty="0">
                <a:solidFill>
                  <a:srgbClr val="000000"/>
                </a:solidFill>
                <a:latin typeface="Arial"/>
                <a:ea typeface="ＭＳ Ｐゴシック" charset="0"/>
                <a:cs typeface="Arial"/>
              </a:rPr>
              <a:t>6</a:t>
            </a:r>
            <a:r>
              <a:rPr lang="en-US" sz="2200" b="1" dirty="0">
                <a:solidFill>
                  <a:srgbClr val="000000"/>
                </a:solidFill>
                <a:latin typeface="Arial"/>
                <a:ea typeface="ＭＳ Ｐゴシック" charset="0"/>
                <a:cs typeface="Arial"/>
              </a:rPr>
              <a:t>)</a:t>
            </a:r>
          </a:p>
        </p:txBody>
      </p:sp>
      <p:cxnSp>
        <p:nvCxnSpPr>
          <p:cNvPr id="4" name="Straight Connector 3"/>
          <p:cNvCxnSpPr/>
          <p:nvPr/>
        </p:nvCxnSpPr>
        <p:spPr>
          <a:xfrm flipV="1">
            <a:off x="298704" y="4562096"/>
            <a:ext cx="3550282" cy="10632"/>
          </a:xfrm>
          <a:prstGeom prst="line">
            <a:avLst/>
          </a:prstGeom>
          <a:ln w="50800"/>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flipV="1">
            <a:off x="5454788" y="4555009"/>
            <a:ext cx="3550282" cy="10632"/>
          </a:xfrm>
          <a:prstGeom prst="line">
            <a:avLst/>
          </a:prstGeom>
          <a:ln w="50800"/>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414438" y="4674245"/>
            <a:ext cx="3901916" cy="461665"/>
          </a:xfrm>
          <a:prstGeom prst="rect">
            <a:avLst/>
          </a:prstGeom>
          <a:noFill/>
        </p:spPr>
        <p:txBody>
          <a:bodyPr wrap="square" rtlCol="0">
            <a:spAutoFit/>
          </a:bodyPr>
          <a:lstStyle/>
          <a:p>
            <a:r>
              <a:rPr lang="en-US" sz="2400" b="1" dirty="0">
                <a:solidFill>
                  <a:srgbClr val="C00000"/>
                </a:solidFill>
              </a:rPr>
              <a:t>REACTANT (SUBSTRATE)</a:t>
            </a:r>
          </a:p>
        </p:txBody>
      </p:sp>
      <p:sp>
        <p:nvSpPr>
          <p:cNvPr id="13" name="TextBox 12"/>
          <p:cNvSpPr txBox="1"/>
          <p:nvPr/>
        </p:nvSpPr>
        <p:spPr>
          <a:xfrm>
            <a:off x="6169138" y="4735049"/>
            <a:ext cx="1729185" cy="461665"/>
          </a:xfrm>
          <a:prstGeom prst="rect">
            <a:avLst/>
          </a:prstGeom>
          <a:noFill/>
        </p:spPr>
        <p:txBody>
          <a:bodyPr wrap="square" rtlCol="0">
            <a:spAutoFit/>
          </a:bodyPr>
          <a:lstStyle/>
          <a:p>
            <a:r>
              <a:rPr lang="en-US" sz="2400" b="1" dirty="0">
                <a:solidFill>
                  <a:srgbClr val="C00000"/>
                </a:solidFill>
              </a:rPr>
              <a:t>PRODUCTS</a:t>
            </a:r>
          </a:p>
        </p:txBody>
      </p:sp>
      <p:sp>
        <p:nvSpPr>
          <p:cNvPr id="15" name="Arrow: Down 14"/>
          <p:cNvSpPr/>
          <p:nvPr/>
        </p:nvSpPr>
        <p:spPr>
          <a:xfrm>
            <a:off x="4275727" y="1776835"/>
            <a:ext cx="382772" cy="545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96109" y="1327486"/>
            <a:ext cx="3377777" cy="461665"/>
          </a:xfrm>
          <a:prstGeom prst="rect">
            <a:avLst/>
          </a:prstGeom>
          <a:noFill/>
        </p:spPr>
        <p:txBody>
          <a:bodyPr wrap="square" rtlCol="0">
            <a:spAutoFit/>
          </a:bodyPr>
          <a:lstStyle/>
          <a:p>
            <a:r>
              <a:rPr lang="en-US" sz="2400" b="1" dirty="0" smtClean="0">
                <a:solidFill>
                  <a:srgbClr val="C00000"/>
                </a:solidFill>
              </a:rPr>
              <a:t>ENZYME</a:t>
            </a:r>
            <a:endParaRPr lang="en-US" sz="2400" b="1" dirty="0">
              <a:solidFill>
                <a:srgbClr val="C00000"/>
              </a:solidFill>
            </a:endParaRPr>
          </a:p>
        </p:txBody>
      </p:sp>
      <p:sp>
        <p:nvSpPr>
          <p:cNvPr id="2" name="Rectangle 1"/>
          <p:cNvSpPr/>
          <p:nvPr/>
        </p:nvSpPr>
        <p:spPr>
          <a:xfrm>
            <a:off x="395092" y="289979"/>
            <a:ext cx="8450204" cy="954107"/>
          </a:xfrm>
          <a:prstGeom prst="rect">
            <a:avLst/>
          </a:prstGeom>
        </p:spPr>
        <p:txBody>
          <a:bodyPr wrap="square">
            <a:spAutoFit/>
          </a:bodyPr>
          <a:lstStyle/>
          <a:p>
            <a:pPr marL="45720" indent="0">
              <a:buNone/>
            </a:pPr>
            <a:r>
              <a:rPr lang="en-US" sz="2800" b="1" dirty="0">
                <a:solidFill>
                  <a:srgbClr val="558ED5"/>
                </a:solidFill>
                <a:latin typeface="Arial" panose="020B0604020202020204" pitchFamily="34" charset="0"/>
                <a:cs typeface="Arial" panose="020B0604020202020204" pitchFamily="34" charset="0"/>
              </a:rPr>
              <a:t>Hydrolysis of sucrose by the enzyme </a:t>
            </a:r>
            <a:r>
              <a:rPr lang="en-US" sz="2800" b="1" u="sng" dirty="0" err="1">
                <a:solidFill>
                  <a:srgbClr val="558ED5"/>
                </a:solidFill>
                <a:latin typeface="Arial" panose="020B0604020202020204" pitchFamily="34" charset="0"/>
                <a:cs typeface="Arial" panose="020B0604020202020204" pitchFamily="34" charset="0"/>
              </a:rPr>
              <a:t>sucrase</a:t>
            </a:r>
            <a:r>
              <a:rPr lang="en-US" sz="2800" b="1" dirty="0">
                <a:solidFill>
                  <a:srgbClr val="558ED5"/>
                </a:solidFill>
                <a:latin typeface="Arial" panose="020B0604020202020204" pitchFamily="34" charset="0"/>
                <a:cs typeface="Arial" panose="020B0604020202020204" pitchFamily="34" charset="0"/>
              </a:rPr>
              <a:t> is</a:t>
            </a:r>
            <a:br>
              <a:rPr lang="en-US" sz="2800" b="1" dirty="0">
                <a:solidFill>
                  <a:srgbClr val="558ED5"/>
                </a:solidFill>
                <a:latin typeface="Arial" panose="020B0604020202020204" pitchFamily="34" charset="0"/>
                <a:cs typeface="Arial" panose="020B0604020202020204" pitchFamily="34" charset="0"/>
              </a:rPr>
            </a:br>
            <a:r>
              <a:rPr lang="en-US" sz="2800" b="1" dirty="0">
                <a:solidFill>
                  <a:srgbClr val="558ED5"/>
                </a:solidFill>
                <a:latin typeface="Arial" panose="020B0604020202020204" pitchFamily="34" charset="0"/>
                <a:cs typeface="Arial" panose="020B0604020202020204" pitchFamily="34" charset="0"/>
              </a:rPr>
              <a:t>an example of an enzyme-catalyzed reaction</a:t>
            </a:r>
          </a:p>
        </p:txBody>
      </p:sp>
      <p:pic>
        <p:nvPicPr>
          <p:cNvPr id="17" name="Picture 16"/>
          <p:cNvPicPr>
            <a:picLocks noChangeAspect="1"/>
          </p:cNvPicPr>
          <p:nvPr/>
        </p:nvPicPr>
        <p:blipFill rotWithShape="1">
          <a:blip r:embed="rId4" r:link="rId5">
            <a:extLst>
              <a:ext uri="{28A0092B-C50C-407E-A947-70E740481C1C}">
                <a14:useLocalDpi xmlns:a14="http://schemas.microsoft.com/office/drawing/2010/main" val="0"/>
              </a:ext>
            </a:extLst>
          </a:blip>
          <a:srcRect l="6759" t="18346" r="61550" b="61899"/>
          <a:stretch/>
        </p:blipFill>
        <p:spPr>
          <a:xfrm>
            <a:off x="3848986" y="2329421"/>
            <a:ext cx="1426956" cy="766876"/>
          </a:xfrm>
          <a:prstGeom prst="rect">
            <a:avLst/>
          </a:prstGeom>
        </p:spPr>
      </p:pic>
      <p:sp>
        <p:nvSpPr>
          <p:cNvPr id="14" name="TextBox 13"/>
          <p:cNvSpPr txBox="1"/>
          <p:nvPr/>
        </p:nvSpPr>
        <p:spPr>
          <a:xfrm>
            <a:off x="3628343" y="2652212"/>
            <a:ext cx="1757789" cy="341119"/>
          </a:xfrm>
          <a:prstGeom prst="rect">
            <a:avLst/>
          </a:prstGeom>
          <a:noFill/>
        </p:spPr>
        <p:txBody>
          <a:bodyPr wrap="square" rtlCol="0">
            <a:spAutoFit/>
          </a:bodyPr>
          <a:lstStyle/>
          <a:p>
            <a:pPr marL="342900" indent="-342900" algn="ctr" eaLnBrk="0" hangingPunct="0">
              <a:lnSpc>
                <a:spcPts val="1800"/>
              </a:lnSpc>
              <a:spcAft>
                <a:spcPts val="600"/>
              </a:spcAft>
            </a:pPr>
            <a:r>
              <a:rPr lang="en-US" sz="2000" b="1" dirty="0" err="1">
                <a:solidFill>
                  <a:srgbClr val="FFFFFF"/>
                </a:solidFill>
                <a:latin typeface="Arial"/>
                <a:ea typeface="ＭＳ Ｐゴシック" charset="0"/>
                <a:cs typeface="Arial"/>
              </a:rPr>
              <a:t>Sucrase</a:t>
            </a:r>
            <a:endParaRPr lang="en-US" sz="2000" b="1" dirty="0">
              <a:solidFill>
                <a:srgbClr val="FFFFFF"/>
              </a:solidFill>
              <a:latin typeface="Arial"/>
              <a:ea typeface="ＭＳ Ｐゴシック" charset="0"/>
              <a:cs typeface="Arial"/>
            </a:endParaRPr>
          </a:p>
        </p:txBody>
      </p:sp>
    </p:spTree>
    <p:extLst>
      <p:ext uri="{BB962C8B-B14F-4D97-AF65-F5344CB8AC3E}">
        <p14:creationId xmlns:p14="http://schemas.microsoft.com/office/powerpoint/2010/main" val="262112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r:link="rId4">
            <a:extLst>
              <a:ext uri="{28A0092B-C50C-407E-A947-70E740481C1C}">
                <a14:useLocalDpi xmlns:a14="http://schemas.microsoft.com/office/drawing/2010/main" val="0"/>
              </a:ext>
            </a:extLst>
          </a:blip>
          <a:srcRect b="25265"/>
          <a:stretch/>
        </p:blipFill>
        <p:spPr>
          <a:xfrm>
            <a:off x="947928" y="2020248"/>
            <a:ext cx="7248144" cy="4669763"/>
          </a:xfrm>
          <a:prstGeom prst="rect">
            <a:avLst/>
          </a:prstGeom>
        </p:spPr>
      </p:pic>
      <p:sp>
        <p:nvSpPr>
          <p:cNvPr id="6" name="TextBox 2"/>
          <p:cNvSpPr txBox="1">
            <a:spLocks noChangeArrowheads="1"/>
          </p:cNvSpPr>
          <p:nvPr/>
        </p:nvSpPr>
        <p:spPr bwMode="auto">
          <a:xfrm>
            <a:off x="1308899" y="2032156"/>
            <a:ext cx="2718693"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The enzyme is available</a:t>
            </a:r>
          </a:p>
          <a:p>
            <a:pPr eaLnBrk="0" hangingPunct="0">
              <a:lnSpc>
                <a:spcPts val="2000"/>
              </a:lnSpc>
            </a:pPr>
            <a:r>
              <a:rPr lang="en-US" sz="1800" b="1" dirty="0" smtClean="0">
                <a:solidFill>
                  <a:srgbClr val="000000"/>
                </a:solidFill>
                <a:latin typeface="Arial"/>
                <a:ea typeface="ＭＳ Ｐゴシック" charset="0"/>
              </a:rPr>
              <a:t>with an empty active site</a:t>
            </a:r>
            <a:endParaRPr lang="en-US" sz="1800" b="1" dirty="0">
              <a:solidFill>
                <a:srgbClr val="000000"/>
              </a:solidFill>
              <a:latin typeface="Arial"/>
              <a:ea typeface="ＭＳ Ｐゴシック" charset="0"/>
            </a:endParaRPr>
          </a:p>
        </p:txBody>
      </p:sp>
      <p:sp>
        <p:nvSpPr>
          <p:cNvPr id="7" name="TextBox 4"/>
          <p:cNvSpPr txBox="1">
            <a:spLocks noChangeArrowheads="1"/>
          </p:cNvSpPr>
          <p:nvPr/>
        </p:nvSpPr>
        <p:spPr bwMode="auto">
          <a:xfrm>
            <a:off x="1888337" y="2729069"/>
            <a:ext cx="1154162"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Active site</a:t>
            </a:r>
          </a:p>
        </p:txBody>
      </p:sp>
      <p:sp>
        <p:nvSpPr>
          <p:cNvPr id="8" name="TextBox 5"/>
          <p:cNvSpPr txBox="1">
            <a:spLocks noChangeArrowheads="1"/>
          </p:cNvSpPr>
          <p:nvPr/>
        </p:nvSpPr>
        <p:spPr bwMode="auto">
          <a:xfrm>
            <a:off x="4622012" y="2627469"/>
            <a:ext cx="1064394"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smtClean="0">
                <a:solidFill>
                  <a:srgbClr val="000000"/>
                </a:solidFill>
                <a:latin typeface="Arial"/>
                <a:ea typeface="ＭＳ Ｐゴシック" charset="0"/>
              </a:rPr>
              <a:t>Substrate</a:t>
            </a:r>
          </a:p>
          <a:p>
            <a:pPr eaLnBrk="0" hangingPunct="0">
              <a:lnSpc>
                <a:spcPts val="2000"/>
              </a:lnSpc>
            </a:pPr>
            <a:r>
              <a:rPr lang="en-US" sz="1800" b="1" smtClean="0">
                <a:solidFill>
                  <a:srgbClr val="000000"/>
                </a:solidFill>
                <a:latin typeface="Arial"/>
                <a:ea typeface="ＭＳ Ｐゴシック" charset="0"/>
              </a:rPr>
              <a:t>(sucrose)</a:t>
            </a:r>
            <a:endParaRPr lang="en-US" sz="1800" b="1">
              <a:solidFill>
                <a:srgbClr val="000000"/>
              </a:solidFill>
              <a:latin typeface="Arial"/>
              <a:ea typeface="ＭＳ Ｐゴシック" charset="0"/>
            </a:endParaRPr>
          </a:p>
        </p:txBody>
      </p:sp>
      <p:sp>
        <p:nvSpPr>
          <p:cNvPr id="9" name="TextBox 7"/>
          <p:cNvSpPr txBox="1">
            <a:spLocks noChangeArrowheads="1"/>
          </p:cNvSpPr>
          <p:nvPr/>
        </p:nvSpPr>
        <p:spPr bwMode="auto">
          <a:xfrm>
            <a:off x="6112677" y="3073556"/>
            <a:ext cx="2064668" cy="1282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The substrate</a:t>
            </a:r>
          </a:p>
          <a:p>
            <a:pPr eaLnBrk="0" hangingPunct="0">
              <a:lnSpc>
                <a:spcPts val="2000"/>
              </a:lnSpc>
            </a:pPr>
            <a:r>
              <a:rPr lang="en-US" sz="1800" b="1" dirty="0" smtClean="0">
                <a:solidFill>
                  <a:srgbClr val="000000"/>
                </a:solidFill>
                <a:latin typeface="Arial"/>
                <a:ea typeface="ＭＳ Ｐゴシック" charset="0"/>
              </a:rPr>
              <a:t>enters the active</a:t>
            </a:r>
          </a:p>
          <a:p>
            <a:pPr eaLnBrk="0" hangingPunct="0">
              <a:lnSpc>
                <a:spcPts val="2000"/>
              </a:lnSpc>
            </a:pPr>
            <a:r>
              <a:rPr lang="en-US" sz="1800" b="1" dirty="0" smtClean="0">
                <a:solidFill>
                  <a:srgbClr val="000000"/>
                </a:solidFill>
                <a:latin typeface="Arial"/>
                <a:ea typeface="ＭＳ Ｐゴシック" charset="0"/>
              </a:rPr>
              <a:t>site, which enfolds</a:t>
            </a:r>
          </a:p>
          <a:p>
            <a:pPr eaLnBrk="0" hangingPunct="0">
              <a:lnSpc>
                <a:spcPts val="2000"/>
              </a:lnSpc>
            </a:pPr>
            <a:r>
              <a:rPr lang="en-US" sz="1800" b="1" dirty="0" smtClean="0">
                <a:solidFill>
                  <a:srgbClr val="000000"/>
                </a:solidFill>
                <a:latin typeface="Arial"/>
                <a:ea typeface="ＭＳ Ｐゴシック" charset="0"/>
              </a:rPr>
              <a:t>the substrate with</a:t>
            </a:r>
          </a:p>
          <a:p>
            <a:pPr eaLnBrk="0" hangingPunct="0">
              <a:lnSpc>
                <a:spcPts val="2000"/>
              </a:lnSpc>
            </a:pPr>
            <a:r>
              <a:rPr lang="en-US" sz="1800" b="1" dirty="0" smtClean="0">
                <a:solidFill>
                  <a:srgbClr val="000000"/>
                </a:solidFill>
                <a:latin typeface="Arial"/>
                <a:ea typeface="ＭＳ Ｐゴシック" charset="0"/>
              </a:rPr>
              <a:t>an </a:t>
            </a:r>
            <a:r>
              <a:rPr lang="en-US" sz="1800" b="1" dirty="0" smtClean="0">
                <a:solidFill>
                  <a:srgbClr val="FF0000"/>
                </a:solidFill>
                <a:latin typeface="Arial"/>
                <a:ea typeface="ＭＳ Ｐゴシック" charset="0"/>
              </a:rPr>
              <a:t>induced fit</a:t>
            </a:r>
            <a:endParaRPr lang="en-US" sz="1800" b="1" dirty="0">
              <a:solidFill>
                <a:srgbClr val="FF0000"/>
              </a:solidFill>
              <a:latin typeface="Arial"/>
              <a:ea typeface="ＭＳ Ｐゴシック" charset="0"/>
            </a:endParaRPr>
          </a:p>
        </p:txBody>
      </p:sp>
      <p:sp>
        <p:nvSpPr>
          <p:cNvPr id="12" name="TextBox 14"/>
          <p:cNvSpPr txBox="1">
            <a:spLocks noChangeArrowheads="1"/>
          </p:cNvSpPr>
          <p:nvPr/>
        </p:nvSpPr>
        <p:spPr bwMode="auto">
          <a:xfrm>
            <a:off x="3223424" y="4451506"/>
            <a:ext cx="1025922" cy="51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smtClean="0">
                <a:solidFill>
                  <a:srgbClr val="000000"/>
                </a:solidFill>
                <a:latin typeface="Arial"/>
                <a:ea typeface="ＭＳ Ｐゴシック" charset="0"/>
              </a:rPr>
              <a:t>Enzyme</a:t>
            </a:r>
          </a:p>
          <a:p>
            <a:pPr eaLnBrk="0" hangingPunct="0">
              <a:lnSpc>
                <a:spcPts val="2000"/>
              </a:lnSpc>
            </a:pPr>
            <a:r>
              <a:rPr lang="en-US" sz="1800" b="1" smtClean="0">
                <a:solidFill>
                  <a:srgbClr val="000000"/>
                </a:solidFill>
                <a:latin typeface="Arial"/>
                <a:ea typeface="ＭＳ Ｐゴシック" charset="0"/>
              </a:rPr>
              <a:t>(sucrase)</a:t>
            </a:r>
            <a:endParaRPr lang="en-US" sz="1800" b="1">
              <a:solidFill>
                <a:srgbClr val="000000"/>
              </a:solidFill>
              <a:latin typeface="Arial"/>
              <a:ea typeface="ＭＳ Ｐゴシック" charset="0"/>
            </a:endParaRPr>
          </a:p>
        </p:txBody>
      </p:sp>
      <p:grpSp>
        <p:nvGrpSpPr>
          <p:cNvPr id="16" name="Group 15"/>
          <p:cNvGrpSpPr/>
          <p:nvPr/>
        </p:nvGrpSpPr>
        <p:grpSpPr>
          <a:xfrm>
            <a:off x="5820413" y="3071497"/>
            <a:ext cx="237744" cy="256480"/>
            <a:chOff x="5820413" y="1432249"/>
            <a:chExt cx="237744" cy="256480"/>
          </a:xfrm>
        </p:grpSpPr>
        <p:sp>
          <p:nvSpPr>
            <p:cNvPr id="17" name="Oval 16"/>
            <p:cNvSpPr/>
            <p:nvPr/>
          </p:nvSpPr>
          <p:spPr bwMode="auto">
            <a:xfrm>
              <a:off x="5820413" y="1441617"/>
              <a:ext cx="237744" cy="237744"/>
            </a:xfrm>
            <a:prstGeom prst="ellipse">
              <a:avLst/>
            </a:prstGeom>
            <a:solidFill>
              <a:srgbClr val="ED1C24"/>
            </a:solidFill>
            <a:ln w="12700" cap="flat" cmpd="sng" algn="ctr">
              <a:solidFill>
                <a:srgbClr val="ED1C2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latin typeface="Times" pitchFamily="84" charset="0"/>
                <a:ea typeface="ＭＳ Ｐゴシック" charset="0"/>
              </a:endParaRPr>
            </a:p>
          </p:txBody>
        </p:sp>
        <p:sp>
          <p:nvSpPr>
            <p:cNvPr id="18" name="TextBox 11"/>
            <p:cNvSpPr txBox="1">
              <a:spLocks noChangeArrowheads="1"/>
            </p:cNvSpPr>
            <p:nvPr/>
          </p:nvSpPr>
          <p:spPr bwMode="auto">
            <a:xfrm>
              <a:off x="5875165" y="1432249"/>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FFFFFF"/>
                  </a:solidFill>
                  <a:latin typeface="Arial"/>
                  <a:ea typeface="ＭＳ Ｐゴシック" charset="0"/>
                </a:rPr>
                <a:t>2</a:t>
              </a:r>
              <a:endParaRPr lang="en-US" sz="1800" b="1" dirty="0">
                <a:solidFill>
                  <a:srgbClr val="FFFFFF"/>
                </a:solidFill>
                <a:latin typeface="Arial"/>
                <a:ea typeface="ＭＳ Ｐゴシック" charset="0"/>
              </a:endParaRPr>
            </a:p>
          </p:txBody>
        </p:sp>
      </p:grpSp>
      <p:grpSp>
        <p:nvGrpSpPr>
          <p:cNvPr id="19" name="Group 18"/>
          <p:cNvGrpSpPr/>
          <p:nvPr/>
        </p:nvGrpSpPr>
        <p:grpSpPr>
          <a:xfrm>
            <a:off x="990768" y="2035181"/>
            <a:ext cx="237744" cy="256480"/>
            <a:chOff x="5820413" y="1432249"/>
            <a:chExt cx="237744" cy="256480"/>
          </a:xfrm>
        </p:grpSpPr>
        <p:sp>
          <p:nvSpPr>
            <p:cNvPr id="20" name="Oval 19"/>
            <p:cNvSpPr/>
            <p:nvPr/>
          </p:nvSpPr>
          <p:spPr bwMode="auto">
            <a:xfrm>
              <a:off x="5820413" y="1441617"/>
              <a:ext cx="237744" cy="237744"/>
            </a:xfrm>
            <a:prstGeom prst="ellipse">
              <a:avLst/>
            </a:prstGeom>
            <a:solidFill>
              <a:srgbClr val="ED1C24"/>
            </a:solidFill>
            <a:ln w="12700" cap="flat" cmpd="sng" algn="ctr">
              <a:solidFill>
                <a:srgbClr val="ED1C2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latin typeface="Times" pitchFamily="84" charset="0"/>
                <a:ea typeface="ＭＳ Ｐゴシック" charset="0"/>
              </a:endParaRPr>
            </a:p>
          </p:txBody>
        </p:sp>
        <p:sp>
          <p:nvSpPr>
            <p:cNvPr id="21" name="TextBox 11"/>
            <p:cNvSpPr txBox="1">
              <a:spLocks noChangeArrowheads="1"/>
            </p:cNvSpPr>
            <p:nvPr/>
          </p:nvSpPr>
          <p:spPr bwMode="auto">
            <a:xfrm>
              <a:off x="5875165" y="1432249"/>
              <a:ext cx="128240"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FFFFFF"/>
                  </a:solidFill>
                  <a:latin typeface="Arial"/>
                  <a:ea typeface="ＭＳ Ｐゴシック" charset="0"/>
                </a:rPr>
                <a:t>1</a:t>
              </a:r>
              <a:endParaRPr lang="en-US" sz="1800" b="1" dirty="0">
                <a:solidFill>
                  <a:srgbClr val="FFFFFF"/>
                </a:solidFill>
                <a:latin typeface="Arial"/>
                <a:ea typeface="ＭＳ Ｐゴシック" charset="0"/>
              </a:endParaRPr>
            </a:p>
          </p:txBody>
        </p:sp>
      </p:grpSp>
      <p:sp>
        <p:nvSpPr>
          <p:cNvPr id="25" name="Freeform 3"/>
          <p:cNvSpPr/>
          <p:nvPr/>
        </p:nvSpPr>
        <p:spPr>
          <a:xfrm>
            <a:off x="1805114" y="3022296"/>
            <a:ext cx="1283842" cy="201968"/>
          </a:xfrm>
          <a:custGeom>
            <a:avLst/>
            <a:gdLst>
              <a:gd name="connsiteX0" fmla="*/ 1277492 w 1283842"/>
              <a:gd name="connsiteY0" fmla="*/ 195618 h 201968"/>
              <a:gd name="connsiteX1" fmla="*/ 1201787 w 1283842"/>
              <a:gd name="connsiteY1" fmla="*/ 82054 h 201968"/>
              <a:gd name="connsiteX2" fmla="*/ 722349 w 1283842"/>
              <a:gd name="connsiteY2" fmla="*/ 82054 h 201968"/>
              <a:gd name="connsiteX3" fmla="*/ 632459 w 1283842"/>
              <a:gd name="connsiteY3" fmla="*/ 6350 h 201968"/>
              <a:gd name="connsiteX4" fmla="*/ 542568 w 1283842"/>
              <a:gd name="connsiteY4" fmla="*/ 82054 h 201968"/>
              <a:gd name="connsiteX5" fmla="*/ 82054 w 1283842"/>
              <a:gd name="connsiteY5" fmla="*/ 82054 h 201968"/>
              <a:gd name="connsiteX6" fmla="*/ 6350 w 1283842"/>
              <a:gd name="connsiteY6" fmla="*/ 195618 h 20196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283842" h="201968">
                <a:moveTo>
                  <a:pt x="1277492" y="195618"/>
                </a:moveTo>
                <a:cubicBezTo>
                  <a:pt x="1277492" y="195618"/>
                  <a:pt x="1268335" y="82054"/>
                  <a:pt x="1201787" y="82054"/>
                </a:cubicBezTo>
                <a:cubicBezTo>
                  <a:pt x="1135557" y="82054"/>
                  <a:pt x="774407" y="82054"/>
                  <a:pt x="722349" y="82054"/>
                </a:cubicBezTo>
                <a:cubicBezTo>
                  <a:pt x="670305" y="82054"/>
                  <a:pt x="632459" y="6350"/>
                  <a:pt x="632459" y="6350"/>
                </a:cubicBezTo>
                <a:cubicBezTo>
                  <a:pt x="632459" y="6350"/>
                  <a:pt x="594613" y="82054"/>
                  <a:pt x="542568" y="82054"/>
                </a:cubicBezTo>
                <a:cubicBezTo>
                  <a:pt x="490511" y="82054"/>
                  <a:pt x="148284" y="82054"/>
                  <a:pt x="82054" y="82054"/>
                </a:cubicBezTo>
                <a:cubicBezTo>
                  <a:pt x="15824" y="82054"/>
                  <a:pt x="6350" y="195618"/>
                  <a:pt x="6350" y="195618"/>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6" name="Freeform 25"/>
          <p:cNvSpPr/>
          <p:nvPr/>
        </p:nvSpPr>
        <p:spPr>
          <a:xfrm>
            <a:off x="2700005" y="4068496"/>
            <a:ext cx="466915" cy="475297"/>
          </a:xfrm>
          <a:custGeom>
            <a:avLst/>
            <a:gdLst>
              <a:gd name="connsiteX0" fmla="*/ 460565 w 466915"/>
              <a:gd name="connsiteY0" fmla="*/ 468947 h 475297"/>
              <a:gd name="connsiteX1" fmla="*/ 6350 w 466915"/>
              <a:gd name="connsiteY1" fmla="*/ 6350 h 475297"/>
            </a:gdLst>
            <a:ahLst/>
            <a:cxnLst>
              <a:cxn ang="0">
                <a:pos x="connsiteX0" y="connsiteY0"/>
              </a:cxn>
              <a:cxn ang="1">
                <a:pos x="connsiteX1" y="connsiteY1"/>
              </a:cxn>
            </a:cxnLst>
            <a:rect l="l" t="t" r="r" b="b"/>
            <a:pathLst>
              <a:path w="466915" h="475297">
                <a:moveTo>
                  <a:pt x="460565" y="468947"/>
                </a:moveTo>
                <a:lnTo>
                  <a:pt x="6350" y="635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7" name="Freeform 26"/>
          <p:cNvSpPr/>
          <p:nvPr/>
        </p:nvSpPr>
        <p:spPr>
          <a:xfrm>
            <a:off x="2696831" y="4066115"/>
            <a:ext cx="466915" cy="475297"/>
          </a:xfrm>
          <a:custGeom>
            <a:avLst/>
            <a:gdLst>
              <a:gd name="connsiteX0" fmla="*/ 460565 w 466915"/>
              <a:gd name="connsiteY0" fmla="*/ 468947 h 475297"/>
              <a:gd name="connsiteX1" fmla="*/ 6350 w 466915"/>
              <a:gd name="connsiteY1" fmla="*/ 6350 h 475297"/>
            </a:gdLst>
            <a:ahLst/>
            <a:cxnLst>
              <a:cxn ang="0">
                <a:pos x="connsiteX0" y="connsiteY0"/>
              </a:cxn>
              <a:cxn ang="1">
                <a:pos x="connsiteX1" y="connsiteY1"/>
              </a:cxn>
            </a:cxnLst>
            <a:rect l="l" t="t" r="r" b="b"/>
            <a:pathLst>
              <a:path w="466915" h="475297">
                <a:moveTo>
                  <a:pt x="460565" y="468947"/>
                </a:moveTo>
                <a:lnTo>
                  <a:pt x="6350" y="6350"/>
                </a:lnTo>
              </a:path>
            </a:pathLst>
          </a:custGeom>
          <a:ln w="12700"/>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3" name="Content Placeholder 2"/>
          <p:cNvSpPr txBox="1">
            <a:spLocks/>
          </p:cNvSpPr>
          <p:nvPr/>
        </p:nvSpPr>
        <p:spPr>
          <a:xfrm>
            <a:off x="466274" y="397175"/>
            <a:ext cx="8047074" cy="34747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5" indent="0" algn="ctr">
              <a:buFont typeface="Arial"/>
              <a:buNone/>
              <a:defRPr/>
            </a:pPr>
            <a:r>
              <a:rPr lang="en-US" sz="2800" smtClean="0">
                <a:solidFill>
                  <a:schemeClr val="tx2">
                    <a:lumMod val="60000"/>
                    <a:lumOff val="40000"/>
                  </a:schemeClr>
                </a:solidFill>
                <a:latin typeface="Arial"/>
                <a:cs typeface="Arial"/>
              </a:rPr>
              <a:t>An enzyme’s substrate fits specifically in its </a:t>
            </a:r>
            <a:br>
              <a:rPr lang="en-US" sz="2800" smtClean="0">
                <a:solidFill>
                  <a:schemeClr val="tx2">
                    <a:lumMod val="60000"/>
                    <a:lumOff val="40000"/>
                  </a:schemeClr>
                </a:solidFill>
                <a:latin typeface="Arial"/>
                <a:cs typeface="Arial"/>
              </a:rPr>
            </a:br>
            <a:r>
              <a:rPr lang="en-US" sz="2800" b="1" smtClean="0">
                <a:solidFill>
                  <a:schemeClr val="tx2">
                    <a:lumMod val="60000"/>
                    <a:lumOff val="40000"/>
                  </a:schemeClr>
                </a:solidFill>
                <a:latin typeface="Arial"/>
                <a:cs typeface="Arial"/>
              </a:rPr>
              <a:t>active site</a:t>
            </a:r>
            <a:endParaRPr lang="en-US" b="1" dirty="0">
              <a:solidFill>
                <a:schemeClr val="tx2">
                  <a:lumMod val="60000"/>
                  <a:lumOff val="40000"/>
                </a:schemeClr>
              </a:solidFill>
              <a:latin typeface="Arial"/>
              <a:cs typeface="Arial"/>
            </a:endParaRPr>
          </a:p>
        </p:txBody>
      </p:sp>
    </p:spTree>
    <p:extLst>
      <p:ext uri="{BB962C8B-B14F-4D97-AF65-F5344CB8AC3E}">
        <p14:creationId xmlns:p14="http://schemas.microsoft.com/office/powerpoint/2010/main" val="2264651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2" descr="05_06EnzCatalyticCycle_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22251" y="1018142"/>
            <a:ext cx="6827120" cy="5776793"/>
          </a:xfrm>
          <a:prstGeom prst="rect">
            <a:avLst/>
          </a:prstGeom>
          <a:noFill/>
        </p:spPr>
      </p:pic>
      <p:sp>
        <p:nvSpPr>
          <p:cNvPr id="2" name="TextBox 1"/>
          <p:cNvSpPr txBox="1"/>
          <p:nvPr/>
        </p:nvSpPr>
        <p:spPr>
          <a:xfrm>
            <a:off x="1" y="43048"/>
            <a:ext cx="9144000" cy="584776"/>
          </a:xfrm>
          <a:prstGeom prst="rect">
            <a:avLst/>
          </a:prstGeom>
          <a:noFill/>
        </p:spPr>
        <p:txBody>
          <a:bodyPr wrap="square" rtlCol="0">
            <a:spAutoFit/>
          </a:bodyPr>
          <a:lstStyle/>
          <a:p>
            <a:pPr algn="ctr"/>
            <a:r>
              <a:rPr lang="en-US" sz="3200" b="1" dirty="0">
                <a:solidFill>
                  <a:srgbClr val="558ED5"/>
                </a:solidFill>
                <a:latin typeface="Arial"/>
                <a:cs typeface="Arial"/>
              </a:rPr>
              <a:t>The catalytic cycle of an enzyme </a:t>
            </a:r>
          </a:p>
        </p:txBody>
      </p:sp>
      <p:sp>
        <p:nvSpPr>
          <p:cNvPr id="4" name="Rectangle 22"/>
          <p:cNvSpPr>
            <a:spLocks noChangeArrowheads="1"/>
          </p:cNvSpPr>
          <p:nvPr/>
        </p:nvSpPr>
        <p:spPr bwMode="auto">
          <a:xfrm>
            <a:off x="222250" y="1387475"/>
            <a:ext cx="1741488"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solidFill>
                  <a:srgbClr val="0000FF"/>
                </a:solidFill>
                <a:latin typeface="Arial" panose="020B0604020202020204" pitchFamily="34" charset="0"/>
                <a:ea typeface="ＭＳ Ｐゴシック" panose="020B0600070205080204" pitchFamily="34" charset="-128"/>
              </a:rPr>
              <a:t>Active site: </a:t>
            </a:r>
          </a:p>
          <a:p>
            <a:pPr eaLnBrk="1" hangingPunct="1"/>
            <a:r>
              <a:rPr lang="en-US" altLang="en-US" sz="1400" b="1" dirty="0">
                <a:solidFill>
                  <a:srgbClr val="0000FF"/>
                </a:solidFill>
                <a:latin typeface="Arial" panose="020B0604020202020204" pitchFamily="34" charset="0"/>
                <a:ea typeface="ＭＳ Ｐゴシック" panose="020B0600070205080204" pitchFamily="34" charset="-128"/>
              </a:rPr>
              <a:t>A pocket on the enzyme surface that the substrate fits into</a:t>
            </a:r>
            <a:endParaRPr lang="en-US" altLang="en-US" sz="1400" b="1" dirty="0">
              <a:solidFill>
                <a:srgbClr val="0000FF"/>
              </a:solidFill>
              <a:latin typeface="Times" panose="02020603050405020304" pitchFamily="18" charset="0"/>
              <a:ea typeface="ＭＳ Ｐゴシック" panose="020B0600070205080204" pitchFamily="34" charset="-128"/>
            </a:endParaRPr>
          </a:p>
        </p:txBody>
      </p:sp>
      <p:sp>
        <p:nvSpPr>
          <p:cNvPr id="5" name="Rectangle 21"/>
          <p:cNvSpPr>
            <a:spLocks noChangeArrowheads="1"/>
          </p:cNvSpPr>
          <p:nvPr/>
        </p:nvSpPr>
        <p:spPr bwMode="auto">
          <a:xfrm>
            <a:off x="6221580" y="1387475"/>
            <a:ext cx="253491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solidFill>
                  <a:srgbClr val="0000FF"/>
                </a:solidFill>
                <a:latin typeface="Arial" panose="020B0604020202020204" pitchFamily="34" charset="0"/>
                <a:ea typeface="ＭＳ Ｐゴシック" panose="020B0600070205080204" pitchFamily="34" charset="-128"/>
              </a:rPr>
              <a:t>Substrate: a specific reactant that an enzyme acts on</a:t>
            </a:r>
            <a:endParaRPr lang="en-US" altLang="en-US" sz="1400" b="1" dirty="0">
              <a:solidFill>
                <a:srgbClr val="0000FF"/>
              </a:solidFill>
              <a:latin typeface="Times" panose="02020603050405020304" pitchFamily="18" charset="0"/>
              <a:ea typeface="ＭＳ Ｐゴシック" panose="020B0600070205080204" pitchFamily="34" charset="-128"/>
            </a:endParaRPr>
          </a:p>
        </p:txBody>
      </p:sp>
      <p:sp>
        <p:nvSpPr>
          <p:cNvPr id="6" name="Rectangle 24"/>
          <p:cNvSpPr>
            <a:spLocks noChangeArrowheads="1"/>
          </p:cNvSpPr>
          <p:nvPr/>
        </p:nvSpPr>
        <p:spPr bwMode="auto">
          <a:xfrm>
            <a:off x="6063717" y="3331987"/>
            <a:ext cx="317130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2" eaLnBrk="1" hangingPunct="1"/>
            <a:r>
              <a:rPr lang="en-US" altLang="en-US" sz="1400" b="1" dirty="0">
                <a:solidFill>
                  <a:srgbClr val="0000FF"/>
                </a:solidFill>
                <a:latin typeface="Arial" panose="020B0604020202020204" pitchFamily="34" charset="0"/>
                <a:ea typeface="ＭＳ Ｐゴシック" panose="020B0600070205080204" pitchFamily="34" charset="-128"/>
              </a:rPr>
              <a:t>Induced fit: The way the active site changes shape to "embrace" the substrate</a:t>
            </a:r>
          </a:p>
        </p:txBody>
      </p:sp>
    </p:spTree>
    <p:extLst>
      <p:ext uri="{BB962C8B-B14F-4D97-AF65-F5344CB8AC3E}">
        <p14:creationId xmlns:p14="http://schemas.microsoft.com/office/powerpoint/2010/main" val="39202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114300" y="185738"/>
            <a:ext cx="8839200" cy="714375"/>
          </a:xfrm>
        </p:spPr>
        <p:txBody>
          <a:bodyPr>
            <a:normAutofit/>
          </a:bodyPr>
          <a:lstStyle/>
          <a:p>
            <a:pPr eaLnBrk="1" hangingPunct="1"/>
            <a:r>
              <a:rPr lang="en-US" altLang="en-US" sz="3200" b="1" dirty="0">
                <a:solidFill>
                  <a:srgbClr val="558ED5"/>
                </a:solidFill>
                <a:effectLst/>
                <a:latin typeface="Arial"/>
                <a:ea typeface="ＭＳ Ｐゴシック" panose="020B0600070205080204" pitchFamily="34" charset="-128"/>
                <a:cs typeface="Arial"/>
              </a:rPr>
              <a:t>How do enzymes </a:t>
            </a:r>
            <a:r>
              <a:rPr lang="en-US" altLang="en-US" sz="3200" b="1" dirty="0">
                <a:solidFill>
                  <a:srgbClr val="558ED5"/>
                </a:solidFill>
                <a:latin typeface="Arial"/>
                <a:ea typeface="ＭＳ Ｐゴシック" panose="020B0600070205080204" pitchFamily="34" charset="-128"/>
                <a:cs typeface="Arial"/>
              </a:rPr>
              <a:t>s</a:t>
            </a:r>
            <a:r>
              <a:rPr lang="en-US" altLang="en-US" sz="3200" b="1" dirty="0">
                <a:solidFill>
                  <a:srgbClr val="558ED5"/>
                </a:solidFill>
                <a:effectLst/>
                <a:latin typeface="Arial"/>
                <a:ea typeface="ＭＳ Ｐゴシック" panose="020B0600070205080204" pitchFamily="34" charset="-128"/>
                <a:cs typeface="Arial"/>
              </a:rPr>
              <a:t>peed </a:t>
            </a:r>
            <a:r>
              <a:rPr lang="en-US" altLang="en-US" sz="3200" b="1" dirty="0">
                <a:solidFill>
                  <a:srgbClr val="558ED5"/>
                </a:solidFill>
                <a:latin typeface="Arial"/>
                <a:ea typeface="ＭＳ Ｐゴシック" panose="020B0600070205080204" pitchFamily="34" charset="-128"/>
                <a:cs typeface="Arial"/>
              </a:rPr>
              <a:t>u</a:t>
            </a:r>
            <a:r>
              <a:rPr lang="en-US" altLang="en-US" sz="3200" b="1" dirty="0">
                <a:solidFill>
                  <a:srgbClr val="558ED5"/>
                </a:solidFill>
                <a:effectLst/>
                <a:latin typeface="Arial"/>
                <a:ea typeface="ＭＳ Ｐゴシック" panose="020B0600070205080204" pitchFamily="34" charset="-128"/>
                <a:cs typeface="Arial"/>
              </a:rPr>
              <a:t>p </a:t>
            </a:r>
            <a:r>
              <a:rPr lang="en-US" altLang="en-US" sz="3200" b="1" dirty="0">
                <a:solidFill>
                  <a:srgbClr val="558ED5"/>
                </a:solidFill>
                <a:latin typeface="Arial"/>
                <a:ea typeface="ＭＳ Ｐゴシック" panose="020B0600070205080204" pitchFamily="34" charset="-128"/>
                <a:cs typeface="Arial"/>
              </a:rPr>
              <a:t>r</a:t>
            </a:r>
            <a:r>
              <a:rPr lang="en-US" altLang="en-US" sz="3200" b="1" dirty="0">
                <a:solidFill>
                  <a:srgbClr val="558ED5"/>
                </a:solidFill>
                <a:effectLst/>
                <a:latin typeface="Arial"/>
                <a:ea typeface="ＭＳ Ｐゴシック" panose="020B0600070205080204" pitchFamily="34" charset="-128"/>
                <a:cs typeface="Arial"/>
              </a:rPr>
              <a:t>eactions?</a:t>
            </a:r>
          </a:p>
        </p:txBody>
      </p:sp>
      <p:sp>
        <p:nvSpPr>
          <p:cNvPr id="28688" name="Rectangle 1040"/>
          <p:cNvSpPr>
            <a:spLocks noChangeArrowheads="1"/>
          </p:cNvSpPr>
          <p:nvPr/>
        </p:nvSpPr>
        <p:spPr bwMode="auto">
          <a:xfrm>
            <a:off x="533400" y="1175150"/>
            <a:ext cx="86106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spcBef>
                <a:spcPct val="10000"/>
              </a:spcBef>
            </a:pPr>
            <a:endParaRPr lang="en-US" altLang="en-US" sz="2500" b="1"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07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13" y="2895600"/>
            <a:ext cx="7470775"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971803" y="1241728"/>
            <a:ext cx="7193933" cy="369332"/>
          </a:xfrm>
          <a:prstGeom prst="rect">
            <a:avLst/>
          </a:prstGeom>
        </p:spPr>
        <p:txBody>
          <a:bodyPr wrap="square">
            <a:spAutoFit/>
          </a:bodyPr>
          <a:lstStyle/>
          <a:p>
            <a:r>
              <a:rPr lang="en-US" dirty="0">
                <a:latin typeface="Arial"/>
                <a:cs typeface="Arial"/>
              </a:rPr>
              <a:t>Enzymes </a:t>
            </a:r>
            <a:r>
              <a:rPr lang="en-US" dirty="0" smtClean="0">
                <a:latin typeface="Arial"/>
                <a:cs typeface="Arial"/>
              </a:rPr>
              <a:t>decrease </a:t>
            </a:r>
            <a:r>
              <a:rPr lang="en-US" dirty="0">
                <a:latin typeface="Arial"/>
                <a:cs typeface="Arial"/>
              </a:rPr>
              <a:t>the activation energy needed to begin a reaction.</a:t>
            </a:r>
          </a:p>
        </p:txBody>
      </p:sp>
      <p:pic>
        <p:nvPicPr>
          <p:cNvPr id="6" name="Picture 5" descr="images-12.jpeg"/>
          <p:cNvPicPr>
            <a:picLocks noChangeAspect="1"/>
          </p:cNvPicPr>
          <p:nvPr/>
        </p:nvPicPr>
        <p:blipFill rotWithShape="1">
          <a:blip r:embed="rId4">
            <a:extLst>
              <a:ext uri="{28A0092B-C50C-407E-A947-70E740481C1C}">
                <a14:useLocalDpi xmlns:a14="http://schemas.microsoft.com/office/drawing/2010/main" val="0"/>
              </a:ext>
            </a:extLst>
          </a:blip>
          <a:srcRect l="30622" t="14069" r="17832"/>
          <a:stretch/>
        </p:blipFill>
        <p:spPr>
          <a:xfrm>
            <a:off x="971803" y="1636813"/>
            <a:ext cx="1348376" cy="1258787"/>
          </a:xfrm>
          <a:prstGeom prst="rect">
            <a:avLst/>
          </a:prstGeom>
        </p:spPr>
      </p:pic>
    </p:spTree>
    <p:extLst>
      <p:ext uri="{BB962C8B-B14F-4D97-AF65-F5344CB8AC3E}">
        <p14:creationId xmlns:p14="http://schemas.microsoft.com/office/powerpoint/2010/main" val="402460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05_05bActivatEnergEnzymes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0857" y="1655379"/>
            <a:ext cx="7940441" cy="4848609"/>
          </a:xfrm>
          <a:prstGeom prst="rect">
            <a:avLst/>
          </a:prstGeom>
          <a:noFill/>
        </p:spPr>
      </p:pic>
      <p:sp>
        <p:nvSpPr>
          <p:cNvPr id="4" name="Rectangle 3"/>
          <p:cNvSpPr/>
          <p:nvPr/>
        </p:nvSpPr>
        <p:spPr>
          <a:xfrm>
            <a:off x="971803" y="355634"/>
            <a:ext cx="7193933" cy="954107"/>
          </a:xfrm>
          <a:prstGeom prst="rect">
            <a:avLst/>
          </a:prstGeom>
        </p:spPr>
        <p:txBody>
          <a:bodyPr wrap="square">
            <a:spAutoFit/>
          </a:bodyPr>
          <a:lstStyle/>
          <a:p>
            <a:pPr algn="ctr"/>
            <a:r>
              <a:rPr lang="en-US" sz="2800" b="1" dirty="0">
                <a:solidFill>
                  <a:srgbClr val="558ED5"/>
                </a:solidFill>
                <a:latin typeface="Arial"/>
                <a:cs typeface="Arial"/>
              </a:rPr>
              <a:t>Enzymes </a:t>
            </a:r>
            <a:r>
              <a:rPr lang="en-US" sz="2800" b="1" dirty="0" smtClean="0">
                <a:solidFill>
                  <a:srgbClr val="558ED5"/>
                </a:solidFill>
                <a:latin typeface="Arial"/>
                <a:cs typeface="Arial"/>
              </a:rPr>
              <a:t>decrease </a:t>
            </a:r>
            <a:r>
              <a:rPr lang="en-US" sz="2800" b="1" dirty="0">
                <a:solidFill>
                  <a:srgbClr val="558ED5"/>
                </a:solidFill>
                <a:latin typeface="Arial"/>
                <a:cs typeface="Arial"/>
              </a:rPr>
              <a:t>the activation </a:t>
            </a:r>
            <a:r>
              <a:rPr lang="en-US" sz="2800" b="1" dirty="0" smtClean="0">
                <a:solidFill>
                  <a:srgbClr val="558ED5"/>
                </a:solidFill>
                <a:latin typeface="Arial"/>
                <a:cs typeface="Arial"/>
              </a:rPr>
              <a:t>energy (E</a:t>
            </a:r>
            <a:r>
              <a:rPr lang="en-US" sz="2800" b="1" baseline="-25000" dirty="0" smtClean="0">
                <a:solidFill>
                  <a:srgbClr val="558ED5"/>
                </a:solidFill>
                <a:latin typeface="Arial"/>
                <a:cs typeface="Arial"/>
              </a:rPr>
              <a:t>A</a:t>
            </a:r>
            <a:r>
              <a:rPr lang="en-US" sz="2800" b="1" dirty="0" smtClean="0">
                <a:solidFill>
                  <a:srgbClr val="558ED5"/>
                </a:solidFill>
                <a:latin typeface="Arial"/>
                <a:cs typeface="Arial"/>
              </a:rPr>
              <a:t>) </a:t>
            </a:r>
            <a:r>
              <a:rPr lang="en-US" sz="2800" b="1" dirty="0">
                <a:solidFill>
                  <a:srgbClr val="558ED5"/>
                </a:solidFill>
                <a:latin typeface="Arial"/>
                <a:cs typeface="Arial"/>
              </a:rPr>
              <a:t>needed to begin a </a:t>
            </a:r>
            <a:r>
              <a:rPr lang="en-US" sz="2800" b="1" dirty="0" smtClean="0">
                <a:solidFill>
                  <a:srgbClr val="558ED5"/>
                </a:solidFill>
                <a:latin typeface="Arial"/>
                <a:cs typeface="Arial"/>
              </a:rPr>
              <a:t>reaction</a:t>
            </a:r>
            <a:endParaRPr lang="en-US" sz="2800" b="1" dirty="0">
              <a:solidFill>
                <a:srgbClr val="558ED5"/>
              </a:solidFill>
              <a:latin typeface="Arial"/>
              <a:cs typeface="Arial"/>
            </a:endParaRPr>
          </a:p>
        </p:txBody>
      </p:sp>
    </p:spTree>
    <p:extLst>
      <p:ext uri="{BB962C8B-B14F-4D97-AF65-F5344CB8AC3E}">
        <p14:creationId xmlns:p14="http://schemas.microsoft.com/office/powerpoint/2010/main" val="3636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half" idx="1"/>
          </p:nvPr>
        </p:nvSpPr>
        <p:spPr>
          <a:xfrm>
            <a:off x="97726" y="1473202"/>
            <a:ext cx="9722603" cy="869250"/>
          </a:xfrm>
        </p:spPr>
        <p:txBody>
          <a:bodyPr>
            <a:normAutofit/>
          </a:bodyPr>
          <a:lstStyle/>
          <a:p>
            <a:pPr marL="0" indent="0">
              <a:buNone/>
            </a:pPr>
            <a:r>
              <a:rPr lang="en-US" altLang="en-US" sz="2400" dirty="0">
                <a:latin typeface="Arial" panose="020B0604020202020204" pitchFamily="34" charset="0"/>
                <a:cs typeface="Arial" panose="020B0604020202020204" pitchFamily="34" charset="0"/>
              </a:rPr>
              <a:t>I</a:t>
            </a:r>
            <a:r>
              <a:rPr lang="en-US" altLang="en-US" sz="2400" dirty="0" smtClean="0">
                <a:latin typeface="Arial" panose="020B0604020202020204" pitchFamily="34" charset="0"/>
                <a:cs typeface="Arial" panose="020B0604020202020204" pitchFamily="34" charset="0"/>
              </a:rPr>
              <a:t>s </a:t>
            </a:r>
            <a:r>
              <a:rPr lang="en-US" altLang="en-US" sz="2400" dirty="0">
                <a:latin typeface="Arial" panose="020B0604020202020204" pitchFamily="34" charset="0"/>
                <a:cs typeface="Arial" panose="020B0604020202020204" pitchFamily="34" charset="0"/>
              </a:rPr>
              <a:t>this reaction </a:t>
            </a:r>
            <a:r>
              <a:rPr lang="en-US" altLang="en-US" sz="2400" dirty="0" smtClean="0">
                <a:latin typeface="Arial" panose="020B0604020202020204" pitchFamily="34" charset="0"/>
                <a:cs typeface="Arial" panose="020B0604020202020204" pitchFamily="34" charset="0"/>
              </a:rPr>
              <a:t>endergonic </a:t>
            </a:r>
            <a:r>
              <a:rPr lang="en-US" altLang="en-US" sz="2400" dirty="0">
                <a:latin typeface="Arial" panose="020B0604020202020204" pitchFamily="34" charset="0"/>
                <a:cs typeface="Arial" panose="020B0604020202020204" pitchFamily="34" charset="0"/>
              </a:rPr>
              <a:t>or exergonic?</a:t>
            </a:r>
          </a:p>
        </p:txBody>
      </p:sp>
      <p:sp>
        <p:nvSpPr>
          <p:cNvPr id="2" name="Footer Placeholder 1"/>
          <p:cNvSpPr>
            <a:spLocks noGrp="1"/>
          </p:cNvSpPr>
          <p:nvPr>
            <p:ph type="ftr" sz="quarter" idx="11"/>
          </p:nvPr>
        </p:nvSpPr>
        <p:spPr/>
        <p:txBody>
          <a:bodyPr/>
          <a:lstStyle/>
          <a:p>
            <a:r>
              <a:rPr lang="en-US"/>
              <a:t>© 2015 Pearson Education, Inc.</a:t>
            </a:r>
          </a:p>
        </p:txBody>
      </p:sp>
      <p:sp>
        <p:nvSpPr>
          <p:cNvPr id="1024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45000"/>
              </a:spcBef>
              <a:spcAft>
                <a:spcPct val="20000"/>
              </a:spcAft>
              <a:buClr>
                <a:srgbClr val="A8002A"/>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45000"/>
              </a:spcBef>
              <a:spcAft>
                <a:spcPct val="20000"/>
              </a:spcAft>
              <a:buClr>
                <a:srgbClr val="A8002A"/>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spcAft>
                <a:spcPct val="0"/>
              </a:spcAft>
              <a:buClrTx/>
              <a:buFontTx/>
              <a:buNone/>
            </a:pPr>
            <a:r>
              <a:rPr lang="en-US" altLang="en-US" sz="1400" b="1" dirty="0"/>
              <a:t>0</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4220"/>
          <a:stretch/>
        </p:blipFill>
        <p:spPr>
          <a:xfrm>
            <a:off x="1550060" y="2544963"/>
            <a:ext cx="6043879" cy="4056120"/>
          </a:xfrm>
          <a:prstGeom prst="rect">
            <a:avLst/>
          </a:prstGeom>
        </p:spPr>
      </p:pic>
    </p:spTree>
    <p:custDataLst>
      <p:tags r:id="rId1"/>
    </p:custDataLst>
    <p:extLst>
      <p:ext uri="{BB962C8B-B14F-4D97-AF65-F5344CB8AC3E}">
        <p14:creationId xmlns:p14="http://schemas.microsoft.com/office/powerpoint/2010/main" val="606880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994702"/>
            <a:ext cx="8229600" cy="4525963"/>
          </a:xfrm>
        </p:spPr>
        <p:txBody>
          <a:bodyPr>
            <a:normAutofit/>
          </a:bodyPr>
          <a:lstStyle/>
          <a:p>
            <a:pPr marL="0" indent="0">
              <a:buNone/>
            </a:pPr>
            <a:r>
              <a:rPr lang="en-US" altLang="en-US" sz="2800" dirty="0">
                <a:latin typeface="Arial"/>
                <a:cs typeface="Arial"/>
              </a:rPr>
              <a:t>Which of the following represents the energy of activation that </a:t>
            </a:r>
            <a:r>
              <a:rPr lang="en-US" altLang="en-US" sz="2800" b="1" dirty="0">
                <a:solidFill>
                  <a:srgbClr val="FF0000"/>
                </a:solidFill>
                <a:latin typeface="Arial"/>
                <a:cs typeface="Arial"/>
              </a:rPr>
              <a:t>is</a:t>
            </a:r>
            <a:r>
              <a:rPr lang="en-US" altLang="en-US" sz="2800" dirty="0">
                <a:solidFill>
                  <a:srgbClr val="FF0000"/>
                </a:solidFill>
                <a:latin typeface="Arial"/>
                <a:cs typeface="Arial"/>
              </a:rPr>
              <a:t> </a:t>
            </a:r>
            <a:r>
              <a:rPr lang="en-US" altLang="en-US" sz="2800" dirty="0">
                <a:latin typeface="Arial"/>
                <a:cs typeface="Arial"/>
              </a:rPr>
              <a:t>modified by an enzyme</a:t>
            </a:r>
            <a:r>
              <a:rPr lang="en-US" altLang="en-US" sz="2800" dirty="0" smtClean="0">
                <a:latin typeface="Arial"/>
                <a:cs typeface="Arial"/>
              </a:rPr>
              <a:t>?</a:t>
            </a:r>
          </a:p>
          <a:p>
            <a:pPr marL="0" indent="0">
              <a:buNone/>
            </a:pPr>
            <a:r>
              <a:rPr lang="en-US" altLang="en-US" sz="2800" dirty="0" smtClean="0">
                <a:solidFill>
                  <a:srgbClr val="FF0000"/>
                </a:solidFill>
                <a:latin typeface="Arial"/>
                <a:cs typeface="Arial"/>
              </a:rPr>
              <a:t>(without modification)</a:t>
            </a:r>
            <a:endParaRPr lang="en-US" altLang="en-US" sz="2800" dirty="0">
              <a:solidFill>
                <a:srgbClr val="FF0000"/>
              </a:solidFill>
              <a:latin typeface="Arial"/>
              <a:cs typeface="Arial"/>
            </a:endParaRPr>
          </a:p>
          <a:p>
            <a:endParaRPr lang="en-US" altLang="en-US" sz="2800" dirty="0">
              <a:latin typeface="Arial"/>
              <a:cs typeface="Arial"/>
            </a:endParaRPr>
          </a:p>
          <a:p>
            <a:pPr marL="457200" indent="-457200">
              <a:buFont typeface="+mj-lt"/>
              <a:buAutoNum type="alphaLcParenR"/>
            </a:pPr>
            <a:r>
              <a:rPr lang="en-US" altLang="en-US" sz="2800" dirty="0">
                <a:latin typeface="Arial"/>
                <a:cs typeface="Arial"/>
              </a:rPr>
              <a:t>a</a:t>
            </a:r>
          </a:p>
          <a:p>
            <a:pPr marL="457200" indent="-457200">
              <a:buFont typeface="+mj-lt"/>
              <a:buAutoNum type="alphaLcParenR"/>
            </a:pPr>
            <a:r>
              <a:rPr lang="en-US" altLang="en-US" sz="2800" dirty="0">
                <a:latin typeface="Arial"/>
                <a:cs typeface="Arial"/>
              </a:rPr>
              <a:t>b</a:t>
            </a:r>
          </a:p>
          <a:p>
            <a:pPr marL="457200" indent="-457200">
              <a:buFont typeface="+mj-lt"/>
              <a:buAutoNum type="alphaLcParenR"/>
            </a:pPr>
            <a:r>
              <a:rPr lang="en-US" altLang="en-US" sz="2800" dirty="0">
                <a:latin typeface="Arial"/>
                <a:cs typeface="Arial"/>
              </a:rPr>
              <a:t>c</a:t>
            </a:r>
          </a:p>
        </p:txBody>
      </p:sp>
      <p:sp>
        <p:nvSpPr>
          <p:cNvPr id="2" name="Footer Placeholder 1"/>
          <p:cNvSpPr>
            <a:spLocks noGrp="1"/>
          </p:cNvSpPr>
          <p:nvPr>
            <p:ph type="ftr" sz="quarter" idx="11"/>
          </p:nvPr>
        </p:nvSpPr>
        <p:spPr/>
        <p:txBody>
          <a:bodyPr/>
          <a:lstStyle/>
          <a:p>
            <a:r>
              <a:rPr lang="en-US"/>
              <a:t>© 2015 Pearson Education, Inc.</a:t>
            </a:r>
          </a:p>
        </p:txBody>
      </p:sp>
      <p:sp>
        <p:nvSpPr>
          <p:cNvPr id="1434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45000"/>
              </a:spcBef>
              <a:spcAft>
                <a:spcPct val="20000"/>
              </a:spcAft>
              <a:buClr>
                <a:srgbClr val="A8002A"/>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45000"/>
              </a:spcBef>
              <a:spcAft>
                <a:spcPct val="20000"/>
              </a:spcAft>
              <a:buClr>
                <a:srgbClr val="A8002A"/>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spcAft>
                <a:spcPct val="0"/>
              </a:spcAft>
              <a:buClrTx/>
              <a:buFontTx/>
              <a:buNone/>
            </a:pPr>
            <a:r>
              <a:rPr lang="en-US" altLang="en-US" sz="1400" b="1" dirty="0"/>
              <a:t>0</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4220"/>
          <a:stretch/>
        </p:blipFill>
        <p:spPr>
          <a:xfrm>
            <a:off x="3299402" y="3066212"/>
            <a:ext cx="4559523" cy="3059951"/>
          </a:xfrm>
          <a:prstGeom prst="rect">
            <a:avLst/>
          </a:prstGeom>
        </p:spPr>
      </p:pic>
    </p:spTree>
    <p:custDataLst>
      <p:tags r:id="rId1"/>
    </p:custDataLst>
    <p:extLst>
      <p:ext uri="{BB962C8B-B14F-4D97-AF65-F5344CB8AC3E}">
        <p14:creationId xmlns:p14="http://schemas.microsoft.com/office/powerpoint/2010/main" val="58659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1623"/>
            <a:ext cx="9143999" cy="1077218"/>
          </a:xfrm>
          <a:prstGeom prst="rect">
            <a:avLst/>
          </a:prstGeom>
          <a:solidFill>
            <a:srgbClr val="FFFFFF"/>
          </a:solidFill>
        </p:spPr>
        <p:txBody>
          <a:bodyPr wrap="square">
            <a:spAutoFit/>
          </a:bodyPr>
          <a:lstStyle/>
          <a:p>
            <a:r>
              <a:rPr lang="en-US" sz="3200" b="1" dirty="0">
                <a:solidFill>
                  <a:srgbClr val="FF0000"/>
                </a:solidFill>
                <a:latin typeface="Arial"/>
                <a:cs typeface="Arial"/>
              </a:rPr>
              <a:t>Energy</a:t>
            </a:r>
            <a:r>
              <a:rPr lang="en-US" sz="3200" dirty="0">
                <a:latin typeface="Arial"/>
                <a:cs typeface="Arial"/>
              </a:rPr>
              <a:t> </a:t>
            </a:r>
            <a:r>
              <a:rPr lang="en-US" sz="3200" b="1" dirty="0">
                <a:solidFill>
                  <a:srgbClr val="558ED5"/>
                </a:solidFill>
                <a:latin typeface="Arial"/>
                <a:cs typeface="Arial"/>
              </a:rPr>
              <a:t>is the capacity to </a:t>
            </a:r>
            <a:r>
              <a:rPr lang="en-US" sz="3200" b="1" u="sng" dirty="0">
                <a:solidFill>
                  <a:srgbClr val="558ED5"/>
                </a:solidFill>
                <a:latin typeface="Arial"/>
                <a:cs typeface="Arial"/>
              </a:rPr>
              <a:t>cause change </a:t>
            </a:r>
            <a:r>
              <a:rPr lang="en-US" sz="3200" b="1" dirty="0">
                <a:solidFill>
                  <a:srgbClr val="558ED5"/>
                </a:solidFill>
                <a:latin typeface="Arial"/>
                <a:cs typeface="Arial"/>
              </a:rPr>
              <a:t>or to perform </a:t>
            </a:r>
            <a:r>
              <a:rPr lang="en-US" sz="3200" b="1" u="sng" dirty="0">
                <a:solidFill>
                  <a:srgbClr val="558ED5"/>
                </a:solidFill>
                <a:latin typeface="Arial"/>
                <a:cs typeface="Arial"/>
              </a:rPr>
              <a:t>work</a:t>
            </a:r>
          </a:p>
        </p:txBody>
      </p:sp>
      <p:sp>
        <p:nvSpPr>
          <p:cNvPr id="4" name="Rectangle 3"/>
          <p:cNvSpPr txBox="1">
            <a:spLocks noChangeArrowheads="1"/>
          </p:cNvSpPr>
          <p:nvPr/>
        </p:nvSpPr>
        <p:spPr>
          <a:xfrm>
            <a:off x="13013" y="1656924"/>
            <a:ext cx="8534400" cy="818385"/>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0" lvl="1" indent="0">
              <a:buNone/>
            </a:pPr>
            <a:r>
              <a:rPr lang="en-US" sz="2800" b="1" dirty="0">
                <a:solidFill>
                  <a:srgbClr val="FF0000"/>
                </a:solidFill>
                <a:latin typeface="Arial"/>
                <a:ea typeface="Arial" charset="0"/>
                <a:cs typeface="Arial"/>
              </a:rPr>
              <a:t>Kinetic energy</a:t>
            </a:r>
            <a:r>
              <a:rPr lang="en-US" sz="2800" dirty="0">
                <a:solidFill>
                  <a:srgbClr val="FF0000"/>
                </a:solidFill>
                <a:latin typeface="Arial"/>
                <a:ea typeface="Arial" charset="0"/>
                <a:cs typeface="Arial"/>
              </a:rPr>
              <a:t> </a:t>
            </a:r>
            <a:r>
              <a:rPr lang="en-US" sz="2800" dirty="0">
                <a:latin typeface="Arial"/>
                <a:ea typeface="Arial" charset="0"/>
                <a:cs typeface="Arial"/>
              </a:rPr>
              <a:t>is the energy of </a:t>
            </a:r>
            <a:r>
              <a:rPr lang="en-US" sz="2800" u="sng" dirty="0">
                <a:latin typeface="Arial"/>
                <a:ea typeface="Arial" charset="0"/>
                <a:cs typeface="Arial"/>
              </a:rPr>
              <a:t>motion</a:t>
            </a:r>
            <a:r>
              <a:rPr lang="en-US" sz="2800" dirty="0">
                <a:latin typeface="Arial"/>
                <a:ea typeface="Arial" charset="0"/>
                <a:cs typeface="Arial"/>
              </a:rPr>
              <a:t>.</a:t>
            </a:r>
          </a:p>
          <a:p>
            <a:pPr marL="812800" lvl="1" indent="-355600">
              <a:buFont typeface="Times New Roman" charset="0"/>
              <a:buAutoNum type="arabicPeriod"/>
            </a:pPr>
            <a:endParaRPr lang="en-US" sz="2800" dirty="0">
              <a:latin typeface="Arial"/>
              <a:ea typeface="Arial" charset="0"/>
              <a:cs typeface="Arial"/>
            </a:endParaRPr>
          </a:p>
        </p:txBody>
      </p:sp>
      <p:sp>
        <p:nvSpPr>
          <p:cNvPr id="5" name="Rectangle 4"/>
          <p:cNvSpPr/>
          <p:nvPr/>
        </p:nvSpPr>
        <p:spPr>
          <a:xfrm>
            <a:off x="1" y="2461861"/>
            <a:ext cx="9143999" cy="954107"/>
          </a:xfrm>
          <a:prstGeom prst="rect">
            <a:avLst/>
          </a:prstGeom>
        </p:spPr>
        <p:txBody>
          <a:bodyPr wrap="square">
            <a:spAutoFit/>
          </a:bodyPr>
          <a:lstStyle/>
          <a:p>
            <a:pPr lvl="1"/>
            <a:r>
              <a:rPr lang="en-US" sz="2800" b="1" dirty="0">
                <a:solidFill>
                  <a:srgbClr val="FF0000"/>
                </a:solidFill>
                <a:latin typeface="Arial"/>
                <a:ea typeface="Arial" charset="0"/>
                <a:cs typeface="Arial"/>
              </a:rPr>
              <a:t>Potential energy</a:t>
            </a:r>
            <a:r>
              <a:rPr lang="en-US" sz="2800" dirty="0">
                <a:solidFill>
                  <a:srgbClr val="FF0000"/>
                </a:solidFill>
                <a:latin typeface="Arial"/>
                <a:ea typeface="Arial" charset="0"/>
                <a:cs typeface="Arial"/>
              </a:rPr>
              <a:t> </a:t>
            </a:r>
            <a:r>
              <a:rPr lang="en-US" sz="2800" dirty="0">
                <a:latin typeface="Arial"/>
                <a:ea typeface="Arial" charset="0"/>
                <a:cs typeface="Arial"/>
              </a:rPr>
              <a:t>is energy that matter </a:t>
            </a:r>
          </a:p>
          <a:p>
            <a:pPr lvl="1"/>
            <a:r>
              <a:rPr lang="en-US" sz="2800" dirty="0">
                <a:latin typeface="Arial"/>
                <a:ea typeface="Arial" charset="0"/>
                <a:cs typeface="Arial"/>
              </a:rPr>
              <a:t>possesses as a result of its </a:t>
            </a:r>
            <a:r>
              <a:rPr lang="en-US" sz="2800" u="sng" dirty="0">
                <a:latin typeface="Arial"/>
                <a:ea typeface="Arial" charset="0"/>
                <a:cs typeface="Arial"/>
              </a:rPr>
              <a:t>location</a:t>
            </a:r>
            <a:r>
              <a:rPr lang="en-US" sz="2800" dirty="0">
                <a:latin typeface="Arial"/>
                <a:ea typeface="Arial" charset="0"/>
                <a:cs typeface="Arial"/>
              </a:rPr>
              <a:t> or </a:t>
            </a:r>
            <a:r>
              <a:rPr lang="en-US" sz="2800" u="sng" dirty="0" smtClean="0">
                <a:latin typeface="Arial"/>
                <a:ea typeface="Arial" charset="0"/>
                <a:cs typeface="Arial"/>
              </a:rPr>
              <a:t>structure.</a:t>
            </a:r>
            <a:endParaRPr lang="en-US" sz="2800" u="sng" dirty="0">
              <a:latin typeface="Arial"/>
              <a:ea typeface="Arial" charset="0"/>
              <a:cs typeface="Arial"/>
            </a:endParaRPr>
          </a:p>
        </p:txBody>
      </p:sp>
      <p:pic>
        <p:nvPicPr>
          <p:cNvPr id="6" name="Picture 5" descr="hq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613" y="4019538"/>
            <a:ext cx="3784616" cy="2838462"/>
          </a:xfrm>
          <a:prstGeom prst="rect">
            <a:avLst/>
          </a:prstGeom>
        </p:spPr>
      </p:pic>
    </p:spTree>
    <p:extLst>
      <p:ext uri="{BB962C8B-B14F-4D97-AF65-F5344CB8AC3E}">
        <p14:creationId xmlns:p14="http://schemas.microsoft.com/office/powerpoint/2010/main" val="28102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994702"/>
            <a:ext cx="8229600" cy="4525963"/>
          </a:xfrm>
        </p:spPr>
        <p:txBody>
          <a:bodyPr>
            <a:normAutofit/>
          </a:bodyPr>
          <a:lstStyle/>
          <a:p>
            <a:pPr marL="0" indent="0">
              <a:buNone/>
            </a:pPr>
            <a:r>
              <a:rPr lang="en-US" altLang="en-US" sz="2800" dirty="0">
                <a:latin typeface="Arial"/>
                <a:cs typeface="Arial"/>
              </a:rPr>
              <a:t>Which of the following represents the energy of activation that </a:t>
            </a:r>
            <a:r>
              <a:rPr lang="en-US" altLang="en-US" sz="2800" b="1" dirty="0">
                <a:solidFill>
                  <a:srgbClr val="FF0000"/>
                </a:solidFill>
                <a:latin typeface="Arial"/>
                <a:cs typeface="Arial"/>
              </a:rPr>
              <a:t>is</a:t>
            </a:r>
            <a:r>
              <a:rPr lang="en-US" altLang="en-US" sz="2800" dirty="0">
                <a:solidFill>
                  <a:srgbClr val="FF0000"/>
                </a:solidFill>
                <a:latin typeface="Arial"/>
                <a:cs typeface="Arial"/>
              </a:rPr>
              <a:t> </a:t>
            </a:r>
            <a:r>
              <a:rPr lang="en-US" altLang="en-US" sz="2800" dirty="0">
                <a:latin typeface="Arial"/>
                <a:cs typeface="Arial"/>
              </a:rPr>
              <a:t>modified by an enzyme</a:t>
            </a:r>
            <a:r>
              <a:rPr lang="en-US" altLang="en-US" sz="2800" dirty="0" smtClean="0">
                <a:latin typeface="Arial"/>
                <a:cs typeface="Arial"/>
              </a:rPr>
              <a:t>?</a:t>
            </a:r>
          </a:p>
          <a:p>
            <a:pPr marL="0" indent="0">
              <a:buNone/>
            </a:pPr>
            <a:r>
              <a:rPr lang="en-US" altLang="en-US" sz="2800" dirty="0" smtClean="0">
                <a:solidFill>
                  <a:srgbClr val="FF0000"/>
                </a:solidFill>
                <a:latin typeface="Arial"/>
                <a:cs typeface="Arial"/>
              </a:rPr>
              <a:t>(without modification)</a:t>
            </a:r>
            <a:endParaRPr lang="en-US" altLang="en-US" sz="2800" dirty="0">
              <a:solidFill>
                <a:srgbClr val="FF0000"/>
              </a:solidFill>
              <a:latin typeface="Arial"/>
              <a:cs typeface="Arial"/>
            </a:endParaRPr>
          </a:p>
          <a:p>
            <a:endParaRPr lang="en-US" altLang="en-US" sz="2800" dirty="0">
              <a:latin typeface="Arial"/>
              <a:cs typeface="Arial"/>
            </a:endParaRPr>
          </a:p>
          <a:p>
            <a:pPr marL="457200" indent="-457200">
              <a:buFont typeface="+mj-lt"/>
              <a:buAutoNum type="alphaLcParenR"/>
            </a:pPr>
            <a:r>
              <a:rPr lang="en-US" altLang="en-US" sz="2800" dirty="0">
                <a:solidFill>
                  <a:srgbClr val="FF0000"/>
                </a:solidFill>
                <a:latin typeface="Arial"/>
                <a:cs typeface="Arial"/>
              </a:rPr>
              <a:t>a</a:t>
            </a:r>
          </a:p>
          <a:p>
            <a:pPr marL="457200" indent="-457200">
              <a:buFont typeface="+mj-lt"/>
              <a:buAutoNum type="alphaLcParenR"/>
            </a:pPr>
            <a:r>
              <a:rPr lang="en-US" altLang="en-US" sz="2800" dirty="0">
                <a:latin typeface="Arial"/>
                <a:cs typeface="Arial"/>
              </a:rPr>
              <a:t>b</a:t>
            </a:r>
          </a:p>
          <a:p>
            <a:pPr marL="457200" indent="-457200">
              <a:buFont typeface="+mj-lt"/>
              <a:buAutoNum type="alphaLcParenR"/>
            </a:pPr>
            <a:r>
              <a:rPr lang="en-US" altLang="en-US" sz="2800" dirty="0">
                <a:latin typeface="Arial"/>
                <a:cs typeface="Arial"/>
              </a:rPr>
              <a:t>c</a:t>
            </a:r>
          </a:p>
        </p:txBody>
      </p:sp>
      <p:sp>
        <p:nvSpPr>
          <p:cNvPr id="2" name="Footer Placeholder 1"/>
          <p:cNvSpPr>
            <a:spLocks noGrp="1"/>
          </p:cNvSpPr>
          <p:nvPr>
            <p:ph type="ftr" sz="quarter" idx="11"/>
          </p:nvPr>
        </p:nvSpPr>
        <p:spPr/>
        <p:txBody>
          <a:bodyPr/>
          <a:lstStyle/>
          <a:p>
            <a:r>
              <a:rPr lang="en-US"/>
              <a:t>© 2015 Pearson Education, Inc.</a:t>
            </a:r>
          </a:p>
        </p:txBody>
      </p:sp>
      <p:sp>
        <p:nvSpPr>
          <p:cNvPr id="1434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45000"/>
              </a:spcBef>
              <a:spcAft>
                <a:spcPct val="20000"/>
              </a:spcAft>
              <a:buClr>
                <a:srgbClr val="A8002A"/>
              </a:buClr>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45000"/>
              </a:spcBef>
              <a:spcAft>
                <a:spcPct val="20000"/>
              </a:spcAft>
              <a:buClr>
                <a:srgbClr val="A8002A"/>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spcAft>
                <a:spcPct val="0"/>
              </a:spcAft>
              <a:buClrTx/>
              <a:buFontTx/>
              <a:buNone/>
            </a:pPr>
            <a:r>
              <a:rPr lang="en-US" altLang="en-US" sz="1400" b="1" dirty="0"/>
              <a:t>0</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4220"/>
          <a:stretch/>
        </p:blipFill>
        <p:spPr>
          <a:xfrm>
            <a:off x="3299402" y="3066212"/>
            <a:ext cx="4559523" cy="3059951"/>
          </a:xfrm>
          <a:prstGeom prst="rect">
            <a:avLst/>
          </a:prstGeom>
        </p:spPr>
      </p:pic>
    </p:spTree>
    <p:custDataLst>
      <p:tags r:id="rId1"/>
    </p:custDataLst>
    <p:extLst>
      <p:ext uri="{BB962C8B-B14F-4D97-AF65-F5344CB8AC3E}">
        <p14:creationId xmlns:p14="http://schemas.microsoft.com/office/powerpoint/2010/main" val="3077868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sz="half" idx="1"/>
          </p:nvPr>
        </p:nvSpPr>
        <p:spPr>
          <a:xfrm>
            <a:off x="231226" y="403389"/>
            <a:ext cx="8681547" cy="6209095"/>
          </a:xfrm>
        </p:spPr>
        <p:txBody>
          <a:bodyPr>
            <a:normAutofit/>
          </a:bodyPr>
          <a:lstStyle/>
          <a:p>
            <a:r>
              <a:rPr lang="en-US" altLang="en-US" sz="2600" b="1" dirty="0">
                <a:solidFill>
                  <a:schemeClr val="accent6">
                    <a:lumMod val="75000"/>
                  </a:schemeClr>
                </a:solidFill>
                <a:latin typeface="Arial" panose="020B0604020202020204" pitchFamily="34" charset="0"/>
                <a:cs typeface="Arial" panose="020B0604020202020204" pitchFamily="34" charset="0"/>
              </a:rPr>
              <a:t>Enzymes catalyze the many reactions in a cell. There are hundreds of different enzymes in a cell—each with a unique three-dimensional shape. Why do cells have so many different enzymes</a:t>
            </a:r>
            <a:r>
              <a:rPr lang="en-US" altLang="en-US" sz="2600" b="1" dirty="0" smtClean="0">
                <a:solidFill>
                  <a:schemeClr val="accent6">
                    <a:lumMod val="75000"/>
                  </a:schemeClr>
                </a:solidFill>
                <a:latin typeface="Arial" panose="020B0604020202020204" pitchFamily="34" charset="0"/>
                <a:cs typeface="Arial" panose="020B0604020202020204" pitchFamily="34" charset="0"/>
              </a:rPr>
              <a:t>?</a:t>
            </a:r>
          </a:p>
          <a:p>
            <a:endParaRPr lang="en-US" altLang="en-US" sz="2600" b="1" dirty="0">
              <a:solidFill>
                <a:schemeClr val="accent6">
                  <a:lumMod val="75000"/>
                </a:schemeClr>
              </a:solidFill>
              <a:latin typeface="Arial" panose="020B0604020202020204" pitchFamily="34" charset="0"/>
              <a:cs typeface="Arial" panose="020B0604020202020204" pitchFamily="34" charset="0"/>
            </a:endParaRP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Each enzyme molecule can only be used once.</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The shape of an enzyme’</a:t>
            </a:r>
            <a:r>
              <a:rPr lang="en-US" altLang="ja-JP" sz="2400" dirty="0">
                <a:latin typeface="Arial" panose="020B0604020202020204" pitchFamily="34" charset="0"/>
                <a:cs typeface="Arial" panose="020B0604020202020204" pitchFamily="34" charset="0"/>
              </a:rPr>
              <a:t>s active site generally fits a specific substrate. </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The substrate molecules react with enzymes to create new enzymes. </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Enzymes are randomly produced. With thousands of different shapes—one is likely to work.</a:t>
            </a:r>
          </a:p>
        </p:txBody>
      </p:sp>
      <p:sp>
        <p:nvSpPr>
          <p:cNvPr id="2" name="Footer Placeholder 1"/>
          <p:cNvSpPr>
            <a:spLocks noGrp="1"/>
          </p:cNvSpPr>
          <p:nvPr>
            <p:ph type="ftr" sz="quarter" idx="11"/>
          </p:nvPr>
        </p:nvSpPr>
        <p:spPr/>
        <p:txBody>
          <a:bodyPr/>
          <a:lstStyle/>
          <a:p>
            <a:r>
              <a:rPr lang="en-US"/>
              <a:t>© 2015 Pearson Education, Inc.</a:t>
            </a:r>
          </a:p>
        </p:txBody>
      </p:sp>
    </p:spTree>
    <p:extLst>
      <p:ext uri="{BB962C8B-B14F-4D97-AF65-F5344CB8AC3E}">
        <p14:creationId xmlns:p14="http://schemas.microsoft.com/office/powerpoint/2010/main" val="2407436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sz="half" idx="1"/>
          </p:nvPr>
        </p:nvSpPr>
        <p:spPr>
          <a:xfrm>
            <a:off x="231226" y="403389"/>
            <a:ext cx="8681547" cy="6209095"/>
          </a:xfrm>
        </p:spPr>
        <p:txBody>
          <a:bodyPr>
            <a:normAutofit/>
          </a:bodyPr>
          <a:lstStyle/>
          <a:p>
            <a:r>
              <a:rPr lang="en-US" altLang="en-US" sz="2600" b="1" dirty="0">
                <a:solidFill>
                  <a:schemeClr val="accent6">
                    <a:lumMod val="75000"/>
                  </a:schemeClr>
                </a:solidFill>
                <a:latin typeface="Arial" panose="020B0604020202020204" pitchFamily="34" charset="0"/>
                <a:cs typeface="Arial" panose="020B0604020202020204" pitchFamily="34" charset="0"/>
              </a:rPr>
              <a:t>Enzymes catalyze the many reactions in a cell. There are hundreds of different enzymes in a cell—each with a unique three-dimensional shape. Why do cells have so many different enzymes</a:t>
            </a:r>
            <a:r>
              <a:rPr lang="en-US" altLang="en-US" sz="2600" b="1" dirty="0" smtClean="0">
                <a:solidFill>
                  <a:schemeClr val="accent6">
                    <a:lumMod val="75000"/>
                  </a:schemeClr>
                </a:solidFill>
                <a:latin typeface="Arial" panose="020B0604020202020204" pitchFamily="34" charset="0"/>
                <a:cs typeface="Arial" panose="020B0604020202020204" pitchFamily="34" charset="0"/>
              </a:rPr>
              <a:t>?</a:t>
            </a:r>
          </a:p>
          <a:p>
            <a:endParaRPr lang="en-US" altLang="en-US" sz="2600" b="1" dirty="0">
              <a:solidFill>
                <a:schemeClr val="accent6">
                  <a:lumMod val="75000"/>
                </a:schemeClr>
              </a:solidFill>
              <a:latin typeface="Arial" panose="020B0604020202020204" pitchFamily="34" charset="0"/>
              <a:cs typeface="Arial" panose="020B0604020202020204" pitchFamily="34" charset="0"/>
            </a:endParaRP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Each enzyme molecule can only be used once.</a:t>
            </a:r>
          </a:p>
          <a:p>
            <a:pPr marL="457200" indent="-457200">
              <a:buFont typeface="+mj-lt"/>
              <a:buAutoNum type="alphaLcParenR"/>
            </a:pPr>
            <a:r>
              <a:rPr lang="en-US" altLang="en-US" sz="2400" dirty="0">
                <a:solidFill>
                  <a:srgbClr val="FF0000"/>
                </a:solidFill>
                <a:latin typeface="Arial" panose="020B0604020202020204" pitchFamily="34" charset="0"/>
                <a:cs typeface="Arial" panose="020B0604020202020204" pitchFamily="34" charset="0"/>
              </a:rPr>
              <a:t>The shape of an enzyme’</a:t>
            </a:r>
            <a:r>
              <a:rPr lang="en-US" altLang="ja-JP" sz="2400" dirty="0">
                <a:solidFill>
                  <a:srgbClr val="FF0000"/>
                </a:solidFill>
                <a:latin typeface="Arial" panose="020B0604020202020204" pitchFamily="34" charset="0"/>
                <a:cs typeface="Arial" panose="020B0604020202020204" pitchFamily="34" charset="0"/>
              </a:rPr>
              <a:t>s active site generally fits a specific substrate. </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The substrate molecules react with enzymes to create new enzymes. </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Enzymes are randomly produced. With thousands of different shapes—one is likely to work.</a:t>
            </a:r>
          </a:p>
        </p:txBody>
      </p:sp>
      <p:sp>
        <p:nvSpPr>
          <p:cNvPr id="2" name="Footer Placeholder 1"/>
          <p:cNvSpPr>
            <a:spLocks noGrp="1"/>
          </p:cNvSpPr>
          <p:nvPr>
            <p:ph type="ftr" sz="quarter" idx="11"/>
          </p:nvPr>
        </p:nvSpPr>
        <p:spPr/>
        <p:txBody>
          <a:bodyPr/>
          <a:lstStyle/>
          <a:p>
            <a:r>
              <a:rPr lang="en-US"/>
              <a:t>© 2015 Pearson Education, Inc.</a:t>
            </a:r>
          </a:p>
        </p:txBody>
      </p:sp>
    </p:spTree>
    <p:extLst>
      <p:ext uri="{BB962C8B-B14F-4D97-AF65-F5344CB8AC3E}">
        <p14:creationId xmlns:p14="http://schemas.microsoft.com/office/powerpoint/2010/main" val="595728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r:link="rId4">
            <a:extLst>
              <a:ext uri="{28A0092B-C50C-407E-A947-70E740481C1C}">
                <a14:useLocalDpi xmlns:a14="http://schemas.microsoft.com/office/drawing/2010/main" val="0"/>
              </a:ext>
            </a:extLst>
          </a:blip>
          <a:srcRect b="3823"/>
          <a:stretch>
            <a:fillRect/>
          </a:stretch>
        </p:blipFill>
        <p:spPr>
          <a:xfrm>
            <a:off x="298704" y="1511808"/>
            <a:ext cx="8546592" cy="3834384"/>
          </a:xfrm>
          <a:prstGeom prst="rect">
            <a:avLst/>
          </a:prstGeom>
        </p:spPr>
      </p:pic>
      <p:sp>
        <p:nvSpPr>
          <p:cNvPr id="6" name="TextBox 2"/>
          <p:cNvSpPr txBox="1">
            <a:spLocks noChangeArrowheads="1"/>
          </p:cNvSpPr>
          <p:nvPr/>
        </p:nvSpPr>
        <p:spPr bwMode="auto">
          <a:xfrm>
            <a:off x="568286" y="1962834"/>
            <a:ext cx="211917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smtClean="0">
                <a:solidFill>
                  <a:srgbClr val="000000"/>
                </a:solidFill>
                <a:latin typeface="Arial"/>
                <a:ea typeface="ＭＳ Ｐゴシック" charset="0"/>
              </a:rPr>
              <a:t>ATP synthesis</a:t>
            </a:r>
          </a:p>
          <a:p>
            <a:pPr eaLnBrk="0" hangingPunct="0">
              <a:lnSpc>
                <a:spcPts val="2400"/>
              </a:lnSpc>
            </a:pPr>
            <a:r>
              <a:rPr lang="en-US" sz="2200" b="1" smtClean="0">
                <a:solidFill>
                  <a:srgbClr val="000000"/>
                </a:solidFill>
                <a:latin typeface="Arial"/>
                <a:ea typeface="ＭＳ Ｐゴシック" charset="0"/>
              </a:rPr>
              <a:t>requires energy</a:t>
            </a:r>
            <a:endParaRPr lang="en-US" sz="2200" b="1">
              <a:solidFill>
                <a:srgbClr val="000000"/>
              </a:solidFill>
              <a:latin typeface="Arial"/>
              <a:ea typeface="ＭＳ Ｐゴシック" charset="0"/>
            </a:endParaRPr>
          </a:p>
        </p:txBody>
      </p:sp>
      <p:sp>
        <p:nvSpPr>
          <p:cNvPr id="7" name="TextBox 4"/>
          <p:cNvSpPr txBox="1">
            <a:spLocks noChangeArrowheads="1"/>
          </p:cNvSpPr>
          <p:nvPr/>
        </p:nvSpPr>
        <p:spPr bwMode="auto">
          <a:xfrm>
            <a:off x="4413211" y="1962834"/>
            <a:ext cx="5432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a:solidFill>
                  <a:srgbClr val="000000"/>
                </a:solidFill>
                <a:latin typeface="Arial"/>
                <a:ea typeface="ＭＳ Ｐゴシック" charset="0"/>
              </a:rPr>
              <a:t>ATP</a:t>
            </a:r>
          </a:p>
        </p:txBody>
      </p:sp>
      <p:sp>
        <p:nvSpPr>
          <p:cNvPr id="8" name="TextBox 5"/>
          <p:cNvSpPr txBox="1">
            <a:spLocks noChangeArrowheads="1"/>
          </p:cNvSpPr>
          <p:nvPr/>
        </p:nvSpPr>
        <p:spPr bwMode="auto">
          <a:xfrm>
            <a:off x="6700798" y="1962834"/>
            <a:ext cx="21352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smtClean="0">
                <a:solidFill>
                  <a:srgbClr val="000000"/>
                </a:solidFill>
                <a:latin typeface="Arial"/>
                <a:ea typeface="ＭＳ Ｐゴシック" charset="0"/>
              </a:rPr>
              <a:t>ATP hydrolysis</a:t>
            </a:r>
          </a:p>
          <a:p>
            <a:pPr eaLnBrk="0" hangingPunct="0">
              <a:lnSpc>
                <a:spcPts val="2400"/>
              </a:lnSpc>
            </a:pPr>
            <a:r>
              <a:rPr lang="en-US" sz="2200" b="1" smtClean="0">
                <a:solidFill>
                  <a:srgbClr val="000000"/>
                </a:solidFill>
                <a:latin typeface="Arial"/>
                <a:ea typeface="ＭＳ Ｐゴシック" charset="0"/>
              </a:rPr>
              <a:t>releases energy</a:t>
            </a:r>
            <a:endParaRPr lang="en-US" sz="2200" b="1">
              <a:solidFill>
                <a:srgbClr val="000000"/>
              </a:solidFill>
              <a:latin typeface="Arial"/>
              <a:ea typeface="ＭＳ Ｐゴシック" charset="0"/>
            </a:endParaRPr>
          </a:p>
        </p:txBody>
      </p:sp>
      <p:sp>
        <p:nvSpPr>
          <p:cNvPr id="9" name="TextBox 7"/>
          <p:cNvSpPr txBox="1">
            <a:spLocks noChangeArrowheads="1"/>
          </p:cNvSpPr>
          <p:nvPr/>
        </p:nvSpPr>
        <p:spPr bwMode="auto">
          <a:xfrm>
            <a:off x="568286" y="4139296"/>
            <a:ext cx="252793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smtClean="0">
                <a:solidFill>
                  <a:srgbClr val="000000"/>
                </a:solidFill>
                <a:latin typeface="Arial"/>
                <a:ea typeface="ＭＳ Ｐゴシック" charset="0"/>
              </a:rPr>
              <a:t>Energy from</a:t>
            </a:r>
          </a:p>
          <a:p>
            <a:pPr eaLnBrk="0" hangingPunct="0">
              <a:lnSpc>
                <a:spcPts val="2400"/>
              </a:lnSpc>
            </a:pPr>
            <a:r>
              <a:rPr lang="en-US" sz="2200" b="1" smtClean="0">
                <a:solidFill>
                  <a:srgbClr val="000000"/>
                </a:solidFill>
                <a:latin typeface="Arial"/>
                <a:ea typeface="ＭＳ Ｐゴシック" charset="0"/>
              </a:rPr>
              <a:t>cellular respiration</a:t>
            </a:r>
            <a:endParaRPr lang="en-US" sz="2200" b="1">
              <a:solidFill>
                <a:srgbClr val="000000"/>
              </a:solidFill>
              <a:latin typeface="Arial"/>
              <a:ea typeface="ＭＳ Ｐゴシック" charset="0"/>
            </a:endParaRPr>
          </a:p>
        </p:txBody>
      </p:sp>
      <p:sp>
        <p:nvSpPr>
          <p:cNvPr id="10" name="TextBox 9"/>
          <p:cNvSpPr txBox="1">
            <a:spLocks noChangeArrowheads="1"/>
          </p:cNvSpPr>
          <p:nvPr/>
        </p:nvSpPr>
        <p:spPr bwMode="auto">
          <a:xfrm>
            <a:off x="3846472" y="4940190"/>
            <a:ext cx="5947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ADP</a:t>
            </a:r>
            <a:endParaRPr lang="en-US" sz="2200" b="1" dirty="0">
              <a:solidFill>
                <a:srgbClr val="000000"/>
              </a:solidFill>
              <a:latin typeface="Arial"/>
              <a:ea typeface="ＭＳ Ｐゴシック" charset="0"/>
            </a:endParaRPr>
          </a:p>
        </p:txBody>
      </p:sp>
      <p:sp>
        <p:nvSpPr>
          <p:cNvPr id="11" name="TextBox 11"/>
          <p:cNvSpPr txBox="1">
            <a:spLocks noChangeArrowheads="1"/>
          </p:cNvSpPr>
          <p:nvPr/>
        </p:nvSpPr>
        <p:spPr bwMode="auto">
          <a:xfrm>
            <a:off x="6675398" y="4139296"/>
            <a:ext cx="172643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smtClean="0">
                <a:solidFill>
                  <a:srgbClr val="000000"/>
                </a:solidFill>
                <a:latin typeface="Arial"/>
                <a:ea typeface="ＭＳ Ｐゴシック" charset="0"/>
              </a:rPr>
              <a:t>Energy for</a:t>
            </a:r>
          </a:p>
          <a:p>
            <a:pPr eaLnBrk="0" hangingPunct="0">
              <a:lnSpc>
                <a:spcPts val="2400"/>
              </a:lnSpc>
            </a:pPr>
            <a:r>
              <a:rPr lang="en-US" sz="2200" b="1" smtClean="0">
                <a:solidFill>
                  <a:srgbClr val="000000"/>
                </a:solidFill>
                <a:latin typeface="Arial"/>
                <a:ea typeface="ＭＳ Ｐゴシック" charset="0"/>
              </a:rPr>
              <a:t>cellular work</a:t>
            </a:r>
            <a:endParaRPr lang="en-US" sz="2200" b="1">
              <a:solidFill>
                <a:srgbClr val="000000"/>
              </a:solidFill>
              <a:latin typeface="Arial"/>
              <a:ea typeface="ＭＳ Ｐゴシック" charset="0"/>
            </a:endParaRPr>
          </a:p>
        </p:txBody>
      </p:sp>
      <p:sp>
        <p:nvSpPr>
          <p:cNvPr id="12" name="TextBox 11"/>
          <p:cNvSpPr txBox="1">
            <a:spLocks noChangeArrowheads="1"/>
          </p:cNvSpPr>
          <p:nvPr/>
        </p:nvSpPr>
        <p:spPr bwMode="auto">
          <a:xfrm>
            <a:off x="4825166" y="4973525"/>
            <a:ext cx="1875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P</a:t>
            </a:r>
            <a:endParaRPr lang="en-US" sz="2200" b="1" dirty="0">
              <a:solidFill>
                <a:srgbClr val="000000"/>
              </a:solidFill>
              <a:latin typeface="Arial"/>
              <a:ea typeface="ＭＳ Ｐゴシック" charset="0"/>
            </a:endParaRPr>
          </a:p>
        </p:txBody>
      </p:sp>
      <p:sp>
        <p:nvSpPr>
          <p:cNvPr id="13" name="TextBox 12"/>
          <p:cNvSpPr txBox="1">
            <a:spLocks noChangeArrowheads="1"/>
          </p:cNvSpPr>
          <p:nvPr/>
        </p:nvSpPr>
        <p:spPr bwMode="auto">
          <a:xfrm>
            <a:off x="4506128" y="4956874"/>
            <a:ext cx="1651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Times New Roman" pitchFamily="18" charset="0"/>
                <a:ea typeface="ＭＳ Ｐゴシック" charset="0"/>
                <a:cs typeface="Times New Roman" pitchFamily="18" charset="0"/>
              </a:rPr>
              <a:t>+</a:t>
            </a:r>
            <a:endParaRPr lang="en-US" sz="2200" b="1" dirty="0">
              <a:solidFill>
                <a:srgbClr val="000000"/>
              </a:solidFill>
              <a:latin typeface="Times New Roman" pitchFamily="18" charset="0"/>
              <a:ea typeface="ＭＳ Ｐゴシック" charset="0"/>
              <a:cs typeface="Times New Roman" pitchFamily="18" charset="0"/>
            </a:endParaRPr>
          </a:p>
        </p:txBody>
      </p:sp>
      <p:sp>
        <p:nvSpPr>
          <p:cNvPr id="16" name="Freeform 15"/>
          <p:cNvSpPr/>
          <p:nvPr/>
        </p:nvSpPr>
        <p:spPr>
          <a:xfrm>
            <a:off x="2515680" y="2175176"/>
            <a:ext cx="745540" cy="509968"/>
          </a:xfrm>
          <a:custGeom>
            <a:avLst/>
            <a:gdLst>
              <a:gd name="connsiteX0" fmla="*/ 6350 w 745540"/>
              <a:gd name="connsiteY0" fmla="*/ 6350 h 509968"/>
              <a:gd name="connsiteX1" fmla="*/ 739190 w 745540"/>
              <a:gd name="connsiteY1" fmla="*/ 503618 h 509968"/>
            </a:gdLst>
            <a:ahLst/>
            <a:cxnLst>
              <a:cxn ang="0">
                <a:pos x="connsiteX0" y="connsiteY0"/>
              </a:cxn>
              <a:cxn ang="1">
                <a:pos x="connsiteX1" y="connsiteY1"/>
              </a:cxn>
            </a:cxnLst>
            <a:rect l="l" t="t" r="r" b="b"/>
            <a:pathLst>
              <a:path w="745540" h="509968">
                <a:moveTo>
                  <a:pt x="6350" y="6350"/>
                </a:moveTo>
                <a:lnTo>
                  <a:pt x="739190" y="503618"/>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7" name="Freeform 3"/>
          <p:cNvSpPr/>
          <p:nvPr/>
        </p:nvSpPr>
        <p:spPr>
          <a:xfrm>
            <a:off x="5974156" y="2121950"/>
            <a:ext cx="685596" cy="664552"/>
          </a:xfrm>
          <a:custGeom>
            <a:avLst/>
            <a:gdLst>
              <a:gd name="connsiteX0" fmla="*/ 679246 w 685596"/>
              <a:gd name="connsiteY0" fmla="*/ 6350 h 664552"/>
              <a:gd name="connsiteX1" fmla="*/ 6350 w 685596"/>
              <a:gd name="connsiteY1" fmla="*/ 658202 h 664552"/>
            </a:gdLst>
            <a:ahLst/>
            <a:cxnLst>
              <a:cxn ang="0">
                <a:pos x="connsiteX0" y="connsiteY0"/>
              </a:cxn>
              <a:cxn ang="1">
                <a:pos x="connsiteX1" y="connsiteY1"/>
              </a:cxn>
            </a:cxnLst>
            <a:rect l="l" t="t" r="r" b="b"/>
            <a:pathLst>
              <a:path w="685596" h="664552">
                <a:moveTo>
                  <a:pt x="679246" y="6350"/>
                </a:moveTo>
                <a:lnTo>
                  <a:pt x="6350" y="658202"/>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9" name="Rectangle 18"/>
          <p:cNvSpPr/>
          <p:nvPr/>
        </p:nvSpPr>
        <p:spPr>
          <a:xfrm>
            <a:off x="376636" y="49210"/>
            <a:ext cx="8191854" cy="954107"/>
          </a:xfrm>
          <a:prstGeom prst="rect">
            <a:avLst/>
          </a:prstGeom>
        </p:spPr>
        <p:txBody>
          <a:bodyPr wrap="square">
            <a:spAutoFit/>
          </a:bodyPr>
          <a:lstStyle/>
          <a:p>
            <a:r>
              <a:rPr lang="en-US" sz="2800" b="1" dirty="0">
                <a:solidFill>
                  <a:srgbClr val="558ED5"/>
                </a:solidFill>
                <a:latin typeface="Arial" panose="020B0604020202020204" pitchFamily="34" charset="0"/>
                <a:cs typeface="Arial" panose="020B0604020202020204" pitchFamily="34" charset="0"/>
              </a:rPr>
              <a:t>ATP drives cellular work by coupling exergonic and endergonic reactions</a:t>
            </a:r>
            <a:endParaRPr lang="en-US" sz="2800" dirty="0">
              <a:solidFill>
                <a:srgbClr val="558ED5"/>
              </a:solidFill>
            </a:endParaRPr>
          </a:p>
        </p:txBody>
      </p:sp>
      <p:sp>
        <p:nvSpPr>
          <p:cNvPr id="3" name="TextBox 2"/>
          <p:cNvSpPr txBox="1"/>
          <p:nvPr/>
        </p:nvSpPr>
        <p:spPr>
          <a:xfrm>
            <a:off x="345591" y="5449856"/>
            <a:ext cx="8767364" cy="954107"/>
          </a:xfrm>
          <a:prstGeom prst="rect">
            <a:avLst/>
          </a:prstGeom>
          <a:noFill/>
        </p:spPr>
        <p:txBody>
          <a:bodyPr wrap="square" rtlCol="0">
            <a:spAutoFit/>
          </a:bodyPr>
          <a:lstStyle/>
          <a:p>
            <a:r>
              <a:rPr lang="en-US" sz="2800" b="1" dirty="0" smtClean="0">
                <a:solidFill>
                  <a:srgbClr val="FF0000"/>
                </a:solidFill>
                <a:latin typeface="Arial"/>
                <a:cs typeface="Arial"/>
              </a:rPr>
              <a:t>Determine what parts of the cycle refer to endergonic/exergonic reactions. </a:t>
            </a:r>
            <a:endParaRPr lang="en-US" sz="2800" b="1" dirty="0">
              <a:solidFill>
                <a:srgbClr val="FF0000"/>
              </a:solidFill>
              <a:latin typeface="Arial"/>
              <a:cs typeface="Arial"/>
            </a:endParaRPr>
          </a:p>
        </p:txBody>
      </p:sp>
      <p:sp>
        <p:nvSpPr>
          <p:cNvPr id="4" name="TextBox 3"/>
          <p:cNvSpPr txBox="1"/>
          <p:nvPr/>
        </p:nvSpPr>
        <p:spPr>
          <a:xfrm>
            <a:off x="1216338" y="1378058"/>
            <a:ext cx="6797854" cy="4031873"/>
          </a:xfrm>
          <a:prstGeom prst="rect">
            <a:avLst/>
          </a:prstGeom>
          <a:noFill/>
        </p:spPr>
        <p:txBody>
          <a:bodyPr wrap="none" rtlCol="0">
            <a:spAutoFit/>
          </a:bodyPr>
          <a:lstStyle/>
          <a:p>
            <a:r>
              <a:rPr lang="en-US" sz="3200" b="1" dirty="0" smtClean="0">
                <a:solidFill>
                  <a:srgbClr val="FF0000"/>
                </a:solidFill>
                <a:latin typeface="Arial"/>
                <a:cs typeface="Arial"/>
              </a:rPr>
              <a:t>1                                                     2</a:t>
            </a:r>
          </a:p>
          <a:p>
            <a:endParaRPr lang="en-US" sz="3200" b="1" dirty="0" smtClean="0">
              <a:solidFill>
                <a:srgbClr val="FF0000"/>
              </a:solidFill>
              <a:latin typeface="Arial"/>
              <a:cs typeface="Arial"/>
            </a:endParaRPr>
          </a:p>
          <a:p>
            <a:endParaRPr lang="en-US" sz="3200" b="1" dirty="0">
              <a:solidFill>
                <a:srgbClr val="FF0000"/>
              </a:solidFill>
              <a:latin typeface="Arial"/>
              <a:cs typeface="Arial"/>
            </a:endParaRPr>
          </a:p>
          <a:p>
            <a:endParaRPr lang="en-US" sz="3200" b="1" dirty="0" smtClean="0">
              <a:solidFill>
                <a:srgbClr val="FF0000"/>
              </a:solidFill>
              <a:latin typeface="Arial"/>
              <a:cs typeface="Arial"/>
            </a:endParaRPr>
          </a:p>
          <a:p>
            <a:endParaRPr lang="en-US" sz="3200" b="1" dirty="0">
              <a:solidFill>
                <a:srgbClr val="FF0000"/>
              </a:solidFill>
              <a:latin typeface="Arial"/>
              <a:cs typeface="Arial"/>
            </a:endParaRPr>
          </a:p>
          <a:p>
            <a:endParaRPr lang="en-US" sz="3200" b="1" dirty="0" smtClean="0">
              <a:solidFill>
                <a:srgbClr val="FF0000"/>
              </a:solidFill>
              <a:latin typeface="Arial"/>
              <a:cs typeface="Arial"/>
            </a:endParaRPr>
          </a:p>
          <a:p>
            <a:endParaRPr lang="en-US" sz="3200" b="1" dirty="0">
              <a:solidFill>
                <a:srgbClr val="FF0000"/>
              </a:solidFill>
              <a:latin typeface="Arial"/>
              <a:cs typeface="Arial"/>
            </a:endParaRPr>
          </a:p>
          <a:p>
            <a:r>
              <a:rPr lang="en-US" sz="3200" b="1" dirty="0" smtClean="0">
                <a:solidFill>
                  <a:srgbClr val="FF0000"/>
                </a:solidFill>
                <a:latin typeface="Arial"/>
                <a:cs typeface="Arial"/>
              </a:rPr>
              <a:t>3                                                     4</a:t>
            </a:r>
            <a:endParaRPr lang="en-US" sz="3200" b="1" dirty="0">
              <a:solidFill>
                <a:srgbClr val="FF0000"/>
              </a:solidFill>
              <a:latin typeface="Arial"/>
              <a:cs typeface="Arial"/>
            </a:endParaRPr>
          </a:p>
        </p:txBody>
      </p:sp>
    </p:spTree>
    <p:extLst>
      <p:ext uri="{BB962C8B-B14F-4D97-AF65-F5344CB8AC3E}">
        <p14:creationId xmlns:p14="http://schemas.microsoft.com/office/powerpoint/2010/main" val="1334936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r:link="rId4">
            <a:extLst>
              <a:ext uri="{28A0092B-C50C-407E-A947-70E740481C1C}">
                <a14:useLocalDpi xmlns:a14="http://schemas.microsoft.com/office/drawing/2010/main" val="0"/>
              </a:ext>
            </a:extLst>
          </a:blip>
          <a:srcRect b="3823"/>
          <a:stretch>
            <a:fillRect/>
          </a:stretch>
        </p:blipFill>
        <p:spPr>
          <a:xfrm>
            <a:off x="298704" y="1511808"/>
            <a:ext cx="8546592" cy="3834384"/>
          </a:xfrm>
          <a:prstGeom prst="rect">
            <a:avLst/>
          </a:prstGeom>
        </p:spPr>
      </p:pic>
      <p:sp>
        <p:nvSpPr>
          <p:cNvPr id="6" name="TextBox 2"/>
          <p:cNvSpPr txBox="1">
            <a:spLocks noChangeArrowheads="1"/>
          </p:cNvSpPr>
          <p:nvPr/>
        </p:nvSpPr>
        <p:spPr bwMode="auto">
          <a:xfrm>
            <a:off x="568286" y="1962834"/>
            <a:ext cx="211917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smtClean="0">
                <a:solidFill>
                  <a:srgbClr val="000000"/>
                </a:solidFill>
                <a:latin typeface="Arial"/>
                <a:ea typeface="ＭＳ Ｐゴシック" charset="0"/>
              </a:rPr>
              <a:t>ATP synthesis</a:t>
            </a:r>
          </a:p>
          <a:p>
            <a:pPr eaLnBrk="0" hangingPunct="0">
              <a:lnSpc>
                <a:spcPts val="2400"/>
              </a:lnSpc>
            </a:pPr>
            <a:r>
              <a:rPr lang="en-US" sz="2200" b="1" smtClean="0">
                <a:solidFill>
                  <a:srgbClr val="000000"/>
                </a:solidFill>
                <a:latin typeface="Arial"/>
                <a:ea typeface="ＭＳ Ｐゴシック" charset="0"/>
              </a:rPr>
              <a:t>requires energy</a:t>
            </a:r>
            <a:endParaRPr lang="en-US" sz="2200" b="1">
              <a:solidFill>
                <a:srgbClr val="000000"/>
              </a:solidFill>
              <a:latin typeface="Arial"/>
              <a:ea typeface="ＭＳ Ｐゴシック" charset="0"/>
            </a:endParaRPr>
          </a:p>
        </p:txBody>
      </p:sp>
      <p:sp>
        <p:nvSpPr>
          <p:cNvPr id="7" name="TextBox 4"/>
          <p:cNvSpPr txBox="1">
            <a:spLocks noChangeArrowheads="1"/>
          </p:cNvSpPr>
          <p:nvPr/>
        </p:nvSpPr>
        <p:spPr bwMode="auto">
          <a:xfrm>
            <a:off x="4413211" y="1962834"/>
            <a:ext cx="5432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a:solidFill>
                  <a:srgbClr val="000000"/>
                </a:solidFill>
                <a:latin typeface="Arial"/>
                <a:ea typeface="ＭＳ Ｐゴシック" charset="0"/>
              </a:rPr>
              <a:t>ATP</a:t>
            </a:r>
          </a:p>
        </p:txBody>
      </p:sp>
      <p:sp>
        <p:nvSpPr>
          <p:cNvPr id="8" name="TextBox 5"/>
          <p:cNvSpPr txBox="1">
            <a:spLocks noChangeArrowheads="1"/>
          </p:cNvSpPr>
          <p:nvPr/>
        </p:nvSpPr>
        <p:spPr bwMode="auto">
          <a:xfrm>
            <a:off x="6700798" y="1962834"/>
            <a:ext cx="21352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smtClean="0">
                <a:solidFill>
                  <a:srgbClr val="000000"/>
                </a:solidFill>
                <a:latin typeface="Arial"/>
                <a:ea typeface="ＭＳ Ｐゴシック" charset="0"/>
              </a:rPr>
              <a:t>ATP hydrolysis</a:t>
            </a:r>
          </a:p>
          <a:p>
            <a:pPr eaLnBrk="0" hangingPunct="0">
              <a:lnSpc>
                <a:spcPts val="2400"/>
              </a:lnSpc>
            </a:pPr>
            <a:r>
              <a:rPr lang="en-US" sz="2200" b="1" smtClean="0">
                <a:solidFill>
                  <a:srgbClr val="000000"/>
                </a:solidFill>
                <a:latin typeface="Arial"/>
                <a:ea typeface="ＭＳ Ｐゴシック" charset="0"/>
              </a:rPr>
              <a:t>releases energy</a:t>
            </a:r>
            <a:endParaRPr lang="en-US" sz="2200" b="1">
              <a:solidFill>
                <a:srgbClr val="000000"/>
              </a:solidFill>
              <a:latin typeface="Arial"/>
              <a:ea typeface="ＭＳ Ｐゴシック" charset="0"/>
            </a:endParaRPr>
          </a:p>
        </p:txBody>
      </p:sp>
      <p:sp>
        <p:nvSpPr>
          <p:cNvPr id="9" name="TextBox 7"/>
          <p:cNvSpPr txBox="1">
            <a:spLocks noChangeArrowheads="1"/>
          </p:cNvSpPr>
          <p:nvPr/>
        </p:nvSpPr>
        <p:spPr bwMode="auto">
          <a:xfrm>
            <a:off x="568286" y="4139296"/>
            <a:ext cx="252793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smtClean="0">
                <a:solidFill>
                  <a:srgbClr val="000000"/>
                </a:solidFill>
                <a:latin typeface="Arial"/>
                <a:ea typeface="ＭＳ Ｐゴシック" charset="0"/>
              </a:rPr>
              <a:t>Energy from</a:t>
            </a:r>
          </a:p>
          <a:p>
            <a:pPr eaLnBrk="0" hangingPunct="0">
              <a:lnSpc>
                <a:spcPts val="2400"/>
              </a:lnSpc>
            </a:pPr>
            <a:r>
              <a:rPr lang="en-US" sz="2200" b="1" smtClean="0">
                <a:solidFill>
                  <a:srgbClr val="000000"/>
                </a:solidFill>
                <a:latin typeface="Arial"/>
                <a:ea typeface="ＭＳ Ｐゴシック" charset="0"/>
              </a:rPr>
              <a:t>cellular respiration</a:t>
            </a:r>
            <a:endParaRPr lang="en-US" sz="2200" b="1">
              <a:solidFill>
                <a:srgbClr val="000000"/>
              </a:solidFill>
              <a:latin typeface="Arial"/>
              <a:ea typeface="ＭＳ Ｐゴシック" charset="0"/>
            </a:endParaRPr>
          </a:p>
        </p:txBody>
      </p:sp>
      <p:sp>
        <p:nvSpPr>
          <p:cNvPr id="10" name="TextBox 9"/>
          <p:cNvSpPr txBox="1">
            <a:spLocks noChangeArrowheads="1"/>
          </p:cNvSpPr>
          <p:nvPr/>
        </p:nvSpPr>
        <p:spPr bwMode="auto">
          <a:xfrm>
            <a:off x="3846472" y="4940190"/>
            <a:ext cx="5947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ADP</a:t>
            </a:r>
            <a:endParaRPr lang="en-US" sz="2200" b="1" dirty="0">
              <a:solidFill>
                <a:srgbClr val="000000"/>
              </a:solidFill>
              <a:latin typeface="Arial"/>
              <a:ea typeface="ＭＳ Ｐゴシック" charset="0"/>
            </a:endParaRPr>
          </a:p>
        </p:txBody>
      </p:sp>
      <p:sp>
        <p:nvSpPr>
          <p:cNvPr id="11" name="TextBox 11"/>
          <p:cNvSpPr txBox="1">
            <a:spLocks noChangeArrowheads="1"/>
          </p:cNvSpPr>
          <p:nvPr/>
        </p:nvSpPr>
        <p:spPr bwMode="auto">
          <a:xfrm>
            <a:off x="6675398" y="4139296"/>
            <a:ext cx="172643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smtClean="0">
                <a:solidFill>
                  <a:srgbClr val="000000"/>
                </a:solidFill>
                <a:latin typeface="Arial"/>
                <a:ea typeface="ＭＳ Ｐゴシック" charset="0"/>
              </a:rPr>
              <a:t>Energy for</a:t>
            </a:r>
          </a:p>
          <a:p>
            <a:pPr eaLnBrk="0" hangingPunct="0">
              <a:lnSpc>
                <a:spcPts val="2400"/>
              </a:lnSpc>
            </a:pPr>
            <a:r>
              <a:rPr lang="en-US" sz="2200" b="1" smtClean="0">
                <a:solidFill>
                  <a:srgbClr val="000000"/>
                </a:solidFill>
                <a:latin typeface="Arial"/>
                <a:ea typeface="ＭＳ Ｐゴシック" charset="0"/>
              </a:rPr>
              <a:t>cellular work</a:t>
            </a:r>
            <a:endParaRPr lang="en-US" sz="2200" b="1">
              <a:solidFill>
                <a:srgbClr val="000000"/>
              </a:solidFill>
              <a:latin typeface="Arial"/>
              <a:ea typeface="ＭＳ Ｐゴシック" charset="0"/>
            </a:endParaRPr>
          </a:p>
        </p:txBody>
      </p:sp>
      <p:sp>
        <p:nvSpPr>
          <p:cNvPr id="12" name="TextBox 11"/>
          <p:cNvSpPr txBox="1">
            <a:spLocks noChangeArrowheads="1"/>
          </p:cNvSpPr>
          <p:nvPr/>
        </p:nvSpPr>
        <p:spPr bwMode="auto">
          <a:xfrm>
            <a:off x="4825166" y="4973525"/>
            <a:ext cx="1875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Arial"/>
                <a:ea typeface="ＭＳ Ｐゴシック" charset="0"/>
              </a:rPr>
              <a:t>P</a:t>
            </a:r>
            <a:endParaRPr lang="en-US" sz="2200" b="1" dirty="0">
              <a:solidFill>
                <a:srgbClr val="000000"/>
              </a:solidFill>
              <a:latin typeface="Arial"/>
              <a:ea typeface="ＭＳ Ｐゴシック" charset="0"/>
            </a:endParaRPr>
          </a:p>
        </p:txBody>
      </p:sp>
      <p:sp>
        <p:nvSpPr>
          <p:cNvPr id="13" name="TextBox 12"/>
          <p:cNvSpPr txBox="1">
            <a:spLocks noChangeArrowheads="1"/>
          </p:cNvSpPr>
          <p:nvPr/>
        </p:nvSpPr>
        <p:spPr bwMode="auto">
          <a:xfrm>
            <a:off x="4506128" y="4956874"/>
            <a:ext cx="1651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400"/>
              </a:lnSpc>
            </a:pPr>
            <a:r>
              <a:rPr lang="en-US" sz="2200" b="1" dirty="0" smtClean="0">
                <a:solidFill>
                  <a:srgbClr val="000000"/>
                </a:solidFill>
                <a:latin typeface="Times New Roman" pitchFamily="18" charset="0"/>
                <a:ea typeface="ＭＳ Ｐゴシック" charset="0"/>
                <a:cs typeface="Times New Roman" pitchFamily="18" charset="0"/>
              </a:rPr>
              <a:t>+</a:t>
            </a:r>
            <a:endParaRPr lang="en-US" sz="2200" b="1" dirty="0">
              <a:solidFill>
                <a:srgbClr val="000000"/>
              </a:solidFill>
              <a:latin typeface="Times New Roman" pitchFamily="18" charset="0"/>
              <a:ea typeface="ＭＳ Ｐゴシック" charset="0"/>
              <a:cs typeface="Times New Roman" pitchFamily="18" charset="0"/>
            </a:endParaRPr>
          </a:p>
        </p:txBody>
      </p:sp>
      <p:sp>
        <p:nvSpPr>
          <p:cNvPr id="16" name="Freeform 15"/>
          <p:cNvSpPr/>
          <p:nvPr/>
        </p:nvSpPr>
        <p:spPr>
          <a:xfrm>
            <a:off x="2515680" y="2175176"/>
            <a:ext cx="745540" cy="509968"/>
          </a:xfrm>
          <a:custGeom>
            <a:avLst/>
            <a:gdLst>
              <a:gd name="connsiteX0" fmla="*/ 6350 w 745540"/>
              <a:gd name="connsiteY0" fmla="*/ 6350 h 509968"/>
              <a:gd name="connsiteX1" fmla="*/ 739190 w 745540"/>
              <a:gd name="connsiteY1" fmla="*/ 503618 h 509968"/>
            </a:gdLst>
            <a:ahLst/>
            <a:cxnLst>
              <a:cxn ang="0">
                <a:pos x="connsiteX0" y="connsiteY0"/>
              </a:cxn>
              <a:cxn ang="1">
                <a:pos x="connsiteX1" y="connsiteY1"/>
              </a:cxn>
            </a:cxnLst>
            <a:rect l="l" t="t" r="r" b="b"/>
            <a:pathLst>
              <a:path w="745540" h="509968">
                <a:moveTo>
                  <a:pt x="6350" y="6350"/>
                </a:moveTo>
                <a:lnTo>
                  <a:pt x="739190" y="503618"/>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7" name="Freeform 3"/>
          <p:cNvSpPr/>
          <p:nvPr/>
        </p:nvSpPr>
        <p:spPr>
          <a:xfrm>
            <a:off x="5974156" y="2121950"/>
            <a:ext cx="685596" cy="664552"/>
          </a:xfrm>
          <a:custGeom>
            <a:avLst/>
            <a:gdLst>
              <a:gd name="connsiteX0" fmla="*/ 679246 w 685596"/>
              <a:gd name="connsiteY0" fmla="*/ 6350 h 664552"/>
              <a:gd name="connsiteX1" fmla="*/ 6350 w 685596"/>
              <a:gd name="connsiteY1" fmla="*/ 658202 h 664552"/>
            </a:gdLst>
            <a:ahLst/>
            <a:cxnLst>
              <a:cxn ang="0">
                <a:pos x="connsiteX0" y="connsiteY0"/>
              </a:cxn>
              <a:cxn ang="1">
                <a:pos x="connsiteX1" y="connsiteY1"/>
              </a:cxn>
            </a:cxnLst>
            <a:rect l="l" t="t" r="r" b="b"/>
            <a:pathLst>
              <a:path w="685596" h="664552">
                <a:moveTo>
                  <a:pt x="679246" y="6350"/>
                </a:moveTo>
                <a:lnTo>
                  <a:pt x="6350" y="658202"/>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9" name="Rectangle 18"/>
          <p:cNvSpPr/>
          <p:nvPr/>
        </p:nvSpPr>
        <p:spPr>
          <a:xfrm>
            <a:off x="376636" y="49210"/>
            <a:ext cx="8191854" cy="954107"/>
          </a:xfrm>
          <a:prstGeom prst="rect">
            <a:avLst/>
          </a:prstGeom>
        </p:spPr>
        <p:txBody>
          <a:bodyPr wrap="square">
            <a:spAutoFit/>
          </a:bodyPr>
          <a:lstStyle/>
          <a:p>
            <a:r>
              <a:rPr lang="en-US" sz="2800" b="1" dirty="0">
                <a:solidFill>
                  <a:srgbClr val="558ED5"/>
                </a:solidFill>
                <a:latin typeface="Arial" panose="020B0604020202020204" pitchFamily="34" charset="0"/>
                <a:cs typeface="Arial" panose="020B0604020202020204" pitchFamily="34" charset="0"/>
              </a:rPr>
              <a:t>ATP drives cellular work by coupling exergonic and endergonic reactions</a:t>
            </a:r>
            <a:endParaRPr lang="en-US" sz="2800" dirty="0">
              <a:solidFill>
                <a:srgbClr val="558ED5"/>
              </a:solidFill>
            </a:endParaRPr>
          </a:p>
        </p:txBody>
      </p:sp>
      <p:sp>
        <p:nvSpPr>
          <p:cNvPr id="3" name="TextBox 2"/>
          <p:cNvSpPr txBox="1"/>
          <p:nvPr/>
        </p:nvSpPr>
        <p:spPr>
          <a:xfrm>
            <a:off x="345591" y="5449856"/>
            <a:ext cx="8767364" cy="954107"/>
          </a:xfrm>
          <a:prstGeom prst="rect">
            <a:avLst/>
          </a:prstGeom>
          <a:noFill/>
        </p:spPr>
        <p:txBody>
          <a:bodyPr wrap="square" rtlCol="0">
            <a:spAutoFit/>
          </a:bodyPr>
          <a:lstStyle/>
          <a:p>
            <a:r>
              <a:rPr lang="en-US" sz="2800" b="1" dirty="0" smtClean="0">
                <a:solidFill>
                  <a:srgbClr val="FF0000"/>
                </a:solidFill>
                <a:latin typeface="Arial"/>
                <a:cs typeface="Arial"/>
              </a:rPr>
              <a:t>Determine what parts of the cycle refer to endergonic/exergonic reactions. </a:t>
            </a:r>
            <a:endParaRPr lang="en-US" sz="2800" b="1" dirty="0">
              <a:solidFill>
                <a:srgbClr val="FF0000"/>
              </a:solidFill>
              <a:latin typeface="Arial"/>
              <a:cs typeface="Arial"/>
            </a:endParaRPr>
          </a:p>
        </p:txBody>
      </p:sp>
      <p:sp>
        <p:nvSpPr>
          <p:cNvPr id="4" name="TextBox 3"/>
          <p:cNvSpPr txBox="1"/>
          <p:nvPr/>
        </p:nvSpPr>
        <p:spPr>
          <a:xfrm>
            <a:off x="504248" y="1314319"/>
            <a:ext cx="8225053" cy="3970318"/>
          </a:xfrm>
          <a:prstGeom prst="rect">
            <a:avLst/>
          </a:prstGeom>
          <a:noFill/>
        </p:spPr>
        <p:txBody>
          <a:bodyPr wrap="none" rtlCol="0">
            <a:spAutoFit/>
          </a:bodyPr>
          <a:lstStyle/>
          <a:p>
            <a:r>
              <a:rPr lang="en-US" sz="2800" b="1" dirty="0" smtClean="0">
                <a:solidFill>
                  <a:srgbClr val="FF0000"/>
                </a:solidFill>
                <a:latin typeface="Arial"/>
                <a:cs typeface="Arial"/>
              </a:rPr>
              <a:t>Endergonic                                           Exergonic</a:t>
            </a:r>
          </a:p>
          <a:p>
            <a:endParaRPr lang="en-US" sz="2800" b="1" dirty="0" smtClean="0">
              <a:solidFill>
                <a:srgbClr val="FF0000"/>
              </a:solidFill>
              <a:latin typeface="Arial"/>
              <a:cs typeface="Arial"/>
            </a:endParaRPr>
          </a:p>
          <a:p>
            <a:endParaRPr lang="en-US" sz="2800" b="1" dirty="0">
              <a:solidFill>
                <a:srgbClr val="FF0000"/>
              </a:solidFill>
              <a:latin typeface="Arial"/>
              <a:cs typeface="Arial"/>
            </a:endParaRPr>
          </a:p>
          <a:p>
            <a:endParaRPr lang="en-US" sz="2800" b="1" dirty="0" smtClean="0">
              <a:solidFill>
                <a:srgbClr val="FF0000"/>
              </a:solidFill>
              <a:latin typeface="Arial"/>
              <a:cs typeface="Arial"/>
            </a:endParaRPr>
          </a:p>
          <a:p>
            <a:endParaRPr lang="en-US" sz="2800" b="1" dirty="0" smtClean="0">
              <a:solidFill>
                <a:srgbClr val="FF0000"/>
              </a:solidFill>
              <a:latin typeface="Arial"/>
              <a:cs typeface="Arial"/>
            </a:endParaRPr>
          </a:p>
          <a:p>
            <a:endParaRPr lang="en-US" sz="2800" b="1" dirty="0">
              <a:solidFill>
                <a:srgbClr val="FF0000"/>
              </a:solidFill>
              <a:latin typeface="Arial"/>
              <a:cs typeface="Arial"/>
            </a:endParaRPr>
          </a:p>
          <a:p>
            <a:endParaRPr lang="en-US" sz="2800" b="1" dirty="0" smtClean="0">
              <a:solidFill>
                <a:srgbClr val="FF0000"/>
              </a:solidFill>
              <a:latin typeface="Arial"/>
              <a:cs typeface="Arial"/>
            </a:endParaRPr>
          </a:p>
          <a:p>
            <a:endParaRPr lang="en-US" sz="2800" b="1" dirty="0">
              <a:solidFill>
                <a:srgbClr val="FF0000"/>
              </a:solidFill>
              <a:latin typeface="Arial"/>
              <a:cs typeface="Arial"/>
            </a:endParaRPr>
          </a:p>
          <a:p>
            <a:r>
              <a:rPr lang="en-US" sz="2800" b="1" dirty="0">
                <a:solidFill>
                  <a:srgbClr val="FF0000"/>
                </a:solidFill>
                <a:latin typeface="Arial"/>
                <a:cs typeface="Arial"/>
              </a:rPr>
              <a:t>Endergonic </a:t>
            </a:r>
            <a:r>
              <a:rPr lang="en-US" sz="2800" b="1" dirty="0" smtClean="0">
                <a:solidFill>
                  <a:srgbClr val="FF0000"/>
                </a:solidFill>
                <a:latin typeface="Arial"/>
                <a:cs typeface="Arial"/>
              </a:rPr>
              <a:t>                                        Endergonic </a:t>
            </a:r>
            <a:endParaRPr lang="en-US" sz="2800" b="1" dirty="0">
              <a:solidFill>
                <a:srgbClr val="FF0000"/>
              </a:solidFill>
              <a:latin typeface="Arial"/>
              <a:cs typeface="Arial"/>
            </a:endParaRPr>
          </a:p>
        </p:txBody>
      </p:sp>
    </p:spTree>
    <p:extLst>
      <p:ext uri="{BB962C8B-B14F-4D97-AF65-F5344CB8AC3E}">
        <p14:creationId xmlns:p14="http://schemas.microsoft.com/office/powerpoint/2010/main" val="36893376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17_EnzymeEnviroFactor-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042" y="79279"/>
            <a:ext cx="6123958" cy="6778721"/>
          </a:xfrm>
          <a:prstGeom prst="rect">
            <a:avLst/>
          </a:prstGeom>
        </p:spPr>
      </p:pic>
      <p:sp>
        <p:nvSpPr>
          <p:cNvPr id="4" name="TextBox 3"/>
          <p:cNvSpPr txBox="1"/>
          <p:nvPr/>
        </p:nvSpPr>
        <p:spPr>
          <a:xfrm>
            <a:off x="4017589" y="121156"/>
            <a:ext cx="2521944" cy="787395"/>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Optimal temperature for</a:t>
            </a:r>
          </a:p>
          <a:p>
            <a:pPr marL="342900" indent="-342900" eaLnBrk="0" hangingPunct="0">
              <a:lnSpc>
                <a:spcPts val="1800"/>
              </a:lnSpc>
            </a:pPr>
            <a:r>
              <a:rPr lang="en-US" sz="1600" b="1" dirty="0">
                <a:solidFill>
                  <a:srgbClr val="000000"/>
                </a:solidFill>
                <a:latin typeface="Arial"/>
                <a:ea typeface="ＭＳ Ｐゴシック" charset="0"/>
                <a:cs typeface="Arial"/>
              </a:rPr>
              <a:t>typical human enzyme</a:t>
            </a:r>
          </a:p>
          <a:p>
            <a:pPr marL="342900" indent="-342900" eaLnBrk="0" hangingPunct="0">
              <a:lnSpc>
                <a:spcPts val="1800"/>
              </a:lnSpc>
            </a:pPr>
            <a:r>
              <a:rPr lang="en-US" sz="1600" b="1" dirty="0">
                <a:solidFill>
                  <a:srgbClr val="000000"/>
                </a:solidFill>
                <a:latin typeface="Arial"/>
                <a:ea typeface="ＭＳ Ｐゴシック" charset="0"/>
                <a:cs typeface="Arial"/>
              </a:rPr>
              <a:t>(37</a:t>
            </a:r>
            <a:r>
              <a:rPr lang="en-US" sz="1600" b="1" dirty="0">
                <a:solidFill>
                  <a:srgbClr val="000000"/>
                </a:solidFill>
                <a:latin typeface="Symbol Std"/>
                <a:ea typeface="ＭＳ Ｐゴシック" charset="0"/>
                <a:cs typeface="Arial"/>
                <a:sym typeface="Symbol"/>
              </a:rPr>
              <a:t></a:t>
            </a:r>
            <a:r>
              <a:rPr lang="en-US" sz="1600" b="1" dirty="0">
                <a:solidFill>
                  <a:srgbClr val="000000"/>
                </a:solidFill>
                <a:latin typeface="Arial"/>
                <a:ea typeface="ＭＳ Ｐゴシック" charset="0"/>
                <a:cs typeface="Arial"/>
              </a:rPr>
              <a:t>C)</a:t>
            </a:r>
          </a:p>
        </p:txBody>
      </p:sp>
      <p:sp>
        <p:nvSpPr>
          <p:cNvPr id="6" name="TextBox 5"/>
          <p:cNvSpPr txBox="1"/>
          <p:nvPr/>
        </p:nvSpPr>
        <p:spPr>
          <a:xfrm>
            <a:off x="3954085" y="3466700"/>
            <a:ext cx="2373967" cy="787395"/>
          </a:xfrm>
          <a:prstGeom prst="rect">
            <a:avLst/>
          </a:prstGeom>
          <a:noFill/>
        </p:spPr>
        <p:txBody>
          <a:bodyPr wrap="none" rtlCol="0">
            <a:spAutoFit/>
          </a:bodyPr>
          <a:lstStyle/>
          <a:p>
            <a:pPr marL="342900" indent="-342900" algn="r" eaLnBrk="0" hangingPunct="0">
              <a:lnSpc>
                <a:spcPts val="1800"/>
              </a:lnSpc>
            </a:pPr>
            <a:r>
              <a:rPr lang="en-US" sz="1600" b="1" dirty="0">
                <a:solidFill>
                  <a:srgbClr val="000000"/>
                </a:solidFill>
                <a:latin typeface="Arial"/>
                <a:ea typeface="ＭＳ Ｐゴシック" charset="0"/>
                <a:cs typeface="Arial"/>
              </a:rPr>
              <a:t>Optimal pH for pepsin</a:t>
            </a:r>
          </a:p>
          <a:p>
            <a:pPr marL="342900" indent="-342900" algn="r" eaLnBrk="0" hangingPunct="0">
              <a:lnSpc>
                <a:spcPts val="1800"/>
              </a:lnSpc>
            </a:pPr>
            <a:r>
              <a:rPr lang="en-US" sz="1600" b="1" dirty="0">
                <a:solidFill>
                  <a:srgbClr val="000000"/>
                </a:solidFill>
                <a:latin typeface="Arial"/>
                <a:ea typeface="ＭＳ Ｐゴシック" charset="0"/>
                <a:cs typeface="Arial"/>
              </a:rPr>
              <a:t>(stomach</a:t>
            </a:r>
          </a:p>
          <a:p>
            <a:pPr marL="342900" indent="-342900" algn="r" eaLnBrk="0" hangingPunct="0">
              <a:lnSpc>
                <a:spcPts val="1800"/>
              </a:lnSpc>
            </a:pPr>
            <a:r>
              <a:rPr lang="en-US" sz="1600" b="1" dirty="0">
                <a:solidFill>
                  <a:srgbClr val="000000"/>
                </a:solidFill>
                <a:latin typeface="Arial"/>
                <a:ea typeface="ＭＳ Ｐゴシック" charset="0"/>
                <a:cs typeface="Arial"/>
              </a:rPr>
              <a:t>enzyme)</a:t>
            </a:r>
          </a:p>
        </p:txBody>
      </p:sp>
      <p:sp>
        <p:nvSpPr>
          <p:cNvPr id="8" name="TextBox 7"/>
          <p:cNvSpPr txBox="1"/>
          <p:nvPr/>
        </p:nvSpPr>
        <p:spPr>
          <a:xfrm>
            <a:off x="6724730" y="3466700"/>
            <a:ext cx="2353529" cy="787395"/>
          </a:xfrm>
          <a:prstGeom prst="rect">
            <a:avLst/>
          </a:prstGeom>
          <a:noFill/>
        </p:spPr>
        <p:txBody>
          <a:bodyPr wrap="none" rtlCol="0">
            <a:spAutoFit/>
          </a:bodyPr>
          <a:lstStyle/>
          <a:p>
            <a:pPr marL="342900" indent="-342900" algn="r" eaLnBrk="0" hangingPunct="0">
              <a:lnSpc>
                <a:spcPts val="1800"/>
              </a:lnSpc>
            </a:pPr>
            <a:r>
              <a:rPr lang="en-US" sz="1600" b="1" dirty="0">
                <a:solidFill>
                  <a:srgbClr val="000000"/>
                </a:solidFill>
                <a:latin typeface="Arial"/>
                <a:ea typeface="ＭＳ Ｐゴシック" charset="0"/>
                <a:cs typeface="Arial"/>
              </a:rPr>
              <a:t>Optimal pH for trypsin</a:t>
            </a:r>
          </a:p>
          <a:p>
            <a:pPr marL="342900" indent="-342900" algn="r" eaLnBrk="0" hangingPunct="0">
              <a:lnSpc>
                <a:spcPts val="1800"/>
              </a:lnSpc>
            </a:pPr>
            <a:r>
              <a:rPr lang="en-US" sz="1600" b="1" dirty="0">
                <a:solidFill>
                  <a:srgbClr val="000000"/>
                </a:solidFill>
                <a:latin typeface="Arial"/>
                <a:ea typeface="ＭＳ Ｐゴシック" charset="0"/>
                <a:cs typeface="Arial"/>
              </a:rPr>
              <a:t>(intestinal</a:t>
            </a:r>
          </a:p>
          <a:p>
            <a:pPr marL="342900" indent="-342900" algn="r" eaLnBrk="0" hangingPunct="0">
              <a:lnSpc>
                <a:spcPts val="1800"/>
              </a:lnSpc>
            </a:pPr>
            <a:r>
              <a:rPr lang="en-US" sz="1600" b="1" dirty="0">
                <a:solidFill>
                  <a:srgbClr val="000000"/>
                </a:solidFill>
                <a:latin typeface="Arial"/>
                <a:ea typeface="ＭＳ Ｐゴシック" charset="0"/>
                <a:cs typeface="Arial"/>
              </a:rPr>
              <a:t>enzyme)</a:t>
            </a:r>
          </a:p>
        </p:txBody>
      </p:sp>
      <p:sp>
        <p:nvSpPr>
          <p:cNvPr id="9" name="TextBox 8"/>
          <p:cNvSpPr txBox="1"/>
          <p:nvPr/>
        </p:nvSpPr>
        <p:spPr>
          <a:xfrm>
            <a:off x="6531749" y="121156"/>
            <a:ext cx="2578851" cy="1018227"/>
          </a:xfrm>
          <a:prstGeom prst="rect">
            <a:avLst/>
          </a:prstGeom>
          <a:noFill/>
        </p:spPr>
        <p:txBody>
          <a:bodyPr wrap="none" rtlCol="0">
            <a:spAutoFit/>
          </a:bodyPr>
          <a:lstStyle/>
          <a:p>
            <a:pPr marL="342900" indent="-342900" algn="r" eaLnBrk="0" hangingPunct="0">
              <a:lnSpc>
                <a:spcPts val="1800"/>
              </a:lnSpc>
            </a:pPr>
            <a:r>
              <a:rPr lang="en-US" sz="1600" b="1" dirty="0">
                <a:solidFill>
                  <a:srgbClr val="000000"/>
                </a:solidFill>
                <a:latin typeface="Arial"/>
                <a:ea typeface="ＭＳ Ｐゴシック" charset="0"/>
                <a:cs typeface="Arial"/>
              </a:rPr>
              <a:t>Optimal temperature for</a:t>
            </a:r>
          </a:p>
          <a:p>
            <a:pPr marL="342900" indent="-342900" algn="r" eaLnBrk="0" hangingPunct="0">
              <a:lnSpc>
                <a:spcPts val="1800"/>
              </a:lnSpc>
            </a:pPr>
            <a:r>
              <a:rPr lang="en-US" sz="1600" b="1" dirty="0">
                <a:solidFill>
                  <a:srgbClr val="000000"/>
                </a:solidFill>
                <a:latin typeface="Arial"/>
                <a:ea typeface="ＭＳ Ｐゴシック" charset="0"/>
                <a:cs typeface="Arial"/>
              </a:rPr>
              <a:t>enzyme of </a:t>
            </a:r>
            <a:r>
              <a:rPr lang="en-US" sz="1600" b="1" dirty="0" err="1">
                <a:solidFill>
                  <a:srgbClr val="000000"/>
                </a:solidFill>
                <a:latin typeface="Arial"/>
                <a:ea typeface="ＭＳ Ｐゴシック" charset="0"/>
                <a:cs typeface="Arial"/>
              </a:rPr>
              <a:t>thermophilic</a:t>
            </a:r>
            <a:endParaRPr lang="en-US" sz="1600" b="1" dirty="0">
              <a:solidFill>
                <a:srgbClr val="000000"/>
              </a:solidFill>
              <a:latin typeface="Arial"/>
              <a:ea typeface="ＭＳ Ｐゴシック" charset="0"/>
              <a:cs typeface="Arial"/>
            </a:endParaRPr>
          </a:p>
          <a:p>
            <a:pPr marL="342900" indent="-342900" algn="r" eaLnBrk="0" hangingPunct="0">
              <a:lnSpc>
                <a:spcPts val="1800"/>
              </a:lnSpc>
            </a:pPr>
            <a:r>
              <a:rPr lang="en-US" sz="1600" b="1" dirty="0">
                <a:solidFill>
                  <a:srgbClr val="000000"/>
                </a:solidFill>
                <a:latin typeface="Arial"/>
                <a:ea typeface="ＭＳ Ｐゴシック" charset="0"/>
                <a:cs typeface="Arial"/>
              </a:rPr>
              <a:t>(heat-tolerant)</a:t>
            </a:r>
          </a:p>
          <a:p>
            <a:pPr marL="342900" indent="-342900" algn="r" eaLnBrk="0" hangingPunct="0">
              <a:lnSpc>
                <a:spcPts val="1800"/>
              </a:lnSpc>
            </a:pPr>
            <a:r>
              <a:rPr lang="en-US" sz="1600" b="1" dirty="0">
                <a:solidFill>
                  <a:srgbClr val="000000"/>
                </a:solidFill>
                <a:latin typeface="Arial"/>
                <a:ea typeface="ＭＳ Ｐゴシック" charset="0"/>
                <a:cs typeface="Arial"/>
              </a:rPr>
              <a:t>bacteria (77</a:t>
            </a:r>
            <a:r>
              <a:rPr lang="en-US" sz="1600" b="1" dirty="0">
                <a:solidFill>
                  <a:srgbClr val="000000"/>
                </a:solidFill>
                <a:latin typeface="Symbol Std"/>
                <a:ea typeface="ＭＳ Ｐゴシック" charset="0"/>
                <a:cs typeface="Arial"/>
                <a:sym typeface="Symbol"/>
              </a:rPr>
              <a:t></a:t>
            </a:r>
            <a:r>
              <a:rPr lang="en-US" sz="1600" b="1" dirty="0">
                <a:solidFill>
                  <a:srgbClr val="000000"/>
                </a:solidFill>
                <a:latin typeface="Arial"/>
                <a:ea typeface="ＭＳ Ｐゴシック" charset="0"/>
                <a:cs typeface="Arial"/>
              </a:rPr>
              <a:t>C)</a:t>
            </a:r>
          </a:p>
        </p:txBody>
      </p:sp>
      <p:sp>
        <p:nvSpPr>
          <p:cNvPr id="10" name="TextBox 9"/>
          <p:cNvSpPr txBox="1"/>
          <p:nvPr/>
        </p:nvSpPr>
        <p:spPr>
          <a:xfrm>
            <a:off x="5614159" y="2579513"/>
            <a:ext cx="1894237" cy="323165"/>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Temperature (</a:t>
            </a:r>
            <a:r>
              <a:rPr lang="en-US" sz="1600" b="1" dirty="0">
                <a:solidFill>
                  <a:srgbClr val="000000"/>
                </a:solidFill>
                <a:latin typeface="Symbol Std"/>
                <a:ea typeface="ＭＳ Ｐゴシック" charset="0"/>
                <a:cs typeface="Arial"/>
                <a:sym typeface="Symbol"/>
              </a:rPr>
              <a:t></a:t>
            </a:r>
            <a:r>
              <a:rPr lang="en-US" sz="1600" b="1" dirty="0">
                <a:solidFill>
                  <a:srgbClr val="000000"/>
                </a:solidFill>
                <a:latin typeface="Arial"/>
                <a:ea typeface="ＭＳ Ｐゴシック" charset="0"/>
                <a:cs typeface="Arial"/>
              </a:rPr>
              <a:t>C)</a:t>
            </a:r>
          </a:p>
        </p:txBody>
      </p:sp>
      <p:sp>
        <p:nvSpPr>
          <p:cNvPr id="11" name="TextBox 10"/>
          <p:cNvSpPr txBox="1"/>
          <p:nvPr/>
        </p:nvSpPr>
        <p:spPr>
          <a:xfrm>
            <a:off x="6294517" y="5834342"/>
            <a:ext cx="458178"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pH</a:t>
            </a:r>
          </a:p>
        </p:txBody>
      </p:sp>
      <p:sp>
        <p:nvSpPr>
          <p:cNvPr id="12" name="TextBox 11"/>
          <p:cNvSpPr txBox="1"/>
          <p:nvPr/>
        </p:nvSpPr>
        <p:spPr>
          <a:xfrm>
            <a:off x="3827090"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0</a:t>
            </a:r>
          </a:p>
        </p:txBody>
      </p:sp>
      <p:sp>
        <p:nvSpPr>
          <p:cNvPr id="13" name="TextBox 12"/>
          <p:cNvSpPr txBox="1"/>
          <p:nvPr/>
        </p:nvSpPr>
        <p:spPr>
          <a:xfrm>
            <a:off x="4296738"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1</a:t>
            </a:r>
          </a:p>
        </p:txBody>
      </p:sp>
      <p:sp>
        <p:nvSpPr>
          <p:cNvPr id="14" name="TextBox 13"/>
          <p:cNvSpPr txBox="1"/>
          <p:nvPr/>
        </p:nvSpPr>
        <p:spPr>
          <a:xfrm>
            <a:off x="4772073"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2</a:t>
            </a:r>
          </a:p>
        </p:txBody>
      </p:sp>
      <p:sp>
        <p:nvSpPr>
          <p:cNvPr id="15" name="TextBox 14"/>
          <p:cNvSpPr txBox="1"/>
          <p:nvPr/>
        </p:nvSpPr>
        <p:spPr>
          <a:xfrm>
            <a:off x="5247421"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3</a:t>
            </a:r>
          </a:p>
        </p:txBody>
      </p:sp>
      <p:sp>
        <p:nvSpPr>
          <p:cNvPr id="16" name="TextBox 15"/>
          <p:cNvSpPr txBox="1"/>
          <p:nvPr/>
        </p:nvSpPr>
        <p:spPr>
          <a:xfrm>
            <a:off x="5731835"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4</a:t>
            </a:r>
          </a:p>
        </p:txBody>
      </p:sp>
      <p:sp>
        <p:nvSpPr>
          <p:cNvPr id="17" name="TextBox 16"/>
          <p:cNvSpPr txBox="1"/>
          <p:nvPr/>
        </p:nvSpPr>
        <p:spPr>
          <a:xfrm>
            <a:off x="6198108"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5</a:t>
            </a:r>
          </a:p>
        </p:txBody>
      </p:sp>
      <p:sp>
        <p:nvSpPr>
          <p:cNvPr id="18" name="TextBox 17"/>
          <p:cNvSpPr txBox="1"/>
          <p:nvPr/>
        </p:nvSpPr>
        <p:spPr>
          <a:xfrm>
            <a:off x="6673451"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6</a:t>
            </a:r>
          </a:p>
        </p:txBody>
      </p:sp>
      <p:sp>
        <p:nvSpPr>
          <p:cNvPr id="19" name="TextBox 18"/>
          <p:cNvSpPr txBox="1"/>
          <p:nvPr/>
        </p:nvSpPr>
        <p:spPr>
          <a:xfrm>
            <a:off x="7156047"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7</a:t>
            </a:r>
          </a:p>
        </p:txBody>
      </p:sp>
      <p:sp>
        <p:nvSpPr>
          <p:cNvPr id="20" name="TextBox 19"/>
          <p:cNvSpPr txBox="1"/>
          <p:nvPr/>
        </p:nvSpPr>
        <p:spPr>
          <a:xfrm>
            <a:off x="7627765"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8</a:t>
            </a:r>
          </a:p>
        </p:txBody>
      </p:sp>
      <p:sp>
        <p:nvSpPr>
          <p:cNvPr id="21" name="TextBox 20"/>
          <p:cNvSpPr txBox="1"/>
          <p:nvPr/>
        </p:nvSpPr>
        <p:spPr>
          <a:xfrm>
            <a:off x="8108550" y="5625700"/>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9</a:t>
            </a:r>
          </a:p>
        </p:txBody>
      </p:sp>
      <p:sp>
        <p:nvSpPr>
          <p:cNvPr id="22" name="TextBox 21"/>
          <p:cNvSpPr txBox="1"/>
          <p:nvPr/>
        </p:nvSpPr>
        <p:spPr>
          <a:xfrm>
            <a:off x="8525838" y="5625700"/>
            <a:ext cx="412893"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10</a:t>
            </a:r>
          </a:p>
        </p:txBody>
      </p:sp>
      <p:sp>
        <p:nvSpPr>
          <p:cNvPr id="23" name="TextBox 22"/>
          <p:cNvSpPr txBox="1"/>
          <p:nvPr/>
        </p:nvSpPr>
        <p:spPr>
          <a:xfrm>
            <a:off x="3827092" y="2350916"/>
            <a:ext cx="298780"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0</a:t>
            </a:r>
          </a:p>
        </p:txBody>
      </p:sp>
      <p:sp>
        <p:nvSpPr>
          <p:cNvPr id="24" name="TextBox 23"/>
          <p:cNvSpPr txBox="1"/>
          <p:nvPr/>
        </p:nvSpPr>
        <p:spPr>
          <a:xfrm>
            <a:off x="4563437" y="2350916"/>
            <a:ext cx="439058"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20</a:t>
            </a:r>
          </a:p>
        </p:txBody>
      </p:sp>
      <p:sp>
        <p:nvSpPr>
          <p:cNvPr id="25" name="TextBox 24"/>
          <p:cNvSpPr txBox="1"/>
          <p:nvPr/>
        </p:nvSpPr>
        <p:spPr>
          <a:xfrm>
            <a:off x="5356281" y="2350916"/>
            <a:ext cx="439058"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40</a:t>
            </a:r>
          </a:p>
        </p:txBody>
      </p:sp>
      <p:sp>
        <p:nvSpPr>
          <p:cNvPr id="26" name="TextBox 25"/>
          <p:cNvSpPr txBox="1"/>
          <p:nvPr/>
        </p:nvSpPr>
        <p:spPr>
          <a:xfrm>
            <a:off x="6150933" y="2350916"/>
            <a:ext cx="439058"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60</a:t>
            </a:r>
          </a:p>
        </p:txBody>
      </p:sp>
      <p:sp>
        <p:nvSpPr>
          <p:cNvPr id="27" name="TextBox 26"/>
          <p:cNvSpPr txBox="1"/>
          <p:nvPr/>
        </p:nvSpPr>
        <p:spPr>
          <a:xfrm>
            <a:off x="6956467" y="2350916"/>
            <a:ext cx="439058"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80</a:t>
            </a:r>
          </a:p>
        </p:txBody>
      </p:sp>
      <p:sp>
        <p:nvSpPr>
          <p:cNvPr id="28" name="TextBox 27"/>
          <p:cNvSpPr txBox="1"/>
          <p:nvPr/>
        </p:nvSpPr>
        <p:spPr>
          <a:xfrm>
            <a:off x="7687636" y="2350916"/>
            <a:ext cx="598714"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100</a:t>
            </a:r>
          </a:p>
        </p:txBody>
      </p:sp>
      <p:sp>
        <p:nvSpPr>
          <p:cNvPr id="29" name="TextBox 28"/>
          <p:cNvSpPr txBox="1"/>
          <p:nvPr/>
        </p:nvSpPr>
        <p:spPr>
          <a:xfrm>
            <a:off x="8487740" y="2350916"/>
            <a:ext cx="598714"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120</a:t>
            </a:r>
          </a:p>
        </p:txBody>
      </p:sp>
      <p:sp>
        <p:nvSpPr>
          <p:cNvPr id="30" name="TextBox 29"/>
          <p:cNvSpPr txBox="1"/>
          <p:nvPr/>
        </p:nvSpPr>
        <p:spPr>
          <a:xfrm>
            <a:off x="3509586" y="2842585"/>
            <a:ext cx="4332264"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(a) Optimal temperature for two enzymes</a:t>
            </a:r>
          </a:p>
        </p:txBody>
      </p:sp>
      <p:sp>
        <p:nvSpPr>
          <p:cNvPr id="31" name="TextBox 30"/>
          <p:cNvSpPr txBox="1"/>
          <p:nvPr/>
        </p:nvSpPr>
        <p:spPr>
          <a:xfrm>
            <a:off x="3509586" y="6093784"/>
            <a:ext cx="4332264" cy="325730"/>
          </a:xfrm>
          <a:prstGeom prst="rect">
            <a:avLst/>
          </a:prstGeom>
          <a:noFill/>
        </p:spPr>
        <p:txBody>
          <a:bodyPr wrap="squar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(b) Optimal pH for two enzymes</a:t>
            </a:r>
          </a:p>
        </p:txBody>
      </p:sp>
      <p:sp>
        <p:nvSpPr>
          <p:cNvPr id="32" name="TextBox 31"/>
          <p:cNvSpPr txBox="1"/>
          <p:nvPr/>
        </p:nvSpPr>
        <p:spPr>
          <a:xfrm rot="16200000">
            <a:off x="2834372" y="1300449"/>
            <a:ext cx="1735271"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Rate of reaction</a:t>
            </a:r>
          </a:p>
        </p:txBody>
      </p:sp>
      <p:sp>
        <p:nvSpPr>
          <p:cNvPr id="33" name="TextBox 32"/>
          <p:cNvSpPr txBox="1"/>
          <p:nvPr/>
        </p:nvSpPr>
        <p:spPr>
          <a:xfrm rot="16200000">
            <a:off x="2834372" y="4630480"/>
            <a:ext cx="1735271" cy="325730"/>
          </a:xfrm>
          <a:prstGeom prst="rect">
            <a:avLst/>
          </a:prstGeom>
          <a:noFill/>
        </p:spPr>
        <p:txBody>
          <a:bodyPr wrap="none" rtlCol="0">
            <a:spAutoFit/>
          </a:bodyPr>
          <a:lstStyle/>
          <a:p>
            <a:pPr marL="342900" indent="-342900" eaLnBrk="0" hangingPunct="0">
              <a:lnSpc>
                <a:spcPts val="1800"/>
              </a:lnSpc>
            </a:pPr>
            <a:r>
              <a:rPr lang="en-US" sz="1600" b="1" dirty="0">
                <a:solidFill>
                  <a:srgbClr val="000000"/>
                </a:solidFill>
                <a:latin typeface="Arial"/>
                <a:ea typeface="ＭＳ Ｐゴシック" charset="0"/>
                <a:cs typeface="Arial"/>
              </a:rPr>
              <a:t>Rate of reaction</a:t>
            </a:r>
          </a:p>
        </p:txBody>
      </p:sp>
      <p:cxnSp>
        <p:nvCxnSpPr>
          <p:cNvPr id="34" name="Straight Connector 33"/>
          <p:cNvCxnSpPr/>
          <p:nvPr/>
        </p:nvCxnSpPr>
        <p:spPr bwMode="auto">
          <a:xfrm flipV="1">
            <a:off x="3716458" y="224355"/>
            <a:ext cx="0" cy="452931"/>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Connector 36"/>
          <p:cNvCxnSpPr/>
          <p:nvPr/>
        </p:nvCxnSpPr>
        <p:spPr bwMode="auto">
          <a:xfrm flipV="1">
            <a:off x="3716458" y="3554209"/>
            <a:ext cx="0" cy="452931"/>
          </a:xfrm>
          <a:prstGeom prst="line">
            <a:avLst/>
          </a:prstGeom>
          <a:solidFill>
            <a:schemeClr val="accent1"/>
          </a:solidFill>
          <a:ln w="127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TextBox 1"/>
          <p:cNvSpPr txBox="1"/>
          <p:nvPr/>
        </p:nvSpPr>
        <p:spPr>
          <a:xfrm>
            <a:off x="253866" y="560625"/>
            <a:ext cx="2613459" cy="1815882"/>
          </a:xfrm>
          <a:prstGeom prst="rect">
            <a:avLst/>
          </a:prstGeom>
          <a:noFill/>
        </p:spPr>
        <p:txBody>
          <a:bodyPr wrap="square" rtlCol="0">
            <a:spAutoFit/>
          </a:bodyPr>
          <a:lstStyle/>
          <a:p>
            <a:r>
              <a:rPr lang="en-US" sz="2800" b="1" dirty="0">
                <a:solidFill>
                  <a:srgbClr val="558ED5"/>
                </a:solidFill>
                <a:latin typeface="Arial"/>
                <a:cs typeface="Arial"/>
              </a:rPr>
              <a:t>Enzymes work best at their optimal conditions</a:t>
            </a:r>
          </a:p>
        </p:txBody>
      </p:sp>
    </p:spTree>
    <p:extLst>
      <p:ext uri="{BB962C8B-B14F-4D97-AF65-F5344CB8AC3E}">
        <p14:creationId xmlns:p14="http://schemas.microsoft.com/office/powerpoint/2010/main" val="2658331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146" y="991982"/>
            <a:ext cx="9023854" cy="1384995"/>
          </a:xfrm>
          <a:prstGeom prst="rect">
            <a:avLst/>
          </a:prstGeom>
          <a:noFill/>
        </p:spPr>
        <p:txBody>
          <a:bodyPr wrap="square" rtlCol="0">
            <a:spAutoFit/>
          </a:bodyPr>
          <a:lstStyle/>
          <a:p>
            <a:r>
              <a:rPr lang="en-US" sz="2800" b="1" dirty="0">
                <a:solidFill>
                  <a:srgbClr val="0070C0"/>
                </a:solidFill>
                <a:latin typeface="Arial"/>
                <a:cs typeface="Arial"/>
              </a:rPr>
              <a:t>Q:</a:t>
            </a:r>
          </a:p>
          <a:p>
            <a:r>
              <a:rPr lang="en-US" sz="2800" dirty="0">
                <a:latin typeface="Arial"/>
                <a:cs typeface="Arial"/>
              </a:rPr>
              <a:t>How does the second law of thermodynamics explain the diffusion of a solute ?</a:t>
            </a:r>
          </a:p>
        </p:txBody>
      </p:sp>
      <p:pic>
        <p:nvPicPr>
          <p:cNvPr id="3" name="Picture 1"/>
          <p:cNvPicPr>
            <a:picLocks noChangeAspect="1"/>
          </p:cNvPicPr>
          <p:nvPr/>
        </p:nvPicPr>
        <p:blipFill rotWithShape="1">
          <a:blip r:embed="rId3">
            <a:extLst>
              <a:ext uri="{28A0092B-C50C-407E-A947-70E740481C1C}">
                <a14:useLocalDpi xmlns:a14="http://schemas.microsoft.com/office/drawing/2010/main" val="0"/>
              </a:ext>
            </a:extLst>
          </a:blip>
          <a:srcRect t="60446"/>
          <a:stretch/>
        </p:blipFill>
        <p:spPr bwMode="auto">
          <a:xfrm>
            <a:off x="301625" y="3372825"/>
            <a:ext cx="8540750" cy="2170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796754" y="5956340"/>
            <a:ext cx="5545959" cy="461665"/>
          </a:xfrm>
          <a:prstGeom prst="rect">
            <a:avLst/>
          </a:prstGeom>
          <a:noFill/>
        </p:spPr>
        <p:txBody>
          <a:bodyPr wrap="none" rtlCol="0">
            <a:spAutoFit/>
          </a:bodyPr>
          <a:lstStyle/>
          <a:p>
            <a:r>
              <a:rPr lang="en-US" sz="2400" dirty="0">
                <a:latin typeface="Arial"/>
                <a:cs typeface="Arial"/>
              </a:rPr>
              <a:t>You can find the answer in the textbook</a:t>
            </a:r>
          </a:p>
        </p:txBody>
      </p:sp>
    </p:spTree>
    <p:extLst>
      <p:ext uri="{BB962C8B-B14F-4D97-AF65-F5344CB8AC3E}">
        <p14:creationId xmlns:p14="http://schemas.microsoft.com/office/powerpoint/2010/main" val="27730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Grp="1" noChangeArrowheads="1"/>
          </p:cNvSpPr>
          <p:nvPr>
            <p:ph type="body" idx="4294967295"/>
          </p:nvPr>
        </p:nvSpPr>
        <p:spPr>
          <a:xfrm>
            <a:off x="204083" y="619802"/>
            <a:ext cx="8594112" cy="2139098"/>
          </a:xfrm>
          <a:solidFill>
            <a:srgbClr val="FFFFFF"/>
          </a:solidFill>
        </p:spPr>
        <p:txBody>
          <a:bodyPr>
            <a:noAutofit/>
          </a:bodyPr>
          <a:lstStyle/>
          <a:p>
            <a:pPr marL="0" indent="0" eaLnBrk="1" hangingPunct="1">
              <a:buNone/>
            </a:pPr>
            <a:r>
              <a:rPr lang="en-US" sz="2800" b="1" u="sng" dirty="0">
                <a:latin typeface="Arial"/>
                <a:cs typeface="Arial"/>
              </a:rPr>
              <a:t>Chemical energy </a:t>
            </a:r>
            <a:r>
              <a:rPr lang="en-US" sz="2800" dirty="0">
                <a:latin typeface="Arial"/>
                <a:cs typeface="Arial"/>
              </a:rPr>
              <a:t>is a </a:t>
            </a:r>
            <a:r>
              <a:rPr lang="en-US" sz="2800" b="1" dirty="0">
                <a:solidFill>
                  <a:srgbClr val="FF0000"/>
                </a:solidFill>
                <a:latin typeface="Arial"/>
                <a:cs typeface="Arial"/>
              </a:rPr>
              <a:t>potential energy </a:t>
            </a:r>
            <a:r>
              <a:rPr lang="en-US" sz="2800" dirty="0">
                <a:latin typeface="Arial"/>
                <a:cs typeface="Arial"/>
              </a:rPr>
              <a:t>available for release in a chemical reaction</a:t>
            </a:r>
            <a:endParaRPr lang="en-US" sz="2400" dirty="0">
              <a:latin typeface="Arial"/>
              <a:cs typeface="Arial"/>
            </a:endParaRPr>
          </a:p>
          <a:p>
            <a:pPr marL="0" indent="0" eaLnBrk="1" hangingPunct="1">
              <a:buNone/>
            </a:pPr>
            <a:endParaRPr lang="en-US" sz="2400" dirty="0">
              <a:latin typeface="Arial"/>
              <a:cs typeface="Arial"/>
            </a:endParaRPr>
          </a:p>
          <a:p>
            <a:pPr marL="320040" lvl="1" indent="0">
              <a:buNone/>
            </a:pPr>
            <a:r>
              <a:rPr lang="en-US" sz="2400" dirty="0">
                <a:latin typeface="Arial"/>
                <a:cs typeface="Arial"/>
              </a:rPr>
              <a:t>It is the most important type of energy for living organisms: can be transformed to power the work of the cell.</a:t>
            </a:r>
          </a:p>
        </p:txBody>
      </p:sp>
      <p:pic>
        <p:nvPicPr>
          <p:cNvPr id="3" name="Picture 2"/>
          <p:cNvPicPr>
            <a:picLocks noChangeAspect="1"/>
          </p:cNvPicPr>
          <p:nvPr/>
        </p:nvPicPr>
        <p:blipFill>
          <a:blip r:embed="rId3"/>
          <a:stretch>
            <a:fillRect/>
          </a:stretch>
        </p:blipFill>
        <p:spPr>
          <a:xfrm>
            <a:off x="1828801" y="2913663"/>
            <a:ext cx="5921146" cy="3944337"/>
          </a:xfrm>
          <a:prstGeom prst="rect">
            <a:avLst/>
          </a:prstGeom>
        </p:spPr>
      </p:pic>
    </p:spTree>
    <p:extLst>
      <p:ext uri="{BB962C8B-B14F-4D97-AF65-F5344CB8AC3E}">
        <p14:creationId xmlns:p14="http://schemas.microsoft.com/office/powerpoint/2010/main" val="1450995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10aEnergyTransform-U.jpg"/>
          <p:cNvPicPr>
            <a:picLocks noChangeAspect="1"/>
          </p:cNvPicPr>
          <p:nvPr/>
        </p:nvPicPr>
        <p:blipFill rotWithShape="1">
          <a:blip r:embed="rId3">
            <a:extLst>
              <a:ext uri="{28A0092B-C50C-407E-A947-70E740481C1C}">
                <a14:useLocalDpi xmlns:a14="http://schemas.microsoft.com/office/drawing/2010/main" val="0"/>
              </a:ext>
            </a:extLst>
          </a:blip>
          <a:srcRect b="3501"/>
          <a:stretch/>
        </p:blipFill>
        <p:spPr>
          <a:xfrm>
            <a:off x="320462" y="1437207"/>
            <a:ext cx="8546592" cy="4041309"/>
          </a:xfrm>
          <a:prstGeom prst="rect">
            <a:avLst/>
          </a:prstGeom>
          <a:ln>
            <a:solidFill>
              <a:schemeClr val="bg1">
                <a:lumMod val="75000"/>
              </a:schemeClr>
            </a:solidFill>
          </a:ln>
        </p:spPr>
      </p:pic>
      <p:sp>
        <p:nvSpPr>
          <p:cNvPr id="7" name="Text Box 31"/>
          <p:cNvSpPr txBox="1">
            <a:spLocks noChangeArrowheads="1"/>
          </p:cNvSpPr>
          <p:nvPr/>
        </p:nvSpPr>
        <p:spPr bwMode="auto">
          <a:xfrm>
            <a:off x="933499" y="1580667"/>
            <a:ext cx="539701" cy="29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Arial" charset="0"/>
              </a:rPr>
              <a:t>Fuel</a:t>
            </a:r>
          </a:p>
        </p:txBody>
      </p:sp>
      <p:sp>
        <p:nvSpPr>
          <p:cNvPr id="8" name="Text Box 31"/>
          <p:cNvSpPr txBox="1">
            <a:spLocks noChangeArrowheads="1"/>
          </p:cNvSpPr>
          <p:nvPr/>
        </p:nvSpPr>
        <p:spPr bwMode="auto">
          <a:xfrm>
            <a:off x="3431164" y="1589132"/>
            <a:ext cx="2097569" cy="26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Arial" charset="0"/>
              </a:rPr>
              <a:t>Energy conversion</a:t>
            </a:r>
          </a:p>
        </p:txBody>
      </p:sp>
      <p:sp>
        <p:nvSpPr>
          <p:cNvPr id="9" name="Text Box 31"/>
          <p:cNvSpPr txBox="1">
            <a:spLocks noChangeArrowheads="1"/>
          </p:cNvSpPr>
          <p:nvPr/>
        </p:nvSpPr>
        <p:spPr bwMode="auto">
          <a:xfrm>
            <a:off x="6987165" y="1572199"/>
            <a:ext cx="1786396" cy="26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Arial" charset="0"/>
              </a:rPr>
              <a:t>Waste products</a:t>
            </a:r>
          </a:p>
        </p:txBody>
      </p:sp>
      <p:sp>
        <p:nvSpPr>
          <p:cNvPr id="10" name="Text Box 31"/>
          <p:cNvSpPr txBox="1">
            <a:spLocks noChangeArrowheads="1"/>
          </p:cNvSpPr>
          <p:nvPr/>
        </p:nvSpPr>
        <p:spPr bwMode="auto">
          <a:xfrm>
            <a:off x="671033" y="3214732"/>
            <a:ext cx="986239" cy="25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Arial" charset="0"/>
              </a:rPr>
              <a:t>Gasoline</a:t>
            </a:r>
          </a:p>
        </p:txBody>
      </p:sp>
      <p:sp>
        <p:nvSpPr>
          <p:cNvPr id="11" name="Text Box 31"/>
          <p:cNvSpPr txBox="1">
            <a:spLocks noChangeArrowheads="1"/>
          </p:cNvSpPr>
          <p:nvPr/>
        </p:nvSpPr>
        <p:spPr bwMode="auto">
          <a:xfrm>
            <a:off x="738769" y="4594810"/>
            <a:ext cx="975126" cy="302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Arial" charset="0"/>
              </a:rPr>
              <a:t>Oxygen</a:t>
            </a:r>
          </a:p>
        </p:txBody>
      </p:sp>
      <p:sp>
        <p:nvSpPr>
          <p:cNvPr id="15" name="Text Box 31"/>
          <p:cNvSpPr txBox="1">
            <a:spLocks noChangeArrowheads="1"/>
          </p:cNvSpPr>
          <p:nvPr/>
        </p:nvSpPr>
        <p:spPr bwMode="auto">
          <a:xfrm>
            <a:off x="6987165" y="3121601"/>
            <a:ext cx="1741943" cy="323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Arial" charset="0"/>
              </a:rPr>
              <a:t>Carbon dioxide</a:t>
            </a:r>
          </a:p>
        </p:txBody>
      </p:sp>
      <p:sp>
        <p:nvSpPr>
          <p:cNvPr id="16" name="Text Box 31"/>
          <p:cNvSpPr txBox="1">
            <a:spLocks noChangeArrowheads="1"/>
          </p:cNvSpPr>
          <p:nvPr/>
        </p:nvSpPr>
        <p:spPr bwMode="auto">
          <a:xfrm>
            <a:off x="7512100" y="4560934"/>
            <a:ext cx="719520" cy="302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Arial" charset="0"/>
              </a:rPr>
              <a:t>Water</a:t>
            </a:r>
          </a:p>
        </p:txBody>
      </p:sp>
      <p:sp>
        <p:nvSpPr>
          <p:cNvPr id="18" name="Text Box 31"/>
          <p:cNvSpPr txBox="1">
            <a:spLocks noChangeArrowheads="1"/>
          </p:cNvSpPr>
          <p:nvPr/>
        </p:nvSpPr>
        <p:spPr bwMode="auto">
          <a:xfrm>
            <a:off x="1094373" y="3646535"/>
            <a:ext cx="241648" cy="302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Symbol Std"/>
                <a:cs typeface="Symbol Std"/>
              </a:rPr>
              <a:t>+</a:t>
            </a:r>
          </a:p>
        </p:txBody>
      </p:sp>
      <p:sp>
        <p:nvSpPr>
          <p:cNvPr id="19" name="Text Box 31"/>
          <p:cNvSpPr txBox="1">
            <a:spLocks noChangeArrowheads="1"/>
          </p:cNvSpPr>
          <p:nvPr/>
        </p:nvSpPr>
        <p:spPr bwMode="auto">
          <a:xfrm>
            <a:off x="7757637" y="3553398"/>
            <a:ext cx="241648" cy="302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a:latin typeface="Symbol Std"/>
                <a:cs typeface="Symbol Std"/>
              </a:rPr>
              <a:t>+</a:t>
            </a:r>
          </a:p>
        </p:txBody>
      </p:sp>
      <p:cxnSp>
        <p:nvCxnSpPr>
          <p:cNvPr id="4" name="Straight Arrow Connector 3"/>
          <p:cNvCxnSpPr/>
          <p:nvPr/>
        </p:nvCxnSpPr>
        <p:spPr>
          <a:xfrm>
            <a:off x="738769" y="1043733"/>
            <a:ext cx="355604" cy="52846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3076" y="537702"/>
            <a:ext cx="1473200" cy="47119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563332" y="2380274"/>
            <a:ext cx="725118" cy="47119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687444" y="4863199"/>
            <a:ext cx="1454296" cy="47119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3431164" y="4863199"/>
            <a:ext cx="256280" cy="40084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5157287" y="4851608"/>
            <a:ext cx="256280" cy="40084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20" name="TextBox 9219"/>
          <p:cNvSpPr txBox="1"/>
          <p:nvPr/>
        </p:nvSpPr>
        <p:spPr>
          <a:xfrm>
            <a:off x="646436" y="551763"/>
            <a:ext cx="327308" cy="400110"/>
          </a:xfrm>
          <a:prstGeom prst="rect">
            <a:avLst/>
          </a:prstGeom>
          <a:noFill/>
        </p:spPr>
        <p:txBody>
          <a:bodyPr wrap="none" rtlCol="0">
            <a:spAutoFit/>
          </a:bodyPr>
          <a:lstStyle/>
          <a:p>
            <a:r>
              <a:rPr lang="en-US" sz="2000" b="1" dirty="0">
                <a:latin typeface="Arial"/>
                <a:cs typeface="Arial"/>
              </a:rPr>
              <a:t>1</a:t>
            </a:r>
          </a:p>
        </p:txBody>
      </p:sp>
      <p:sp>
        <p:nvSpPr>
          <p:cNvPr id="9221" name="TextBox 9220"/>
          <p:cNvSpPr txBox="1"/>
          <p:nvPr/>
        </p:nvSpPr>
        <p:spPr>
          <a:xfrm>
            <a:off x="389215" y="736429"/>
            <a:ext cx="184666" cy="369332"/>
          </a:xfrm>
          <a:prstGeom prst="rect">
            <a:avLst/>
          </a:prstGeom>
          <a:noFill/>
        </p:spPr>
        <p:txBody>
          <a:bodyPr wrap="none" rtlCol="0">
            <a:spAutoFit/>
          </a:bodyPr>
          <a:lstStyle/>
          <a:p>
            <a:endParaRPr lang="en-US" dirty="0"/>
          </a:p>
        </p:txBody>
      </p:sp>
      <p:sp>
        <p:nvSpPr>
          <p:cNvPr id="9223" name="TextBox 9222"/>
          <p:cNvSpPr txBox="1"/>
          <p:nvPr/>
        </p:nvSpPr>
        <p:spPr>
          <a:xfrm>
            <a:off x="901341" y="736429"/>
            <a:ext cx="184666" cy="369332"/>
          </a:xfrm>
          <a:prstGeom prst="rect">
            <a:avLst/>
          </a:prstGeom>
          <a:noFill/>
        </p:spPr>
        <p:txBody>
          <a:bodyPr wrap="none" rtlCol="0">
            <a:spAutoFit/>
          </a:bodyPr>
          <a:lstStyle/>
          <a:p>
            <a:endParaRPr lang="en-US" dirty="0"/>
          </a:p>
        </p:txBody>
      </p:sp>
      <p:sp>
        <p:nvSpPr>
          <p:cNvPr id="42" name="TextBox 41"/>
          <p:cNvSpPr txBox="1"/>
          <p:nvPr/>
        </p:nvSpPr>
        <p:spPr>
          <a:xfrm>
            <a:off x="2782722" y="2380842"/>
            <a:ext cx="327308" cy="400110"/>
          </a:xfrm>
          <a:prstGeom prst="rect">
            <a:avLst/>
          </a:prstGeom>
          <a:noFill/>
        </p:spPr>
        <p:txBody>
          <a:bodyPr wrap="none" rtlCol="0">
            <a:spAutoFit/>
          </a:bodyPr>
          <a:lstStyle/>
          <a:p>
            <a:r>
              <a:rPr lang="en-US" sz="2000" b="1" dirty="0">
                <a:latin typeface="Arial"/>
                <a:cs typeface="Arial"/>
              </a:rPr>
              <a:t>2</a:t>
            </a:r>
          </a:p>
        </p:txBody>
      </p:sp>
      <p:sp>
        <p:nvSpPr>
          <p:cNvPr id="43" name="TextBox 42"/>
          <p:cNvSpPr txBox="1"/>
          <p:nvPr/>
        </p:nvSpPr>
        <p:spPr>
          <a:xfrm>
            <a:off x="4219834" y="4910013"/>
            <a:ext cx="327308" cy="400110"/>
          </a:xfrm>
          <a:prstGeom prst="rect">
            <a:avLst/>
          </a:prstGeom>
          <a:noFill/>
        </p:spPr>
        <p:txBody>
          <a:bodyPr wrap="none" rtlCol="0">
            <a:spAutoFit/>
          </a:bodyPr>
          <a:lstStyle/>
          <a:p>
            <a:r>
              <a:rPr lang="en-US" sz="2000" b="1" dirty="0">
                <a:latin typeface="Arial"/>
                <a:cs typeface="Arial"/>
              </a:rPr>
              <a:t>3</a:t>
            </a:r>
          </a:p>
        </p:txBody>
      </p:sp>
      <p:sp>
        <p:nvSpPr>
          <p:cNvPr id="9224" name="TextBox 9223"/>
          <p:cNvSpPr txBox="1"/>
          <p:nvPr/>
        </p:nvSpPr>
        <p:spPr>
          <a:xfrm>
            <a:off x="320462" y="6252424"/>
            <a:ext cx="1992853" cy="400110"/>
          </a:xfrm>
          <a:prstGeom prst="rect">
            <a:avLst/>
          </a:prstGeom>
          <a:noFill/>
          <a:ln>
            <a:solidFill>
              <a:schemeClr val="tx1"/>
            </a:solidFill>
          </a:ln>
        </p:spPr>
        <p:txBody>
          <a:bodyPr wrap="none" rtlCol="0">
            <a:spAutoFit/>
          </a:bodyPr>
          <a:lstStyle/>
          <a:p>
            <a:r>
              <a:rPr lang="en-US" sz="2000" b="1" dirty="0">
                <a:latin typeface="Arial"/>
                <a:cs typeface="Arial"/>
              </a:rPr>
              <a:t>Kinetic Energy</a:t>
            </a:r>
          </a:p>
        </p:txBody>
      </p:sp>
      <p:sp>
        <p:nvSpPr>
          <p:cNvPr id="45" name="TextBox 44"/>
          <p:cNvSpPr txBox="1"/>
          <p:nvPr/>
        </p:nvSpPr>
        <p:spPr>
          <a:xfrm>
            <a:off x="6846937" y="6230052"/>
            <a:ext cx="2223686" cy="400110"/>
          </a:xfrm>
          <a:prstGeom prst="rect">
            <a:avLst/>
          </a:prstGeom>
          <a:noFill/>
          <a:ln>
            <a:solidFill>
              <a:schemeClr val="tx1"/>
            </a:solidFill>
          </a:ln>
        </p:spPr>
        <p:txBody>
          <a:bodyPr wrap="none" rtlCol="0">
            <a:spAutoFit/>
          </a:bodyPr>
          <a:lstStyle/>
          <a:p>
            <a:r>
              <a:rPr lang="en-US" sz="2000" b="1" dirty="0">
                <a:latin typeface="Arial"/>
                <a:cs typeface="Arial"/>
              </a:rPr>
              <a:t>Potential Energy</a:t>
            </a:r>
          </a:p>
        </p:txBody>
      </p:sp>
      <p:sp>
        <p:nvSpPr>
          <p:cNvPr id="46" name="TextBox 45"/>
          <p:cNvSpPr txBox="1"/>
          <p:nvPr/>
        </p:nvSpPr>
        <p:spPr>
          <a:xfrm>
            <a:off x="2500228" y="6221528"/>
            <a:ext cx="2274982" cy="400110"/>
          </a:xfrm>
          <a:prstGeom prst="rect">
            <a:avLst/>
          </a:prstGeom>
          <a:noFill/>
          <a:ln>
            <a:solidFill>
              <a:schemeClr val="tx1"/>
            </a:solidFill>
          </a:ln>
        </p:spPr>
        <p:txBody>
          <a:bodyPr wrap="none" rtlCol="0">
            <a:spAutoFit/>
          </a:bodyPr>
          <a:lstStyle/>
          <a:p>
            <a:r>
              <a:rPr lang="en-US" sz="2000" b="1" dirty="0">
                <a:latin typeface="Arial"/>
                <a:cs typeface="Arial"/>
              </a:rPr>
              <a:t>Chemical Energy</a:t>
            </a:r>
          </a:p>
        </p:txBody>
      </p:sp>
      <p:sp>
        <p:nvSpPr>
          <p:cNvPr id="47" name="TextBox 46"/>
          <p:cNvSpPr txBox="1"/>
          <p:nvPr/>
        </p:nvSpPr>
        <p:spPr>
          <a:xfrm>
            <a:off x="4962123" y="6212597"/>
            <a:ext cx="1697901" cy="400110"/>
          </a:xfrm>
          <a:prstGeom prst="rect">
            <a:avLst/>
          </a:prstGeom>
          <a:noFill/>
          <a:ln>
            <a:solidFill>
              <a:schemeClr val="tx1"/>
            </a:solidFill>
          </a:ln>
        </p:spPr>
        <p:txBody>
          <a:bodyPr wrap="none" rtlCol="0">
            <a:spAutoFit/>
          </a:bodyPr>
          <a:lstStyle/>
          <a:p>
            <a:r>
              <a:rPr lang="en-US" sz="2000" b="1" dirty="0">
                <a:latin typeface="Arial"/>
                <a:cs typeface="Arial"/>
              </a:rPr>
              <a:t>Heat Energy</a:t>
            </a:r>
          </a:p>
        </p:txBody>
      </p:sp>
      <p:sp>
        <p:nvSpPr>
          <p:cNvPr id="32" name="TextBox 31"/>
          <p:cNvSpPr txBox="1"/>
          <p:nvPr/>
        </p:nvSpPr>
        <p:spPr>
          <a:xfrm>
            <a:off x="2300045" y="583887"/>
            <a:ext cx="6155852" cy="400110"/>
          </a:xfrm>
          <a:prstGeom prst="rect">
            <a:avLst/>
          </a:prstGeom>
          <a:noFill/>
        </p:spPr>
        <p:txBody>
          <a:bodyPr wrap="none" rtlCol="0">
            <a:spAutoFit/>
          </a:bodyPr>
          <a:lstStyle/>
          <a:p>
            <a:r>
              <a:rPr lang="en-US" sz="2000" b="1" dirty="0">
                <a:latin typeface="Arial"/>
                <a:cs typeface="Arial"/>
              </a:rPr>
              <a:t>Fill in the blanks (1-3) with the terms listed below</a:t>
            </a:r>
          </a:p>
        </p:txBody>
      </p:sp>
      <p:sp>
        <p:nvSpPr>
          <p:cNvPr id="2" name="TextBox 1"/>
          <p:cNvSpPr txBox="1"/>
          <p:nvPr/>
        </p:nvSpPr>
        <p:spPr>
          <a:xfrm>
            <a:off x="2864551" y="27454"/>
            <a:ext cx="3217748" cy="584776"/>
          </a:xfrm>
          <a:prstGeom prst="rect">
            <a:avLst/>
          </a:prstGeom>
          <a:solidFill>
            <a:srgbClr val="FFFFFF"/>
          </a:solidFill>
        </p:spPr>
        <p:txBody>
          <a:bodyPr wrap="none" rtlCol="0">
            <a:spAutoFit/>
          </a:bodyPr>
          <a:lstStyle/>
          <a:p>
            <a:r>
              <a:rPr lang="en-US" sz="3200" dirty="0">
                <a:solidFill>
                  <a:srgbClr val="558ED5"/>
                </a:solidFill>
                <a:latin typeface="Arial"/>
                <a:cs typeface="Arial"/>
              </a:rPr>
              <a:t>Forms of Energy</a:t>
            </a:r>
          </a:p>
        </p:txBody>
      </p:sp>
    </p:spTree>
    <p:extLst>
      <p:ext uri="{BB962C8B-B14F-4D97-AF65-F5344CB8AC3E}">
        <p14:creationId xmlns:p14="http://schemas.microsoft.com/office/powerpoint/2010/main" val="159212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energy-path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31" y="1686295"/>
            <a:ext cx="7978091" cy="4381996"/>
          </a:xfrm>
          <a:prstGeom prst="rect">
            <a:avLst/>
          </a:prstGeom>
        </p:spPr>
      </p:pic>
      <p:sp>
        <p:nvSpPr>
          <p:cNvPr id="17" name="TextBox 16"/>
          <p:cNvSpPr txBox="1"/>
          <p:nvPr/>
        </p:nvSpPr>
        <p:spPr>
          <a:xfrm>
            <a:off x="182564" y="62640"/>
            <a:ext cx="8685864" cy="1077218"/>
          </a:xfrm>
          <a:prstGeom prst="rect">
            <a:avLst/>
          </a:prstGeom>
          <a:noFill/>
        </p:spPr>
        <p:txBody>
          <a:bodyPr wrap="square" rtlCol="0">
            <a:spAutoFit/>
          </a:bodyPr>
          <a:lstStyle/>
          <a:p>
            <a:pPr algn="ctr"/>
            <a:r>
              <a:rPr lang="en-US" sz="3200" b="1" dirty="0">
                <a:solidFill>
                  <a:schemeClr val="tx2">
                    <a:lumMod val="60000"/>
                    <a:lumOff val="40000"/>
                  </a:schemeClr>
                </a:solidFill>
                <a:latin typeface="Arial "/>
              </a:rPr>
              <a:t>Laws of </a:t>
            </a:r>
            <a:r>
              <a:rPr lang="en-US" sz="3200" b="1" dirty="0" smtClean="0">
                <a:solidFill>
                  <a:schemeClr val="tx2">
                    <a:lumMod val="60000"/>
                    <a:lumOff val="40000"/>
                  </a:schemeClr>
                </a:solidFill>
                <a:latin typeface="Arial "/>
              </a:rPr>
              <a:t>Thermodynamics (=the study of energy transformations)</a:t>
            </a:r>
            <a:endParaRPr lang="en-US" sz="3200" b="1" dirty="0">
              <a:solidFill>
                <a:schemeClr val="tx2">
                  <a:lumMod val="60000"/>
                  <a:lumOff val="40000"/>
                </a:schemeClr>
              </a:solidFill>
              <a:latin typeface="Arial "/>
            </a:endParaRPr>
          </a:p>
        </p:txBody>
      </p:sp>
    </p:spTree>
    <p:extLst>
      <p:ext uri="{BB962C8B-B14F-4D97-AF65-F5344CB8AC3E}">
        <p14:creationId xmlns:p14="http://schemas.microsoft.com/office/powerpoint/2010/main" val="194299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22017" y="2071668"/>
            <a:ext cx="6008819" cy="2818876"/>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lvl="1" indent="0">
              <a:buNone/>
            </a:pPr>
            <a:r>
              <a:rPr lang="en-US" sz="2800" dirty="0">
                <a:latin typeface="Arial"/>
                <a:cs typeface="Arial"/>
              </a:rPr>
              <a:t>E</a:t>
            </a:r>
            <a:r>
              <a:rPr lang="en-US" sz="2800" dirty="0" smtClean="0">
                <a:latin typeface="Arial"/>
                <a:cs typeface="Arial"/>
              </a:rPr>
              <a:t>nergy </a:t>
            </a:r>
            <a:r>
              <a:rPr lang="en-US" sz="2800" dirty="0">
                <a:latin typeface="Arial"/>
                <a:cs typeface="Arial"/>
              </a:rPr>
              <a:t>may be transferred from place to place or transformed into different forms, but it cannot be created or destroyed</a:t>
            </a:r>
            <a:r>
              <a:rPr lang="en-US" sz="2800" dirty="0" smtClean="0">
                <a:latin typeface="Arial"/>
                <a:cs typeface="Arial"/>
              </a:rPr>
              <a:t>. Energy is </a:t>
            </a:r>
            <a:r>
              <a:rPr lang="en-US" sz="2800" u="sng" dirty="0" smtClean="0">
                <a:latin typeface="Arial"/>
                <a:cs typeface="Arial"/>
              </a:rPr>
              <a:t>conserved</a:t>
            </a:r>
            <a:r>
              <a:rPr lang="en-US" sz="2800" dirty="0" smtClean="0">
                <a:latin typeface="Arial"/>
                <a:cs typeface="Arial"/>
              </a:rPr>
              <a:t>!!</a:t>
            </a:r>
            <a:endParaRPr lang="en-US" sz="2800" dirty="0">
              <a:latin typeface="Arial"/>
              <a:cs typeface="Arial"/>
            </a:endParaRPr>
          </a:p>
        </p:txBody>
      </p:sp>
      <p:sp>
        <p:nvSpPr>
          <p:cNvPr id="8" name="TextBox 7"/>
          <p:cNvSpPr txBox="1"/>
          <p:nvPr/>
        </p:nvSpPr>
        <p:spPr>
          <a:xfrm>
            <a:off x="1722017" y="1637473"/>
            <a:ext cx="6246325" cy="3231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eaLnBrk="0" hangingPunct="0">
              <a:lnSpc>
                <a:spcPts val="1800"/>
              </a:lnSpc>
            </a:pPr>
            <a:r>
              <a:rPr lang="en-US" sz="3200" b="1" dirty="0" smtClean="0">
                <a:solidFill>
                  <a:srgbClr val="000000"/>
                </a:solidFill>
                <a:latin typeface="Arial"/>
                <a:ea typeface="ＭＳ Ｐゴシック" charset="0"/>
                <a:cs typeface="Arial"/>
              </a:rPr>
              <a:t>First law of thermodynamics</a:t>
            </a:r>
            <a:endParaRPr lang="en-US" sz="3200" b="1" dirty="0">
              <a:solidFill>
                <a:srgbClr val="000000"/>
              </a:solidFill>
              <a:latin typeface="Arial"/>
              <a:ea typeface="ＭＳ Ｐゴシック" charset="0"/>
              <a:cs typeface="Arial"/>
            </a:endParaRPr>
          </a:p>
        </p:txBody>
      </p:sp>
      <p:sp>
        <p:nvSpPr>
          <p:cNvPr id="15" name="Content Placeholder 2"/>
          <p:cNvSpPr txBox="1">
            <a:spLocks/>
          </p:cNvSpPr>
          <p:nvPr/>
        </p:nvSpPr>
        <p:spPr>
          <a:xfrm>
            <a:off x="3761270" y="4670652"/>
            <a:ext cx="5222570" cy="281887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buNone/>
            </a:pPr>
            <a:endParaRPr lang="en-US" dirty="0">
              <a:latin typeface="Arial"/>
              <a:cs typeface="Arial"/>
            </a:endParaRPr>
          </a:p>
        </p:txBody>
      </p:sp>
      <p:sp>
        <p:nvSpPr>
          <p:cNvPr id="17" name="TextBox 16"/>
          <p:cNvSpPr txBox="1"/>
          <p:nvPr/>
        </p:nvSpPr>
        <p:spPr>
          <a:xfrm>
            <a:off x="182564" y="62640"/>
            <a:ext cx="8685864" cy="1077218"/>
          </a:xfrm>
          <a:prstGeom prst="rect">
            <a:avLst/>
          </a:prstGeom>
          <a:noFill/>
        </p:spPr>
        <p:txBody>
          <a:bodyPr wrap="square" rtlCol="0">
            <a:spAutoFit/>
          </a:bodyPr>
          <a:lstStyle/>
          <a:p>
            <a:pPr algn="ctr"/>
            <a:r>
              <a:rPr lang="en-US" sz="3200" b="1" dirty="0">
                <a:solidFill>
                  <a:schemeClr val="tx2">
                    <a:lumMod val="60000"/>
                    <a:lumOff val="40000"/>
                  </a:schemeClr>
                </a:solidFill>
                <a:latin typeface="Arial "/>
              </a:rPr>
              <a:t>Laws of </a:t>
            </a:r>
            <a:r>
              <a:rPr lang="en-US" sz="3200" b="1" dirty="0" smtClean="0">
                <a:solidFill>
                  <a:schemeClr val="tx2">
                    <a:lumMod val="60000"/>
                    <a:lumOff val="40000"/>
                  </a:schemeClr>
                </a:solidFill>
                <a:latin typeface="Arial "/>
              </a:rPr>
              <a:t>Thermodynamics (=the study of energy transformations)</a:t>
            </a:r>
            <a:endParaRPr lang="en-US" sz="3200" b="1" dirty="0">
              <a:solidFill>
                <a:schemeClr val="tx2">
                  <a:lumMod val="60000"/>
                  <a:lumOff val="40000"/>
                </a:schemeClr>
              </a:solidFill>
              <a:latin typeface="Arial "/>
            </a:endParaRPr>
          </a:p>
        </p:txBody>
      </p:sp>
      <p:pic>
        <p:nvPicPr>
          <p:cNvPr id="4" name="Picture 3"/>
          <p:cNvPicPr>
            <a:picLocks noChangeAspect="1"/>
          </p:cNvPicPr>
          <p:nvPr/>
        </p:nvPicPr>
        <p:blipFill>
          <a:blip r:embed="rId3"/>
          <a:stretch>
            <a:fillRect/>
          </a:stretch>
        </p:blipFill>
        <p:spPr>
          <a:xfrm>
            <a:off x="2110964" y="4358658"/>
            <a:ext cx="5230922" cy="2194541"/>
          </a:xfrm>
          <a:prstGeom prst="rect">
            <a:avLst/>
          </a:prstGeom>
        </p:spPr>
      </p:pic>
    </p:spTree>
    <p:extLst>
      <p:ext uri="{BB962C8B-B14F-4D97-AF65-F5344CB8AC3E}">
        <p14:creationId xmlns:p14="http://schemas.microsoft.com/office/powerpoint/2010/main" val="1719971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22017" y="2256051"/>
            <a:ext cx="6008819" cy="2818876"/>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65760" lvl="1" indent="0">
              <a:buNone/>
            </a:pPr>
            <a:r>
              <a:rPr lang="en-US" sz="2800" dirty="0" smtClean="0">
                <a:latin typeface="Arial"/>
                <a:cs typeface="Arial"/>
              </a:rPr>
              <a:t>Energy </a:t>
            </a:r>
            <a:r>
              <a:rPr lang="en-US" sz="2800" dirty="0">
                <a:latin typeface="Arial"/>
                <a:cs typeface="Arial"/>
              </a:rPr>
              <a:t>transfers or transformations increase disorder, or </a:t>
            </a:r>
            <a:r>
              <a:rPr lang="en-US" sz="2800" b="1" dirty="0">
                <a:latin typeface="Arial"/>
                <a:cs typeface="Arial"/>
              </a:rPr>
              <a:t>entropy</a:t>
            </a:r>
            <a:r>
              <a:rPr lang="en-US" sz="2800" dirty="0">
                <a:latin typeface="Arial"/>
                <a:cs typeface="Arial"/>
              </a:rPr>
              <a:t>, with some energy being lost as heat.</a:t>
            </a:r>
          </a:p>
        </p:txBody>
      </p:sp>
      <p:sp>
        <p:nvSpPr>
          <p:cNvPr id="8" name="TextBox 7"/>
          <p:cNvSpPr txBox="1"/>
          <p:nvPr/>
        </p:nvSpPr>
        <p:spPr>
          <a:xfrm>
            <a:off x="1722017" y="1821856"/>
            <a:ext cx="6728300" cy="3231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eaLnBrk="0" hangingPunct="0">
              <a:lnSpc>
                <a:spcPts val="1800"/>
              </a:lnSpc>
            </a:pPr>
            <a:r>
              <a:rPr lang="en-US" sz="3200" b="1" dirty="0" smtClean="0">
                <a:solidFill>
                  <a:srgbClr val="000000"/>
                </a:solidFill>
                <a:latin typeface="Arial"/>
                <a:ea typeface="ＭＳ Ｐゴシック" charset="0"/>
                <a:cs typeface="Arial"/>
              </a:rPr>
              <a:t>Second law of thermodynamics</a:t>
            </a:r>
            <a:endParaRPr lang="en-US" sz="3200" b="1" dirty="0">
              <a:solidFill>
                <a:srgbClr val="000000"/>
              </a:solidFill>
              <a:latin typeface="Arial"/>
              <a:ea typeface="ＭＳ Ｐゴシック" charset="0"/>
              <a:cs typeface="Arial"/>
            </a:endParaRPr>
          </a:p>
        </p:txBody>
      </p:sp>
      <p:sp>
        <p:nvSpPr>
          <p:cNvPr id="15" name="Content Placeholder 2"/>
          <p:cNvSpPr txBox="1">
            <a:spLocks/>
          </p:cNvSpPr>
          <p:nvPr/>
        </p:nvSpPr>
        <p:spPr>
          <a:xfrm>
            <a:off x="3761270" y="4670652"/>
            <a:ext cx="5222570" cy="281887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buNone/>
            </a:pPr>
            <a:endParaRPr lang="en-US" dirty="0">
              <a:latin typeface="Arial"/>
              <a:cs typeface="Arial"/>
            </a:endParaRPr>
          </a:p>
        </p:txBody>
      </p:sp>
      <p:sp>
        <p:nvSpPr>
          <p:cNvPr id="17" name="TextBox 16"/>
          <p:cNvSpPr txBox="1"/>
          <p:nvPr/>
        </p:nvSpPr>
        <p:spPr>
          <a:xfrm>
            <a:off x="182564" y="62640"/>
            <a:ext cx="8685864" cy="1077218"/>
          </a:xfrm>
          <a:prstGeom prst="rect">
            <a:avLst/>
          </a:prstGeom>
          <a:noFill/>
        </p:spPr>
        <p:txBody>
          <a:bodyPr wrap="square" rtlCol="0">
            <a:spAutoFit/>
          </a:bodyPr>
          <a:lstStyle/>
          <a:p>
            <a:pPr algn="ctr"/>
            <a:r>
              <a:rPr lang="en-US" sz="3200" b="1" dirty="0">
                <a:solidFill>
                  <a:schemeClr val="tx2">
                    <a:lumMod val="60000"/>
                    <a:lumOff val="40000"/>
                  </a:schemeClr>
                </a:solidFill>
                <a:latin typeface="Arial "/>
              </a:rPr>
              <a:t>Laws of </a:t>
            </a:r>
            <a:r>
              <a:rPr lang="en-US" sz="3200" b="1" dirty="0" smtClean="0">
                <a:solidFill>
                  <a:schemeClr val="tx2">
                    <a:lumMod val="60000"/>
                    <a:lumOff val="40000"/>
                  </a:schemeClr>
                </a:solidFill>
                <a:latin typeface="Arial "/>
              </a:rPr>
              <a:t>Thermodynamics (=the study of energy transformations)</a:t>
            </a:r>
            <a:endParaRPr lang="en-US" sz="3200" b="1" dirty="0">
              <a:solidFill>
                <a:schemeClr val="tx2">
                  <a:lumMod val="60000"/>
                  <a:lumOff val="40000"/>
                </a:schemeClr>
              </a:solidFill>
              <a:latin typeface="Arial "/>
            </a:endParaRPr>
          </a:p>
        </p:txBody>
      </p:sp>
      <p:pic>
        <p:nvPicPr>
          <p:cNvPr id="2" name="Picture 1"/>
          <p:cNvPicPr>
            <a:picLocks noChangeAspect="1"/>
          </p:cNvPicPr>
          <p:nvPr/>
        </p:nvPicPr>
        <p:blipFill>
          <a:blip r:embed="rId3"/>
          <a:stretch>
            <a:fillRect/>
          </a:stretch>
        </p:blipFill>
        <p:spPr>
          <a:xfrm>
            <a:off x="2228193" y="4107117"/>
            <a:ext cx="4640014" cy="2635269"/>
          </a:xfrm>
          <a:prstGeom prst="rect">
            <a:avLst/>
          </a:prstGeom>
        </p:spPr>
      </p:pic>
    </p:spTree>
    <p:extLst>
      <p:ext uri="{BB962C8B-B14F-4D97-AF65-F5344CB8AC3E}">
        <p14:creationId xmlns:p14="http://schemas.microsoft.com/office/powerpoint/2010/main" val="6608403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2.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ags/tag3.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17004</TotalTime>
  <Words>2043</Words>
  <Application>Microsoft Macintosh PowerPoint</Application>
  <PresentationFormat>On-screen Show (4:3)</PresentationFormat>
  <Paragraphs>463</Paragraphs>
  <Slides>46</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 </vt:lpstr>
      <vt:lpstr>Calibri</vt:lpstr>
      <vt:lpstr>Georgia</vt:lpstr>
      <vt:lpstr>ＭＳ Ｐゴシック</vt:lpstr>
      <vt:lpstr>Symbol</vt:lpstr>
      <vt:lpstr>Symbol Std</vt:lpstr>
      <vt:lpstr>Times</vt:lpstr>
      <vt:lpstr>Times New Roman</vt:lpstr>
      <vt:lpstr>Wingdings</vt:lpstr>
      <vt:lpstr>宋体</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 with your neighbor and write down how the illustration below demonstrates the two laws of thermodynamics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Coupling</vt:lpstr>
      <vt:lpstr>Cells couple endergonic and exergonic reactions</vt:lpstr>
      <vt:lpstr>PowerPoint Presentation</vt:lpstr>
      <vt:lpstr>PowerPoint Presentation</vt:lpstr>
      <vt:lpstr>PowerPoint Presentation</vt:lpstr>
      <vt:lpstr>PowerPoint Presentation</vt:lpstr>
      <vt:lpstr>Cells couple endergonic and exergonic reactions</vt:lpstr>
      <vt:lpstr>PowerPoint Presentation</vt:lpstr>
      <vt:lpstr>PowerPoint Presentation</vt:lpstr>
      <vt:lpstr>ATP drives cellular work by coupling exergonic and endergonic reactions</vt:lpstr>
      <vt:lpstr>PowerPoint Presentation</vt:lpstr>
      <vt:lpstr>PowerPoint Presentation</vt:lpstr>
      <vt:lpstr>PowerPoint Presentation</vt:lpstr>
      <vt:lpstr>PowerPoint Presentation</vt:lpstr>
      <vt:lpstr>PowerPoint Presentation</vt:lpstr>
      <vt:lpstr>PowerPoint Presentation</vt:lpstr>
      <vt:lpstr>How do enzymes speed up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Meirav Lavy</dc:creator>
  <cp:lastModifiedBy>Frank Santana</cp:lastModifiedBy>
  <cp:revision>102</cp:revision>
  <dcterms:created xsi:type="dcterms:W3CDTF">2017-07-04T06:04:02Z</dcterms:created>
  <dcterms:modified xsi:type="dcterms:W3CDTF">2018-09-25T05:41:22Z</dcterms:modified>
</cp:coreProperties>
</file>