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 id="2147483782" r:id="rId2"/>
    <p:sldMasterId id="2147483796" r:id="rId3"/>
  </p:sldMasterIdLst>
  <p:notesMasterIdLst>
    <p:notesMasterId r:id="rId51"/>
  </p:notesMasterIdLst>
  <p:sldIdLst>
    <p:sldId id="674" r:id="rId4"/>
    <p:sldId id="532" r:id="rId5"/>
    <p:sldId id="609" r:id="rId6"/>
    <p:sldId id="587" r:id="rId7"/>
    <p:sldId id="632" r:id="rId8"/>
    <p:sldId id="634" r:id="rId9"/>
    <p:sldId id="677" r:id="rId10"/>
    <p:sldId id="678" r:id="rId11"/>
    <p:sldId id="633" r:id="rId12"/>
    <p:sldId id="683" r:id="rId13"/>
    <p:sldId id="684" r:id="rId14"/>
    <p:sldId id="675" r:id="rId15"/>
    <p:sldId id="680" r:id="rId16"/>
    <p:sldId id="638" r:id="rId17"/>
    <p:sldId id="673" r:id="rId18"/>
    <p:sldId id="511" r:id="rId19"/>
    <p:sldId id="512" r:id="rId20"/>
    <p:sldId id="473" r:id="rId21"/>
    <p:sldId id="474" r:id="rId22"/>
    <p:sldId id="606" r:id="rId23"/>
    <p:sldId id="524" r:id="rId24"/>
    <p:sldId id="526" r:id="rId25"/>
    <p:sldId id="682" r:id="rId26"/>
    <p:sldId id="579" r:id="rId27"/>
    <p:sldId id="668" r:id="rId28"/>
    <p:sldId id="580" r:id="rId29"/>
    <p:sldId id="488" r:id="rId30"/>
    <p:sldId id="679" r:id="rId31"/>
    <p:sldId id="489" r:id="rId32"/>
    <p:sldId id="529" r:id="rId33"/>
    <p:sldId id="681" r:id="rId34"/>
    <p:sldId id="627" r:id="rId35"/>
    <p:sldId id="547" r:id="rId36"/>
    <p:sldId id="583" r:id="rId37"/>
    <p:sldId id="584" r:id="rId38"/>
    <p:sldId id="531" r:id="rId39"/>
    <p:sldId id="658" r:id="rId40"/>
    <p:sldId id="669" r:id="rId41"/>
    <p:sldId id="555" r:id="rId42"/>
    <p:sldId id="556" r:id="rId43"/>
    <p:sldId id="660" r:id="rId44"/>
    <p:sldId id="661" r:id="rId45"/>
    <p:sldId id="590" r:id="rId46"/>
    <p:sldId id="645" r:id="rId47"/>
    <p:sldId id="672" r:id="rId48"/>
    <p:sldId id="647" r:id="rId49"/>
    <p:sldId id="646"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DEA5"/>
    <a:srgbClr val="894CF8"/>
    <a:srgbClr val="FD960D"/>
    <a:srgbClr val="FFE516"/>
    <a:srgbClr val="4782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03" autoAdjust="0"/>
    <p:restoredTop sz="84732" autoAdjust="0"/>
  </p:normalViewPr>
  <p:slideViewPr>
    <p:cSldViewPr snapToGrid="0" snapToObjects="1">
      <p:cViewPr varScale="1">
        <p:scale>
          <a:sx n="74" d="100"/>
          <a:sy n="74" d="100"/>
        </p:scale>
        <p:origin x="192" y="424"/>
      </p:cViewPr>
      <p:guideLst>
        <p:guide orient="horz" pos="2160"/>
        <p:guide pos="2880"/>
      </p:guideLst>
    </p:cSldViewPr>
  </p:slideViewPr>
  <p:notesTextViewPr>
    <p:cViewPr>
      <p:scale>
        <a:sx n="100" d="100"/>
        <a:sy n="100" d="100"/>
      </p:scale>
      <p:origin x="0" y="0"/>
    </p:cViewPr>
  </p:notesTextViewPr>
  <p:sorterViewPr>
    <p:cViewPr>
      <p:scale>
        <a:sx n="57" d="100"/>
        <a:sy n="57" d="100"/>
      </p:scale>
      <p:origin x="0" y="-36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notesMaster" Target="notesMasters/notes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81" Type="http://schemas.microsoft.com/office/2015/10/relationships/revisionInfo" Target="revisionInfo.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2310C0-BF81-7A4C-A5EF-33BDC4C60B9C}" type="datetimeFigureOut">
              <a:rPr lang="en-US" smtClean="0"/>
              <a:t>10/9/18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8BBE3C-0B5A-5444-A8A9-56CF91171FC6}" type="slidenum">
              <a:rPr lang="en-US" smtClean="0"/>
              <a:t>‹#›</a:t>
            </a:fld>
            <a:endParaRPr lang="en-US"/>
          </a:p>
        </p:txBody>
      </p:sp>
    </p:spTree>
    <p:extLst>
      <p:ext uri="{BB962C8B-B14F-4D97-AF65-F5344CB8AC3E}">
        <p14:creationId xmlns:p14="http://schemas.microsoft.com/office/powerpoint/2010/main" val="39815220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FB1C15D-7B81-F84C-80B3-B5C042E850FE}" type="slidenum">
              <a:rPr lang="en-US" sz="1200">
                <a:latin typeface="Times New Roman" charset="0"/>
              </a:rPr>
              <a:pPr algn="r"/>
              <a:t>1</a:t>
            </a:fld>
            <a:endParaRPr lang="en-US" sz="1200" dirty="0">
              <a:latin typeface="Times New Roman" charset="0"/>
            </a:endParaRPr>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873028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a:rPr>
              <a:t>Direct burning </a:t>
            </a:r>
            <a:r>
              <a:rPr lang="en-US" dirty="0" err="1" smtClean="0">
                <a:latin typeface="Arial"/>
              </a:rPr>
              <a:t>vs</a:t>
            </a:r>
            <a:r>
              <a:rPr lang="en-US" dirty="0" smtClean="0">
                <a:latin typeface="Arial"/>
              </a:rPr>
              <a:t> stepwise oxidation</a:t>
            </a:r>
          </a:p>
          <a:p>
            <a:endParaRPr lang="en-US" dirty="0">
              <a:latin typeface="Arial"/>
            </a:endParaRPr>
          </a:p>
        </p:txBody>
      </p:sp>
    </p:spTree>
    <p:extLst>
      <p:ext uri="{BB962C8B-B14F-4D97-AF65-F5344CB8AC3E}">
        <p14:creationId xmlns:p14="http://schemas.microsoft.com/office/powerpoint/2010/main" val="3861201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one represent direct /controlled and stepwise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88BBE3C-0B5A-5444-A8A9-56CF91171FC6}" type="slidenum">
              <a:rPr lang="en-US" smtClean="0"/>
              <a:t>13</a:t>
            </a:fld>
            <a:endParaRPr lang="en-US"/>
          </a:p>
        </p:txBody>
      </p:sp>
    </p:spTree>
    <p:extLst>
      <p:ext uri="{BB962C8B-B14F-4D97-AF65-F5344CB8AC3E}">
        <p14:creationId xmlns:p14="http://schemas.microsoft.com/office/powerpoint/2010/main" val="2501123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altLang="en-US" sz="2300"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288BBE3C-0B5A-5444-A8A9-56CF91171FC6}" type="slidenum">
              <a:rPr lang="en-US" smtClean="0"/>
              <a:t>14</a:t>
            </a:fld>
            <a:endParaRPr lang="en-US"/>
          </a:p>
        </p:txBody>
      </p:sp>
    </p:spTree>
    <p:extLst>
      <p:ext uri="{BB962C8B-B14F-4D97-AF65-F5344CB8AC3E}">
        <p14:creationId xmlns:p14="http://schemas.microsoft.com/office/powerpoint/2010/main" val="1103288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7F4FB87-2CB5-7446-AF2D-904EB6483C5F}" type="slidenum">
              <a:rPr lang="en-US" sz="1200"/>
              <a:pPr eaLnBrk="1" hangingPunct="1"/>
              <a:t>15</a:t>
            </a:fld>
            <a:endParaRPr lang="en-US" sz="1200" dirty="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7F4FB87-2CB5-7446-AF2D-904EB6483C5F}" type="slidenum">
              <a:rPr lang="en-US" sz="1200"/>
              <a:pPr eaLnBrk="1" hangingPunct="1"/>
              <a:t>16</a:t>
            </a:fld>
            <a:endParaRPr lang="en-US" sz="1200" dirty="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17</a:t>
            </a:fld>
            <a:endParaRPr lang="en-US" sz="1200" b="0" dirty="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Times New Roman"/>
                <a:cs typeface="Times New Roman"/>
              </a:rPr>
              <a:t>M</a:t>
            </a:r>
            <a:r>
              <a:rPr lang="en-US" baseline="0" dirty="0">
                <a:latin typeface="Times New Roman"/>
                <a:cs typeface="Times New Roman"/>
              </a:rPr>
              <a:t> </a:t>
            </a:r>
            <a:r>
              <a:rPr lang="en-US" altLang="en-US" dirty="0">
                <a:ea typeface="ＭＳ Ｐゴシック" panose="020B0600070205080204" pitchFamily="34" charset="-128"/>
              </a:rPr>
              <a:t>It costs 2 ATPs to generate 4 ATPs during glycolysis, leaving a net gain of two ATPs.</a:t>
            </a:r>
            <a:endParaRPr lang="en-US" dirty="0">
              <a:latin typeface="Times New Roman"/>
              <a:cs typeface="Times New Roman"/>
            </a:endParaRPr>
          </a:p>
        </p:txBody>
      </p:sp>
    </p:spTree>
    <p:extLst>
      <p:ext uri="{BB962C8B-B14F-4D97-AF65-F5344CB8AC3E}">
        <p14:creationId xmlns:p14="http://schemas.microsoft.com/office/powerpoint/2010/main" val="1243901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
            </a:r>
          </a:p>
        </p:txBody>
      </p:sp>
      <p:sp>
        <p:nvSpPr>
          <p:cNvPr id="4" name="Slide Number Placeholder 3"/>
          <p:cNvSpPr>
            <a:spLocks noGrp="1"/>
          </p:cNvSpPr>
          <p:nvPr>
            <p:ph type="sldNum" sz="quarter" idx="10"/>
          </p:nvPr>
        </p:nvSpPr>
        <p:spPr/>
        <p:txBody>
          <a:bodyPr/>
          <a:lstStyle/>
          <a:p>
            <a:fld id="{288BBE3C-0B5A-5444-A8A9-56CF91171FC6}" type="slidenum">
              <a:rPr lang="en-US" smtClean="0"/>
              <a:t>18</a:t>
            </a:fld>
            <a:endParaRPr lang="en-US" dirty="0"/>
          </a:p>
        </p:txBody>
      </p:sp>
    </p:spTree>
    <p:extLst>
      <p:ext uri="{BB962C8B-B14F-4D97-AF65-F5344CB8AC3E}">
        <p14:creationId xmlns:p14="http://schemas.microsoft.com/office/powerpoint/2010/main" val="1387145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
            </a:r>
          </a:p>
        </p:txBody>
      </p:sp>
      <p:sp>
        <p:nvSpPr>
          <p:cNvPr id="4" name="Slide Number Placeholder 3"/>
          <p:cNvSpPr>
            <a:spLocks noGrp="1"/>
          </p:cNvSpPr>
          <p:nvPr>
            <p:ph type="sldNum" sz="quarter" idx="10"/>
          </p:nvPr>
        </p:nvSpPr>
        <p:spPr/>
        <p:txBody>
          <a:bodyPr/>
          <a:lstStyle/>
          <a:p>
            <a:fld id="{288BBE3C-0B5A-5444-A8A9-56CF91171FC6}" type="slidenum">
              <a:rPr lang="en-US" smtClean="0"/>
              <a:t>19</a:t>
            </a:fld>
            <a:endParaRPr lang="en-US" dirty="0"/>
          </a:p>
        </p:txBody>
      </p:sp>
    </p:spTree>
    <p:extLst>
      <p:ext uri="{BB962C8B-B14F-4D97-AF65-F5344CB8AC3E}">
        <p14:creationId xmlns:p14="http://schemas.microsoft.com/office/powerpoint/2010/main" val="3214104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rPr>
              <a:t>While matter is being rearranged, phosphate</a:t>
            </a:r>
            <a:r>
              <a:rPr lang="en-US" baseline="0" dirty="0" smtClean="0">
                <a:latin typeface="Arial"/>
              </a:rPr>
              <a:t> group are also being </a:t>
            </a:r>
            <a:r>
              <a:rPr lang="en-US" baseline="0" dirty="0" err="1" smtClean="0">
                <a:latin typeface="Arial"/>
              </a:rPr>
              <a:t>transffered</a:t>
            </a:r>
            <a:r>
              <a:rPr lang="en-US" baseline="0" dirty="0" smtClean="0">
                <a:latin typeface="Arial"/>
              </a:rPr>
              <a:t> </a:t>
            </a:r>
            <a:r>
              <a:rPr lang="en-US" dirty="0" smtClean="0">
                <a:latin typeface="Arial"/>
              </a:rPr>
              <a:t>from a substrate to ADP, producing ATP</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a:rPr>
              <a:t>: transfer of a phosphate group from a substrate to ADP, producing ATP</a:t>
            </a:r>
          </a:p>
          <a:p>
            <a:endParaRPr lang="en-US" dirty="0" smtClean="0"/>
          </a:p>
          <a:p>
            <a:endParaRPr lang="en-US" dirty="0" smtClean="0"/>
          </a:p>
          <a:p>
            <a:endParaRPr lang="en-US" dirty="0" smtClean="0"/>
          </a:p>
          <a:p>
            <a:r>
              <a:rPr lang="en-US" dirty="0" smtClean="0"/>
              <a:t>P</a:t>
            </a:r>
            <a:r>
              <a:rPr lang="en-US" dirty="0"/>
              <a:t>) </a:t>
            </a:r>
            <a:r>
              <a:rPr lang="en-US" sz="1200" b="0" i="0" kern="1200" dirty="0">
                <a:solidFill>
                  <a:schemeClr val="tx1"/>
                </a:solidFill>
                <a:effectLst/>
                <a:latin typeface="+mn-lt"/>
                <a:ea typeface="+mn-ea"/>
                <a:cs typeface="+mn-cs"/>
              </a:rPr>
              <a:t> phosphoglycerate kinase and pyruvate kinase.,</a:t>
            </a:r>
          </a:p>
          <a:p>
            <a:r>
              <a:rPr lang="en-US" sz="1200" b="0" i="0" kern="1200" dirty="0">
                <a:solidFill>
                  <a:schemeClr val="tx1"/>
                </a:solidFill>
                <a:effectLst/>
                <a:latin typeface="+mn-lt"/>
                <a:ea typeface="+mn-ea"/>
                <a:cs typeface="+mn-cs"/>
              </a:rPr>
              <a:t>PO4 group for the synthesis of </a:t>
            </a:r>
            <a:endParaRPr lang="en-US" dirty="0"/>
          </a:p>
        </p:txBody>
      </p:sp>
      <p:sp>
        <p:nvSpPr>
          <p:cNvPr id="4" name="Slide Number Placeholder 3"/>
          <p:cNvSpPr>
            <a:spLocks noGrp="1"/>
          </p:cNvSpPr>
          <p:nvPr>
            <p:ph type="sldNum" sz="quarter" idx="10"/>
          </p:nvPr>
        </p:nvSpPr>
        <p:spPr/>
        <p:txBody>
          <a:bodyPr/>
          <a:lstStyle/>
          <a:p>
            <a:fld id="{288BBE3C-0B5A-5444-A8A9-56CF91171FC6}" type="slidenum">
              <a:rPr lang="en-US" smtClean="0"/>
              <a:t>20</a:t>
            </a:fld>
            <a:endParaRPr lang="en-US" dirty="0"/>
          </a:p>
        </p:txBody>
      </p:sp>
    </p:spTree>
    <p:extLst>
      <p:ext uri="{BB962C8B-B14F-4D97-AF65-F5344CB8AC3E}">
        <p14:creationId xmlns:p14="http://schemas.microsoft.com/office/powerpoint/2010/main" val="584376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c3h4o3</a:t>
            </a:r>
            <a:endParaRPr lang="en-US" dirty="0"/>
          </a:p>
        </p:txBody>
      </p:sp>
      <p:sp>
        <p:nvSpPr>
          <p:cNvPr id="4" name="Slide Number Placeholder 3"/>
          <p:cNvSpPr>
            <a:spLocks noGrp="1"/>
          </p:cNvSpPr>
          <p:nvPr>
            <p:ph type="sldNum" sz="quarter" idx="10"/>
          </p:nvPr>
        </p:nvSpPr>
        <p:spPr/>
        <p:txBody>
          <a:bodyPr/>
          <a:lstStyle/>
          <a:p>
            <a:fld id="{288BBE3C-0B5A-5444-A8A9-56CF91171FC6}" type="slidenum">
              <a:rPr lang="en-US" smtClean="0"/>
              <a:t>21</a:t>
            </a:fld>
            <a:endParaRPr lang="en-US" dirty="0"/>
          </a:p>
        </p:txBody>
      </p:sp>
    </p:spTree>
    <p:extLst>
      <p:ext uri="{BB962C8B-B14F-4D97-AF65-F5344CB8AC3E}">
        <p14:creationId xmlns:p14="http://schemas.microsoft.com/office/powerpoint/2010/main" val="3672984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EFB1C15D-7B81-F84C-80B3-B5C042E850FE}" type="slidenum">
              <a:rPr lang="en-US" sz="1200">
                <a:latin typeface="Times New Roman" charset="0"/>
              </a:rPr>
              <a:pPr algn="r"/>
              <a:t>2</a:t>
            </a:fld>
            <a:endParaRPr lang="en-US" sz="1200" dirty="0">
              <a:latin typeface="Times New Roman" charset="0"/>
            </a:endParaRPr>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2873028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8BBE3C-0B5A-5444-A8A9-56CF91171FC6}" type="slidenum">
              <a:rPr lang="en-US" smtClean="0"/>
              <a:t>22</a:t>
            </a:fld>
            <a:endParaRPr lang="en-US" dirty="0"/>
          </a:p>
        </p:txBody>
      </p:sp>
    </p:spTree>
    <p:extLst>
      <p:ext uri="{BB962C8B-B14F-4D97-AF65-F5344CB8AC3E}">
        <p14:creationId xmlns:p14="http://schemas.microsoft.com/office/powerpoint/2010/main" val="3672984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23</a:t>
            </a:fld>
            <a:endParaRPr lang="en-US" sz="1200" b="0" dirty="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Times New Roman"/>
                <a:cs typeface="Times New Roman"/>
              </a:rPr>
              <a:t>M</a:t>
            </a:r>
            <a:r>
              <a:rPr lang="en-US" baseline="0" dirty="0">
                <a:latin typeface="Times New Roman"/>
                <a:cs typeface="Times New Roman"/>
              </a:rPr>
              <a:t> </a:t>
            </a:r>
            <a:r>
              <a:rPr lang="en-US" altLang="en-US" dirty="0">
                <a:ea typeface="ＭＳ Ｐゴシック" panose="020B0600070205080204" pitchFamily="34" charset="-128"/>
              </a:rPr>
              <a:t>It costs 2 ATPs to generate 4 ATPs during glycolysis, leaving a net gain of two ATPs.</a:t>
            </a:r>
            <a:endParaRPr lang="en-US" dirty="0">
              <a:latin typeface="Times New Roman"/>
              <a:cs typeface="Times New Roman"/>
            </a:endParaRPr>
          </a:p>
        </p:txBody>
      </p:sp>
    </p:spTree>
    <p:extLst>
      <p:ext uri="{BB962C8B-B14F-4D97-AF65-F5344CB8AC3E}">
        <p14:creationId xmlns:p14="http://schemas.microsoft.com/office/powerpoint/2010/main" val="1789862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8BBE3C-0B5A-5444-A8A9-56CF91171FC6}" type="slidenum">
              <a:rPr lang="en-US" smtClean="0"/>
              <a:t>24</a:t>
            </a:fld>
            <a:endParaRPr lang="en-US" dirty="0"/>
          </a:p>
        </p:txBody>
      </p:sp>
    </p:spTree>
    <p:extLst>
      <p:ext uri="{BB962C8B-B14F-4D97-AF65-F5344CB8AC3E}">
        <p14:creationId xmlns:p14="http://schemas.microsoft.com/office/powerpoint/2010/main" val="2595829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P/M</a:t>
            </a:r>
          </a:p>
        </p:txBody>
      </p:sp>
      <p:sp>
        <p:nvSpPr>
          <p:cNvPr id="4" name="Slide Number Placeholder 3"/>
          <p:cNvSpPr>
            <a:spLocks noGrp="1"/>
          </p:cNvSpPr>
          <p:nvPr>
            <p:ph type="sldNum" sz="quarter" idx="10"/>
          </p:nvPr>
        </p:nvSpPr>
        <p:spPr/>
        <p:txBody>
          <a:bodyPr/>
          <a:lstStyle/>
          <a:p>
            <a:fld id="{288BBE3C-0B5A-5444-A8A9-56CF91171FC6}" type="slidenum">
              <a:rPr lang="en-US" smtClean="0"/>
              <a:t>25</a:t>
            </a:fld>
            <a:endParaRPr lang="en-US" dirty="0"/>
          </a:p>
        </p:txBody>
      </p:sp>
    </p:spTree>
    <p:extLst>
      <p:ext uri="{BB962C8B-B14F-4D97-AF65-F5344CB8AC3E}">
        <p14:creationId xmlns:p14="http://schemas.microsoft.com/office/powerpoint/2010/main" val="2595829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8BBE3C-0B5A-5444-A8A9-56CF91171FC6}" type="slidenum">
              <a:rPr lang="en-US" smtClean="0"/>
              <a:t>26</a:t>
            </a:fld>
            <a:endParaRPr lang="en-US" dirty="0"/>
          </a:p>
        </p:txBody>
      </p:sp>
    </p:spTree>
    <p:extLst>
      <p:ext uri="{BB962C8B-B14F-4D97-AF65-F5344CB8AC3E}">
        <p14:creationId xmlns:p14="http://schemas.microsoft.com/office/powerpoint/2010/main" val="4235958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8BBE3C-0B5A-5444-A8A9-56CF91171FC6}" type="slidenum">
              <a:rPr lang="en-US" smtClean="0"/>
              <a:t>27</a:t>
            </a:fld>
            <a:endParaRPr lang="en-US" dirty="0"/>
          </a:p>
        </p:txBody>
      </p:sp>
    </p:spTree>
    <p:extLst>
      <p:ext uri="{BB962C8B-B14F-4D97-AF65-F5344CB8AC3E}">
        <p14:creationId xmlns:p14="http://schemas.microsoft.com/office/powerpoint/2010/main" val="2224687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8BBE3C-0B5A-5444-A8A9-56CF91171FC6}" type="slidenum">
              <a:rPr lang="en-US" smtClean="0"/>
              <a:t>28</a:t>
            </a:fld>
            <a:endParaRPr lang="en-US" dirty="0"/>
          </a:p>
        </p:txBody>
      </p:sp>
    </p:spTree>
    <p:extLst>
      <p:ext uri="{BB962C8B-B14F-4D97-AF65-F5344CB8AC3E}">
        <p14:creationId xmlns:p14="http://schemas.microsoft.com/office/powerpoint/2010/main" val="4235958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a:t>
            </a:r>
            <a:endParaRPr lang="en-US" dirty="0"/>
          </a:p>
        </p:txBody>
      </p:sp>
      <p:sp>
        <p:nvSpPr>
          <p:cNvPr id="4" name="Slide Number Placeholder 3"/>
          <p:cNvSpPr>
            <a:spLocks noGrp="1"/>
          </p:cNvSpPr>
          <p:nvPr>
            <p:ph type="sldNum" sz="quarter" idx="10"/>
          </p:nvPr>
        </p:nvSpPr>
        <p:spPr/>
        <p:txBody>
          <a:bodyPr/>
          <a:lstStyle/>
          <a:p>
            <a:fld id="{288BBE3C-0B5A-5444-A8A9-56CF91171FC6}" type="slidenum">
              <a:rPr lang="en-US" smtClean="0"/>
              <a:t>29</a:t>
            </a:fld>
            <a:endParaRPr lang="en-US" dirty="0"/>
          </a:p>
        </p:txBody>
      </p:sp>
    </p:spTree>
    <p:extLst>
      <p:ext uri="{BB962C8B-B14F-4D97-AF65-F5344CB8AC3E}">
        <p14:creationId xmlns:p14="http://schemas.microsoft.com/office/powerpoint/2010/main" val="3028687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30</a:t>
            </a:fld>
            <a:endParaRPr lang="en-US" sz="1200" b="0" dirty="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Times New Roman"/>
                <a:cs typeface="Times New Roman"/>
              </a:rPr>
              <a:t>Figure </a:t>
            </a:r>
            <a:r>
              <a:rPr lang="en-US" dirty="0">
                <a:latin typeface="Times New Roman"/>
                <a:cs typeface="Times New Roman"/>
              </a:rPr>
              <a:t>6.9b-3 A closer look at the citric acid cycle (step 3)</a:t>
            </a:r>
          </a:p>
        </p:txBody>
      </p:sp>
    </p:spTree>
    <p:extLst>
      <p:ext uri="{BB962C8B-B14F-4D97-AF65-F5344CB8AC3E}">
        <p14:creationId xmlns:p14="http://schemas.microsoft.com/office/powerpoint/2010/main" val="3154748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8BBE3C-0B5A-5444-A8A9-56CF91171FC6}" type="slidenum">
              <a:rPr lang="en-US" smtClean="0"/>
              <a:t>31</a:t>
            </a:fld>
            <a:endParaRPr lang="en-US" dirty="0"/>
          </a:p>
        </p:txBody>
      </p:sp>
    </p:spTree>
    <p:extLst>
      <p:ext uri="{BB962C8B-B14F-4D97-AF65-F5344CB8AC3E}">
        <p14:creationId xmlns:p14="http://schemas.microsoft.com/office/powerpoint/2010/main" val="4235958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B4AE970-7E59-384E-93A1-5C7ABC951074}" type="slidenum">
              <a:rPr lang="en-US" sz="1200">
                <a:latin typeface="Times New Roman" charset="0"/>
              </a:rPr>
              <a:pPr algn="r"/>
              <a:t>3</a:t>
            </a:fld>
            <a:endParaRPr lang="en-US" sz="1200">
              <a:latin typeface="Times New Roman" charset="0"/>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pPr eaLnBrk="1" hangingPunct="1">
              <a:tabLst>
                <a:tab pos="152400" algn="l"/>
              </a:tabLst>
            </a:pPr>
            <a:endParaRPr lang="en-US" dirty="0">
              <a:ea typeface="ＭＳ Ｐゴシック" charset="0"/>
            </a:endParaRPr>
          </a:p>
        </p:txBody>
      </p:sp>
    </p:spTree>
    <p:extLst>
      <p:ext uri="{BB962C8B-B14F-4D97-AF65-F5344CB8AC3E}">
        <p14:creationId xmlns:p14="http://schemas.microsoft.com/office/powerpoint/2010/main" val="2128712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Arial"/>
              </a:rPr>
              <a:t>Figure 6.9_1 Most ATP production occurs by oxidative phosphorylation (part 1: enlarged)</a:t>
            </a:r>
          </a:p>
          <a:p>
            <a:endParaRPr lang="en-US">
              <a:latin typeface="Arial"/>
            </a:endParaRPr>
          </a:p>
        </p:txBody>
      </p:sp>
    </p:spTree>
    <p:extLst>
      <p:ext uri="{BB962C8B-B14F-4D97-AF65-F5344CB8AC3E}">
        <p14:creationId xmlns:p14="http://schemas.microsoft.com/office/powerpoint/2010/main" val="888645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1657061-9D54-493D-9E91-70C9F630A963}" type="slidenum">
              <a:rPr lang="en-US" altLang="en-US" sz="1200">
                <a:latin typeface="Times" pitchFamily="1" charset="0"/>
              </a:rPr>
              <a:pPr eaLnBrk="1" hangingPunct="1"/>
              <a:t>33</a:t>
            </a:fld>
            <a:endParaRPr lang="en-US" altLang="en-US" sz="1200" dirty="0">
              <a:latin typeface="Times" pitchFamily="1" charset="0"/>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latin typeface="Times New Roman" pitchFamily="18" charset="0"/>
              <a:ea typeface="ＭＳ Ｐゴシック" pitchFamily="34" charset="-128"/>
              <a:cs typeface="Times New Roman" pitchFamily="18" charset="0"/>
            </a:endParaRPr>
          </a:p>
        </p:txBody>
      </p:sp>
    </p:spTree>
    <p:extLst>
      <p:ext uri="{BB962C8B-B14F-4D97-AF65-F5344CB8AC3E}">
        <p14:creationId xmlns:p14="http://schemas.microsoft.com/office/powerpoint/2010/main" val="190154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8BBE3C-0B5A-5444-A8A9-56CF91171FC6}" type="slidenum">
              <a:rPr lang="en-US" smtClean="0"/>
              <a:t>34</a:t>
            </a:fld>
            <a:endParaRPr lang="en-US" dirty="0"/>
          </a:p>
        </p:txBody>
      </p:sp>
    </p:spTree>
    <p:extLst>
      <p:ext uri="{BB962C8B-B14F-4D97-AF65-F5344CB8AC3E}">
        <p14:creationId xmlns:p14="http://schemas.microsoft.com/office/powerpoint/2010/main" val="36121552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
            </a:r>
          </a:p>
        </p:txBody>
      </p:sp>
      <p:sp>
        <p:nvSpPr>
          <p:cNvPr id="4" name="Slide Number Placeholder 3"/>
          <p:cNvSpPr>
            <a:spLocks noGrp="1"/>
          </p:cNvSpPr>
          <p:nvPr>
            <p:ph type="sldNum" sz="quarter" idx="10"/>
          </p:nvPr>
        </p:nvSpPr>
        <p:spPr/>
        <p:txBody>
          <a:bodyPr/>
          <a:lstStyle/>
          <a:p>
            <a:fld id="{288BBE3C-0B5A-5444-A8A9-56CF91171FC6}" type="slidenum">
              <a:rPr lang="en-US" smtClean="0"/>
              <a:t>36</a:t>
            </a:fld>
            <a:endParaRPr lang="en-US" dirty="0"/>
          </a:p>
        </p:txBody>
      </p:sp>
    </p:spTree>
    <p:extLst>
      <p:ext uri="{BB962C8B-B14F-4D97-AF65-F5344CB8AC3E}">
        <p14:creationId xmlns:p14="http://schemas.microsoft.com/office/powerpoint/2010/main" val="4018425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38</a:t>
            </a:fld>
            <a:endParaRPr lang="en-US" sz="1200" b="0" dirty="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Times New Roman"/>
                <a:cs typeface="Times New Roman"/>
              </a:rPr>
              <a:t>M</a:t>
            </a:r>
          </a:p>
        </p:txBody>
      </p:sp>
    </p:spTree>
    <p:extLst>
      <p:ext uri="{BB962C8B-B14F-4D97-AF65-F5344CB8AC3E}">
        <p14:creationId xmlns:p14="http://schemas.microsoft.com/office/powerpoint/2010/main" val="33933655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350838" eaLnBrk="1" hangingPunct="1"/>
            <a:r>
              <a:rPr lang="en-US" dirty="0" smtClean="0">
                <a:ea typeface="ヒラギノ角ゴ Pro W3" charset="0"/>
              </a:rPr>
              <a:t>The breakdown of organic molecules is exergonic</a:t>
            </a:r>
          </a:p>
          <a:p>
            <a:pPr indent="-350838" eaLnBrk="1" hangingPunct="1"/>
            <a:r>
              <a:rPr lang="en-US" b="1" dirty="0" smtClean="0">
                <a:ea typeface="ヒラギノ角ゴ Pro W3" charset="0"/>
              </a:rPr>
              <a:t>Fermentation </a:t>
            </a:r>
            <a:r>
              <a:rPr lang="en-US" dirty="0" smtClean="0">
                <a:ea typeface="ヒラギノ角ゴ Pro W3" charset="0"/>
              </a:rPr>
              <a:t>is a partial degradation of sugars that occurs without O</a:t>
            </a:r>
            <a:r>
              <a:rPr lang="en-US" baseline="-25000" dirty="0" smtClean="0">
                <a:ea typeface="ヒラギノ角ゴ Pro W3" charset="0"/>
              </a:rPr>
              <a:t>2</a:t>
            </a:r>
            <a:endParaRPr lang="en-US" dirty="0" smtClean="0">
              <a:ea typeface="ヒラギノ角ゴ Pro W3" charset="0"/>
            </a:endParaRPr>
          </a:p>
          <a:p>
            <a:pPr indent="-350838" eaLnBrk="1" hangingPunct="1"/>
            <a:r>
              <a:rPr lang="en-US" b="1" dirty="0" smtClean="0">
                <a:ea typeface="ヒラギノ角ゴ Pro W3" charset="0"/>
              </a:rPr>
              <a:t>Aerobic respiration </a:t>
            </a:r>
            <a:r>
              <a:rPr lang="en-US" dirty="0" smtClean="0">
                <a:ea typeface="ヒラギノ角ゴ Pro W3" charset="0"/>
              </a:rPr>
              <a:t>consumes organic molecules and O</a:t>
            </a:r>
            <a:r>
              <a:rPr lang="en-US" baseline="-25000" dirty="0" smtClean="0">
                <a:ea typeface="ヒラギノ角ゴ Pro W3" charset="0"/>
              </a:rPr>
              <a:t>2</a:t>
            </a:r>
            <a:r>
              <a:rPr lang="en-US" dirty="0" smtClean="0">
                <a:ea typeface="ヒラギノ角ゴ Pro W3" charset="0"/>
              </a:rPr>
              <a:t> and yields ATP</a:t>
            </a:r>
          </a:p>
          <a:p>
            <a:pPr indent="-350838" eaLnBrk="1" hangingPunct="1"/>
            <a:r>
              <a:rPr lang="en-US" dirty="0" smtClean="0">
                <a:ea typeface="ヒラギノ角ゴ Pro W3" charset="0"/>
              </a:rPr>
              <a:t>Anaerobic respiration is similar to aerobic respiration but consumes compounds other</a:t>
            </a:r>
            <a:br>
              <a:rPr lang="en-US" dirty="0" smtClean="0">
                <a:ea typeface="ヒラギノ角ゴ Pro W3" charset="0"/>
              </a:rPr>
            </a:br>
            <a:r>
              <a:rPr lang="en-US" dirty="0" smtClean="0">
                <a:ea typeface="ヒラギノ角ゴ Pro W3" charset="0"/>
              </a:rPr>
              <a:t>than O</a:t>
            </a:r>
            <a:r>
              <a:rPr lang="en-US" baseline="-25000" dirty="0" smtClean="0">
                <a:ea typeface="ヒラギノ角ゴ Pro W3" charset="0"/>
              </a:rPr>
              <a:t>2</a:t>
            </a:r>
            <a:endParaRPr lang="en-US" dirty="0" smtClean="0">
              <a:ea typeface="ヒラギノ角ゴ Pro W3" charset="0"/>
            </a:endParaRPr>
          </a:p>
          <a:p>
            <a:endParaRPr lang="en-US" dirty="0"/>
          </a:p>
        </p:txBody>
      </p:sp>
      <p:sp>
        <p:nvSpPr>
          <p:cNvPr id="4" name="Slide Number Placeholder 3"/>
          <p:cNvSpPr>
            <a:spLocks noGrp="1"/>
          </p:cNvSpPr>
          <p:nvPr>
            <p:ph type="sldNum" sz="quarter" idx="10"/>
          </p:nvPr>
        </p:nvSpPr>
        <p:spPr/>
        <p:txBody>
          <a:bodyPr/>
          <a:lstStyle/>
          <a:p>
            <a:fld id="{A196B40C-C04B-8044-AB5A-7C2C433D723E}" type="slidenum">
              <a:rPr lang="en-US" smtClean="0"/>
              <a:t>44</a:t>
            </a:fld>
            <a:endParaRPr lang="en-US"/>
          </a:p>
        </p:txBody>
      </p:sp>
    </p:spTree>
    <p:extLst>
      <p:ext uri="{BB962C8B-B14F-4D97-AF65-F5344CB8AC3E}">
        <p14:creationId xmlns:p14="http://schemas.microsoft.com/office/powerpoint/2010/main" val="21176529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
            </a:r>
          </a:p>
        </p:txBody>
      </p:sp>
      <p:sp>
        <p:nvSpPr>
          <p:cNvPr id="4" name="Slide Number Placeholder 3"/>
          <p:cNvSpPr>
            <a:spLocks noGrp="1"/>
          </p:cNvSpPr>
          <p:nvPr>
            <p:ph type="sldNum" sz="quarter" idx="10"/>
          </p:nvPr>
        </p:nvSpPr>
        <p:spPr/>
        <p:txBody>
          <a:bodyPr/>
          <a:lstStyle/>
          <a:p>
            <a:fld id="{288BBE3C-0B5A-5444-A8A9-56CF91171FC6}" type="slidenum">
              <a:rPr lang="en-US" smtClean="0"/>
              <a:t>45</a:t>
            </a:fld>
            <a:endParaRPr lang="en-US"/>
          </a:p>
        </p:txBody>
      </p:sp>
    </p:spTree>
    <p:extLst>
      <p:ext uri="{BB962C8B-B14F-4D97-AF65-F5344CB8AC3E}">
        <p14:creationId xmlns:p14="http://schemas.microsoft.com/office/powerpoint/2010/main" val="8233182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3EE89D34-C8F3-9949-87EA-45628CC85B49}" type="slidenum">
              <a:rPr lang="en-US" sz="1200">
                <a:latin typeface="Times New Roman" charset="0"/>
              </a:rPr>
              <a:pPr algn="r" eaLnBrk="0" hangingPunct="0"/>
              <a:t>47</a:t>
            </a:fld>
            <a:endParaRPr lang="en-US" sz="1200" dirty="0">
              <a:latin typeface="Times New Roman" charset="0"/>
            </a:endParaRPr>
          </a:p>
        </p:txBody>
      </p:sp>
      <p:sp>
        <p:nvSpPr>
          <p:cNvPr id="175107" name="Rectangle 2"/>
          <p:cNvSpPr>
            <a:spLocks noGrp="1" noRot="1" noChangeAspect="1" noChangeArrowheads="1" noTextEdit="1"/>
          </p:cNvSpPr>
          <p:nvPr>
            <p:ph type="sldImg"/>
          </p:nvPr>
        </p:nvSpPr>
        <p:spPr>
          <a:solidFill>
            <a:srgbClr val="FFFFFF"/>
          </a:solidFill>
          <a:ln/>
        </p:spPr>
      </p:sp>
      <p:sp>
        <p:nvSpPr>
          <p:cNvPr id="175108"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Students may expect that fermentation will produce alcohol and maybe even carbon dioxide. Take the time to clarify the different possible products of fermentation and correct this general misconception. (6.12)</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The text notes that some microbes are useful in the dairy industry because they produce lactic acid. However, the impact of acids on milk may not be obvious to many students. Consider a simple demonstration mixing about equal portions of milk (skim or 2%) with some acid (vinegar will work). Notice the accumulation of strands of milk curd (protein) on the side of the container and stirring device. (6.12)</a:t>
            </a:r>
          </a:p>
          <a:p>
            <a:r>
              <a:rPr lang="en-US" sz="1200" kern="1200" dirty="0" smtClean="0">
                <a:solidFill>
                  <a:schemeClr val="tx1"/>
                </a:solidFill>
                <a:latin typeface="Times New Roman" charset="0"/>
                <a:ea typeface="ＭＳ Ｐゴシック" charset="-128"/>
                <a:cs typeface="ＭＳ Ｐゴシック" charset="-128"/>
              </a:rPr>
              <a:t>Dry wines are produced when the yeast cells use up all or most of the sugar available. Sweet wines result when the alcohol accumulates enough to inhibit fermentation before the sugar is depleted. (6.12)</a:t>
            </a:r>
          </a:p>
          <a:p>
            <a:r>
              <a:rPr lang="en-US" sz="1200" kern="1200" dirty="0" smtClean="0">
                <a:solidFill>
                  <a:schemeClr val="tx1"/>
                </a:solidFill>
                <a:latin typeface="Times New Roman" charset="0"/>
                <a:ea typeface="ＭＳ Ｐゴシック" charset="-128"/>
                <a:cs typeface="ＭＳ Ｐゴシック" charset="-128"/>
              </a:rPr>
              <a:t>Exposing fermenting yeast to oxygen will slow or stop the process, because the yeast will switch back to aerobic respiration. When fermentation is rapid, the carbon dioxide produced drives away the oxygen immediately above the wine. However, as fermentation slows down, the wine must be sealed to prevent oxygen exposure and permit the fermentation process to finish. (6.12)</a:t>
            </a:r>
          </a:p>
          <a:p>
            <a:endParaRPr lang="en-US" sz="1200" kern="1200" dirty="0">
              <a:solidFill>
                <a:schemeClr val="tx1"/>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416555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B4AE970-7E59-384E-93A1-5C7ABC951074}" type="slidenum">
              <a:rPr lang="en-US" sz="1200">
                <a:latin typeface="Times New Roman" charset="0"/>
              </a:rPr>
              <a:pPr algn="r"/>
              <a:t>4</a:t>
            </a:fld>
            <a:endParaRPr lang="en-US" sz="1200">
              <a:latin typeface="Times New Roman" charset="0"/>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pPr eaLnBrk="1" hangingPunct="1">
              <a:tabLst>
                <a:tab pos="152400" algn="l"/>
              </a:tabLst>
            </a:pPr>
            <a:r>
              <a:rPr lang="en-US" dirty="0">
                <a:ea typeface="ＭＳ Ｐゴシック" charset="0"/>
                <a:cs typeface="ＭＳ Ｐゴシック" charset="0"/>
              </a:rPr>
              <a:t>M</a:t>
            </a:r>
          </a:p>
          <a:p>
            <a:pPr eaLnBrk="1" hangingPunct="1">
              <a:tabLst>
                <a:tab pos="152400" algn="l"/>
              </a:tabLst>
            </a:pPr>
            <a:endParaRPr lang="en-US" dirty="0">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Arial"/>
              </a:rPr>
              <a:t>Figure 6.5a Movement of hydrogen atoms (with their electrons) in the redox reactions of cellular respiration</a:t>
            </a:r>
          </a:p>
          <a:p>
            <a:endParaRPr lang="en-US">
              <a:latin typeface="Arial"/>
            </a:endParaRPr>
          </a:p>
        </p:txBody>
      </p:sp>
    </p:spTree>
    <p:extLst>
      <p:ext uri="{BB962C8B-B14F-4D97-AF65-F5344CB8AC3E}">
        <p14:creationId xmlns:p14="http://schemas.microsoft.com/office/powerpoint/2010/main" val="3861201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C82FB4-B569-462F-97CD-07B5D0F41C27}" type="slidenum">
              <a:rPr lang="en-US" smtClean="0"/>
              <a:pPr>
                <a:defRPr/>
              </a:pPr>
              <a:t>6</a:t>
            </a:fld>
            <a:endParaRPr lang="en-US"/>
          </a:p>
        </p:txBody>
      </p:sp>
    </p:spTree>
    <p:extLst>
      <p:ext uri="{BB962C8B-B14F-4D97-AF65-F5344CB8AC3E}">
        <p14:creationId xmlns:p14="http://schemas.microsoft.com/office/powerpoint/2010/main" val="2086813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88BBE3C-0B5A-5444-A8A9-56CF91171FC6}" type="slidenum">
              <a:rPr lang="en-US" smtClean="0"/>
              <a:t>7</a:t>
            </a:fld>
            <a:endParaRPr lang="en-US"/>
          </a:p>
        </p:txBody>
      </p:sp>
    </p:spTree>
    <p:extLst>
      <p:ext uri="{BB962C8B-B14F-4D97-AF65-F5344CB8AC3E}">
        <p14:creationId xmlns:p14="http://schemas.microsoft.com/office/powerpoint/2010/main" val="4165767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88BBE3C-0B5A-5444-A8A9-56CF91171FC6}" type="slidenum">
              <a:rPr lang="en-US" smtClean="0"/>
              <a:t>8</a:t>
            </a:fld>
            <a:endParaRPr lang="en-US"/>
          </a:p>
        </p:txBody>
      </p:sp>
    </p:spTree>
    <p:extLst>
      <p:ext uri="{BB962C8B-B14F-4D97-AF65-F5344CB8AC3E}">
        <p14:creationId xmlns:p14="http://schemas.microsoft.com/office/powerpoint/2010/main" val="4165767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Arial"/>
              </a:rPr>
              <a:t>Figure 6.5a Movement of hydrogen atoms (with their electrons) in the redox reactions of cellular respiration</a:t>
            </a:r>
          </a:p>
          <a:p>
            <a:endParaRPr lang="en-US">
              <a:latin typeface="Arial"/>
            </a:endParaRPr>
          </a:p>
        </p:txBody>
      </p:sp>
    </p:spTree>
    <p:extLst>
      <p:ext uri="{BB962C8B-B14F-4D97-AF65-F5344CB8AC3E}">
        <p14:creationId xmlns:p14="http://schemas.microsoft.com/office/powerpoint/2010/main" val="3861201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223" y="12204"/>
            <a:ext cx="7868312" cy="4433794"/>
          </a:xfrm>
          <a:prstGeom prst="rect">
            <a:avLst/>
          </a:prstGeom>
        </p:spPr>
      </p:pic>
      <p:sp>
        <p:nvSpPr>
          <p:cNvPr id="5" name="Footer Placeholder 4"/>
          <p:cNvSpPr>
            <a:spLocks noGrp="1"/>
          </p:cNvSpPr>
          <p:nvPr>
            <p:ph type="ftr" sz="quarter" idx="11"/>
          </p:nvPr>
        </p:nvSpPr>
        <p:spPr/>
        <p:txBody>
          <a:bodyPr/>
          <a:lstStyle/>
          <a:p>
            <a:r>
              <a:rPr lang="en-US"/>
              <a:t>© 2015 Pearson Education, Inc.</a:t>
            </a:r>
          </a:p>
        </p:txBody>
      </p:sp>
      <p:sp>
        <p:nvSpPr>
          <p:cNvPr id="11" name="TextBox 10"/>
          <p:cNvSpPr txBox="1"/>
          <p:nvPr/>
        </p:nvSpPr>
        <p:spPr>
          <a:xfrm>
            <a:off x="67733" y="5354189"/>
            <a:ext cx="7829387" cy="923330"/>
          </a:xfrm>
          <a:prstGeom prst="rect">
            <a:avLst/>
          </a:prstGeom>
          <a:noFill/>
        </p:spPr>
        <p:txBody>
          <a:bodyPr wrap="none" rtlCol="0">
            <a:spAutoFit/>
          </a:bodyPr>
          <a:lstStyle/>
          <a:p>
            <a:pPr eaLnBrk="0" hangingPunct="0">
              <a:defRPr/>
            </a:pPr>
            <a:r>
              <a:rPr lang="en-US" sz="1800" dirty="0">
                <a:latin typeface="+mn-lt"/>
                <a:ea typeface="Arial" charset="0"/>
                <a:cs typeface="Arial" charset="0"/>
              </a:rPr>
              <a:t>Clicker Questions for</a:t>
            </a:r>
          </a:p>
          <a:p>
            <a:pPr eaLnBrk="0" hangingPunct="0">
              <a:defRPr/>
            </a:pPr>
            <a:r>
              <a:rPr lang="en-US" sz="2200" b="1" i="1" dirty="0">
                <a:latin typeface="+mn-lt"/>
                <a:ea typeface="Arial" charset="0"/>
                <a:cs typeface="Arial" charset="0"/>
              </a:rPr>
              <a:t>Campbell Biology: Concepts &amp; Connections, </a:t>
            </a:r>
            <a:r>
              <a:rPr lang="en-US" sz="1800" b="1" i="1" dirty="0">
                <a:latin typeface="+mn-lt"/>
                <a:ea typeface="Arial" charset="0"/>
                <a:cs typeface="Arial" charset="0"/>
              </a:rPr>
              <a:t>Eighth Edition</a:t>
            </a:r>
          </a:p>
          <a:p>
            <a:pPr eaLnBrk="0" hangingPunct="0">
              <a:defRPr/>
            </a:pPr>
            <a:r>
              <a:rPr lang="en-US" sz="1400" b="0" i="0" cap="all" baseline="0" dirty="0">
                <a:latin typeface="+mn-lt"/>
                <a:ea typeface="Arial" charset="0"/>
                <a:cs typeface="Arial" charset="0"/>
              </a:rPr>
              <a:t>Reece</a:t>
            </a:r>
            <a:r>
              <a:rPr lang="en-US" sz="1400" b="0" i="0" dirty="0">
                <a:latin typeface="Arial" panose="020B0604020202020204" pitchFamily="34" charset="0"/>
                <a:ea typeface="Arial" charset="0"/>
                <a:cs typeface="Arial" panose="020B0604020202020204" pitchFamily="34" charset="0"/>
                <a:sym typeface="Symbol" panose="05050102010706020507" pitchFamily="18" charset="2"/>
              </a:rPr>
              <a:t> •</a:t>
            </a:r>
            <a:r>
              <a:rPr lang="en-US" sz="1400" b="0" i="0" dirty="0">
                <a:latin typeface="+mn-lt"/>
                <a:ea typeface="Arial" charset="0"/>
                <a:cs typeface="Arial" charset="0"/>
              </a:rPr>
              <a:t> </a:t>
            </a:r>
            <a:r>
              <a:rPr lang="en-US" sz="1400" b="0" i="0" cap="all" baseline="0" dirty="0">
                <a:latin typeface="+mn-lt"/>
                <a:ea typeface="Arial" charset="0"/>
                <a:cs typeface="Arial" charset="0"/>
              </a:rPr>
              <a:t>Taylor</a:t>
            </a:r>
            <a:r>
              <a:rPr lang="en-US" sz="1400" b="0" i="0" dirty="0">
                <a:latin typeface="Arial" panose="020B0604020202020204" pitchFamily="34" charset="0"/>
                <a:ea typeface="Arial" charset="0"/>
                <a:cs typeface="Arial" panose="020B0604020202020204" pitchFamily="34" charset="0"/>
                <a:sym typeface="Symbol" panose="05050102010706020507" pitchFamily="18" charset="2"/>
              </a:rPr>
              <a:t> • </a:t>
            </a:r>
            <a:r>
              <a:rPr lang="en-US" sz="1400" b="0" i="0" cap="all" baseline="0" dirty="0">
                <a:latin typeface="+mn-lt"/>
                <a:ea typeface="Arial" charset="0"/>
                <a:cs typeface="Arial" charset="0"/>
              </a:rPr>
              <a:t>Simon</a:t>
            </a:r>
            <a:r>
              <a:rPr lang="en-US" sz="1400" b="0" i="0" dirty="0">
                <a:latin typeface="+mn-lt"/>
                <a:ea typeface="Arial" charset="0"/>
                <a:cs typeface="Arial" charset="0"/>
              </a:rPr>
              <a:t> </a:t>
            </a:r>
            <a:r>
              <a:rPr lang="en-US" sz="1400" b="0" i="0" dirty="0">
                <a:latin typeface="Arial" panose="020B0604020202020204" pitchFamily="34" charset="0"/>
                <a:ea typeface="Arial" charset="0"/>
                <a:cs typeface="Arial" panose="020B0604020202020204" pitchFamily="34" charset="0"/>
                <a:sym typeface="Symbol" panose="05050102010706020507" pitchFamily="18" charset="2"/>
              </a:rPr>
              <a:t>•</a:t>
            </a:r>
            <a:r>
              <a:rPr lang="en-US" sz="1400" b="0" i="0" dirty="0">
                <a:latin typeface="+mn-lt"/>
                <a:ea typeface="Arial" charset="0"/>
                <a:cs typeface="Arial" charset="0"/>
              </a:rPr>
              <a:t> </a:t>
            </a:r>
            <a:r>
              <a:rPr lang="en-US" sz="1400" b="0" i="0" cap="all" baseline="0" dirty="0">
                <a:latin typeface="+mn-lt"/>
                <a:ea typeface="Arial" charset="0"/>
                <a:cs typeface="Arial" charset="0"/>
              </a:rPr>
              <a:t>Dickey</a:t>
            </a:r>
            <a:r>
              <a:rPr lang="en-US" sz="1400" b="0" i="0" dirty="0">
                <a:latin typeface="+mn-lt"/>
                <a:ea typeface="Arial" charset="0"/>
                <a:cs typeface="Arial" charset="0"/>
              </a:rPr>
              <a:t> </a:t>
            </a:r>
            <a:r>
              <a:rPr lang="en-US" sz="1400" b="0" i="0" dirty="0">
                <a:latin typeface="Arial" panose="020B0604020202020204" pitchFamily="34" charset="0"/>
                <a:ea typeface="Arial" charset="0"/>
                <a:cs typeface="Arial" panose="020B0604020202020204" pitchFamily="34" charset="0"/>
                <a:sym typeface="Symbol" panose="05050102010706020507" pitchFamily="18" charset="2"/>
              </a:rPr>
              <a:t>• </a:t>
            </a:r>
            <a:r>
              <a:rPr lang="en-US" sz="1400" b="0" i="0" cap="all" baseline="0" dirty="0">
                <a:latin typeface="Arial" panose="020B0604020202020204" pitchFamily="34" charset="0"/>
                <a:ea typeface="Arial" charset="0"/>
                <a:cs typeface="Arial" panose="020B0604020202020204" pitchFamily="34" charset="0"/>
                <a:sym typeface="Symbol" panose="05050102010706020507" pitchFamily="18" charset="2"/>
              </a:rPr>
              <a:t>Hogan</a:t>
            </a:r>
            <a:endParaRPr lang="en-US" sz="1400" b="0" i="0" cap="all" baseline="0" dirty="0">
              <a:latin typeface="+mn-lt"/>
            </a:endParaRPr>
          </a:p>
        </p:txBody>
      </p:sp>
      <p:sp>
        <p:nvSpPr>
          <p:cNvPr id="12" name="TextBox 11"/>
          <p:cNvSpPr txBox="1"/>
          <p:nvPr/>
        </p:nvSpPr>
        <p:spPr>
          <a:xfrm>
            <a:off x="67733" y="3878298"/>
            <a:ext cx="3198311" cy="830997"/>
          </a:xfrm>
          <a:prstGeom prst="rect">
            <a:avLst/>
          </a:prstGeom>
          <a:noFill/>
        </p:spPr>
        <p:txBody>
          <a:bodyPr wrap="none" rtlCol="0">
            <a:spAutoFit/>
          </a:bodyPr>
          <a:lstStyle/>
          <a:p>
            <a:r>
              <a:rPr lang="en-US" sz="4800" b="1" dirty="0">
                <a:solidFill>
                  <a:srgbClr val="F2C552"/>
                </a:solidFill>
                <a:effectLst>
                  <a:outerShdw blurRad="50800" dist="38100" dir="8100000" algn="tr" rotWithShape="0">
                    <a:prstClr val="black">
                      <a:alpha val="40000"/>
                    </a:prstClr>
                  </a:outerShdw>
                </a:effectLst>
              </a:rPr>
              <a:t>Chapter 6 </a:t>
            </a:r>
          </a:p>
        </p:txBody>
      </p:sp>
      <p:sp>
        <p:nvSpPr>
          <p:cNvPr id="13" name="TextBox 12"/>
          <p:cNvSpPr txBox="1"/>
          <p:nvPr/>
        </p:nvSpPr>
        <p:spPr>
          <a:xfrm>
            <a:off x="6273689" y="6434998"/>
            <a:ext cx="2768707" cy="307777"/>
          </a:xfrm>
          <a:prstGeom prst="rect">
            <a:avLst/>
          </a:prstGeom>
          <a:noFill/>
        </p:spPr>
        <p:txBody>
          <a:bodyPr wrap="non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a:latin typeface="+mj-lt"/>
                <a:ea typeface="Arial" charset="0"/>
                <a:cs typeface="Arial" charset="0"/>
              </a:rPr>
              <a:t>Updated by Shannon </a:t>
            </a:r>
            <a:r>
              <a:rPr lang="en-US" sz="1400" b="1" dirty="0" err="1">
                <a:latin typeface="+mj-lt"/>
                <a:ea typeface="Arial" charset="0"/>
                <a:cs typeface="Arial" charset="0"/>
              </a:rPr>
              <a:t>Datwyler</a:t>
            </a:r>
            <a:endParaRPr lang="en-US" sz="1400" b="1" dirty="0">
              <a:latin typeface="+mj-lt"/>
              <a:ea typeface="Arial" charset="0"/>
              <a:cs typeface="Arial" charset="0"/>
            </a:endParaRPr>
          </a:p>
        </p:txBody>
      </p:sp>
      <p:sp>
        <p:nvSpPr>
          <p:cNvPr id="14" name="TextBox 13"/>
          <p:cNvSpPr txBox="1"/>
          <p:nvPr/>
        </p:nvSpPr>
        <p:spPr>
          <a:xfrm>
            <a:off x="67733" y="4606307"/>
            <a:ext cx="6764993" cy="553998"/>
          </a:xfrm>
          <a:prstGeom prst="rect">
            <a:avLst/>
          </a:prstGeom>
          <a:noFill/>
        </p:spPr>
        <p:txBody>
          <a:bodyPr wrap="none" rtlCol="0">
            <a:spAutoFit/>
          </a:bodyPr>
          <a:lstStyle/>
          <a:p>
            <a:pPr algn="l"/>
            <a:r>
              <a:rPr lang="en-US" sz="3000" b="1" dirty="0">
                <a:solidFill>
                  <a:srgbClr val="F2C552"/>
                </a:solidFill>
                <a:effectLst>
                  <a:outerShdw blurRad="50800" dist="38100" dir="8100000" algn="tr" rotWithShape="0">
                    <a:prstClr val="black">
                      <a:alpha val="40000"/>
                    </a:prstClr>
                  </a:outerShdw>
                </a:effectLst>
              </a:rPr>
              <a:t>How Cells Harvest Chemical Energy</a:t>
            </a:r>
          </a:p>
        </p:txBody>
      </p:sp>
    </p:spTree>
    <p:extLst>
      <p:ext uri="{BB962C8B-B14F-4D97-AF65-F5344CB8AC3E}">
        <p14:creationId xmlns:p14="http://schemas.microsoft.com/office/powerpoint/2010/main" val="206777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CD36E-FDF5-8E49-9579-024C16386A00}" type="datetimeFigureOut">
              <a:rPr lang="en-US" smtClean="0"/>
              <a:t>10/9/18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1E65C-0511-B445-B12C-5133A05D0AEA}" type="slidenum">
              <a:rPr lang="en-US" smtClean="0"/>
              <a:t>‹#›</a:t>
            </a:fld>
            <a:endParaRPr lang="en-US"/>
          </a:p>
        </p:txBody>
      </p:sp>
    </p:spTree>
    <p:extLst>
      <p:ext uri="{BB962C8B-B14F-4D97-AF65-F5344CB8AC3E}">
        <p14:creationId xmlns:p14="http://schemas.microsoft.com/office/powerpoint/2010/main" val="2459995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CD36E-FDF5-8E49-9579-024C16386A00}" type="datetimeFigureOut">
              <a:rPr lang="en-US" smtClean="0"/>
              <a:t>10/9/18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A1E65C-0511-B445-B12C-5133A05D0AEA}" type="slidenum">
              <a:rPr lang="en-US" smtClean="0"/>
              <a:t>‹#›</a:t>
            </a:fld>
            <a:endParaRPr lang="en-US"/>
          </a:p>
        </p:txBody>
      </p:sp>
    </p:spTree>
    <p:extLst>
      <p:ext uri="{BB962C8B-B14F-4D97-AF65-F5344CB8AC3E}">
        <p14:creationId xmlns:p14="http://schemas.microsoft.com/office/powerpoint/2010/main" val="2991169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CD36E-FDF5-8E49-9579-024C16386A00}" type="datetimeFigureOut">
              <a:rPr lang="en-US" smtClean="0"/>
              <a:t>10/9/18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A1E65C-0511-B445-B12C-5133A05D0AEA}" type="slidenum">
              <a:rPr lang="en-US" smtClean="0"/>
              <a:t>‹#›</a:t>
            </a:fld>
            <a:endParaRPr lang="en-US"/>
          </a:p>
        </p:txBody>
      </p:sp>
    </p:spTree>
    <p:extLst>
      <p:ext uri="{BB962C8B-B14F-4D97-AF65-F5344CB8AC3E}">
        <p14:creationId xmlns:p14="http://schemas.microsoft.com/office/powerpoint/2010/main" val="436839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CD36E-FDF5-8E49-9579-024C16386A00}" type="datetimeFigureOut">
              <a:rPr lang="en-US" smtClean="0"/>
              <a:t>10/9/18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A1E65C-0511-B445-B12C-5133A05D0AEA}" type="slidenum">
              <a:rPr lang="en-US" smtClean="0"/>
              <a:t>‹#›</a:t>
            </a:fld>
            <a:endParaRPr lang="en-US"/>
          </a:p>
        </p:txBody>
      </p:sp>
    </p:spTree>
    <p:extLst>
      <p:ext uri="{BB962C8B-B14F-4D97-AF65-F5344CB8AC3E}">
        <p14:creationId xmlns:p14="http://schemas.microsoft.com/office/powerpoint/2010/main" val="1848251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CD36E-FDF5-8E49-9579-024C16386A00}" type="datetimeFigureOut">
              <a:rPr lang="en-US" smtClean="0"/>
              <a:t>10/9/18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1E65C-0511-B445-B12C-5133A05D0AEA}" type="slidenum">
              <a:rPr lang="en-US" smtClean="0"/>
              <a:t>‹#›</a:t>
            </a:fld>
            <a:endParaRPr lang="en-US"/>
          </a:p>
        </p:txBody>
      </p:sp>
    </p:spTree>
    <p:extLst>
      <p:ext uri="{BB962C8B-B14F-4D97-AF65-F5344CB8AC3E}">
        <p14:creationId xmlns:p14="http://schemas.microsoft.com/office/powerpoint/2010/main" val="3542852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CD36E-FDF5-8E49-9579-024C16386A00}" type="datetimeFigureOut">
              <a:rPr lang="en-US" smtClean="0"/>
              <a:t>10/9/18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1E65C-0511-B445-B12C-5133A05D0AEA}" type="slidenum">
              <a:rPr lang="en-US" smtClean="0"/>
              <a:t>‹#›</a:t>
            </a:fld>
            <a:endParaRPr lang="en-US"/>
          </a:p>
        </p:txBody>
      </p:sp>
    </p:spTree>
    <p:extLst>
      <p:ext uri="{BB962C8B-B14F-4D97-AF65-F5344CB8AC3E}">
        <p14:creationId xmlns:p14="http://schemas.microsoft.com/office/powerpoint/2010/main" val="1958172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CD36E-FDF5-8E49-9579-024C16386A00}" type="datetimeFigureOut">
              <a:rPr lang="en-US"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1E65C-0511-B445-B12C-5133A05D0AEA}" type="slidenum">
              <a:rPr lang="en-US" smtClean="0"/>
              <a:t>‹#›</a:t>
            </a:fld>
            <a:endParaRPr lang="en-US"/>
          </a:p>
        </p:txBody>
      </p:sp>
    </p:spTree>
    <p:extLst>
      <p:ext uri="{BB962C8B-B14F-4D97-AF65-F5344CB8AC3E}">
        <p14:creationId xmlns:p14="http://schemas.microsoft.com/office/powerpoint/2010/main" val="2819225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CD36E-FDF5-8E49-9579-024C16386A00}" type="datetimeFigureOut">
              <a:rPr lang="en-US"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1E65C-0511-B445-B12C-5133A05D0AEA}" type="slidenum">
              <a:rPr lang="en-US" smtClean="0"/>
              <a:t>‹#›</a:t>
            </a:fld>
            <a:endParaRPr lang="en-US"/>
          </a:p>
        </p:txBody>
      </p:sp>
    </p:spTree>
    <p:extLst>
      <p:ext uri="{BB962C8B-B14F-4D97-AF65-F5344CB8AC3E}">
        <p14:creationId xmlns:p14="http://schemas.microsoft.com/office/powerpoint/2010/main" val="1864559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D6CFC1-9CE1-4A4F-9F83-9E8B466EC6E0}" type="slidenum">
              <a:rPr lang="en-US"/>
              <a:pPr>
                <a:defRPr/>
              </a:pPr>
              <a:t>‹#›</a:t>
            </a:fld>
            <a:endParaRPr lang="en-US"/>
          </a:p>
        </p:txBody>
      </p:sp>
    </p:spTree>
    <p:extLst>
      <p:ext uri="{BB962C8B-B14F-4D97-AF65-F5344CB8AC3E}">
        <p14:creationId xmlns:p14="http://schemas.microsoft.com/office/powerpoint/2010/main" val="297036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A53DD9D-6E91-DD4E-B483-636D7D0E2906}" type="slidenum">
              <a:rPr lang="en-US"/>
              <a:pPr>
                <a:defRPr/>
              </a:pPr>
              <a:t>‹#›</a:t>
            </a:fld>
            <a:endParaRPr lang="en-US"/>
          </a:p>
        </p:txBody>
      </p:sp>
    </p:spTree>
    <p:extLst>
      <p:ext uri="{BB962C8B-B14F-4D97-AF65-F5344CB8AC3E}">
        <p14:creationId xmlns:p14="http://schemas.microsoft.com/office/powerpoint/2010/main" val="204810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Question - fu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 2015 Pearson Education, Inc.</a:t>
            </a:r>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109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3079 w 2780"/>
                <a:gd name="T1" fmla="*/ 18 h 953"/>
                <a:gd name="T2" fmla="*/ 2979 w 2780"/>
                <a:gd name="T3" fmla="*/ 24 h 953"/>
                <a:gd name="T4" fmla="*/ 2908 w 2780"/>
                <a:gd name="T5" fmla="*/ 102 h 953"/>
                <a:gd name="T6" fmla="*/ 2793 w 2780"/>
                <a:gd name="T7" fmla="*/ 156 h 953"/>
                <a:gd name="T8" fmla="*/ 2786 w 2780"/>
                <a:gd name="T9" fmla="*/ 222 h 953"/>
                <a:gd name="T10" fmla="*/ 2766 w 2780"/>
                <a:gd name="T11" fmla="*/ 246 h 953"/>
                <a:gd name="T12" fmla="*/ 2746 w 2780"/>
                <a:gd name="T13" fmla="*/ 252 h 953"/>
                <a:gd name="T14" fmla="*/ 2665 w 2780"/>
                <a:gd name="T15" fmla="*/ 210 h 953"/>
                <a:gd name="T16" fmla="*/ 2515 w 2780"/>
                <a:gd name="T17" fmla="*/ 192 h 953"/>
                <a:gd name="T18" fmla="*/ 2488 w 2780"/>
                <a:gd name="T19" fmla="*/ 186 h 953"/>
                <a:gd name="T20" fmla="*/ 2467 w 2780"/>
                <a:gd name="T21" fmla="*/ 192 h 953"/>
                <a:gd name="T22" fmla="*/ 2385 w 2780"/>
                <a:gd name="T23" fmla="*/ 228 h 953"/>
                <a:gd name="T24" fmla="*/ 2344 w 2780"/>
                <a:gd name="T25" fmla="*/ 240 h 953"/>
                <a:gd name="T26" fmla="*/ 2317 w 2780"/>
                <a:gd name="T27" fmla="*/ 246 h 953"/>
                <a:gd name="T28" fmla="*/ 2305 w 2780"/>
                <a:gd name="T29" fmla="*/ 258 h 953"/>
                <a:gd name="T30" fmla="*/ 2305 w 2780"/>
                <a:gd name="T31" fmla="*/ 276 h 953"/>
                <a:gd name="T32" fmla="*/ 2282 w 2780"/>
                <a:gd name="T33" fmla="*/ 300 h 953"/>
                <a:gd name="T34" fmla="*/ 2264 w 2780"/>
                <a:gd name="T35" fmla="*/ 312 h 953"/>
                <a:gd name="T36" fmla="*/ 2252 w 2780"/>
                <a:gd name="T37" fmla="*/ 324 h 953"/>
                <a:gd name="T38" fmla="*/ 2240 w 2780"/>
                <a:gd name="T39" fmla="*/ 336 h 953"/>
                <a:gd name="T40" fmla="*/ 2205 w 2780"/>
                <a:gd name="T41" fmla="*/ 342 h 953"/>
                <a:gd name="T42" fmla="*/ 2128 w 2780"/>
                <a:gd name="T43" fmla="*/ 336 h 953"/>
                <a:gd name="T44" fmla="*/ 2086 w 2780"/>
                <a:gd name="T45" fmla="*/ 330 h 953"/>
                <a:gd name="T46" fmla="*/ 2072 w 2780"/>
                <a:gd name="T47" fmla="*/ 342 h 953"/>
                <a:gd name="T48" fmla="*/ 2058 w 2780"/>
                <a:gd name="T49" fmla="*/ 354 h 953"/>
                <a:gd name="T50" fmla="*/ 2023 w 2780"/>
                <a:gd name="T51" fmla="*/ 360 h 953"/>
                <a:gd name="T52" fmla="*/ 1962 w 2780"/>
                <a:gd name="T53" fmla="*/ 342 h 953"/>
                <a:gd name="T54" fmla="*/ 1938 w 2780"/>
                <a:gd name="T55" fmla="*/ 342 h 953"/>
                <a:gd name="T56" fmla="*/ 1914 w 2780"/>
                <a:gd name="T57" fmla="*/ 354 h 953"/>
                <a:gd name="T58" fmla="*/ 1845 w 2780"/>
                <a:gd name="T59" fmla="*/ 425 h 953"/>
                <a:gd name="T60" fmla="*/ 1795 w 2780"/>
                <a:gd name="T61" fmla="*/ 569 h 953"/>
                <a:gd name="T62" fmla="*/ 1795 w 2780"/>
                <a:gd name="T63" fmla="*/ 593 h 953"/>
                <a:gd name="T64" fmla="*/ 1802 w 2780"/>
                <a:gd name="T65" fmla="*/ 641 h 953"/>
                <a:gd name="T66" fmla="*/ 1823 w 2780"/>
                <a:gd name="T67" fmla="*/ 659 h 953"/>
                <a:gd name="T68" fmla="*/ 1816 w 2780"/>
                <a:gd name="T69" fmla="*/ 671 h 953"/>
                <a:gd name="T70" fmla="*/ 1802 w 2780"/>
                <a:gd name="T71" fmla="*/ 683 h 953"/>
                <a:gd name="T72" fmla="*/ 1708 w 2780"/>
                <a:gd name="T73" fmla="*/ 689 h 953"/>
                <a:gd name="T74" fmla="*/ 1630 w 2780"/>
                <a:gd name="T75" fmla="*/ 629 h 953"/>
                <a:gd name="T76" fmla="*/ 1483 w 2780"/>
                <a:gd name="T77" fmla="*/ 587 h 953"/>
                <a:gd name="T78" fmla="*/ 1316 w 2780"/>
                <a:gd name="T79" fmla="*/ 671 h 953"/>
                <a:gd name="T80" fmla="*/ 1126 w 2780"/>
                <a:gd name="T81" fmla="*/ 731 h 953"/>
                <a:gd name="T82" fmla="*/ 912 w 2780"/>
                <a:gd name="T83" fmla="*/ 743 h 953"/>
                <a:gd name="T84" fmla="*/ 694 w 2780"/>
                <a:gd name="T85" fmla="*/ 701 h 953"/>
                <a:gd name="T86" fmla="*/ 634 w 2780"/>
                <a:gd name="T87" fmla="*/ 695 h 953"/>
                <a:gd name="T88" fmla="*/ 622 w 2780"/>
                <a:gd name="T89" fmla="*/ 701 h 953"/>
                <a:gd name="T90" fmla="*/ 586 w 2780"/>
                <a:gd name="T91" fmla="*/ 731 h 953"/>
                <a:gd name="T92" fmla="*/ 474 w 2780"/>
                <a:gd name="T93" fmla="*/ 809 h 953"/>
                <a:gd name="T94" fmla="*/ 439 w 2780"/>
                <a:gd name="T95" fmla="*/ 821 h 953"/>
                <a:gd name="T96" fmla="*/ 415 w 2780"/>
                <a:gd name="T97" fmla="*/ 821 h 953"/>
                <a:gd name="T98" fmla="*/ 368 w 2780"/>
                <a:gd name="T99" fmla="*/ 827 h 953"/>
                <a:gd name="T100" fmla="*/ 242 w 2780"/>
                <a:gd name="T101" fmla="*/ 851 h 953"/>
                <a:gd name="T102" fmla="*/ 206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3092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endParaRPr lang="en-US"/>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r">
                <a:defRPr/>
              </a:pPr>
              <a:endParaRPr lang="en-US">
                <a:latin typeface="Arial" charset="0"/>
                <a:ea typeface="+mn-ea"/>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r">
                <a:defRPr/>
              </a:pPr>
              <a:endParaRPr lang="en-US">
                <a:latin typeface="Arial" charset="0"/>
                <a:ea typeface="+mn-ea"/>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r">
                <a:defRPr/>
              </a:pPr>
              <a:endParaRPr lang="en-US">
                <a:latin typeface="Arial" charset="0"/>
                <a:ea typeface="+mn-ea"/>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r">
                <a:defRPr/>
              </a:pPr>
              <a:endParaRPr lang="en-US">
                <a:latin typeface="Arial" charset="0"/>
                <a:ea typeface="+mn-ea"/>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r">
                <a:defRPr/>
              </a:pPr>
              <a:endParaRPr lang="en-US">
                <a:latin typeface="Arial" charset="0"/>
                <a:ea typeface="+mn-ea"/>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r">
                <a:defRPr/>
              </a:pPr>
              <a:endParaRPr lang="en-US">
                <a:latin typeface="Arial" charset="0"/>
                <a:ea typeface="+mn-ea"/>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r">
                <a:defRPr/>
              </a:pPr>
              <a:endParaRPr lang="en-US">
                <a:latin typeface="Arial" charset="0"/>
                <a:ea typeface="+mn-ea"/>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r">
                <a:defRPr/>
              </a:pPr>
              <a:endParaRPr lang="en-US">
                <a:latin typeface="Arial" charset="0"/>
                <a:ea typeface="+mn-ea"/>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r">
                <a:defRPr/>
              </a:pPr>
              <a:endParaRPr lang="en-US">
                <a:latin typeface="Arial" charset="0"/>
                <a:ea typeface="+mn-ea"/>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r">
                <a:defRPr/>
              </a:pPr>
              <a:endParaRPr lang="en-US">
                <a:latin typeface="Arial" charset="0"/>
                <a:ea typeface="+mn-ea"/>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r">
                <a:defRPr/>
              </a:pPr>
              <a:endParaRPr lang="en-US">
                <a:latin typeface="Arial" charset="0"/>
                <a:ea typeface="+mn-ea"/>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r">
                <a:defRPr/>
              </a:pPr>
              <a:endParaRPr lang="en-US">
                <a:latin typeface="Arial" charset="0"/>
                <a:ea typeface="+mn-ea"/>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r">
                <a:defRPr/>
              </a:pPr>
              <a:endParaRPr lang="en-US">
                <a:latin typeface="Arial" charset="0"/>
                <a:ea typeface="+mn-ea"/>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r">
                <a:defRPr/>
              </a:pPr>
              <a:endParaRPr lang="en-US">
                <a:latin typeface="Arial" charset="0"/>
                <a:ea typeface="+mn-ea"/>
              </a:endParaRPr>
            </a:p>
          </p:txBody>
        </p:sp>
      </p:grpSp>
      <p:sp>
        <p:nvSpPr>
          <p:cNvPr id="20" name="Rectangle 23"/>
          <p:cNvSpPr>
            <a:spLocks noChangeArrowheads="1"/>
          </p:cNvSpPr>
          <p:nvPr userDrawn="1"/>
        </p:nvSpPr>
        <p:spPr bwMode="auto">
          <a:xfrm>
            <a:off x="255588" y="4414838"/>
            <a:ext cx="5581650" cy="915987"/>
          </a:xfrm>
          <a:prstGeom prst="rect">
            <a:avLst/>
          </a:prstGeom>
          <a:noFill/>
          <a:ln>
            <a:noFill/>
          </a:ln>
          <a:effectLst/>
          <a:extLst>
            <a:ext uri="{909E8E84-426E-40dd-AFC4-6F175D3DCCD1}">
              <a14:hiddenFill xmlns:a14="http://schemas.microsoft.com/office/drawing/2010/main" xmlns="">
                <a:gradFill rotWithShape="0">
                  <a:gsLst>
                    <a:gs pos="0">
                      <a:schemeClr val="accent1"/>
                    </a:gs>
                    <a:gs pos="100000">
                      <a:schemeClr val="bg1"/>
                    </a:gs>
                  </a:gsLst>
                  <a:lin ang="5400000" scaled="1"/>
                </a:gra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kumimoji="1" lang="en-US" altLang="en-US" sz="1800">
                <a:solidFill>
                  <a:srgbClr val="990066"/>
                </a:solidFill>
              </a:rPr>
              <a:t>PowerPoint Lectures for</a:t>
            </a:r>
          </a:p>
          <a:p>
            <a:r>
              <a:rPr kumimoji="1" lang="en-US" altLang="en-US" sz="1800" b="1" i="1">
                <a:solidFill>
                  <a:srgbClr val="990066"/>
                </a:solidFill>
              </a:rPr>
              <a:t>Biology: Concepts and Connections, Fifth Edition</a:t>
            </a:r>
          </a:p>
          <a:p>
            <a:r>
              <a:rPr kumimoji="1" lang="en-US" altLang="en-US" sz="1800" b="1" i="1">
                <a:solidFill>
                  <a:srgbClr val="990066"/>
                </a:solidFill>
                <a:latin typeface="Times New Roman" panose="02020603050405020304" pitchFamily="18" charset="0"/>
              </a:rPr>
              <a:t>   – Campbell, Reece, Taylor, and Simon</a:t>
            </a:r>
            <a:endParaRPr kumimoji="1" lang="en-US" altLang="en-US" b="1" i="1">
              <a:latin typeface="Times New Roman" panose="02020603050405020304" pitchFamily="18" charset="0"/>
            </a:endParaRPr>
          </a:p>
        </p:txBody>
      </p:sp>
      <p:sp>
        <p:nvSpPr>
          <p:cNvPr id="21" name="Rectangle 24"/>
          <p:cNvSpPr>
            <a:spLocks noChangeArrowheads="1"/>
          </p:cNvSpPr>
          <p:nvPr userDrawn="1"/>
        </p:nvSpPr>
        <p:spPr bwMode="auto">
          <a:xfrm>
            <a:off x="236538" y="6096000"/>
            <a:ext cx="2781300" cy="366713"/>
          </a:xfrm>
          <a:prstGeom prst="rect">
            <a:avLst/>
          </a:prstGeom>
          <a:noFill/>
          <a:ln>
            <a:noFill/>
          </a:ln>
          <a:effectLst/>
          <a:extLst/>
        </p:spPr>
        <p:txBody>
          <a:bodyPr wrap="none" lIns="92075" tIns="46038" rIns="92075" bIns="46038"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defRPr/>
            </a:pPr>
            <a:r>
              <a:rPr kumimoji="1" lang="en-US" altLang="en-US" sz="1800" b="1">
                <a:solidFill>
                  <a:srgbClr val="0066CC"/>
                </a:solidFill>
                <a:latin typeface="Times New Roman" pitchFamily="18" charset="0"/>
                <a:ea typeface="+mn-ea"/>
              </a:rPr>
              <a:t>Lectures by Chris Romero</a:t>
            </a:r>
          </a:p>
        </p:txBody>
      </p:sp>
      <p:sp>
        <p:nvSpPr>
          <p:cNvPr id="296978"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a:t>Click to edit Master title style</a:t>
            </a:r>
          </a:p>
        </p:txBody>
      </p:sp>
      <p:sp>
        <p:nvSpPr>
          <p:cNvPr id="296979"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a:t>Click to edit Master subtitle style</a:t>
            </a:r>
          </a:p>
        </p:txBody>
      </p:sp>
      <p:sp>
        <p:nvSpPr>
          <p:cNvPr id="22" name="Rectangle 20"/>
          <p:cNvSpPr>
            <a:spLocks noGrp="1" noChangeArrowheads="1"/>
          </p:cNvSpPr>
          <p:nvPr>
            <p:ph type="dt" sz="quarter" idx="10"/>
          </p:nvPr>
        </p:nvSpPr>
        <p:spPr/>
        <p:txBody>
          <a:bodyPr/>
          <a:lstStyle>
            <a:lvl1pPr>
              <a:defRPr/>
            </a:lvl1pPr>
          </a:lstStyle>
          <a:p>
            <a:pPr>
              <a:defRPr/>
            </a:pPr>
            <a:endParaRPr lang="en-US"/>
          </a:p>
        </p:txBody>
      </p:sp>
      <p:sp>
        <p:nvSpPr>
          <p:cNvPr id="23" name="Rectangle 21"/>
          <p:cNvSpPr>
            <a:spLocks noGrp="1" noChangeArrowheads="1"/>
          </p:cNvSpPr>
          <p:nvPr>
            <p:ph type="ftr" sz="quarter" idx="11"/>
          </p:nvPr>
        </p:nvSpPr>
        <p:spPr/>
        <p:txBody>
          <a:bodyPr/>
          <a:lstStyle>
            <a:lvl1pPr>
              <a:defRPr/>
            </a:lvl1pPr>
          </a:lstStyle>
          <a:p>
            <a:pPr>
              <a:defRPr/>
            </a:pPr>
            <a:endParaRPr lang="en-US"/>
          </a:p>
        </p:txBody>
      </p:sp>
      <p:sp>
        <p:nvSpPr>
          <p:cNvPr id="24" name="Rectangle 22"/>
          <p:cNvSpPr>
            <a:spLocks noGrp="1" noChangeArrowheads="1"/>
          </p:cNvSpPr>
          <p:nvPr>
            <p:ph type="sldNum" sz="quarter" idx="12"/>
          </p:nvPr>
        </p:nvSpPr>
        <p:spPr/>
        <p:txBody>
          <a:bodyPr/>
          <a:lstStyle>
            <a:lvl1pPr>
              <a:defRPr/>
            </a:lvl1pPr>
          </a:lstStyle>
          <a:p>
            <a:pPr>
              <a:defRPr/>
            </a:pPr>
            <a:fld id="{9850DBF7-0277-4EDC-AB9C-1D9065AA57B7}" type="slidenum">
              <a:rPr lang="en-US" altLang="en-US"/>
              <a:pPr>
                <a:defRPr/>
              </a:pPr>
              <a:t>‹#›</a:t>
            </a:fld>
            <a:endParaRPr lang="en-US" altLang="en-US"/>
          </a:p>
        </p:txBody>
      </p:sp>
    </p:spTree>
    <p:extLst>
      <p:ext uri="{BB962C8B-B14F-4D97-AF65-F5344CB8AC3E}">
        <p14:creationId xmlns:p14="http://schemas.microsoft.com/office/powerpoint/2010/main" val="341219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57F6B872-9B96-451B-9946-90890604320E}" type="slidenum">
              <a:rPr lang="en-US" altLang="en-US"/>
              <a:pPr>
                <a:defRPr/>
              </a:pPr>
              <a:t>‹#›</a:t>
            </a:fld>
            <a:endParaRPr lang="en-US" altLang="en-US"/>
          </a:p>
        </p:txBody>
      </p:sp>
    </p:spTree>
    <p:extLst>
      <p:ext uri="{BB962C8B-B14F-4D97-AF65-F5344CB8AC3E}">
        <p14:creationId xmlns:p14="http://schemas.microsoft.com/office/powerpoint/2010/main" val="3657095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589407BB-1856-4FEE-A201-C0F181BBD932}" type="slidenum">
              <a:rPr lang="en-US" altLang="en-US"/>
              <a:pPr>
                <a:defRPr/>
              </a:pPr>
              <a:t>‹#›</a:t>
            </a:fld>
            <a:endParaRPr lang="en-US" altLang="en-US"/>
          </a:p>
        </p:txBody>
      </p:sp>
    </p:spTree>
    <p:extLst>
      <p:ext uri="{BB962C8B-B14F-4D97-AF65-F5344CB8AC3E}">
        <p14:creationId xmlns:p14="http://schemas.microsoft.com/office/powerpoint/2010/main" val="2608342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939281DF-7CF9-429E-8A54-B944954E1240}" type="slidenum">
              <a:rPr lang="en-US" altLang="en-US"/>
              <a:pPr>
                <a:defRPr/>
              </a:pPr>
              <a:t>‹#›</a:t>
            </a:fld>
            <a:endParaRPr lang="en-US" altLang="en-US"/>
          </a:p>
        </p:txBody>
      </p:sp>
    </p:spTree>
    <p:extLst>
      <p:ext uri="{BB962C8B-B14F-4D97-AF65-F5344CB8AC3E}">
        <p14:creationId xmlns:p14="http://schemas.microsoft.com/office/powerpoint/2010/main" val="1021860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2A3ADD01-5DF6-4514-AEA1-2E2CD233F213}" type="slidenum">
              <a:rPr lang="en-US" altLang="en-US"/>
              <a:pPr>
                <a:defRPr/>
              </a:pPr>
              <a:t>‹#›</a:t>
            </a:fld>
            <a:endParaRPr lang="en-US" altLang="en-US"/>
          </a:p>
        </p:txBody>
      </p:sp>
    </p:spTree>
    <p:extLst>
      <p:ext uri="{BB962C8B-B14F-4D97-AF65-F5344CB8AC3E}">
        <p14:creationId xmlns:p14="http://schemas.microsoft.com/office/powerpoint/2010/main" val="3521415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AC255EC0-1D96-4EFB-8CD5-CC404A6CB678}" type="slidenum">
              <a:rPr lang="en-US" altLang="en-US"/>
              <a:pPr>
                <a:defRPr/>
              </a:pPr>
              <a:t>‹#›</a:t>
            </a:fld>
            <a:endParaRPr lang="en-US" altLang="en-US"/>
          </a:p>
        </p:txBody>
      </p:sp>
    </p:spTree>
    <p:extLst>
      <p:ext uri="{BB962C8B-B14F-4D97-AF65-F5344CB8AC3E}">
        <p14:creationId xmlns:p14="http://schemas.microsoft.com/office/powerpoint/2010/main" val="3089099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5979FBA4-38A0-4375-A6E5-0B9E24DC816B}" type="slidenum">
              <a:rPr lang="en-US" altLang="en-US"/>
              <a:pPr>
                <a:defRPr/>
              </a:pPr>
              <a:t>‹#›</a:t>
            </a:fld>
            <a:endParaRPr lang="en-US" altLang="en-US"/>
          </a:p>
        </p:txBody>
      </p:sp>
    </p:spTree>
    <p:extLst>
      <p:ext uri="{BB962C8B-B14F-4D97-AF65-F5344CB8AC3E}">
        <p14:creationId xmlns:p14="http://schemas.microsoft.com/office/powerpoint/2010/main" val="2145132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D2548271-8080-4A15-95AE-E01272A5A3C6}" type="slidenum">
              <a:rPr lang="en-US" altLang="en-US"/>
              <a:pPr>
                <a:defRPr/>
              </a:pPr>
              <a:t>‹#›</a:t>
            </a:fld>
            <a:endParaRPr lang="en-US" altLang="en-US"/>
          </a:p>
        </p:txBody>
      </p:sp>
    </p:spTree>
    <p:extLst>
      <p:ext uri="{BB962C8B-B14F-4D97-AF65-F5344CB8AC3E}">
        <p14:creationId xmlns:p14="http://schemas.microsoft.com/office/powerpoint/2010/main" val="2531292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AB740D16-4D01-4F5C-9D39-0471E955D144}" type="slidenum">
              <a:rPr lang="en-US" altLang="en-US"/>
              <a:pPr>
                <a:defRPr/>
              </a:pPr>
              <a:t>‹#›</a:t>
            </a:fld>
            <a:endParaRPr lang="en-US" altLang="en-US"/>
          </a:p>
        </p:txBody>
      </p:sp>
    </p:spTree>
    <p:extLst>
      <p:ext uri="{BB962C8B-B14F-4D97-AF65-F5344CB8AC3E}">
        <p14:creationId xmlns:p14="http://schemas.microsoft.com/office/powerpoint/2010/main" val="1755570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1E566C27-79E4-4740-B736-B3B548547EA8}" type="slidenum">
              <a:rPr lang="en-US" altLang="en-US"/>
              <a:pPr>
                <a:defRPr/>
              </a:pPr>
              <a:t>‹#›</a:t>
            </a:fld>
            <a:endParaRPr lang="en-US" altLang="en-US"/>
          </a:p>
        </p:txBody>
      </p:sp>
    </p:spTree>
    <p:extLst>
      <p:ext uri="{BB962C8B-B14F-4D97-AF65-F5344CB8AC3E}">
        <p14:creationId xmlns:p14="http://schemas.microsoft.com/office/powerpoint/2010/main" val="635068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nswer- fu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2C55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 2015 Pearson Education, Inc.</a:t>
            </a:r>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493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FFFBA258-BA15-4F55-A5BF-0C9749978EEB}" type="slidenum">
              <a:rPr lang="en-US" altLang="en-US"/>
              <a:pPr>
                <a:defRPr/>
              </a:pPr>
              <a:t>‹#›</a:t>
            </a:fld>
            <a:endParaRPr lang="en-US" altLang="en-US"/>
          </a:p>
        </p:txBody>
      </p:sp>
    </p:spTree>
    <p:extLst>
      <p:ext uri="{BB962C8B-B14F-4D97-AF65-F5344CB8AC3E}">
        <p14:creationId xmlns:p14="http://schemas.microsoft.com/office/powerpoint/2010/main" val="1240950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normAutofit/>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430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pPr>
              <a:defRPr/>
            </a:pPr>
            <a:fld id="{EB59788D-BFE1-4731-B02B-B25C7A12B233}" type="slidenum">
              <a:rPr lang="en-US" altLang="en-US"/>
              <a:pPr>
                <a:defRPr/>
              </a:pPr>
              <a:t>‹#›</a:t>
            </a:fld>
            <a:endParaRPr lang="en-US" altLang="en-US"/>
          </a:p>
        </p:txBody>
      </p:sp>
    </p:spTree>
    <p:extLst>
      <p:ext uri="{BB962C8B-B14F-4D97-AF65-F5344CB8AC3E}">
        <p14:creationId xmlns:p14="http://schemas.microsoft.com/office/powerpoint/2010/main" val="823987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estion w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4800" y="838200"/>
            <a:ext cx="4210050" cy="5524500"/>
          </a:xfrm>
        </p:spPr>
        <p:txBody>
          <a:body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 2015 Pearson Education, Inc.</a:t>
            </a:r>
          </a:p>
        </p:txBody>
      </p:sp>
      <p:cxnSp>
        <p:nvCxnSpPr>
          <p:cNvPr id="10" name="Straight Connector 9"/>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174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nswer w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2C55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04800" y="838200"/>
            <a:ext cx="4210050" cy="5524500"/>
          </a:xfrm>
        </p:spPr>
        <p:txBody>
          <a:body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 2015 Pearson Education, Inc.</a:t>
            </a:r>
          </a:p>
        </p:txBody>
      </p:sp>
      <p:cxnSp>
        <p:nvCxnSpPr>
          <p:cNvPr id="10" name="Straight Connector 9"/>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67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 2015 Pearson Education, Inc.</a:t>
            </a:r>
          </a:p>
        </p:txBody>
      </p:sp>
    </p:spTree>
    <p:extLst>
      <p:ext uri="{BB962C8B-B14F-4D97-AF65-F5344CB8AC3E}">
        <p14:creationId xmlns:p14="http://schemas.microsoft.com/office/powerpoint/2010/main" val="3831469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3744565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CD36E-FDF5-8E49-9579-024C16386A00}" type="datetimeFigureOut">
              <a:rPr lang="en-US" smtClean="0"/>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1E65C-0511-B445-B12C-5133A05D0AEA}" type="slidenum">
              <a:rPr lang="en-US" smtClean="0"/>
              <a:t>‹#›</a:t>
            </a:fld>
            <a:endParaRPr lang="en-US"/>
          </a:p>
        </p:txBody>
      </p:sp>
    </p:spTree>
    <p:extLst>
      <p:ext uri="{BB962C8B-B14F-4D97-AF65-F5344CB8AC3E}">
        <p14:creationId xmlns:p14="http://schemas.microsoft.com/office/powerpoint/2010/main" val="915331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10/9/18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23685360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slideLayout" Target="../slideLayouts/slideLayout18.xml"/><Relationship Id="rId13" Type="http://schemas.openxmlformats.org/officeDocument/2006/relationships/slideLayout" Target="../slideLayouts/slideLayout19.xml"/><Relationship Id="rId14"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theme" Target="../theme/theme3.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067" y="94193"/>
            <a:ext cx="8915400" cy="566207"/>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13267" y="829734"/>
            <a:ext cx="8525933" cy="5528734"/>
          </a:xfrm>
          <a:prstGeom prst="rect">
            <a:avLst/>
          </a:prstGeom>
        </p:spPr>
        <p:txBody>
          <a:bodyPr vert="horz" lIns="91440" tIns="45720" rIns="91440" bIns="45720" rtlCol="0">
            <a:noAutofit/>
          </a:bodyPr>
          <a:lstStyle/>
          <a:p>
            <a:pPr lvl="0"/>
            <a:r>
              <a:rPr lang="en-US" dirty="0"/>
              <a:t>Click to edit Master text styles</a:t>
            </a:r>
          </a:p>
        </p:txBody>
      </p:sp>
      <p:sp>
        <p:nvSpPr>
          <p:cNvPr id="5" name="Footer Placeholder 4"/>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en-US" dirty="0"/>
              <a:t>© 2015 Pearson Education, Inc.</a:t>
            </a:r>
          </a:p>
        </p:txBody>
      </p:sp>
    </p:spTree>
    <p:extLst>
      <p:ext uri="{BB962C8B-B14F-4D97-AF65-F5344CB8AC3E}">
        <p14:creationId xmlns:p14="http://schemas.microsoft.com/office/powerpoint/2010/main" val="299973755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Lst>
  <p:hf sldNum="0" hdr="0" dt="0"/>
  <p:txStyles>
    <p:titleStyle>
      <a:lvl1pPr algn="l" defTabSz="914400" rtl="0" eaLnBrk="1" latinLnBrk="0" hangingPunct="1">
        <a:lnSpc>
          <a:spcPct val="90000"/>
        </a:lnSpc>
        <a:spcBef>
          <a:spcPct val="0"/>
        </a:spcBef>
        <a:buNone/>
        <a:defRPr sz="3000" b="1" kern="1200">
          <a:solidFill>
            <a:srgbClr val="1F89BD"/>
          </a:solidFill>
          <a:latin typeface="Times New Roman" panose="02020603050405020304" pitchFamily="18" charset="0"/>
          <a:ea typeface="+mj-ea"/>
          <a:cs typeface="Times New Roman" panose="02020603050405020304" pitchFamily="18" charset="0"/>
        </a:defRPr>
      </a:lvl1pPr>
    </p:titleStyle>
    <p:bodyStyle>
      <a:lvl1pPr marL="0" indent="0" algn="l" defTabSz="914400" rtl="0" eaLnBrk="1" latinLnBrk="0" hangingPunct="1">
        <a:lnSpc>
          <a:spcPct val="100000"/>
        </a:lnSpc>
        <a:spcBef>
          <a:spcPts val="1000"/>
        </a:spcBef>
        <a:buClr>
          <a:srgbClr val="1F89BD"/>
        </a:buClr>
        <a:buFont typeface="Arial" panose="020B0604020202020204" pitchFamily="34" charset="0"/>
        <a:buNone/>
        <a:defRPr sz="2200"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rgbClr val="1F89BD"/>
        </a:buClr>
        <a:buFont typeface="Arial" panose="020B0604020202020204" pitchFamily="34" charset="0"/>
        <a:buNone/>
        <a:defRPr sz="2600"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rgbClr val="1F89BD"/>
        </a:buClr>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rgbClr val="1F89BD"/>
        </a:buClr>
        <a:buFont typeface="Arial" panose="020B0604020202020204" pitchFamily="34" charset="0"/>
        <a:buNone/>
        <a:defRPr sz="2200"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rgbClr val="1F89BD"/>
        </a:buClr>
        <a:buFont typeface="Arial" panose="020B0604020202020204" pitchFamily="34" charset="0"/>
        <a:buNone/>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pos="192">
          <p15:clr>
            <a:srgbClr val="F26B43"/>
          </p15:clr>
        </p15:guide>
        <p15:guide id="4" orient="horz" pos="528">
          <p15:clr>
            <a:srgbClr val="F26B43"/>
          </p15:clr>
        </p15:guide>
        <p15:guide id="5" pos="5568">
          <p15:clr>
            <a:srgbClr val="F26B43"/>
          </p15:clr>
        </p15:guide>
        <p15:guide id="6" orient="horz" pos="40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10/9/18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2015 Pearson Education, Inc.</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72099405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716463" y="5345113"/>
            <a:ext cx="4427537" cy="1512887"/>
            <a:chOff x="2971" y="3367"/>
            <a:chExt cx="2789" cy="953"/>
          </a:xfrm>
        </p:grpSpPr>
        <p:sp>
          <p:nvSpPr>
            <p:cNvPr id="1032" name="Freeform 3"/>
            <p:cNvSpPr>
              <a:spLocks/>
            </p:cNvSpPr>
            <p:nvPr/>
          </p:nvSpPr>
          <p:spPr bwMode="ltGray">
            <a:xfrm>
              <a:off x="2971" y="3367"/>
              <a:ext cx="2789" cy="953"/>
            </a:xfrm>
            <a:custGeom>
              <a:avLst/>
              <a:gdLst>
                <a:gd name="T0" fmla="*/ 3079 w 2780"/>
                <a:gd name="T1" fmla="*/ 18 h 953"/>
                <a:gd name="T2" fmla="*/ 2979 w 2780"/>
                <a:gd name="T3" fmla="*/ 24 h 953"/>
                <a:gd name="T4" fmla="*/ 2908 w 2780"/>
                <a:gd name="T5" fmla="*/ 102 h 953"/>
                <a:gd name="T6" fmla="*/ 2793 w 2780"/>
                <a:gd name="T7" fmla="*/ 156 h 953"/>
                <a:gd name="T8" fmla="*/ 2786 w 2780"/>
                <a:gd name="T9" fmla="*/ 222 h 953"/>
                <a:gd name="T10" fmla="*/ 2766 w 2780"/>
                <a:gd name="T11" fmla="*/ 246 h 953"/>
                <a:gd name="T12" fmla="*/ 2746 w 2780"/>
                <a:gd name="T13" fmla="*/ 252 h 953"/>
                <a:gd name="T14" fmla="*/ 2665 w 2780"/>
                <a:gd name="T15" fmla="*/ 210 h 953"/>
                <a:gd name="T16" fmla="*/ 2515 w 2780"/>
                <a:gd name="T17" fmla="*/ 192 h 953"/>
                <a:gd name="T18" fmla="*/ 2488 w 2780"/>
                <a:gd name="T19" fmla="*/ 186 h 953"/>
                <a:gd name="T20" fmla="*/ 2467 w 2780"/>
                <a:gd name="T21" fmla="*/ 192 h 953"/>
                <a:gd name="T22" fmla="*/ 2385 w 2780"/>
                <a:gd name="T23" fmla="*/ 228 h 953"/>
                <a:gd name="T24" fmla="*/ 2344 w 2780"/>
                <a:gd name="T25" fmla="*/ 240 h 953"/>
                <a:gd name="T26" fmla="*/ 2317 w 2780"/>
                <a:gd name="T27" fmla="*/ 246 h 953"/>
                <a:gd name="T28" fmla="*/ 2305 w 2780"/>
                <a:gd name="T29" fmla="*/ 258 h 953"/>
                <a:gd name="T30" fmla="*/ 2305 w 2780"/>
                <a:gd name="T31" fmla="*/ 276 h 953"/>
                <a:gd name="T32" fmla="*/ 2282 w 2780"/>
                <a:gd name="T33" fmla="*/ 300 h 953"/>
                <a:gd name="T34" fmla="*/ 2264 w 2780"/>
                <a:gd name="T35" fmla="*/ 312 h 953"/>
                <a:gd name="T36" fmla="*/ 2252 w 2780"/>
                <a:gd name="T37" fmla="*/ 324 h 953"/>
                <a:gd name="T38" fmla="*/ 2240 w 2780"/>
                <a:gd name="T39" fmla="*/ 336 h 953"/>
                <a:gd name="T40" fmla="*/ 2205 w 2780"/>
                <a:gd name="T41" fmla="*/ 342 h 953"/>
                <a:gd name="T42" fmla="*/ 2128 w 2780"/>
                <a:gd name="T43" fmla="*/ 336 h 953"/>
                <a:gd name="T44" fmla="*/ 2086 w 2780"/>
                <a:gd name="T45" fmla="*/ 330 h 953"/>
                <a:gd name="T46" fmla="*/ 2072 w 2780"/>
                <a:gd name="T47" fmla="*/ 342 h 953"/>
                <a:gd name="T48" fmla="*/ 2058 w 2780"/>
                <a:gd name="T49" fmla="*/ 354 h 953"/>
                <a:gd name="T50" fmla="*/ 2023 w 2780"/>
                <a:gd name="T51" fmla="*/ 360 h 953"/>
                <a:gd name="T52" fmla="*/ 1962 w 2780"/>
                <a:gd name="T53" fmla="*/ 342 h 953"/>
                <a:gd name="T54" fmla="*/ 1938 w 2780"/>
                <a:gd name="T55" fmla="*/ 342 h 953"/>
                <a:gd name="T56" fmla="*/ 1914 w 2780"/>
                <a:gd name="T57" fmla="*/ 354 h 953"/>
                <a:gd name="T58" fmla="*/ 1845 w 2780"/>
                <a:gd name="T59" fmla="*/ 425 h 953"/>
                <a:gd name="T60" fmla="*/ 1795 w 2780"/>
                <a:gd name="T61" fmla="*/ 569 h 953"/>
                <a:gd name="T62" fmla="*/ 1795 w 2780"/>
                <a:gd name="T63" fmla="*/ 593 h 953"/>
                <a:gd name="T64" fmla="*/ 1802 w 2780"/>
                <a:gd name="T65" fmla="*/ 641 h 953"/>
                <a:gd name="T66" fmla="*/ 1823 w 2780"/>
                <a:gd name="T67" fmla="*/ 659 h 953"/>
                <a:gd name="T68" fmla="*/ 1816 w 2780"/>
                <a:gd name="T69" fmla="*/ 671 h 953"/>
                <a:gd name="T70" fmla="*/ 1802 w 2780"/>
                <a:gd name="T71" fmla="*/ 683 h 953"/>
                <a:gd name="T72" fmla="*/ 1708 w 2780"/>
                <a:gd name="T73" fmla="*/ 689 h 953"/>
                <a:gd name="T74" fmla="*/ 1630 w 2780"/>
                <a:gd name="T75" fmla="*/ 629 h 953"/>
                <a:gd name="T76" fmla="*/ 1483 w 2780"/>
                <a:gd name="T77" fmla="*/ 587 h 953"/>
                <a:gd name="T78" fmla="*/ 1316 w 2780"/>
                <a:gd name="T79" fmla="*/ 671 h 953"/>
                <a:gd name="T80" fmla="*/ 1126 w 2780"/>
                <a:gd name="T81" fmla="*/ 731 h 953"/>
                <a:gd name="T82" fmla="*/ 912 w 2780"/>
                <a:gd name="T83" fmla="*/ 743 h 953"/>
                <a:gd name="T84" fmla="*/ 694 w 2780"/>
                <a:gd name="T85" fmla="*/ 701 h 953"/>
                <a:gd name="T86" fmla="*/ 634 w 2780"/>
                <a:gd name="T87" fmla="*/ 695 h 953"/>
                <a:gd name="T88" fmla="*/ 622 w 2780"/>
                <a:gd name="T89" fmla="*/ 701 h 953"/>
                <a:gd name="T90" fmla="*/ 586 w 2780"/>
                <a:gd name="T91" fmla="*/ 731 h 953"/>
                <a:gd name="T92" fmla="*/ 474 w 2780"/>
                <a:gd name="T93" fmla="*/ 809 h 953"/>
                <a:gd name="T94" fmla="*/ 439 w 2780"/>
                <a:gd name="T95" fmla="*/ 821 h 953"/>
                <a:gd name="T96" fmla="*/ 415 w 2780"/>
                <a:gd name="T97" fmla="*/ 821 h 953"/>
                <a:gd name="T98" fmla="*/ 368 w 2780"/>
                <a:gd name="T99" fmla="*/ 827 h 953"/>
                <a:gd name="T100" fmla="*/ 242 w 2780"/>
                <a:gd name="T101" fmla="*/ 851 h 953"/>
                <a:gd name="T102" fmla="*/ 206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3092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endParaRPr lang="en-US"/>
            </a:p>
          </p:txBody>
        </p:sp>
        <p:sp>
          <p:nvSpPr>
            <p:cNvPr id="295940"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r">
                <a:defRPr/>
              </a:pPr>
              <a:endParaRPr lang="en-US">
                <a:latin typeface="Arial" charset="0"/>
                <a:ea typeface="+mn-ea"/>
              </a:endParaRPr>
            </a:p>
          </p:txBody>
        </p:sp>
        <p:sp>
          <p:nvSpPr>
            <p:cNvPr id="295941"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r">
                <a:defRPr/>
              </a:pPr>
              <a:endParaRPr lang="en-US">
                <a:latin typeface="Arial" charset="0"/>
                <a:ea typeface="+mn-ea"/>
              </a:endParaRPr>
            </a:p>
          </p:txBody>
        </p:sp>
        <p:sp>
          <p:nvSpPr>
            <p:cNvPr id="295942"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r">
                <a:defRPr/>
              </a:pPr>
              <a:endParaRPr lang="en-US">
                <a:latin typeface="Arial" charset="0"/>
                <a:ea typeface="+mn-ea"/>
              </a:endParaRPr>
            </a:p>
          </p:txBody>
        </p:sp>
        <p:sp>
          <p:nvSpPr>
            <p:cNvPr id="295943"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r">
                <a:defRPr/>
              </a:pPr>
              <a:endParaRPr lang="en-US">
                <a:latin typeface="Arial" charset="0"/>
                <a:ea typeface="+mn-ea"/>
              </a:endParaRPr>
            </a:p>
          </p:txBody>
        </p:sp>
        <p:sp>
          <p:nvSpPr>
            <p:cNvPr id="295944"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r">
                <a:defRPr/>
              </a:pPr>
              <a:endParaRPr lang="en-US">
                <a:latin typeface="Arial" charset="0"/>
                <a:ea typeface="+mn-ea"/>
              </a:endParaRPr>
            </a:p>
          </p:txBody>
        </p:sp>
        <p:sp>
          <p:nvSpPr>
            <p:cNvPr id="295945"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r">
                <a:defRPr/>
              </a:pPr>
              <a:endParaRPr lang="en-US">
                <a:latin typeface="Arial" charset="0"/>
                <a:ea typeface="+mn-ea"/>
              </a:endParaRPr>
            </a:p>
          </p:txBody>
        </p:sp>
        <p:sp>
          <p:nvSpPr>
            <p:cNvPr id="295946"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r">
                <a:defRPr/>
              </a:pPr>
              <a:endParaRPr lang="en-US">
                <a:latin typeface="Arial" charset="0"/>
                <a:ea typeface="+mn-ea"/>
              </a:endParaRPr>
            </a:p>
          </p:txBody>
        </p:sp>
        <p:sp>
          <p:nvSpPr>
            <p:cNvPr id="295947"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r">
                <a:defRPr/>
              </a:pPr>
              <a:endParaRPr lang="en-US">
                <a:latin typeface="Arial" charset="0"/>
                <a:ea typeface="+mn-ea"/>
              </a:endParaRPr>
            </a:p>
          </p:txBody>
        </p:sp>
        <p:sp>
          <p:nvSpPr>
            <p:cNvPr id="295948"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r">
                <a:defRPr/>
              </a:pPr>
              <a:endParaRPr lang="en-US">
                <a:latin typeface="Arial" charset="0"/>
                <a:ea typeface="+mn-ea"/>
              </a:endParaRPr>
            </a:p>
          </p:txBody>
        </p:sp>
        <p:sp>
          <p:nvSpPr>
            <p:cNvPr id="295949"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r">
                <a:defRPr/>
              </a:pPr>
              <a:endParaRPr lang="en-US">
                <a:latin typeface="Arial" charset="0"/>
                <a:ea typeface="+mn-ea"/>
              </a:endParaRPr>
            </a:p>
          </p:txBody>
        </p:sp>
        <p:sp>
          <p:nvSpPr>
            <p:cNvPr id="295950"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r">
                <a:defRPr/>
              </a:pPr>
              <a:endParaRPr lang="en-US">
                <a:latin typeface="Arial" charset="0"/>
                <a:ea typeface="+mn-ea"/>
              </a:endParaRPr>
            </a:p>
          </p:txBody>
        </p:sp>
        <p:sp>
          <p:nvSpPr>
            <p:cNvPr id="295951"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r">
                <a:defRPr/>
              </a:pPr>
              <a:endParaRPr lang="en-US">
                <a:latin typeface="Arial" charset="0"/>
                <a:ea typeface="+mn-ea"/>
              </a:endParaRPr>
            </a:p>
          </p:txBody>
        </p:sp>
        <p:sp>
          <p:nvSpPr>
            <p:cNvPr id="295952"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r">
                <a:defRPr/>
              </a:pPr>
              <a:endParaRPr lang="en-US">
                <a:latin typeface="Arial" charset="0"/>
                <a:ea typeface="+mn-ea"/>
              </a:endParaRPr>
            </a:p>
          </p:txBody>
        </p:sp>
        <p:sp>
          <p:nvSpPr>
            <p:cNvPr id="295953"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p:spPr>
          <p:txBody>
            <a:bodyPr/>
            <a:lstStyle/>
            <a:p>
              <a:pPr algn="r">
                <a:defRPr/>
              </a:pPr>
              <a:endParaRPr lang="en-US">
                <a:latin typeface="Arial" charset="0"/>
                <a:ea typeface="+mn-ea"/>
              </a:endParaRPr>
            </a:p>
          </p:txBody>
        </p:sp>
      </p:grpSp>
      <p:sp>
        <p:nvSpPr>
          <p:cNvPr id="295954" name="Rectangle 18"/>
          <p:cNvSpPr>
            <a:spLocks noGrp="1" noChangeArrowheads="1"/>
          </p:cNvSpPr>
          <p:nvPr>
            <p:ph type="title"/>
          </p:nvPr>
        </p:nvSpPr>
        <p:spPr bwMode="auto">
          <a:xfrm>
            <a:off x="457200" y="277813"/>
            <a:ext cx="8229600" cy="1139825"/>
          </a:xfrm>
          <a:prstGeom prst="rect">
            <a:avLst/>
          </a:prstGeom>
          <a:noFill/>
          <a:ln>
            <a:noFill/>
          </a:ln>
          <a:effectLs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95955" name="Rectangle 19"/>
          <p:cNvSpPr>
            <a:spLocks noGrp="1" noChangeArrowheads="1"/>
          </p:cNvSpPr>
          <p:nvPr>
            <p:ph type="dt" sz="half" idx="2"/>
          </p:nvPr>
        </p:nvSpPr>
        <p:spPr bwMode="auto">
          <a:xfrm>
            <a:off x="457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effectLst>
                  <a:outerShdw blurRad="38100" dist="38100" dir="2700000" algn="tl">
                    <a:srgbClr val="000000"/>
                  </a:outerShdw>
                </a:effectLst>
                <a:latin typeface="+mn-lt"/>
                <a:ea typeface="+mn-ea"/>
                <a:cs typeface="+mn-cs"/>
              </a:defRPr>
            </a:lvl1pPr>
          </a:lstStyle>
          <a:p>
            <a:pPr>
              <a:defRPr/>
            </a:pPr>
            <a:endParaRPr lang="en-US"/>
          </a:p>
        </p:txBody>
      </p:sp>
      <p:sp>
        <p:nvSpPr>
          <p:cNvPr id="295956" name="Rectangle 20"/>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ea typeface="+mn-ea"/>
                <a:cs typeface="+mn-cs"/>
              </a:defRPr>
            </a:lvl1pPr>
          </a:lstStyle>
          <a:p>
            <a:pPr>
              <a:defRPr/>
            </a:pPr>
            <a:endParaRPr lang="en-US"/>
          </a:p>
        </p:txBody>
      </p:sp>
      <p:sp>
        <p:nvSpPr>
          <p:cNvPr id="295957" name="Rectangle 21"/>
          <p:cNvSpPr>
            <a:spLocks noGrp="1" noChangeArrowheads="1"/>
          </p:cNvSpPr>
          <p:nvPr>
            <p:ph type="sldNum" sz="quarter" idx="4"/>
          </p:nvPr>
        </p:nvSpPr>
        <p:spPr bwMode="auto">
          <a:xfrm>
            <a:off x="6553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C0C0C0"/>
                  </a:outerShdw>
                </a:effectLst>
                <a:latin typeface="Verdana" charset="0"/>
                <a:ea typeface="ＭＳ Ｐゴシック" charset="-128"/>
              </a:defRPr>
            </a:lvl1pPr>
          </a:lstStyle>
          <a:p>
            <a:pPr>
              <a:defRPr/>
            </a:pPr>
            <a:fld id="{062B9259-8F6F-4308-896D-3F1A6EA7D188}" type="slidenum">
              <a:rPr lang="en-US" altLang="en-US"/>
              <a:pPr>
                <a:defRPr/>
              </a:pPr>
              <a:t>‹#›</a:t>
            </a:fld>
            <a:endParaRPr lang="en-US" altLang="en-US"/>
          </a:p>
        </p:txBody>
      </p:sp>
      <p:sp>
        <p:nvSpPr>
          <p:cNvPr id="295958" name="Rectangle 22"/>
          <p:cNvSpPr>
            <a:spLocks noGrp="1" noChangeArrowheads="1"/>
          </p:cNvSpPr>
          <p:nvPr>
            <p:ph type="body" idx="1"/>
          </p:nvPr>
        </p:nvSpPr>
        <p:spPr bwMode="auto">
          <a:xfrm>
            <a:off x="457200" y="1600200"/>
            <a:ext cx="8229600" cy="45307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542741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file:///D:\Manjubharkavi\Production\November\5-Nov\Label_Edit\JPEG%20FILES\Unlabeled\06_05aCellRespRedox-U.jpg" TargetMode="External"/><Relationship Id="rId5"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hyperlink" Target="http://www.nature.com/nature_education" TargetMode="External"/><Relationship Id="rId5" Type="http://schemas.openxmlformats.org/officeDocument/2006/relationships/image" Target="../media/image7.jp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0.png"/><Relationship Id="rId5" Type="http://schemas.microsoft.com/office/2007/relationships/hdphoto" Target="../media/hdphoto1.wdp"/><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file:///D:\Manjubharkavi\Production\November\5-Nov\Label_Edit\JPEG%20FILES\Unlabeled\06_06_1CellRespOverview-U.jpg" TargetMode="External"/><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microsoft.com/office/2007/relationships/hdphoto" Target="../media/hdphoto2.wdp"/><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microsoft.com/office/2007/relationships/hdphoto" Target="../media/hdphoto2.wdp"/><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19.jpeg"/><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file:///D:\Manjubharkavi\Production\October\28-Oct\Cambell%209E%20Ch%205\JPEG%20FILES\Unlabeled\05_12aHydrolysisATP_2-U.jpg" TargetMode="External"/><Relationship Id="rId5" Type="http://schemas.openxmlformats.org/officeDocument/2006/relationships/image" Target="../media/image4.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microsoft.com/office/2007/relationships/hdphoto" Target="../media/hdphoto2.wdp"/><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file:///D:\Manjubharkavi\Production\November\5-Nov\Label_Edit\JPEG%20FILES\Unlabeled\06_09_1OxidativePhosphory-U.jpg" TargetMode="External"/><Relationship Id="rId5" Type="http://schemas.openxmlformats.org/officeDocument/2006/relationships/image" Target="../media/image23.png"/><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jpeg"/><Relationship Id="rId3" Type="http://schemas.openxmlformats.org/officeDocument/2006/relationships/image" Target="file:///D:\Manjubharkavi\Production\November\5-Nov\Label_Edit\JPEG%20FILES\Unlabeled\06_09_1OxidativePhosphory-U.jp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g"/><Relationship Id="rId5" Type="http://schemas.openxmlformats.org/officeDocument/2006/relationships/image" Target="../media/image29.jpg"/><Relationship Id="rId1" Type="http://schemas.openxmlformats.org/officeDocument/2006/relationships/slideLayout" Target="../slideLayouts/slideLayout13.xml"/><Relationship Id="rId2" Type="http://schemas.openxmlformats.org/officeDocument/2006/relationships/image" Target="../media/image2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 Id="rId3" Type="http://schemas.openxmlformats.org/officeDocument/2006/relationships/image" Target="../media/image30.jpg"/></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gif"/><Relationship Id="rId1" Type="http://schemas.openxmlformats.org/officeDocument/2006/relationships/slideLayout" Target="../slideLayouts/slideLayout8.xml"/><Relationship Id="rId2" Type="http://schemas.openxmlformats.org/officeDocument/2006/relationships/notesSlide" Target="../notesSlides/notesSlide36.xml"/></Relationships>
</file>

<file path=ppt/slides/_rels/slide46.xml.rels><?xml version="1.0" encoding="UTF-8" standalone="yes"?>
<Relationships xmlns="http://schemas.openxmlformats.org/package/2006/relationships"><Relationship Id="rId3" Type="http://schemas.openxmlformats.org/officeDocument/2006/relationships/image" Target="file:///D:\Manjubharkavi\Production\November\5-Nov\Label_Edit\JPEG%20FILES\Unlabeled\06_12aLacticAcidFerment-U.jpg" TargetMode="External"/><Relationship Id="rId4" Type="http://schemas.openxmlformats.org/officeDocument/2006/relationships/image" Target="file:///D:\Manjubharkavi\Production\November\5-Nov\Label_Edit\JPEG%20FILES\Unlabeled\06_12bAlcoholFerment-U.jpg" TargetMode="External"/><Relationship Id="rId1" Type="http://schemas.openxmlformats.org/officeDocument/2006/relationships/slideLayout" Target="../slideLayouts/slideLayout13.xml"/><Relationship Id="rId2" Type="http://schemas.openxmlformats.org/officeDocument/2006/relationships/image" Target="../media/image3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file:///D:\Manjubharkavi\Production\November\5-Nov\Label_Edit\JPEG%20FILES\Unlabeled\06_05aCellRespRedox-U.jpg" TargetMode="External"/><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file:///D:\Manjubharkavi\Production\November\5-Nov\Label_Edit\JPEG%20FILES\Unlabeled\06_05aCellRespRedox-U.jpg" TargetMode="External"/><Relationship Id="rId5" Type="http://schemas.openxmlformats.org/officeDocument/2006/relationships/image" Target="../media/image7.jp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10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0" y="309605"/>
            <a:ext cx="9144000" cy="1341776"/>
          </a:xfrm>
        </p:spPr>
        <p:txBody>
          <a:bodyPr/>
          <a:lstStyle/>
          <a:p>
            <a:pPr marL="396875" indent="-396875" algn="ctr" eaLnBrk="1" hangingPunct="1">
              <a:buFont typeface="Wingdings" charset="0"/>
              <a:buNone/>
            </a:pPr>
            <a:r>
              <a:rPr lang="en-US" sz="4400" cap="small" dirty="0">
                <a:cs typeface="Arial" charset="0"/>
              </a:rPr>
              <a:t>   </a:t>
            </a:r>
            <a:r>
              <a:rPr lang="en-US" sz="3700" b="1" cap="small" dirty="0">
                <a:solidFill>
                  <a:srgbClr val="0070C0"/>
                </a:solidFill>
                <a:latin typeface="Arial" panose="020B0604020202020204" pitchFamily="34" charset="0"/>
                <a:cs typeface="Arial" panose="020B0604020202020204" pitchFamily="34" charset="0"/>
              </a:rPr>
              <a:t>Cellular </a:t>
            </a:r>
            <a:r>
              <a:rPr lang="en-US" sz="3700" b="1" cap="small" dirty="0" smtClean="0">
                <a:solidFill>
                  <a:srgbClr val="0070C0"/>
                </a:solidFill>
                <a:latin typeface="Arial" panose="020B0604020202020204" pitchFamily="34" charset="0"/>
                <a:cs typeface="Arial" panose="020B0604020202020204" pitchFamily="34" charset="0"/>
              </a:rPr>
              <a:t>Respiration and Fermentation</a:t>
            </a:r>
            <a:endParaRPr lang="en-US" sz="3700" b="1" cap="small" dirty="0">
              <a:solidFill>
                <a:srgbClr val="0070C0"/>
              </a:solidFill>
              <a:latin typeface="Arial" panose="020B0604020202020204" pitchFamily="34" charset="0"/>
              <a:cs typeface="Arial" panose="020B0604020202020204" pitchFamily="34" charset="0"/>
            </a:endParaRPr>
          </a:p>
        </p:txBody>
      </p:sp>
      <p:sp>
        <p:nvSpPr>
          <p:cNvPr id="2" name="Rectangle 1"/>
          <p:cNvSpPr/>
          <p:nvPr/>
        </p:nvSpPr>
        <p:spPr>
          <a:xfrm>
            <a:off x="1194241" y="2274838"/>
            <a:ext cx="6767365" cy="3046988"/>
          </a:xfrm>
          <a:prstGeom prst="rect">
            <a:avLst/>
          </a:prstGeom>
        </p:spPr>
        <p:txBody>
          <a:bodyPr wrap="square">
            <a:spAutoFit/>
          </a:bodyPr>
          <a:lstStyle/>
          <a:p>
            <a:r>
              <a:rPr lang="en-US" altLang="en-US" sz="2400" b="1" dirty="0"/>
              <a:t>Organisms harvest energy from food molecules. In what form is that energy available to power cell work? </a:t>
            </a:r>
          </a:p>
          <a:p>
            <a:endParaRPr lang="en-US" altLang="en-US" sz="2400" dirty="0"/>
          </a:p>
          <a:p>
            <a:pPr marL="457200" indent="-457200">
              <a:buFont typeface="+mj-lt"/>
              <a:buAutoNum type="alphaLcParenR"/>
            </a:pPr>
            <a:r>
              <a:rPr lang="en-US" altLang="en-US" sz="2400" dirty="0"/>
              <a:t>heat and light</a:t>
            </a:r>
          </a:p>
          <a:p>
            <a:pPr marL="457200" indent="-457200">
              <a:buFont typeface="+mj-lt"/>
              <a:buAutoNum type="alphaLcParenR"/>
            </a:pPr>
            <a:r>
              <a:rPr lang="en-US" altLang="en-US" sz="2400" dirty="0"/>
              <a:t>glucose molecules</a:t>
            </a:r>
          </a:p>
          <a:p>
            <a:pPr marL="457200" indent="-457200">
              <a:buFont typeface="+mj-lt"/>
              <a:buAutoNum type="alphaLcParenR"/>
            </a:pPr>
            <a:r>
              <a:rPr lang="en-US" altLang="en-US" sz="2400" dirty="0"/>
              <a:t>fat molecules</a:t>
            </a:r>
          </a:p>
          <a:p>
            <a:pPr marL="457200" indent="-457200">
              <a:buFont typeface="+mj-lt"/>
              <a:buAutoNum type="alphaLcParenR"/>
            </a:pPr>
            <a:r>
              <a:rPr lang="en-US" altLang="en-US" sz="2400" dirty="0"/>
              <a:t>ATP molecules</a:t>
            </a:r>
          </a:p>
        </p:txBody>
      </p:sp>
    </p:spTree>
    <p:extLst>
      <p:ext uri="{BB962C8B-B14F-4D97-AF65-F5344CB8AC3E}">
        <p14:creationId xmlns:p14="http://schemas.microsoft.com/office/powerpoint/2010/main" val="1576812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568" y="746987"/>
            <a:ext cx="8542737" cy="4832093"/>
          </a:xfrm>
          <a:prstGeom prst="rect">
            <a:avLst/>
          </a:prstGeom>
        </p:spPr>
        <p:txBody>
          <a:bodyPr wrap="square">
            <a:spAutoFit/>
          </a:bodyPr>
          <a:lstStyle/>
          <a:p>
            <a:r>
              <a:rPr lang="en-US" sz="2800" b="1" dirty="0" smtClean="0">
                <a:solidFill>
                  <a:schemeClr val="accent4">
                    <a:lumMod val="75000"/>
                  </a:schemeClr>
                </a:solidFill>
                <a:latin typeface="Arial"/>
                <a:cs typeface="Arial"/>
              </a:rPr>
              <a:t>Practice:</a:t>
            </a:r>
          </a:p>
          <a:p>
            <a:endParaRPr lang="en-US" sz="2800" dirty="0" smtClean="0">
              <a:latin typeface="Arial"/>
              <a:cs typeface="Arial"/>
            </a:endParaRPr>
          </a:p>
          <a:p>
            <a:r>
              <a:rPr lang="en-US" sz="2800" dirty="0" smtClean="0">
                <a:latin typeface="Arial"/>
                <a:cs typeface="Arial"/>
              </a:rPr>
              <a:t>C</a:t>
            </a:r>
            <a:r>
              <a:rPr lang="en-US" sz="2800" baseline="-25000" dirty="0" smtClean="0">
                <a:latin typeface="Arial"/>
                <a:cs typeface="Arial"/>
              </a:rPr>
              <a:t>6</a:t>
            </a:r>
            <a:r>
              <a:rPr lang="en-US" sz="2800" dirty="0" smtClean="0">
                <a:latin typeface="Arial"/>
                <a:cs typeface="Arial"/>
              </a:rPr>
              <a:t>H</a:t>
            </a:r>
            <a:r>
              <a:rPr lang="en-US" sz="2800" baseline="-25000" dirty="0" smtClean="0">
                <a:latin typeface="Arial"/>
                <a:cs typeface="Arial"/>
              </a:rPr>
              <a:t>12</a:t>
            </a:r>
            <a:r>
              <a:rPr lang="en-US" sz="2800" dirty="0" smtClean="0">
                <a:latin typeface="Arial"/>
                <a:cs typeface="Arial"/>
              </a:rPr>
              <a:t>O</a:t>
            </a:r>
            <a:r>
              <a:rPr lang="en-US" sz="2800" baseline="-25000" dirty="0" smtClean="0">
                <a:latin typeface="Arial"/>
                <a:cs typeface="Arial"/>
              </a:rPr>
              <a:t>6</a:t>
            </a:r>
            <a:r>
              <a:rPr lang="en-US" sz="2800" dirty="0" smtClean="0">
                <a:latin typeface="Arial"/>
                <a:cs typeface="Arial"/>
              </a:rPr>
              <a:t> </a:t>
            </a:r>
            <a:r>
              <a:rPr lang="en-US" sz="2800" dirty="0">
                <a:latin typeface="Arial"/>
                <a:cs typeface="Arial"/>
              </a:rPr>
              <a:t>+ 6 O</a:t>
            </a:r>
            <a:r>
              <a:rPr lang="en-US" sz="2800" baseline="-25000" dirty="0">
                <a:latin typeface="Arial"/>
                <a:cs typeface="Arial"/>
              </a:rPr>
              <a:t>2</a:t>
            </a:r>
            <a:r>
              <a:rPr lang="en-US" sz="2800" dirty="0">
                <a:latin typeface="Arial"/>
                <a:cs typeface="Arial"/>
              </a:rPr>
              <a:t>              </a:t>
            </a:r>
            <a:r>
              <a:rPr lang="en-US" sz="2800" dirty="0" smtClean="0">
                <a:latin typeface="Arial"/>
                <a:cs typeface="Arial"/>
              </a:rPr>
              <a:t>6 </a:t>
            </a:r>
            <a:r>
              <a:rPr lang="en-US" sz="2800" dirty="0">
                <a:latin typeface="Arial"/>
                <a:cs typeface="Arial"/>
              </a:rPr>
              <a:t>CO</a:t>
            </a:r>
            <a:r>
              <a:rPr lang="en-US" sz="2800" baseline="-25000" dirty="0">
                <a:latin typeface="Arial"/>
                <a:cs typeface="Arial"/>
              </a:rPr>
              <a:t>2</a:t>
            </a:r>
            <a:r>
              <a:rPr lang="en-US" sz="2800" dirty="0">
                <a:latin typeface="Arial"/>
                <a:cs typeface="Arial"/>
              </a:rPr>
              <a:t> + 6 H</a:t>
            </a:r>
            <a:r>
              <a:rPr lang="en-US" sz="2800" baseline="-25000" dirty="0">
                <a:latin typeface="Arial"/>
                <a:cs typeface="Arial"/>
              </a:rPr>
              <a:t>2</a:t>
            </a:r>
            <a:r>
              <a:rPr lang="en-US" sz="2800" dirty="0">
                <a:latin typeface="Arial"/>
                <a:cs typeface="Arial"/>
              </a:rPr>
              <a:t>O + ATP + Heat</a:t>
            </a:r>
          </a:p>
          <a:p>
            <a:r>
              <a:rPr lang="en-US" sz="2800" dirty="0">
                <a:latin typeface="Arial"/>
                <a:cs typeface="Arial"/>
              </a:rPr>
              <a:t> </a:t>
            </a:r>
          </a:p>
          <a:p>
            <a:pPr marL="457200" lvl="0" indent="-457200">
              <a:buFont typeface="+mj-lt"/>
              <a:buAutoNum type="alphaLcPeriod"/>
            </a:pPr>
            <a:r>
              <a:rPr lang="en-US" sz="2800" dirty="0">
                <a:latin typeface="Arial"/>
                <a:cs typeface="Arial"/>
              </a:rPr>
              <a:t>Write down the summary reaction of cellular respiration. </a:t>
            </a:r>
          </a:p>
          <a:p>
            <a:pPr marL="457200" lvl="0" indent="-457200">
              <a:buFont typeface="+mj-lt"/>
              <a:buAutoNum type="alphaLcPeriod"/>
            </a:pPr>
            <a:r>
              <a:rPr lang="en-US" sz="2800" dirty="0">
                <a:latin typeface="Arial"/>
                <a:cs typeface="Arial"/>
              </a:rPr>
              <a:t>Circle the reactant that is being </a:t>
            </a:r>
            <a:r>
              <a:rPr lang="en-US" sz="2800" b="1" dirty="0">
                <a:solidFill>
                  <a:srgbClr val="FF0000"/>
                </a:solidFill>
                <a:latin typeface="Arial"/>
                <a:cs typeface="Arial"/>
              </a:rPr>
              <a:t>oxidized</a:t>
            </a:r>
            <a:r>
              <a:rPr lang="en-US" sz="2800" b="1" dirty="0">
                <a:latin typeface="Arial"/>
                <a:cs typeface="Arial"/>
              </a:rPr>
              <a:t>. </a:t>
            </a:r>
            <a:endParaRPr lang="en-US" sz="2800" dirty="0">
              <a:latin typeface="Arial"/>
              <a:cs typeface="Arial"/>
            </a:endParaRPr>
          </a:p>
          <a:p>
            <a:pPr marL="457200" lvl="0" indent="-457200">
              <a:buFont typeface="+mj-lt"/>
              <a:buAutoNum type="alphaLcPeriod"/>
            </a:pPr>
            <a:r>
              <a:rPr lang="en-US" sz="2800" dirty="0">
                <a:latin typeface="Arial"/>
                <a:cs typeface="Arial"/>
              </a:rPr>
              <a:t>Draw a line under the reactant that is being </a:t>
            </a:r>
            <a:r>
              <a:rPr lang="en-US" sz="2800" b="1" dirty="0">
                <a:solidFill>
                  <a:srgbClr val="FF0000"/>
                </a:solidFill>
                <a:latin typeface="Arial"/>
                <a:cs typeface="Arial"/>
              </a:rPr>
              <a:t>reduced</a:t>
            </a:r>
            <a:r>
              <a:rPr lang="en-US" sz="2800" b="1" dirty="0">
                <a:latin typeface="Arial"/>
                <a:cs typeface="Arial"/>
              </a:rPr>
              <a:t>.</a:t>
            </a:r>
            <a:endParaRPr lang="en-US" sz="2800" dirty="0">
              <a:latin typeface="Arial"/>
              <a:cs typeface="Arial"/>
            </a:endParaRPr>
          </a:p>
          <a:p>
            <a:pPr marL="457200" lvl="0" indent="-457200">
              <a:buFont typeface="+mj-lt"/>
              <a:buAutoNum type="alphaLcPeriod"/>
            </a:pPr>
            <a:r>
              <a:rPr lang="en-US" sz="2800" dirty="0">
                <a:latin typeface="Arial"/>
                <a:cs typeface="Arial"/>
              </a:rPr>
              <a:t>Indicate the types of energy (potential/kinetic) released by the reaction.</a:t>
            </a:r>
          </a:p>
        </p:txBody>
      </p:sp>
      <p:cxnSp>
        <p:nvCxnSpPr>
          <p:cNvPr id="5" name="Straight Arrow Connector 4"/>
          <p:cNvCxnSpPr/>
          <p:nvPr/>
        </p:nvCxnSpPr>
        <p:spPr>
          <a:xfrm>
            <a:off x="3129211" y="1881415"/>
            <a:ext cx="93051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8263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8606" y="2769554"/>
            <a:ext cx="7465275" cy="3677110"/>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88606" y="153951"/>
            <a:ext cx="7465275" cy="232849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81010" y="153951"/>
            <a:ext cx="7965526" cy="7848302"/>
          </a:xfrm>
          <a:prstGeom prst="rect">
            <a:avLst/>
          </a:prstGeom>
          <a:noFill/>
        </p:spPr>
        <p:txBody>
          <a:bodyPr wrap="square" rtlCol="0">
            <a:spAutoFit/>
          </a:bodyPr>
          <a:lstStyle/>
          <a:p>
            <a:r>
              <a:rPr lang="en-US" sz="2800" dirty="0" smtClean="0">
                <a:latin typeface="Arial"/>
                <a:cs typeface="Arial"/>
              </a:rPr>
              <a:t>2 </a:t>
            </a:r>
            <a:r>
              <a:rPr lang="en-US" sz="2800" dirty="0">
                <a:latin typeface="Arial"/>
                <a:cs typeface="Arial"/>
              </a:rPr>
              <a:t>C</a:t>
            </a:r>
            <a:r>
              <a:rPr lang="en-US" sz="2800" baseline="-25000" dirty="0">
                <a:latin typeface="Arial"/>
                <a:cs typeface="Arial"/>
              </a:rPr>
              <a:t>3</a:t>
            </a:r>
            <a:r>
              <a:rPr lang="en-US" sz="2800" dirty="0">
                <a:latin typeface="Arial"/>
                <a:cs typeface="Arial"/>
              </a:rPr>
              <a:t>H</a:t>
            </a:r>
            <a:r>
              <a:rPr lang="en-US" sz="2800" baseline="-25000" dirty="0">
                <a:latin typeface="Arial"/>
                <a:cs typeface="Arial"/>
              </a:rPr>
              <a:t>4</a:t>
            </a:r>
            <a:r>
              <a:rPr lang="en-US" sz="2800" dirty="0">
                <a:latin typeface="Arial"/>
                <a:cs typeface="Arial"/>
              </a:rPr>
              <a:t>O</a:t>
            </a:r>
            <a:r>
              <a:rPr lang="en-US" sz="2800" baseline="-25000" dirty="0">
                <a:latin typeface="Arial"/>
                <a:cs typeface="Arial"/>
              </a:rPr>
              <a:t>3</a:t>
            </a:r>
            <a:r>
              <a:rPr lang="en-US" sz="2800" dirty="0">
                <a:latin typeface="Arial"/>
                <a:cs typeface="Arial"/>
              </a:rPr>
              <a:t>                  2 C</a:t>
            </a:r>
            <a:r>
              <a:rPr lang="en-US" sz="2800" baseline="-25000" dirty="0">
                <a:latin typeface="Arial"/>
                <a:cs typeface="Arial"/>
              </a:rPr>
              <a:t>2</a:t>
            </a:r>
            <a:r>
              <a:rPr lang="en-US" sz="2800" dirty="0">
                <a:latin typeface="Arial"/>
                <a:cs typeface="Arial"/>
              </a:rPr>
              <a:t>H</a:t>
            </a:r>
            <a:r>
              <a:rPr lang="en-US" sz="2800" baseline="-25000" dirty="0">
                <a:latin typeface="Arial"/>
                <a:cs typeface="Arial"/>
              </a:rPr>
              <a:t>6</a:t>
            </a:r>
            <a:r>
              <a:rPr lang="en-US" sz="2800" dirty="0">
                <a:latin typeface="Arial"/>
                <a:cs typeface="Arial"/>
              </a:rPr>
              <a:t>O  + 2 CO</a:t>
            </a:r>
            <a:r>
              <a:rPr lang="en-US" sz="2800" baseline="-25000" dirty="0">
                <a:latin typeface="Arial"/>
                <a:cs typeface="Arial"/>
              </a:rPr>
              <a:t>2</a:t>
            </a:r>
            <a:r>
              <a:rPr lang="en-US" sz="2800" dirty="0">
                <a:latin typeface="Arial"/>
                <a:cs typeface="Arial"/>
              </a:rPr>
              <a:t> </a:t>
            </a:r>
            <a:endParaRPr lang="en-US" sz="2800" dirty="0" smtClean="0">
              <a:latin typeface="Arial"/>
              <a:cs typeface="Arial"/>
            </a:endParaRPr>
          </a:p>
          <a:p>
            <a:endParaRPr lang="en-US" sz="2800" dirty="0">
              <a:latin typeface="Arial"/>
              <a:cs typeface="Arial"/>
            </a:endParaRPr>
          </a:p>
          <a:p>
            <a:r>
              <a:rPr lang="en-US" sz="2800" dirty="0">
                <a:latin typeface="Arial"/>
                <a:cs typeface="Arial"/>
              </a:rPr>
              <a:t>C</a:t>
            </a:r>
            <a:r>
              <a:rPr lang="en-US" sz="2800" baseline="-25000" dirty="0">
                <a:latin typeface="Arial"/>
                <a:cs typeface="Arial"/>
              </a:rPr>
              <a:t>3</a:t>
            </a:r>
            <a:r>
              <a:rPr lang="en-US" sz="2800" dirty="0">
                <a:latin typeface="Arial"/>
                <a:cs typeface="Arial"/>
              </a:rPr>
              <a:t>H</a:t>
            </a:r>
            <a:r>
              <a:rPr lang="en-US" sz="2800" baseline="-25000" dirty="0">
                <a:latin typeface="Arial"/>
                <a:cs typeface="Arial"/>
              </a:rPr>
              <a:t>4</a:t>
            </a:r>
            <a:r>
              <a:rPr lang="en-US" sz="2800" dirty="0">
                <a:latin typeface="Arial"/>
                <a:cs typeface="Arial"/>
              </a:rPr>
              <a:t>O</a:t>
            </a:r>
            <a:r>
              <a:rPr lang="en-US" sz="2800" baseline="-25000" dirty="0">
                <a:latin typeface="Arial"/>
                <a:cs typeface="Arial"/>
              </a:rPr>
              <a:t>3 </a:t>
            </a:r>
            <a:r>
              <a:rPr lang="en-US" sz="2800" dirty="0">
                <a:latin typeface="Arial"/>
                <a:cs typeface="Arial"/>
              </a:rPr>
              <a:t>in this reaction is being:</a:t>
            </a:r>
          </a:p>
          <a:p>
            <a:pPr marL="288925"/>
            <a:r>
              <a:rPr lang="en-US" sz="2800" dirty="0">
                <a:latin typeface="Arial"/>
                <a:cs typeface="Arial"/>
              </a:rPr>
              <a:t>a. Oxidized					</a:t>
            </a:r>
          </a:p>
          <a:p>
            <a:pPr marL="288925"/>
            <a:r>
              <a:rPr lang="en-US" sz="2800" dirty="0">
                <a:latin typeface="Arial"/>
                <a:cs typeface="Arial"/>
              </a:rPr>
              <a:t>b. Reduced</a:t>
            </a:r>
          </a:p>
          <a:p>
            <a:endParaRPr lang="en-US" sz="2800" dirty="0">
              <a:latin typeface="Arial"/>
              <a:cs typeface="Arial"/>
            </a:endParaRPr>
          </a:p>
          <a:p>
            <a:r>
              <a:rPr lang="en-US" sz="2800" dirty="0">
                <a:latin typeface="Arial"/>
                <a:cs typeface="Arial"/>
              </a:rPr>
              <a:t>C</a:t>
            </a:r>
            <a:r>
              <a:rPr lang="en-US" sz="2800" baseline="-25000" dirty="0">
                <a:latin typeface="Arial"/>
                <a:cs typeface="Arial"/>
              </a:rPr>
              <a:t>4</a:t>
            </a:r>
            <a:r>
              <a:rPr lang="en-US" sz="2800" dirty="0">
                <a:latin typeface="Arial"/>
                <a:cs typeface="Arial"/>
              </a:rPr>
              <a:t>H</a:t>
            </a:r>
            <a:r>
              <a:rPr lang="en-US" sz="2800" baseline="-25000" dirty="0">
                <a:latin typeface="Arial"/>
                <a:cs typeface="Arial"/>
              </a:rPr>
              <a:t>6</a:t>
            </a:r>
            <a:r>
              <a:rPr lang="en-US" sz="2800" dirty="0">
                <a:latin typeface="Arial"/>
                <a:cs typeface="Arial"/>
              </a:rPr>
              <a:t>O</a:t>
            </a:r>
            <a:r>
              <a:rPr lang="en-US" sz="2800" baseline="-25000" dirty="0">
                <a:latin typeface="Arial"/>
                <a:cs typeface="Arial"/>
              </a:rPr>
              <a:t>4</a:t>
            </a:r>
            <a:r>
              <a:rPr lang="en-US" sz="2800" dirty="0">
                <a:latin typeface="Arial"/>
                <a:cs typeface="Arial"/>
              </a:rPr>
              <a:t> + FAD                C</a:t>
            </a:r>
            <a:r>
              <a:rPr lang="en-US" sz="2800" baseline="-25000" dirty="0">
                <a:latin typeface="Arial"/>
                <a:cs typeface="Arial"/>
              </a:rPr>
              <a:t>4</a:t>
            </a:r>
            <a:r>
              <a:rPr lang="en-US" sz="2800" dirty="0">
                <a:latin typeface="Arial"/>
                <a:cs typeface="Arial"/>
              </a:rPr>
              <a:t>H</a:t>
            </a:r>
            <a:r>
              <a:rPr lang="en-US" sz="2800" baseline="-25000" dirty="0">
                <a:latin typeface="Arial"/>
                <a:cs typeface="Arial"/>
              </a:rPr>
              <a:t>4</a:t>
            </a:r>
            <a:r>
              <a:rPr lang="en-US" sz="2800" dirty="0">
                <a:latin typeface="Arial"/>
                <a:cs typeface="Arial"/>
              </a:rPr>
              <a:t>O</a:t>
            </a:r>
            <a:r>
              <a:rPr lang="en-US" sz="2800" baseline="-25000" dirty="0">
                <a:latin typeface="Arial"/>
                <a:cs typeface="Arial"/>
              </a:rPr>
              <a:t>4</a:t>
            </a:r>
            <a:r>
              <a:rPr lang="en-US" sz="2800" dirty="0">
                <a:latin typeface="Arial"/>
                <a:cs typeface="Arial"/>
              </a:rPr>
              <a:t>  + FADH</a:t>
            </a:r>
            <a:r>
              <a:rPr lang="en-US" sz="2800" baseline="-25000" dirty="0">
                <a:latin typeface="Arial"/>
                <a:cs typeface="Arial"/>
              </a:rPr>
              <a:t>2</a:t>
            </a:r>
            <a:endParaRPr lang="en-US" sz="2800" dirty="0">
              <a:latin typeface="Arial"/>
              <a:cs typeface="Arial"/>
            </a:endParaRPr>
          </a:p>
          <a:p>
            <a:pPr lvl="0"/>
            <a:endParaRPr lang="en-US" sz="2800" dirty="0" smtClean="0">
              <a:latin typeface="Arial"/>
              <a:cs typeface="Arial"/>
            </a:endParaRPr>
          </a:p>
          <a:p>
            <a:pPr lvl="0"/>
            <a:r>
              <a:rPr lang="en-US" sz="2800" dirty="0" smtClean="0">
                <a:latin typeface="Arial"/>
                <a:cs typeface="Arial"/>
              </a:rPr>
              <a:t>FAD </a:t>
            </a:r>
            <a:r>
              <a:rPr lang="en-US" sz="2800" dirty="0">
                <a:latin typeface="Arial"/>
                <a:cs typeface="Arial"/>
              </a:rPr>
              <a:t>in this reaction is being:</a:t>
            </a:r>
          </a:p>
          <a:p>
            <a:pPr marL="346075"/>
            <a:r>
              <a:rPr lang="en-US" sz="2800" dirty="0">
                <a:latin typeface="Arial"/>
                <a:cs typeface="Arial"/>
              </a:rPr>
              <a:t>a. Oxidized					</a:t>
            </a:r>
          </a:p>
          <a:p>
            <a:pPr marL="346075"/>
            <a:r>
              <a:rPr lang="en-US" sz="2800" dirty="0">
                <a:latin typeface="Arial"/>
                <a:cs typeface="Arial"/>
              </a:rPr>
              <a:t>b. Reduced</a:t>
            </a:r>
          </a:p>
          <a:p>
            <a:pPr lvl="0"/>
            <a:r>
              <a:rPr lang="en-US" sz="2800" dirty="0">
                <a:latin typeface="Arial"/>
                <a:cs typeface="Arial"/>
              </a:rPr>
              <a:t>C</a:t>
            </a:r>
            <a:r>
              <a:rPr lang="en-US" sz="2800" baseline="-25000" dirty="0">
                <a:latin typeface="Arial"/>
                <a:cs typeface="Arial"/>
              </a:rPr>
              <a:t>4</a:t>
            </a:r>
            <a:r>
              <a:rPr lang="en-US" sz="2800" dirty="0">
                <a:latin typeface="Arial"/>
                <a:cs typeface="Arial"/>
              </a:rPr>
              <a:t>H</a:t>
            </a:r>
            <a:r>
              <a:rPr lang="en-US" sz="2800" baseline="-25000" dirty="0">
                <a:latin typeface="Arial"/>
                <a:cs typeface="Arial"/>
              </a:rPr>
              <a:t>6</a:t>
            </a:r>
            <a:r>
              <a:rPr lang="en-US" sz="2800" dirty="0">
                <a:latin typeface="Arial"/>
                <a:cs typeface="Arial"/>
              </a:rPr>
              <a:t>O</a:t>
            </a:r>
            <a:r>
              <a:rPr lang="en-US" sz="2800" baseline="-25000" dirty="0">
                <a:latin typeface="Arial"/>
                <a:cs typeface="Arial"/>
              </a:rPr>
              <a:t>4</a:t>
            </a:r>
            <a:r>
              <a:rPr lang="en-US" sz="2800" dirty="0">
                <a:latin typeface="Arial"/>
                <a:cs typeface="Arial"/>
              </a:rPr>
              <a:t> in this reaction is being:</a:t>
            </a:r>
          </a:p>
          <a:p>
            <a:pPr marL="288925" indent="-58738"/>
            <a:r>
              <a:rPr lang="en-US" sz="2800" dirty="0">
                <a:latin typeface="Arial"/>
                <a:cs typeface="Arial"/>
              </a:rPr>
              <a:t>a. Oxidized					</a:t>
            </a:r>
          </a:p>
          <a:p>
            <a:pPr marL="288925" indent="-58738"/>
            <a:r>
              <a:rPr lang="en-US" sz="2800" dirty="0">
                <a:latin typeface="Arial"/>
                <a:cs typeface="Arial"/>
              </a:rPr>
              <a:t>b. Reduced</a:t>
            </a:r>
          </a:p>
          <a:p>
            <a:r>
              <a:rPr lang="en-US" sz="2800" dirty="0">
                <a:latin typeface="Arial"/>
                <a:cs typeface="Arial"/>
              </a:rPr>
              <a:t> </a:t>
            </a:r>
          </a:p>
          <a:p>
            <a:r>
              <a:rPr lang="en-US" sz="2800" dirty="0">
                <a:latin typeface="Arial"/>
                <a:cs typeface="Arial"/>
              </a:rPr>
              <a:t> </a:t>
            </a:r>
          </a:p>
          <a:p>
            <a:r>
              <a:rPr lang="en-US" sz="2800" dirty="0">
                <a:latin typeface="Arial"/>
                <a:cs typeface="Arial"/>
              </a:rPr>
              <a:t> </a:t>
            </a:r>
          </a:p>
          <a:p>
            <a:endParaRPr lang="en-US" sz="2800" dirty="0">
              <a:latin typeface="Arial"/>
              <a:cs typeface="Arial"/>
            </a:endParaRPr>
          </a:p>
        </p:txBody>
      </p:sp>
      <p:cxnSp>
        <p:nvCxnSpPr>
          <p:cNvPr id="5" name="Straight Arrow Connector 4"/>
          <p:cNvCxnSpPr/>
          <p:nvPr/>
        </p:nvCxnSpPr>
        <p:spPr>
          <a:xfrm>
            <a:off x="2230413" y="459435"/>
            <a:ext cx="1309821"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958502" y="3036550"/>
            <a:ext cx="1309821"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6695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r:link="rId4">
            <a:extLst>
              <a:ext uri="{28A0092B-C50C-407E-A947-70E740481C1C}">
                <a14:useLocalDpi xmlns:a14="http://schemas.microsoft.com/office/drawing/2010/main" val="0"/>
              </a:ext>
            </a:extLst>
          </a:blip>
          <a:srcRect b="5187"/>
          <a:stretch>
            <a:fillRect/>
          </a:stretch>
        </p:blipFill>
        <p:spPr>
          <a:xfrm>
            <a:off x="298704" y="1728759"/>
            <a:ext cx="8546592" cy="2785872"/>
          </a:xfrm>
          <a:prstGeom prst="rect">
            <a:avLst/>
          </a:prstGeom>
        </p:spPr>
      </p:pic>
      <p:sp>
        <p:nvSpPr>
          <p:cNvPr id="11" name="TextBox 2"/>
          <p:cNvSpPr txBox="1">
            <a:spLocks noChangeArrowheads="1"/>
          </p:cNvSpPr>
          <p:nvPr/>
        </p:nvSpPr>
        <p:spPr bwMode="auto">
          <a:xfrm>
            <a:off x="1378100" y="1733663"/>
            <a:ext cx="3416000" cy="641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500"/>
              </a:lnSpc>
            </a:pPr>
            <a:r>
              <a:rPr lang="en-US" sz="2300" b="1" dirty="0" smtClean="0">
                <a:solidFill>
                  <a:srgbClr val="000000"/>
                </a:solidFill>
                <a:latin typeface="Arial"/>
                <a:ea typeface="ＭＳ Ｐゴシック" charset="0"/>
              </a:rPr>
              <a:t>Loss of hydrogen atoms</a:t>
            </a:r>
          </a:p>
          <a:p>
            <a:pPr algn="ctr" eaLnBrk="0" hangingPunct="0">
              <a:lnSpc>
                <a:spcPts val="2500"/>
              </a:lnSpc>
            </a:pPr>
            <a:r>
              <a:rPr lang="en-US" sz="2300" b="1" dirty="0" smtClean="0">
                <a:solidFill>
                  <a:srgbClr val="000000"/>
                </a:solidFill>
                <a:latin typeface="Arial"/>
                <a:ea typeface="ＭＳ Ｐゴシック" charset="0"/>
              </a:rPr>
              <a:t>(becomes oxidized) </a:t>
            </a:r>
            <a:endParaRPr lang="en-US" sz="2300" b="1" dirty="0">
              <a:solidFill>
                <a:srgbClr val="000000"/>
              </a:solidFill>
              <a:latin typeface="Arial"/>
              <a:ea typeface="ＭＳ Ｐゴシック" charset="0"/>
            </a:endParaRPr>
          </a:p>
        </p:txBody>
      </p:sp>
      <p:sp>
        <p:nvSpPr>
          <p:cNvPr id="12" name="TextBox 4"/>
          <p:cNvSpPr txBox="1">
            <a:spLocks noChangeArrowheads="1"/>
          </p:cNvSpPr>
          <p:nvPr/>
        </p:nvSpPr>
        <p:spPr bwMode="auto">
          <a:xfrm>
            <a:off x="452396" y="2763951"/>
            <a:ext cx="1091646" cy="32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500"/>
              </a:lnSpc>
            </a:pPr>
            <a:r>
              <a:rPr lang="en-US" sz="2300" b="1" dirty="0" smtClean="0">
                <a:solidFill>
                  <a:srgbClr val="000000"/>
                </a:solidFill>
                <a:latin typeface="Arial"/>
                <a:ea typeface="ＭＳ Ｐゴシック" charset="0"/>
              </a:rPr>
              <a:t>C</a:t>
            </a:r>
            <a:r>
              <a:rPr lang="en-US" sz="2300" b="1" baseline="-25000" dirty="0" smtClean="0">
                <a:solidFill>
                  <a:srgbClr val="000000"/>
                </a:solidFill>
                <a:latin typeface="Arial"/>
                <a:ea typeface="ＭＳ Ｐゴシック" charset="0"/>
              </a:rPr>
              <a:t>6</a:t>
            </a:r>
            <a:r>
              <a:rPr lang="en-US" sz="2300" b="1" dirty="0" smtClean="0">
                <a:solidFill>
                  <a:srgbClr val="000000"/>
                </a:solidFill>
                <a:latin typeface="Arial"/>
                <a:ea typeface="ＭＳ Ｐゴシック" charset="0"/>
              </a:rPr>
              <a:t>H</a:t>
            </a:r>
            <a:r>
              <a:rPr lang="en-US" sz="2300" b="1" baseline="-25000" dirty="0" smtClean="0">
                <a:solidFill>
                  <a:srgbClr val="000000"/>
                </a:solidFill>
                <a:latin typeface="Arial"/>
                <a:ea typeface="ＭＳ Ｐゴシック" charset="0"/>
              </a:rPr>
              <a:t>12</a:t>
            </a:r>
            <a:r>
              <a:rPr lang="en-US" sz="2300" b="1" dirty="0" smtClean="0">
                <a:solidFill>
                  <a:srgbClr val="000000"/>
                </a:solidFill>
                <a:latin typeface="Arial"/>
                <a:ea typeface="ＭＳ Ｐゴシック" charset="0"/>
              </a:rPr>
              <a:t>O</a:t>
            </a:r>
            <a:r>
              <a:rPr lang="en-US" sz="2300" b="1" baseline="-25000" dirty="0" smtClean="0">
                <a:solidFill>
                  <a:srgbClr val="000000"/>
                </a:solidFill>
                <a:latin typeface="Arial"/>
                <a:ea typeface="ＭＳ Ｐゴシック" charset="0"/>
              </a:rPr>
              <a:t>6</a:t>
            </a:r>
            <a:endParaRPr lang="en-US" sz="2300" b="1" dirty="0">
              <a:solidFill>
                <a:srgbClr val="000000"/>
              </a:solidFill>
              <a:latin typeface="Arial"/>
              <a:ea typeface="ＭＳ Ｐゴシック" charset="0"/>
            </a:endParaRPr>
          </a:p>
        </p:txBody>
      </p:sp>
      <p:sp>
        <p:nvSpPr>
          <p:cNvPr id="13" name="TextBox 5"/>
          <p:cNvSpPr txBox="1">
            <a:spLocks noChangeArrowheads="1"/>
          </p:cNvSpPr>
          <p:nvPr/>
        </p:nvSpPr>
        <p:spPr bwMode="auto">
          <a:xfrm>
            <a:off x="322221" y="3081451"/>
            <a:ext cx="1356140" cy="32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500"/>
              </a:lnSpc>
            </a:pPr>
            <a:r>
              <a:rPr lang="en-US" sz="2300" b="1">
                <a:solidFill>
                  <a:srgbClr val="000000"/>
                </a:solidFill>
                <a:latin typeface="Arial"/>
                <a:ea typeface="ＭＳ Ｐゴシック" charset="0"/>
              </a:rPr>
              <a:t>(Glucose)</a:t>
            </a:r>
          </a:p>
        </p:txBody>
      </p:sp>
      <p:sp>
        <p:nvSpPr>
          <p:cNvPr id="14" name="TextBox 6"/>
          <p:cNvSpPr txBox="1">
            <a:spLocks noChangeArrowheads="1"/>
          </p:cNvSpPr>
          <p:nvPr/>
        </p:nvSpPr>
        <p:spPr bwMode="auto">
          <a:xfrm>
            <a:off x="4683083" y="2767126"/>
            <a:ext cx="4171917" cy="326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500"/>
              </a:lnSpc>
            </a:pPr>
            <a:r>
              <a:rPr lang="en-US" sz="2300" b="1" dirty="0">
                <a:solidFill>
                  <a:srgbClr val="000000"/>
                </a:solidFill>
                <a:latin typeface="Arial"/>
                <a:ea typeface="ＭＳ Ｐゴシック" charset="0"/>
                <a:cs typeface="Arial"/>
              </a:rPr>
              <a:t>6 CO</a:t>
            </a:r>
            <a:r>
              <a:rPr lang="en-US" sz="2300" b="1" baseline="-25000" dirty="0">
                <a:solidFill>
                  <a:srgbClr val="000000"/>
                </a:solidFill>
                <a:latin typeface="Arial"/>
                <a:ea typeface="ＭＳ Ｐゴシック" charset="0"/>
                <a:cs typeface="Arial"/>
              </a:rPr>
              <a:t>2</a:t>
            </a:r>
            <a:r>
              <a:rPr lang="en-US" sz="2300" b="1" dirty="0">
                <a:solidFill>
                  <a:srgbClr val="000000"/>
                </a:solidFill>
                <a:latin typeface="Arial"/>
                <a:ea typeface="ＭＳ Ｐゴシック" charset="0"/>
                <a:cs typeface="Arial"/>
              </a:rPr>
              <a:t>   +  </a:t>
            </a:r>
            <a:r>
              <a:rPr lang="en-US" sz="2300" b="1" dirty="0" smtClean="0">
                <a:solidFill>
                  <a:srgbClr val="000000"/>
                </a:solidFill>
                <a:latin typeface="Arial"/>
                <a:ea typeface="ＭＳ Ｐゴシック" charset="0"/>
                <a:cs typeface="Arial"/>
              </a:rPr>
              <a:t> 6 </a:t>
            </a:r>
            <a:r>
              <a:rPr lang="en-US" sz="2300" b="1" dirty="0">
                <a:solidFill>
                  <a:srgbClr val="000000"/>
                </a:solidFill>
                <a:latin typeface="Arial"/>
                <a:ea typeface="ＭＳ Ｐゴシック" charset="0"/>
                <a:cs typeface="Arial"/>
              </a:rPr>
              <a:t>H</a:t>
            </a:r>
            <a:r>
              <a:rPr lang="en-US" sz="2300" b="1" baseline="-25000" dirty="0">
                <a:solidFill>
                  <a:srgbClr val="000000"/>
                </a:solidFill>
                <a:latin typeface="Arial"/>
                <a:ea typeface="ＭＳ Ｐゴシック" charset="0"/>
                <a:cs typeface="Arial"/>
              </a:rPr>
              <a:t>2</a:t>
            </a:r>
            <a:r>
              <a:rPr lang="en-US" sz="2300" b="1" dirty="0">
                <a:solidFill>
                  <a:srgbClr val="000000"/>
                </a:solidFill>
                <a:latin typeface="Arial"/>
                <a:ea typeface="ＭＳ Ｐゴシック" charset="0"/>
                <a:cs typeface="Arial"/>
              </a:rPr>
              <a:t>O </a:t>
            </a:r>
            <a:r>
              <a:rPr lang="en-US" sz="2300" b="1" dirty="0" smtClean="0">
                <a:solidFill>
                  <a:srgbClr val="000000"/>
                </a:solidFill>
                <a:latin typeface="Arial"/>
                <a:ea typeface="ＭＳ Ｐゴシック" charset="0"/>
                <a:cs typeface="Arial"/>
              </a:rPr>
              <a:t>+  ATP + heat</a:t>
            </a:r>
            <a:endParaRPr lang="en-US" sz="2300" b="1" dirty="0">
              <a:solidFill>
                <a:srgbClr val="000000"/>
              </a:solidFill>
              <a:latin typeface="Arial"/>
              <a:ea typeface="ＭＳ Ｐゴシック" charset="0"/>
              <a:cs typeface="Arial"/>
            </a:endParaRPr>
          </a:p>
        </p:txBody>
      </p:sp>
      <p:sp>
        <p:nvSpPr>
          <p:cNvPr id="15" name="TextBox 7"/>
          <p:cNvSpPr txBox="1">
            <a:spLocks noChangeArrowheads="1"/>
          </p:cNvSpPr>
          <p:nvPr/>
        </p:nvSpPr>
        <p:spPr bwMode="auto">
          <a:xfrm>
            <a:off x="2871046" y="3852976"/>
            <a:ext cx="3383940" cy="641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500"/>
              </a:lnSpc>
            </a:pPr>
            <a:r>
              <a:rPr lang="en-US" sz="2300" b="1" dirty="0" smtClean="0">
                <a:solidFill>
                  <a:srgbClr val="000000"/>
                </a:solidFill>
                <a:latin typeface="Arial"/>
                <a:ea typeface="ＭＳ Ｐゴシック" charset="0"/>
              </a:rPr>
              <a:t>Gain of hydrogen atoms</a:t>
            </a:r>
          </a:p>
          <a:p>
            <a:pPr algn="ctr" eaLnBrk="0" hangingPunct="0">
              <a:lnSpc>
                <a:spcPts val="2500"/>
              </a:lnSpc>
            </a:pPr>
            <a:r>
              <a:rPr lang="en-US" sz="2300" b="1" dirty="0" smtClean="0">
                <a:solidFill>
                  <a:srgbClr val="000000"/>
                </a:solidFill>
                <a:latin typeface="Arial"/>
                <a:ea typeface="ＭＳ Ｐゴシック" charset="0"/>
              </a:rPr>
              <a:t>(becomes reduced) </a:t>
            </a:r>
            <a:endParaRPr lang="en-US" sz="2300" b="1" dirty="0">
              <a:solidFill>
                <a:srgbClr val="000000"/>
              </a:solidFill>
              <a:latin typeface="Arial"/>
              <a:ea typeface="ＭＳ Ｐゴシック" charset="0"/>
            </a:endParaRPr>
          </a:p>
        </p:txBody>
      </p:sp>
      <p:sp>
        <p:nvSpPr>
          <p:cNvPr id="16" name="TextBox 4"/>
          <p:cNvSpPr txBox="1">
            <a:spLocks noChangeArrowheads="1"/>
          </p:cNvSpPr>
          <p:nvPr/>
        </p:nvSpPr>
        <p:spPr bwMode="auto">
          <a:xfrm>
            <a:off x="1903371" y="2786176"/>
            <a:ext cx="171522" cy="32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500"/>
              </a:lnSpc>
            </a:pPr>
            <a:r>
              <a:rPr lang="en-US" sz="2300" b="1" dirty="0" smtClean="0">
                <a:solidFill>
                  <a:srgbClr val="000000"/>
                </a:solidFill>
                <a:latin typeface="Times New Roman" pitchFamily="18" charset="0"/>
                <a:ea typeface="ＭＳ Ｐゴシック" charset="0"/>
                <a:cs typeface="Times New Roman" pitchFamily="18" charset="0"/>
              </a:rPr>
              <a:t>+</a:t>
            </a:r>
            <a:endParaRPr lang="en-US" sz="2300" b="1" dirty="0">
              <a:solidFill>
                <a:srgbClr val="000000"/>
              </a:solidFill>
              <a:latin typeface="Times New Roman" pitchFamily="18" charset="0"/>
              <a:ea typeface="ＭＳ Ｐゴシック" charset="0"/>
              <a:cs typeface="Times New Roman" pitchFamily="18" charset="0"/>
            </a:endParaRPr>
          </a:p>
        </p:txBody>
      </p:sp>
      <p:sp>
        <p:nvSpPr>
          <p:cNvPr id="17" name="TextBox 4"/>
          <p:cNvSpPr txBox="1">
            <a:spLocks noChangeArrowheads="1"/>
          </p:cNvSpPr>
          <p:nvPr/>
        </p:nvSpPr>
        <p:spPr bwMode="auto">
          <a:xfrm>
            <a:off x="2309771" y="2767126"/>
            <a:ext cx="583493" cy="32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500"/>
              </a:lnSpc>
            </a:pPr>
            <a:r>
              <a:rPr lang="en-US" sz="2300" b="1" dirty="0" smtClean="0">
                <a:solidFill>
                  <a:srgbClr val="000000"/>
                </a:solidFill>
                <a:latin typeface="Arial"/>
                <a:ea typeface="ＭＳ Ｐゴシック" charset="0"/>
              </a:rPr>
              <a:t>6 </a:t>
            </a:r>
            <a:r>
              <a:rPr lang="en-US" sz="2300" b="1" dirty="0">
                <a:solidFill>
                  <a:srgbClr val="000000"/>
                </a:solidFill>
                <a:latin typeface="Arial"/>
                <a:ea typeface="ＭＳ Ｐゴシック" charset="0"/>
              </a:rPr>
              <a:t>O</a:t>
            </a:r>
            <a:r>
              <a:rPr lang="en-US" sz="2300" b="1" baseline="-25000" dirty="0">
                <a:solidFill>
                  <a:srgbClr val="000000"/>
                </a:solidFill>
                <a:latin typeface="Arial"/>
                <a:ea typeface="ＭＳ Ｐゴシック" charset="0"/>
              </a:rPr>
              <a:t>2</a:t>
            </a:r>
          </a:p>
        </p:txBody>
      </p:sp>
      <p:sp>
        <p:nvSpPr>
          <p:cNvPr id="3" name="Rectangle 2"/>
          <p:cNvSpPr/>
          <p:nvPr/>
        </p:nvSpPr>
        <p:spPr>
          <a:xfrm>
            <a:off x="678461" y="1513370"/>
            <a:ext cx="4888398" cy="12505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074893" y="3202889"/>
            <a:ext cx="4888398" cy="13117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
          <p:cNvSpPr>
            <a:spLocks noGrp="1" noChangeArrowheads="1"/>
          </p:cNvSpPr>
          <p:nvPr>
            <p:ph type="title" idx="4294967295"/>
          </p:nvPr>
        </p:nvSpPr>
        <p:spPr>
          <a:xfrm>
            <a:off x="0" y="194421"/>
            <a:ext cx="9144000" cy="914400"/>
          </a:xfrm>
        </p:spPr>
        <p:txBody>
          <a:bodyPr>
            <a:noAutofit/>
          </a:bodyPr>
          <a:lstStyle/>
          <a:p>
            <a:pPr algn="ctr"/>
            <a:r>
              <a:rPr lang="en-US" sz="2800" b="1" dirty="0" smtClean="0">
                <a:solidFill>
                  <a:srgbClr val="4782AB"/>
                </a:solidFill>
                <a:latin typeface="Arial"/>
                <a:cs typeface="Arial"/>
              </a:rPr>
              <a:t>In cellular respiration energy is released in small amounts and harvested in a step-wise manner </a:t>
            </a:r>
            <a:endParaRPr lang="en-US" sz="2800" b="1" dirty="0">
              <a:solidFill>
                <a:srgbClr val="4782AB"/>
              </a:solidFill>
              <a:latin typeface="Arial"/>
              <a:cs typeface="Arial"/>
            </a:endParaRPr>
          </a:p>
        </p:txBody>
      </p:sp>
      <p:pic>
        <p:nvPicPr>
          <p:cNvPr id="22" name="Picture 2" descr="06_03CellRespEquation-U"/>
          <p:cNvPicPr>
            <a:picLocks noChangeAspect="1" noChangeArrowheads="1"/>
          </p:cNvPicPr>
          <p:nvPr/>
        </p:nvPicPr>
        <p:blipFill rotWithShape="1">
          <a:blip r:embed="rId5">
            <a:extLst>
              <a:ext uri="{28A0092B-C50C-407E-A947-70E740481C1C}">
                <a14:useLocalDpi xmlns:a14="http://schemas.microsoft.com/office/drawing/2010/main" val="0"/>
              </a:ext>
            </a:extLst>
          </a:blip>
          <a:srcRect l="28725" r="48890" b="36131"/>
          <a:stretch/>
        </p:blipFill>
        <p:spPr bwMode="auto">
          <a:xfrm>
            <a:off x="3000677" y="2574468"/>
            <a:ext cx="1647614" cy="8275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71949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1CP3-2_SugarOxidation_ks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29" y="1522095"/>
            <a:ext cx="7620000" cy="3670300"/>
          </a:xfrm>
          <a:prstGeom prst="rect">
            <a:avLst/>
          </a:prstGeom>
        </p:spPr>
      </p:pic>
      <p:sp>
        <p:nvSpPr>
          <p:cNvPr id="5" name="Rectangle 4"/>
          <p:cNvSpPr/>
          <p:nvPr/>
        </p:nvSpPr>
        <p:spPr>
          <a:xfrm>
            <a:off x="580968" y="4946174"/>
            <a:ext cx="1539830" cy="246221"/>
          </a:xfrm>
          <a:prstGeom prst="rect">
            <a:avLst/>
          </a:prstGeom>
        </p:spPr>
        <p:txBody>
          <a:bodyPr wrap="none">
            <a:spAutoFit/>
          </a:bodyPr>
          <a:lstStyle/>
          <a:p>
            <a:r>
              <a:rPr lang="en-US" sz="1000" dirty="0"/>
              <a:t>© 2010 </a:t>
            </a:r>
            <a:r>
              <a:rPr lang="en-US" sz="1000" b="1" dirty="0">
                <a:hlinkClick r:id="rId4"/>
              </a:rPr>
              <a:t>Nature Education</a:t>
            </a:r>
            <a:endParaRPr lang="en-US" sz="1000" dirty="0"/>
          </a:p>
        </p:txBody>
      </p:sp>
      <p:pic>
        <p:nvPicPr>
          <p:cNvPr id="6" name="Picture 5" descr="burning_marshmallow_letterhead-r2c9841d2ea0d4996a828811b88e0f497_vg63g_8byvr_32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7458" y="5192395"/>
            <a:ext cx="1471508" cy="1471508"/>
          </a:xfrm>
          <a:prstGeom prst="rect">
            <a:avLst/>
          </a:prstGeom>
        </p:spPr>
      </p:pic>
      <p:sp>
        <p:nvSpPr>
          <p:cNvPr id="7" name="Rectangle 6"/>
          <p:cNvSpPr/>
          <p:nvPr/>
        </p:nvSpPr>
        <p:spPr>
          <a:xfrm>
            <a:off x="2006600" y="2146300"/>
            <a:ext cx="698500" cy="558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489699" y="1955800"/>
            <a:ext cx="1440929" cy="3429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154175" y="5609893"/>
            <a:ext cx="2607580" cy="400110"/>
          </a:xfrm>
          <a:prstGeom prst="rect">
            <a:avLst/>
          </a:prstGeom>
          <a:noFill/>
        </p:spPr>
        <p:txBody>
          <a:bodyPr wrap="none" rtlCol="0">
            <a:spAutoFit/>
          </a:bodyPr>
          <a:lstStyle/>
          <a:p>
            <a:r>
              <a:rPr lang="en-US" sz="2000" b="1" dirty="0" smtClean="0">
                <a:latin typeface="Arial"/>
              </a:rPr>
              <a:t>Cellular Respiration</a:t>
            </a:r>
            <a:endParaRPr lang="en-US" sz="2000" b="1" dirty="0"/>
          </a:p>
        </p:txBody>
      </p:sp>
      <p:sp>
        <p:nvSpPr>
          <p:cNvPr id="11" name="Rectangle 2"/>
          <p:cNvSpPr txBox="1">
            <a:spLocks noChangeArrowheads="1"/>
          </p:cNvSpPr>
          <p:nvPr/>
        </p:nvSpPr>
        <p:spPr>
          <a:xfrm>
            <a:off x="0" y="194421"/>
            <a:ext cx="9144000"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smtClean="0">
                <a:solidFill>
                  <a:srgbClr val="4782AB"/>
                </a:solidFill>
                <a:latin typeface="Arial"/>
                <a:cs typeface="Arial"/>
              </a:rPr>
              <a:t>In cellular respiration energy is released in small amounts and harvested in a step-wise manner </a:t>
            </a:r>
            <a:endParaRPr lang="en-US" sz="2800" b="1" dirty="0">
              <a:solidFill>
                <a:srgbClr val="4782AB"/>
              </a:solidFill>
              <a:latin typeface="Arial"/>
              <a:cs typeface="Arial"/>
            </a:endParaRPr>
          </a:p>
        </p:txBody>
      </p:sp>
    </p:spTree>
    <p:extLst>
      <p:ext uri="{BB962C8B-B14F-4D97-AF65-F5344CB8AC3E}">
        <p14:creationId xmlns:p14="http://schemas.microsoft.com/office/powerpoint/2010/main" val="393953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rot="18826650">
            <a:off x="5988360" y="2970170"/>
            <a:ext cx="886559" cy="1517723"/>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0" y="74430"/>
            <a:ext cx="9144000" cy="1143000"/>
          </a:xfrm>
          <a:prstGeom prst="rect">
            <a:avLst/>
          </a:prstGeom>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dirty="0">
                <a:solidFill>
                  <a:srgbClr val="4782AB"/>
                </a:solidFill>
                <a:latin typeface="Arial"/>
                <a:cs typeface="Arial"/>
              </a:rPr>
              <a:t>Electrons removed from fuel molecules </a:t>
            </a:r>
            <a:r>
              <a:rPr lang="en-US" sz="3600" b="1" dirty="0" smtClean="0">
                <a:solidFill>
                  <a:srgbClr val="4782AB"/>
                </a:solidFill>
                <a:latin typeface="Arial"/>
                <a:cs typeface="Arial"/>
              </a:rPr>
              <a:t>are </a:t>
            </a:r>
            <a:r>
              <a:rPr lang="en-US" sz="3600" b="1" dirty="0">
                <a:solidFill>
                  <a:srgbClr val="4782AB"/>
                </a:solidFill>
                <a:latin typeface="Arial"/>
                <a:cs typeface="Arial"/>
              </a:rPr>
              <a:t>transferred </a:t>
            </a:r>
            <a:r>
              <a:rPr lang="en-US" sz="3600" b="1" dirty="0" smtClean="0">
                <a:solidFill>
                  <a:srgbClr val="4782AB"/>
                </a:solidFill>
                <a:latin typeface="Arial"/>
                <a:cs typeface="Arial"/>
              </a:rPr>
              <a:t>to </a:t>
            </a:r>
            <a:r>
              <a:rPr lang="en-US" altLang="en-US" sz="3600" b="1" dirty="0" smtClean="0">
                <a:solidFill>
                  <a:srgbClr val="4782AB"/>
                </a:solidFill>
                <a:effectLst>
                  <a:outerShdw blurRad="38100" dist="38100" dir="2700000" algn="tl">
                    <a:srgbClr val="C0C0C0"/>
                  </a:outerShdw>
                </a:effectLst>
                <a:latin typeface="Arial"/>
                <a:ea typeface="ＭＳ Ｐゴシック" charset="-128"/>
                <a:cs typeface="Arial"/>
              </a:rPr>
              <a:t>Electron </a:t>
            </a:r>
            <a:r>
              <a:rPr lang="en-US" altLang="en-US" sz="3600" b="1" dirty="0">
                <a:solidFill>
                  <a:srgbClr val="4782AB"/>
                </a:solidFill>
                <a:effectLst>
                  <a:outerShdw blurRad="38100" dist="38100" dir="2700000" algn="tl">
                    <a:srgbClr val="C0C0C0"/>
                  </a:outerShdw>
                </a:effectLst>
                <a:latin typeface="Arial"/>
                <a:ea typeface="ＭＳ Ｐゴシック" charset="-128"/>
                <a:cs typeface="Arial"/>
              </a:rPr>
              <a:t>Carriers</a:t>
            </a:r>
          </a:p>
        </p:txBody>
      </p:sp>
      <p:sp>
        <p:nvSpPr>
          <p:cNvPr id="4" name="TextBox 3"/>
          <p:cNvSpPr txBox="1"/>
          <p:nvPr/>
        </p:nvSpPr>
        <p:spPr>
          <a:xfrm>
            <a:off x="2576309" y="5472180"/>
            <a:ext cx="184666" cy="369332"/>
          </a:xfrm>
          <a:prstGeom prst="rect">
            <a:avLst/>
          </a:prstGeom>
          <a:noFill/>
        </p:spPr>
        <p:txBody>
          <a:bodyPr wrap="none" rtlCol="0">
            <a:spAutoFit/>
          </a:bodyPr>
          <a:lstStyle/>
          <a:p>
            <a:endParaRPr lang="en-US" dirty="0"/>
          </a:p>
        </p:txBody>
      </p:sp>
      <p:sp>
        <p:nvSpPr>
          <p:cNvPr id="23" name="Rectangle 3"/>
          <p:cNvSpPr txBox="1">
            <a:spLocks noChangeArrowheads="1"/>
          </p:cNvSpPr>
          <p:nvPr/>
        </p:nvSpPr>
        <p:spPr>
          <a:xfrm>
            <a:off x="0" y="2038478"/>
            <a:ext cx="42672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Arial" charset="0"/>
                <a:ea typeface="ＭＳ Ｐゴシック" charset="0"/>
                <a:cs typeface="ＭＳ Ｐゴシック" charset="0"/>
              </a:rPr>
              <a:t>Electron acceptors:</a:t>
            </a:r>
          </a:p>
          <a:p>
            <a:pPr lvl="1"/>
            <a:r>
              <a:rPr lang="en-US" sz="2800" b="1" dirty="0">
                <a:latin typeface="Arial" charset="0"/>
                <a:ea typeface="ＭＳ Ｐゴシック" charset="0"/>
              </a:rPr>
              <a:t>FAD and NAD</a:t>
            </a:r>
            <a:r>
              <a:rPr lang="en-US" sz="2800" b="1" baseline="30000" dirty="0">
                <a:latin typeface="Arial" charset="0"/>
                <a:ea typeface="ＭＳ Ｐゴシック" charset="0"/>
              </a:rPr>
              <a:t>+</a:t>
            </a:r>
          </a:p>
          <a:p>
            <a:r>
              <a:rPr lang="en-US" b="1" dirty="0">
                <a:latin typeface="Arial" charset="0"/>
                <a:ea typeface="ＭＳ Ｐゴシック" charset="0"/>
                <a:cs typeface="ＭＳ Ｐゴシック" charset="0"/>
              </a:rPr>
              <a:t>Electron donors:</a:t>
            </a:r>
          </a:p>
          <a:p>
            <a:pPr lvl="1"/>
            <a:r>
              <a:rPr lang="en-US" sz="2800" b="1" dirty="0">
                <a:solidFill>
                  <a:srgbClr val="000000"/>
                </a:solidFill>
                <a:latin typeface="Arial" charset="0"/>
                <a:ea typeface="ＭＳ Ｐゴシック" charset="0"/>
              </a:rPr>
              <a:t>FADH</a:t>
            </a:r>
            <a:r>
              <a:rPr lang="en-US" sz="2800" b="1" baseline="-25000" dirty="0">
                <a:solidFill>
                  <a:srgbClr val="000000"/>
                </a:solidFill>
                <a:latin typeface="Arial" charset="0"/>
                <a:ea typeface="ＭＳ Ｐゴシック" charset="0"/>
              </a:rPr>
              <a:t>2</a:t>
            </a:r>
            <a:r>
              <a:rPr lang="en-US" sz="2800" b="1" dirty="0">
                <a:solidFill>
                  <a:srgbClr val="000000"/>
                </a:solidFill>
                <a:latin typeface="Arial" charset="0"/>
                <a:ea typeface="ＭＳ Ｐゴシック" charset="0"/>
              </a:rPr>
              <a:t> and NADH</a:t>
            </a:r>
          </a:p>
        </p:txBody>
      </p:sp>
      <p:sp>
        <p:nvSpPr>
          <p:cNvPr id="43" name="Rectangle 42"/>
          <p:cNvSpPr/>
          <p:nvPr/>
        </p:nvSpPr>
        <p:spPr>
          <a:xfrm>
            <a:off x="4790474" y="2469181"/>
            <a:ext cx="405766" cy="503205"/>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137568" y="1862693"/>
            <a:ext cx="1537573" cy="1534824"/>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6981021" y="2469181"/>
            <a:ext cx="1215087" cy="729029"/>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4269725" y="6145101"/>
            <a:ext cx="2520762" cy="372516"/>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Content Placeholder 2"/>
          <p:cNvSpPr txBox="1">
            <a:spLocks/>
          </p:cNvSpPr>
          <p:nvPr/>
        </p:nvSpPr>
        <p:spPr>
          <a:xfrm>
            <a:off x="-129959" y="5279927"/>
            <a:ext cx="6391966" cy="19783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altLang="en-US" sz="2300" dirty="0">
                <a:latin typeface="Arial"/>
                <a:ea typeface="ＭＳ Ｐゴシック" panose="020B0600070205080204" pitchFamily="34" charset="-128"/>
                <a:cs typeface="Arial"/>
              </a:rPr>
              <a:t>NADH: </a:t>
            </a:r>
            <a:r>
              <a:rPr lang="en-US" altLang="en-US" sz="2300" dirty="0" err="1">
                <a:latin typeface="Arial"/>
                <a:ea typeface="ＭＳ Ｐゴシック" panose="020B0600070205080204" pitchFamily="34" charset="-128"/>
                <a:cs typeface="Arial"/>
              </a:rPr>
              <a:t>Nicotinamide</a:t>
            </a:r>
            <a:r>
              <a:rPr lang="en-US" altLang="en-US" sz="2300" dirty="0">
                <a:latin typeface="Arial"/>
                <a:ea typeface="ＭＳ Ｐゴシック" panose="020B0600070205080204" pitchFamily="34" charset="-128"/>
                <a:cs typeface="Arial"/>
              </a:rPr>
              <a:t> adenine dinucleotide</a:t>
            </a:r>
          </a:p>
          <a:p>
            <a:pPr marL="457200" lvl="1" indent="0">
              <a:buNone/>
            </a:pPr>
            <a:r>
              <a:rPr lang="en-US" altLang="en-US" sz="2300" dirty="0">
                <a:latin typeface="Arial"/>
                <a:ea typeface="ＭＳ Ｐゴシック" panose="020B0600070205080204" pitchFamily="34" charset="-128"/>
                <a:cs typeface="Arial"/>
              </a:rPr>
              <a:t>FADH</a:t>
            </a:r>
            <a:r>
              <a:rPr lang="en-US" altLang="en-US" sz="2300" baseline="-25000" dirty="0">
                <a:latin typeface="Arial"/>
                <a:ea typeface="ＭＳ Ｐゴシック" panose="020B0600070205080204" pitchFamily="34" charset="-128"/>
                <a:cs typeface="Arial"/>
              </a:rPr>
              <a:t>2</a:t>
            </a:r>
            <a:r>
              <a:rPr lang="en-US" altLang="en-US" sz="2300" dirty="0">
                <a:latin typeface="Arial"/>
                <a:ea typeface="ＭＳ Ｐゴシック" panose="020B0600070205080204" pitchFamily="34" charset="-128"/>
                <a:cs typeface="Arial"/>
              </a:rPr>
              <a:t>: </a:t>
            </a:r>
            <a:r>
              <a:rPr lang="en-US" altLang="en-US" sz="2300" dirty="0" err="1">
                <a:latin typeface="Arial"/>
                <a:ea typeface="ＭＳ Ｐゴシック" panose="020B0600070205080204" pitchFamily="34" charset="-128"/>
                <a:cs typeface="Arial"/>
              </a:rPr>
              <a:t>Flavin</a:t>
            </a:r>
            <a:r>
              <a:rPr lang="en-US" altLang="en-US" sz="2300" dirty="0">
                <a:latin typeface="Arial"/>
                <a:ea typeface="ＭＳ Ｐゴシック" panose="020B0600070205080204" pitchFamily="34" charset="-128"/>
                <a:cs typeface="Arial"/>
              </a:rPr>
              <a:t> adenine dinucleotide </a:t>
            </a:r>
          </a:p>
          <a:p>
            <a:pPr marL="457200" lvl="1" indent="0">
              <a:buNone/>
            </a:pPr>
            <a:endParaRPr kumimoji="1" lang="en-US" altLang="en-US" sz="2300" dirty="0">
              <a:latin typeface="Arial"/>
              <a:ea typeface="ＭＳ Ｐゴシック" panose="020B0600070205080204" pitchFamily="34" charset="-128"/>
              <a:cs typeface="Arial"/>
            </a:endParaRPr>
          </a:p>
        </p:txBody>
      </p:sp>
      <p:grpSp>
        <p:nvGrpSpPr>
          <p:cNvPr id="24" name="Group 23"/>
          <p:cNvGrpSpPr/>
          <p:nvPr/>
        </p:nvGrpSpPr>
        <p:grpSpPr>
          <a:xfrm>
            <a:off x="4107834" y="2123487"/>
            <a:ext cx="3217642" cy="1856416"/>
            <a:chOff x="4895561" y="2660131"/>
            <a:chExt cx="3217642" cy="1856416"/>
          </a:xfrm>
        </p:grpSpPr>
        <p:pic>
          <p:nvPicPr>
            <p:cNvPr id="25" name="Picture 24" descr="06_08PyruvateToAcetylCoA-U.jpg"/>
            <p:cNvPicPr>
              <a:picLocks noChangeAspect="1"/>
            </p:cNvPicPr>
            <p:nvPr/>
          </p:nvPicPr>
          <p:blipFill rotWithShape="1">
            <a:blip r:embed="rId3" cstate="email">
              <a:extLst>
                <a:ext uri="{28A0092B-C50C-407E-A947-70E740481C1C}">
                  <a14:useLocalDpi xmlns:a14="http://schemas.microsoft.com/office/drawing/2010/main" val="0"/>
                </a:ext>
              </a:extLst>
            </a:blip>
            <a:srcRect l="23691" r="38116" b="75232"/>
            <a:stretch/>
          </p:blipFill>
          <p:spPr>
            <a:xfrm>
              <a:off x="4895561" y="3717860"/>
              <a:ext cx="3217642" cy="798687"/>
            </a:xfrm>
            <a:prstGeom prst="rect">
              <a:avLst/>
            </a:prstGeom>
          </p:spPr>
        </p:pic>
        <p:pic>
          <p:nvPicPr>
            <p:cNvPr id="26" name="Picture 25" descr="06_08PyruvateToAcetylCoA-U.jpg"/>
            <p:cNvPicPr>
              <a:picLocks noChangeAspect="1"/>
            </p:cNvPicPr>
            <p:nvPr/>
          </p:nvPicPr>
          <p:blipFill rotWithShape="1">
            <a:blip r:embed="rId3" cstate="email">
              <a:extLst>
                <a:ext uri="{28A0092B-C50C-407E-A947-70E740481C1C}">
                  <a14:useLocalDpi xmlns:a14="http://schemas.microsoft.com/office/drawing/2010/main" val="0"/>
                </a:ext>
              </a:extLst>
            </a:blip>
            <a:srcRect l="23691" r="38116" b="75232"/>
            <a:stretch/>
          </p:blipFill>
          <p:spPr>
            <a:xfrm>
              <a:off x="4895561" y="2660131"/>
              <a:ext cx="3217642" cy="798687"/>
            </a:xfrm>
            <a:prstGeom prst="rect">
              <a:avLst/>
            </a:prstGeom>
          </p:spPr>
        </p:pic>
        <p:sp>
          <p:nvSpPr>
            <p:cNvPr id="27" name="Text Box 31"/>
            <p:cNvSpPr txBox="1">
              <a:spLocks noChangeArrowheads="1"/>
            </p:cNvSpPr>
            <p:nvPr/>
          </p:nvSpPr>
          <p:spPr bwMode="auto">
            <a:xfrm>
              <a:off x="5141402" y="2910708"/>
              <a:ext cx="7822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dirty="0" smtClean="0">
                  <a:latin typeface="Arial" charset="0"/>
                </a:rPr>
                <a:t>NAD</a:t>
              </a:r>
              <a:r>
                <a:rPr lang="en-US" baseline="30000" dirty="0" smtClean="0">
                  <a:latin typeface="Symbol Std"/>
                  <a:cs typeface="Symbol Std"/>
                </a:rPr>
                <a:t>+</a:t>
              </a:r>
              <a:endParaRPr lang="en-US" baseline="30000" dirty="0">
                <a:latin typeface="Symbol Std"/>
                <a:cs typeface="Symbol Std"/>
              </a:endParaRPr>
            </a:p>
          </p:txBody>
        </p:sp>
        <p:sp>
          <p:nvSpPr>
            <p:cNvPr id="28" name="Text Box 31"/>
            <p:cNvSpPr txBox="1">
              <a:spLocks noChangeArrowheads="1"/>
            </p:cNvSpPr>
            <p:nvPr/>
          </p:nvSpPr>
          <p:spPr bwMode="auto">
            <a:xfrm>
              <a:off x="6987136" y="2919173"/>
              <a:ext cx="8890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dirty="0" smtClean="0">
                  <a:latin typeface="Arial" charset="0"/>
                </a:rPr>
                <a:t>NADH</a:t>
              </a:r>
              <a:endParaRPr lang="en-US" baseline="30000" dirty="0">
                <a:latin typeface="Symbol Std"/>
                <a:cs typeface="Symbol Std"/>
              </a:endParaRPr>
            </a:p>
          </p:txBody>
        </p:sp>
        <p:sp>
          <p:nvSpPr>
            <p:cNvPr id="29" name="Text Box 31"/>
            <p:cNvSpPr txBox="1">
              <a:spLocks noChangeArrowheads="1"/>
            </p:cNvSpPr>
            <p:nvPr/>
          </p:nvSpPr>
          <p:spPr bwMode="auto">
            <a:xfrm>
              <a:off x="6987136" y="4001021"/>
              <a:ext cx="95289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dirty="0" smtClean="0">
                  <a:latin typeface="Arial" charset="0"/>
                </a:rPr>
                <a:t>FADH</a:t>
              </a:r>
              <a:r>
                <a:rPr lang="en-US" baseline="-25000" dirty="0" smtClean="0">
                  <a:latin typeface="Arial" charset="0"/>
                </a:rPr>
                <a:t>2</a:t>
              </a:r>
              <a:endParaRPr lang="en-US" baseline="-25000" dirty="0">
                <a:latin typeface="Symbol Std"/>
                <a:cs typeface="Symbol Std"/>
              </a:endParaRPr>
            </a:p>
          </p:txBody>
        </p:sp>
        <p:sp>
          <p:nvSpPr>
            <p:cNvPr id="30" name="Text Box 31"/>
            <p:cNvSpPr txBox="1">
              <a:spLocks noChangeArrowheads="1"/>
            </p:cNvSpPr>
            <p:nvPr/>
          </p:nvSpPr>
          <p:spPr bwMode="auto">
            <a:xfrm>
              <a:off x="5182196" y="4001021"/>
              <a:ext cx="74147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dirty="0" smtClean="0">
                  <a:latin typeface="Arial" charset="0"/>
                </a:rPr>
                <a:t>FAD</a:t>
              </a:r>
              <a:endParaRPr lang="en-US" sz="1200" baseline="30000" dirty="0">
                <a:latin typeface="Symbol Std"/>
                <a:cs typeface="Symbol Std"/>
              </a:endParaRPr>
            </a:p>
          </p:txBody>
        </p:sp>
      </p:grpSp>
    </p:spTree>
    <p:extLst>
      <p:ext uri="{BB962C8B-B14F-4D97-AF65-F5344CB8AC3E}">
        <p14:creationId xmlns:p14="http://schemas.microsoft.com/office/powerpoint/2010/main" val="660631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238" y="2449959"/>
            <a:ext cx="8312740" cy="318763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0658" name="Rectangle 2"/>
          <p:cNvSpPr>
            <a:spLocks noGrp="1" noChangeArrowheads="1"/>
          </p:cNvSpPr>
          <p:nvPr>
            <p:ph type="title"/>
          </p:nvPr>
        </p:nvSpPr>
        <p:spPr>
          <a:xfrm>
            <a:off x="0" y="0"/>
            <a:ext cx="9144000" cy="762000"/>
          </a:xfrm>
        </p:spPr>
        <p:txBody>
          <a:bodyPr/>
          <a:lstStyle/>
          <a:p>
            <a:pPr algn="ctr" eaLnBrk="1" hangingPunct="1">
              <a:defRPr/>
            </a:pPr>
            <a:r>
              <a:rPr lang="en-US" sz="3200" b="1" dirty="0">
                <a:solidFill>
                  <a:srgbClr val="0070C0"/>
                </a:solidFill>
                <a:effectLst>
                  <a:outerShdw blurRad="38100" dist="38100" dir="2700000" algn="tl">
                    <a:srgbClr val="DDDDDD"/>
                  </a:outerShdw>
                </a:effectLst>
                <a:latin typeface="Arial" charset="0"/>
                <a:ea typeface="ＭＳ Ｐゴシック" charset="0"/>
                <a:cs typeface="ＭＳ Ｐゴシック" charset="0"/>
              </a:rPr>
              <a:t>Cellular Respiration: three Stages</a:t>
            </a:r>
          </a:p>
        </p:txBody>
      </p:sp>
      <p:sp>
        <p:nvSpPr>
          <p:cNvPr id="37" name="Rectangle 5"/>
          <p:cNvSpPr>
            <a:spLocks noGrp="1" noChangeArrowheads="1"/>
          </p:cNvSpPr>
          <p:nvPr>
            <p:ph type="body" sz="half" idx="1"/>
          </p:nvPr>
        </p:nvSpPr>
        <p:spPr>
          <a:xfrm>
            <a:off x="434974" y="2449959"/>
            <a:ext cx="8686800" cy="2887458"/>
          </a:xfrm>
        </p:spPr>
        <p:txBody>
          <a:bodyPr>
            <a:normAutofit lnSpcReduction="10000"/>
          </a:bodyPr>
          <a:lstStyle/>
          <a:p>
            <a:pPr marL="0" indent="0" eaLnBrk="1" hangingPunct="1">
              <a:lnSpc>
                <a:spcPct val="120000"/>
              </a:lnSpc>
              <a:spcBef>
                <a:spcPct val="10000"/>
              </a:spcBef>
              <a:buNone/>
            </a:pPr>
            <a:r>
              <a:rPr lang="en-US" sz="2400" b="1" dirty="0" smtClean="0">
                <a:latin typeface="Arial" charset="0"/>
                <a:ea typeface="ＭＳ Ｐゴシック" charset="0"/>
                <a:cs typeface="ＭＳ Ｐゴシック" charset="0"/>
              </a:rPr>
              <a:t>In the cytosol: </a:t>
            </a:r>
          </a:p>
          <a:p>
            <a:pPr marL="533400" indent="-533400" eaLnBrk="1" hangingPunct="1">
              <a:lnSpc>
                <a:spcPct val="120000"/>
              </a:lnSpc>
              <a:spcBef>
                <a:spcPct val="10000"/>
              </a:spcBef>
              <a:buFontTx/>
              <a:buAutoNum type="arabicPeriod"/>
            </a:pPr>
            <a:r>
              <a:rPr lang="en-US" sz="2400" b="1" dirty="0" smtClean="0">
                <a:solidFill>
                  <a:srgbClr val="0000FF"/>
                </a:solidFill>
                <a:latin typeface="Arial" charset="0"/>
                <a:ea typeface="ＭＳ Ｐゴシック" charset="0"/>
                <a:cs typeface="ＭＳ Ｐゴシック" charset="0"/>
              </a:rPr>
              <a:t>Glycolysis</a:t>
            </a:r>
          </a:p>
          <a:p>
            <a:pPr marL="533400" indent="-533400" eaLnBrk="1" hangingPunct="1">
              <a:lnSpc>
                <a:spcPct val="120000"/>
              </a:lnSpc>
              <a:spcBef>
                <a:spcPct val="10000"/>
              </a:spcBef>
              <a:buFontTx/>
              <a:buAutoNum type="arabicPeriod"/>
            </a:pPr>
            <a:endParaRPr lang="en-US" sz="2400" b="1" dirty="0">
              <a:latin typeface="Arial" charset="0"/>
              <a:ea typeface="ＭＳ Ｐゴシック" charset="0"/>
              <a:cs typeface="ＭＳ Ｐゴシック" charset="0"/>
            </a:endParaRPr>
          </a:p>
          <a:p>
            <a:pPr marL="0" indent="0" eaLnBrk="1" hangingPunct="1">
              <a:lnSpc>
                <a:spcPct val="120000"/>
              </a:lnSpc>
              <a:spcBef>
                <a:spcPct val="10000"/>
              </a:spcBef>
              <a:buNone/>
            </a:pPr>
            <a:r>
              <a:rPr lang="en-US" sz="2400" b="1" dirty="0" smtClean="0">
                <a:latin typeface="Arial" charset="0"/>
                <a:ea typeface="ＭＳ Ｐゴシック" charset="0"/>
                <a:cs typeface="ＭＳ Ｐゴシック" charset="0"/>
              </a:rPr>
              <a:t>In the Mitochondrion:</a:t>
            </a:r>
            <a:endParaRPr lang="en-US" sz="2400" b="1" dirty="0">
              <a:latin typeface="Arial" charset="0"/>
              <a:ea typeface="ＭＳ Ｐゴシック" charset="0"/>
              <a:cs typeface="ＭＳ Ｐゴシック" charset="0"/>
            </a:endParaRPr>
          </a:p>
          <a:p>
            <a:pPr marL="457200" indent="-457200" eaLnBrk="1" hangingPunct="1">
              <a:lnSpc>
                <a:spcPct val="120000"/>
              </a:lnSpc>
              <a:spcBef>
                <a:spcPct val="10000"/>
              </a:spcBef>
              <a:buAutoNum type="arabicPeriod" startAt="2"/>
            </a:pPr>
            <a:r>
              <a:rPr lang="en-US" altLang="ja-JP" sz="2400" b="1" dirty="0" smtClean="0">
                <a:solidFill>
                  <a:srgbClr val="0000FF"/>
                </a:solidFill>
                <a:latin typeface="Arial" charset="0"/>
                <a:ea typeface="ＭＳ Ｐゴシック" charset="0"/>
                <a:cs typeface="ＭＳ Ｐゴシック" charset="0"/>
              </a:rPr>
              <a:t>Citric </a:t>
            </a:r>
            <a:r>
              <a:rPr lang="en-US" altLang="ja-JP" sz="2400" b="1" dirty="0">
                <a:solidFill>
                  <a:srgbClr val="0000FF"/>
                </a:solidFill>
                <a:latin typeface="Arial" charset="0"/>
                <a:ea typeface="ＭＳ Ｐゴシック" charset="0"/>
                <a:cs typeface="ＭＳ Ｐゴシック" charset="0"/>
              </a:rPr>
              <a:t>Acid </a:t>
            </a:r>
            <a:r>
              <a:rPr lang="en-US" altLang="ja-JP" sz="2400" b="1" dirty="0" smtClean="0">
                <a:solidFill>
                  <a:srgbClr val="0000FF"/>
                </a:solidFill>
                <a:latin typeface="Arial" charset="0"/>
                <a:ea typeface="ＭＳ Ｐゴシック" charset="0"/>
                <a:cs typeface="ＭＳ Ｐゴシック" charset="0"/>
              </a:rPr>
              <a:t>Cycle </a:t>
            </a:r>
          </a:p>
          <a:p>
            <a:pPr marL="457200" indent="-457200" eaLnBrk="1" hangingPunct="1">
              <a:lnSpc>
                <a:spcPct val="120000"/>
              </a:lnSpc>
              <a:spcBef>
                <a:spcPct val="10000"/>
              </a:spcBef>
              <a:buAutoNum type="arabicPeriod" startAt="2"/>
            </a:pPr>
            <a:r>
              <a:rPr lang="en-US" sz="2400" b="1" dirty="0" smtClean="0">
                <a:solidFill>
                  <a:srgbClr val="0000FF"/>
                </a:solidFill>
                <a:latin typeface="Arial" charset="0"/>
                <a:ea typeface="ＭＳ Ｐゴシック" charset="0"/>
                <a:cs typeface="ＭＳ Ｐゴシック" charset="0"/>
              </a:rPr>
              <a:t>Electron </a:t>
            </a:r>
            <a:r>
              <a:rPr lang="en-US" sz="2400" b="1" dirty="0">
                <a:solidFill>
                  <a:srgbClr val="0000FF"/>
                </a:solidFill>
                <a:latin typeface="Arial" charset="0"/>
                <a:ea typeface="ＭＳ Ｐゴシック" charset="0"/>
                <a:cs typeface="ＭＳ Ｐゴシック" charset="0"/>
              </a:rPr>
              <a:t>transport </a:t>
            </a:r>
            <a:r>
              <a:rPr lang="en-US" sz="2400" b="1" dirty="0" smtClean="0">
                <a:solidFill>
                  <a:srgbClr val="0000FF"/>
                </a:solidFill>
                <a:latin typeface="Arial" charset="0"/>
                <a:ea typeface="ＭＳ Ｐゴシック" charset="0"/>
                <a:cs typeface="ＭＳ Ｐゴシック" charset="0"/>
              </a:rPr>
              <a:t>system</a:t>
            </a:r>
            <a:endParaRPr lang="en-US" sz="2400" b="1" dirty="0">
              <a:solidFill>
                <a:srgbClr val="0000FF"/>
              </a:solidFill>
              <a:latin typeface="Arial" charset="0"/>
              <a:ea typeface="ＭＳ Ｐゴシック" charset="0"/>
              <a:cs typeface="ＭＳ Ｐゴシック" charset="0"/>
            </a:endParaRPr>
          </a:p>
        </p:txBody>
      </p:sp>
      <p:pic>
        <p:nvPicPr>
          <p:cNvPr id="36" name="Picture 2" descr="06_03CellRespEquatio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762000"/>
            <a:ext cx="8548687" cy="150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 name="Text Box 3"/>
          <p:cNvSpPr txBox="1">
            <a:spLocks noChangeArrowheads="1"/>
          </p:cNvSpPr>
          <p:nvPr/>
        </p:nvSpPr>
        <p:spPr bwMode="auto">
          <a:xfrm>
            <a:off x="347663" y="1626564"/>
            <a:ext cx="91916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t>Glucose</a:t>
            </a:r>
          </a:p>
        </p:txBody>
      </p:sp>
      <p:sp>
        <p:nvSpPr>
          <p:cNvPr id="40" name="Text Box 3"/>
          <p:cNvSpPr txBox="1">
            <a:spLocks noChangeArrowheads="1"/>
          </p:cNvSpPr>
          <p:nvPr/>
        </p:nvSpPr>
        <p:spPr bwMode="auto">
          <a:xfrm>
            <a:off x="1890713" y="1618627"/>
            <a:ext cx="91916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t>Oxygen</a:t>
            </a:r>
          </a:p>
        </p:txBody>
      </p:sp>
      <p:sp>
        <p:nvSpPr>
          <p:cNvPr id="41" name="Text Box 3"/>
          <p:cNvSpPr txBox="1">
            <a:spLocks noChangeArrowheads="1"/>
          </p:cNvSpPr>
          <p:nvPr/>
        </p:nvSpPr>
        <p:spPr bwMode="auto">
          <a:xfrm>
            <a:off x="6527800" y="1618627"/>
            <a:ext cx="665163"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t>Water</a:t>
            </a:r>
          </a:p>
        </p:txBody>
      </p:sp>
      <p:sp>
        <p:nvSpPr>
          <p:cNvPr id="42" name="Text Box 3"/>
          <p:cNvSpPr txBox="1">
            <a:spLocks noChangeArrowheads="1"/>
          </p:cNvSpPr>
          <p:nvPr/>
        </p:nvSpPr>
        <p:spPr bwMode="auto">
          <a:xfrm>
            <a:off x="4778375" y="1645614"/>
            <a:ext cx="919163" cy="58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1800" b="1"/>
              <a:t>Carbon</a:t>
            </a:r>
            <a:br>
              <a:rPr lang="en-US" sz="1800" b="1"/>
            </a:br>
            <a:r>
              <a:rPr lang="en-US" sz="1800" b="1"/>
              <a:t>dioxide</a:t>
            </a:r>
          </a:p>
        </p:txBody>
      </p:sp>
      <p:sp>
        <p:nvSpPr>
          <p:cNvPr id="43" name="Text Box 3"/>
          <p:cNvSpPr txBox="1">
            <a:spLocks noChangeArrowheads="1"/>
          </p:cNvSpPr>
          <p:nvPr/>
        </p:nvSpPr>
        <p:spPr bwMode="auto">
          <a:xfrm>
            <a:off x="379413" y="1124914"/>
            <a:ext cx="852487"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00" b="1"/>
              <a:t>C</a:t>
            </a:r>
            <a:r>
              <a:rPr lang="en-US" sz="1700" b="1" baseline="-25000"/>
              <a:t>6</a:t>
            </a:r>
            <a:r>
              <a:rPr lang="en-US" sz="1700" b="1"/>
              <a:t>H</a:t>
            </a:r>
            <a:r>
              <a:rPr lang="en-US" sz="1700" b="1" baseline="-25000"/>
              <a:t>12</a:t>
            </a:r>
            <a:r>
              <a:rPr lang="en-US" sz="1700" b="1"/>
              <a:t>O</a:t>
            </a:r>
            <a:r>
              <a:rPr lang="en-US" sz="1700" b="1" baseline="-25000"/>
              <a:t>6</a:t>
            </a:r>
          </a:p>
        </p:txBody>
      </p:sp>
      <p:sp>
        <p:nvSpPr>
          <p:cNvPr id="44" name="Text Box 3"/>
          <p:cNvSpPr txBox="1">
            <a:spLocks noChangeArrowheads="1"/>
          </p:cNvSpPr>
          <p:nvPr/>
        </p:nvSpPr>
        <p:spPr bwMode="auto">
          <a:xfrm>
            <a:off x="2190750" y="1129677"/>
            <a:ext cx="317500" cy="28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00" b="1"/>
              <a:t>O</a:t>
            </a:r>
            <a:r>
              <a:rPr lang="en-US" sz="1700" b="1" baseline="-25000"/>
              <a:t>2</a:t>
            </a:r>
          </a:p>
        </p:txBody>
      </p:sp>
      <p:sp>
        <p:nvSpPr>
          <p:cNvPr id="45" name="Text Box 3"/>
          <p:cNvSpPr txBox="1">
            <a:spLocks noChangeArrowheads="1"/>
          </p:cNvSpPr>
          <p:nvPr/>
        </p:nvSpPr>
        <p:spPr bwMode="auto">
          <a:xfrm>
            <a:off x="6613525" y="1128089"/>
            <a:ext cx="423863"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00" b="1"/>
              <a:t>H</a:t>
            </a:r>
            <a:r>
              <a:rPr lang="en-US" sz="1700" b="1" baseline="-25000"/>
              <a:t>2</a:t>
            </a:r>
            <a:r>
              <a:rPr lang="en-US" sz="1700" b="1"/>
              <a:t>O</a:t>
            </a:r>
            <a:endParaRPr lang="en-US" sz="1700" b="1" baseline="-25000"/>
          </a:p>
        </p:txBody>
      </p:sp>
      <p:sp>
        <p:nvSpPr>
          <p:cNvPr id="46" name="Text Box 3"/>
          <p:cNvSpPr txBox="1">
            <a:spLocks noChangeArrowheads="1"/>
          </p:cNvSpPr>
          <p:nvPr/>
        </p:nvSpPr>
        <p:spPr bwMode="auto">
          <a:xfrm>
            <a:off x="8104660" y="1121739"/>
            <a:ext cx="423863"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00" b="1" dirty="0" smtClean="0"/>
              <a:t>ATP</a:t>
            </a:r>
            <a:endParaRPr lang="en-US" sz="1700" b="1" baseline="-25000" dirty="0"/>
          </a:p>
        </p:txBody>
      </p:sp>
      <p:sp>
        <p:nvSpPr>
          <p:cNvPr id="47" name="Text Box 3"/>
          <p:cNvSpPr txBox="1">
            <a:spLocks noChangeArrowheads="1"/>
          </p:cNvSpPr>
          <p:nvPr/>
        </p:nvSpPr>
        <p:spPr bwMode="auto">
          <a:xfrm>
            <a:off x="1846263" y="1121739"/>
            <a:ext cx="18256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00" b="1"/>
              <a:t>6</a:t>
            </a:r>
            <a:endParaRPr lang="en-US" sz="1700" b="1" baseline="-25000"/>
          </a:p>
        </p:txBody>
      </p:sp>
      <p:sp>
        <p:nvSpPr>
          <p:cNvPr id="48" name="Text Box 3"/>
          <p:cNvSpPr txBox="1">
            <a:spLocks noChangeArrowheads="1"/>
          </p:cNvSpPr>
          <p:nvPr/>
        </p:nvSpPr>
        <p:spPr bwMode="auto">
          <a:xfrm>
            <a:off x="4740275" y="1128089"/>
            <a:ext cx="18256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00" b="1"/>
              <a:t>6</a:t>
            </a:r>
            <a:endParaRPr lang="en-US" sz="1700" b="1" baseline="-25000"/>
          </a:p>
        </p:txBody>
      </p:sp>
      <p:sp>
        <p:nvSpPr>
          <p:cNvPr id="49" name="Text Box 3"/>
          <p:cNvSpPr txBox="1">
            <a:spLocks noChangeArrowheads="1"/>
          </p:cNvSpPr>
          <p:nvPr/>
        </p:nvSpPr>
        <p:spPr bwMode="auto">
          <a:xfrm>
            <a:off x="6143625" y="1126502"/>
            <a:ext cx="182563"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00" b="1"/>
              <a:t>6</a:t>
            </a:r>
            <a:endParaRPr lang="en-US" sz="1700" b="1" baseline="-25000"/>
          </a:p>
        </p:txBody>
      </p:sp>
      <p:sp>
        <p:nvSpPr>
          <p:cNvPr id="51" name="Text Box 3"/>
          <p:cNvSpPr txBox="1">
            <a:spLocks noChangeArrowheads="1"/>
          </p:cNvSpPr>
          <p:nvPr/>
        </p:nvSpPr>
        <p:spPr bwMode="auto">
          <a:xfrm>
            <a:off x="5043488" y="1121739"/>
            <a:ext cx="411162"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00" b="1" dirty="0"/>
              <a:t>CO</a:t>
            </a:r>
            <a:r>
              <a:rPr lang="en-US" sz="1700" b="1" baseline="-25000" dirty="0"/>
              <a:t>2</a:t>
            </a:r>
          </a:p>
        </p:txBody>
      </p:sp>
      <p:pic>
        <p:nvPicPr>
          <p:cNvPr id="52" name="Picture 51" descr="Mitochondria.jpeg"/>
          <p:cNvPicPr>
            <a:picLocks noChangeAspect="1"/>
          </p:cNvPicPr>
          <p:nvPr/>
        </p:nvPicPr>
        <p:blipFill rotWithShape="1">
          <a:blip r:embed="rId4">
            <a:extLst>
              <a:ext uri="{BEBA8EAE-BF5A-486C-A8C5-ECC9F3942E4B}">
                <a14:imgProps xmlns:a14="http://schemas.microsoft.com/office/drawing/2010/main">
                  <a14:imgLayer r:embed="rId5">
                    <a14:imgEffect>
                      <a14:backgroundRemoval t="9766" b="85059" l="10986" r="91895"/>
                    </a14:imgEffect>
                  </a14:imgLayer>
                </a14:imgProps>
              </a:ext>
              <a:ext uri="{28A0092B-C50C-407E-A947-70E740481C1C}">
                <a14:useLocalDpi xmlns:a14="http://schemas.microsoft.com/office/drawing/2010/main" val="0"/>
              </a:ext>
            </a:extLst>
          </a:blip>
          <a:srcRect l="11501" t="7110" r="5981" b="12434"/>
          <a:stretch/>
        </p:blipFill>
        <p:spPr>
          <a:xfrm rot="20317123">
            <a:off x="5689473" y="3573309"/>
            <a:ext cx="1987057" cy="1937400"/>
          </a:xfrm>
          <a:prstGeom prst="rect">
            <a:avLst/>
          </a:prstGeom>
        </p:spPr>
      </p:pic>
    </p:spTree>
    <p:extLst>
      <p:ext uri="{BB962C8B-B14F-4D97-AF65-F5344CB8AC3E}">
        <p14:creationId xmlns:p14="http://schemas.microsoft.com/office/powerpoint/2010/main" val="348709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r:link="rId4">
            <a:extLst>
              <a:ext uri="{28A0092B-C50C-407E-A947-70E740481C1C}">
                <a14:useLocalDpi xmlns:a14="http://schemas.microsoft.com/office/drawing/2010/main" val="0"/>
              </a:ext>
            </a:extLst>
          </a:blip>
          <a:srcRect b="3053"/>
          <a:stretch>
            <a:fillRect/>
          </a:stretch>
        </p:blipFill>
        <p:spPr>
          <a:xfrm>
            <a:off x="298704" y="1910316"/>
            <a:ext cx="8546592" cy="4840224"/>
          </a:xfrm>
          <a:prstGeom prst="rect">
            <a:avLst/>
          </a:prstGeom>
        </p:spPr>
      </p:pic>
      <p:sp>
        <p:nvSpPr>
          <p:cNvPr id="70658" name="Rectangle 2"/>
          <p:cNvSpPr>
            <a:spLocks noGrp="1" noChangeArrowheads="1"/>
          </p:cNvSpPr>
          <p:nvPr>
            <p:ph type="title"/>
          </p:nvPr>
        </p:nvSpPr>
        <p:spPr>
          <a:xfrm>
            <a:off x="0" y="0"/>
            <a:ext cx="9144000" cy="762000"/>
          </a:xfrm>
        </p:spPr>
        <p:txBody>
          <a:bodyPr/>
          <a:lstStyle/>
          <a:p>
            <a:pPr algn="ctr" eaLnBrk="1" hangingPunct="1">
              <a:defRPr/>
            </a:pPr>
            <a:r>
              <a:rPr lang="en-US" sz="3200" b="1" dirty="0">
                <a:solidFill>
                  <a:srgbClr val="0070C0"/>
                </a:solidFill>
                <a:effectLst>
                  <a:outerShdw blurRad="38100" dist="38100" dir="2700000" algn="tl">
                    <a:srgbClr val="DDDDDD"/>
                  </a:outerShdw>
                </a:effectLst>
                <a:latin typeface="Arial" charset="0"/>
                <a:ea typeface="ＭＳ Ｐゴシック" charset="0"/>
                <a:cs typeface="ＭＳ Ｐゴシック" charset="0"/>
              </a:rPr>
              <a:t>Cellular Respiration: three Stages</a:t>
            </a:r>
          </a:p>
        </p:txBody>
      </p:sp>
      <p:sp>
        <p:nvSpPr>
          <p:cNvPr id="10" name="TextBox 2"/>
          <p:cNvSpPr txBox="1">
            <a:spLocks noChangeArrowheads="1"/>
          </p:cNvSpPr>
          <p:nvPr/>
        </p:nvSpPr>
        <p:spPr bwMode="auto">
          <a:xfrm>
            <a:off x="604713" y="2202161"/>
            <a:ext cx="924677" cy="218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700"/>
              </a:lnSpc>
            </a:pPr>
            <a:r>
              <a:rPr lang="en-US" sz="1500" b="1" dirty="0">
                <a:solidFill>
                  <a:srgbClr val="000000"/>
                </a:solidFill>
                <a:latin typeface="Arial"/>
                <a:ea typeface="ＭＳ Ｐゴシック" charset="0"/>
              </a:rPr>
              <a:t>CYTOSOL</a:t>
            </a:r>
          </a:p>
        </p:txBody>
      </p:sp>
      <p:sp>
        <p:nvSpPr>
          <p:cNvPr id="11" name="TextBox 5"/>
          <p:cNvSpPr txBox="1">
            <a:spLocks noChangeArrowheads="1"/>
          </p:cNvSpPr>
          <p:nvPr/>
        </p:nvSpPr>
        <p:spPr bwMode="auto">
          <a:xfrm>
            <a:off x="3777333" y="2651417"/>
            <a:ext cx="1849865" cy="218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700"/>
              </a:lnSpc>
            </a:pPr>
            <a:r>
              <a:rPr lang="en-US" sz="1500" b="1" dirty="0">
                <a:solidFill>
                  <a:srgbClr val="000000"/>
                </a:solidFill>
                <a:latin typeface="Arial"/>
                <a:ea typeface="ＭＳ Ｐゴシック" charset="0"/>
              </a:rPr>
              <a:t>Electrons carried </a:t>
            </a:r>
            <a:r>
              <a:rPr lang="en-US" sz="1500" b="1" dirty="0" smtClean="0">
                <a:solidFill>
                  <a:srgbClr val="000000"/>
                </a:solidFill>
                <a:latin typeface="Arial"/>
                <a:ea typeface="ＭＳ Ｐゴシック" charset="0"/>
              </a:rPr>
              <a:t>by</a:t>
            </a:r>
            <a:endParaRPr lang="en-US" sz="1500" b="1" dirty="0">
              <a:solidFill>
                <a:srgbClr val="000000"/>
              </a:solidFill>
              <a:latin typeface="Arial"/>
              <a:ea typeface="ＭＳ Ｐゴシック" charset="0"/>
            </a:endParaRPr>
          </a:p>
        </p:txBody>
      </p:sp>
      <p:sp>
        <p:nvSpPr>
          <p:cNvPr id="12" name="TextBox 6"/>
          <p:cNvSpPr txBox="1">
            <a:spLocks noChangeArrowheads="1"/>
          </p:cNvSpPr>
          <p:nvPr/>
        </p:nvSpPr>
        <p:spPr bwMode="auto">
          <a:xfrm>
            <a:off x="409452" y="3046703"/>
            <a:ext cx="684483" cy="218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700"/>
              </a:lnSpc>
            </a:pPr>
            <a:r>
              <a:rPr lang="en-US" sz="1500" b="1" dirty="0">
                <a:solidFill>
                  <a:srgbClr val="000000"/>
                </a:solidFill>
                <a:latin typeface="Arial"/>
                <a:ea typeface="ＭＳ Ｐゴシック" charset="0"/>
              </a:rPr>
              <a:t>Stage 1</a:t>
            </a:r>
          </a:p>
        </p:txBody>
      </p:sp>
      <p:sp>
        <p:nvSpPr>
          <p:cNvPr id="13" name="TextBox 7"/>
          <p:cNvSpPr txBox="1">
            <a:spLocks noChangeArrowheads="1"/>
          </p:cNvSpPr>
          <p:nvPr/>
        </p:nvSpPr>
        <p:spPr bwMode="auto">
          <a:xfrm>
            <a:off x="971427" y="3410242"/>
            <a:ext cx="961802" cy="218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700"/>
              </a:lnSpc>
            </a:pPr>
            <a:r>
              <a:rPr lang="en-US" sz="1500" b="1" dirty="0">
                <a:solidFill>
                  <a:srgbClr val="FFFFFF"/>
                </a:solidFill>
                <a:latin typeface="Arial"/>
                <a:ea typeface="ＭＳ Ｐゴシック" charset="0"/>
              </a:rPr>
              <a:t>Glycolysis</a:t>
            </a:r>
          </a:p>
        </p:txBody>
      </p:sp>
      <p:sp>
        <p:nvSpPr>
          <p:cNvPr id="14" name="TextBox 8"/>
          <p:cNvSpPr txBox="1">
            <a:spLocks noChangeArrowheads="1"/>
          </p:cNvSpPr>
          <p:nvPr/>
        </p:nvSpPr>
        <p:spPr bwMode="auto">
          <a:xfrm>
            <a:off x="442801" y="3676943"/>
            <a:ext cx="758221" cy="218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700"/>
              </a:lnSpc>
            </a:pPr>
            <a:r>
              <a:rPr lang="en-US" sz="1500" b="1" dirty="0">
                <a:solidFill>
                  <a:srgbClr val="FFFFFF"/>
                </a:solidFill>
                <a:latin typeface="Arial"/>
                <a:ea typeface="ＭＳ Ｐゴシック" charset="0"/>
              </a:rPr>
              <a:t>Glucose</a:t>
            </a:r>
          </a:p>
        </p:txBody>
      </p:sp>
      <p:sp>
        <p:nvSpPr>
          <p:cNvPr id="15" name="TextBox 9"/>
          <p:cNvSpPr txBox="1">
            <a:spLocks noChangeArrowheads="1"/>
          </p:cNvSpPr>
          <p:nvPr/>
        </p:nvSpPr>
        <p:spPr bwMode="auto">
          <a:xfrm>
            <a:off x="1700090" y="3674563"/>
            <a:ext cx="814325" cy="218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700"/>
              </a:lnSpc>
            </a:pPr>
            <a:r>
              <a:rPr lang="en-US" sz="1500" b="1" dirty="0">
                <a:solidFill>
                  <a:srgbClr val="FFFFFF"/>
                </a:solidFill>
                <a:latin typeface="Arial"/>
                <a:ea typeface="ＭＳ Ｐゴシック" charset="0"/>
              </a:rPr>
              <a:t>Pyruvate</a:t>
            </a:r>
          </a:p>
        </p:txBody>
      </p:sp>
      <p:sp>
        <p:nvSpPr>
          <p:cNvPr id="16" name="TextBox 10"/>
          <p:cNvSpPr txBox="1">
            <a:spLocks noChangeArrowheads="1"/>
          </p:cNvSpPr>
          <p:nvPr/>
        </p:nvSpPr>
        <p:spPr bwMode="auto">
          <a:xfrm>
            <a:off x="4188496" y="3047498"/>
            <a:ext cx="684483" cy="218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700"/>
              </a:lnSpc>
            </a:pPr>
            <a:r>
              <a:rPr lang="en-US" sz="1500" b="1" dirty="0">
                <a:solidFill>
                  <a:srgbClr val="000000"/>
                </a:solidFill>
                <a:latin typeface="Arial"/>
                <a:ea typeface="ＭＳ Ｐゴシック" charset="0"/>
              </a:rPr>
              <a:t>Stage 2</a:t>
            </a:r>
          </a:p>
        </p:txBody>
      </p:sp>
      <p:sp>
        <p:nvSpPr>
          <p:cNvPr id="17" name="TextBox 11"/>
          <p:cNvSpPr txBox="1">
            <a:spLocks noChangeArrowheads="1"/>
          </p:cNvSpPr>
          <p:nvPr/>
        </p:nvSpPr>
        <p:spPr bwMode="auto">
          <a:xfrm>
            <a:off x="3510094" y="3543592"/>
            <a:ext cx="884858" cy="4360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700"/>
              </a:lnSpc>
            </a:pPr>
            <a:r>
              <a:rPr lang="en-US" sz="1500" b="1" dirty="0" smtClean="0">
                <a:solidFill>
                  <a:srgbClr val="FFFFFF"/>
                </a:solidFill>
                <a:latin typeface="Arial"/>
                <a:ea typeface="ＭＳ Ｐゴシック" charset="0"/>
              </a:rPr>
              <a:t>Pyruvate</a:t>
            </a:r>
          </a:p>
          <a:p>
            <a:pPr algn="ctr" eaLnBrk="0" hangingPunct="0">
              <a:lnSpc>
                <a:spcPts val="1700"/>
              </a:lnSpc>
            </a:pPr>
            <a:r>
              <a:rPr lang="en-US" sz="1500" b="1" dirty="0" smtClean="0">
                <a:solidFill>
                  <a:srgbClr val="FFFFFF"/>
                </a:solidFill>
                <a:latin typeface="Arial"/>
                <a:ea typeface="ＭＳ Ｐゴシック" charset="0"/>
              </a:rPr>
              <a:t>Oxidation</a:t>
            </a:r>
            <a:endParaRPr lang="en-US" sz="1500" b="1" dirty="0">
              <a:solidFill>
                <a:srgbClr val="FFFFFF"/>
              </a:solidFill>
              <a:latin typeface="Arial"/>
              <a:ea typeface="ＭＳ Ｐゴシック" charset="0"/>
            </a:endParaRPr>
          </a:p>
        </p:txBody>
      </p:sp>
      <p:sp>
        <p:nvSpPr>
          <p:cNvPr id="18" name="TextBox 13"/>
          <p:cNvSpPr txBox="1">
            <a:spLocks noChangeArrowheads="1"/>
          </p:cNvSpPr>
          <p:nvPr/>
        </p:nvSpPr>
        <p:spPr bwMode="auto">
          <a:xfrm>
            <a:off x="4777316" y="3622960"/>
            <a:ext cx="954685" cy="4360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700"/>
              </a:lnSpc>
            </a:pPr>
            <a:r>
              <a:rPr lang="en-US" sz="1500" b="1" dirty="0" smtClean="0">
                <a:solidFill>
                  <a:srgbClr val="FFFFFF"/>
                </a:solidFill>
                <a:latin typeface="Arial"/>
                <a:ea typeface="ＭＳ Ｐゴシック" charset="0"/>
              </a:rPr>
              <a:t>Citric Acid</a:t>
            </a:r>
          </a:p>
          <a:p>
            <a:pPr algn="ctr" eaLnBrk="0" hangingPunct="0">
              <a:lnSpc>
                <a:spcPts val="1700"/>
              </a:lnSpc>
            </a:pPr>
            <a:r>
              <a:rPr lang="en-US" sz="1500" b="1" dirty="0" smtClean="0">
                <a:solidFill>
                  <a:srgbClr val="FFFFFF"/>
                </a:solidFill>
                <a:latin typeface="Arial"/>
                <a:ea typeface="ＭＳ Ｐゴシック" charset="0"/>
              </a:rPr>
              <a:t>Cycle</a:t>
            </a:r>
            <a:endParaRPr lang="en-US" sz="1500" b="1" dirty="0">
              <a:solidFill>
                <a:srgbClr val="FFFFFF"/>
              </a:solidFill>
              <a:latin typeface="Arial"/>
              <a:ea typeface="ＭＳ Ｐゴシック" charset="0"/>
            </a:endParaRPr>
          </a:p>
        </p:txBody>
      </p:sp>
      <p:sp>
        <p:nvSpPr>
          <p:cNvPr id="19" name="TextBox 15"/>
          <p:cNvSpPr txBox="1">
            <a:spLocks noChangeArrowheads="1"/>
          </p:cNvSpPr>
          <p:nvPr/>
        </p:nvSpPr>
        <p:spPr bwMode="auto">
          <a:xfrm>
            <a:off x="6182378" y="3049086"/>
            <a:ext cx="684483" cy="218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700"/>
              </a:lnSpc>
            </a:pPr>
            <a:r>
              <a:rPr lang="en-US" sz="1500" b="1" dirty="0">
                <a:solidFill>
                  <a:srgbClr val="000000"/>
                </a:solidFill>
                <a:latin typeface="Arial"/>
                <a:ea typeface="ＭＳ Ｐゴシック" charset="0"/>
              </a:rPr>
              <a:t>Stage 3</a:t>
            </a:r>
          </a:p>
        </p:txBody>
      </p:sp>
      <p:sp>
        <p:nvSpPr>
          <p:cNvPr id="20" name="TextBox 16"/>
          <p:cNvSpPr txBox="1">
            <a:spLocks noChangeArrowheads="1"/>
          </p:cNvSpPr>
          <p:nvPr/>
        </p:nvSpPr>
        <p:spPr bwMode="auto">
          <a:xfrm>
            <a:off x="7181739" y="2030731"/>
            <a:ext cx="1663661" cy="218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700"/>
              </a:lnSpc>
            </a:pPr>
            <a:r>
              <a:rPr lang="en-US" sz="1500" b="1" dirty="0">
                <a:solidFill>
                  <a:srgbClr val="000000"/>
                </a:solidFill>
                <a:latin typeface="Arial"/>
                <a:ea typeface="ＭＳ Ｐゴシック" charset="0"/>
              </a:rPr>
              <a:t>MITOCHONDRION</a:t>
            </a:r>
          </a:p>
        </p:txBody>
      </p:sp>
      <p:sp>
        <p:nvSpPr>
          <p:cNvPr id="21" name="TextBox 17"/>
          <p:cNvSpPr txBox="1">
            <a:spLocks noChangeArrowheads="1"/>
          </p:cNvSpPr>
          <p:nvPr/>
        </p:nvSpPr>
        <p:spPr bwMode="auto">
          <a:xfrm>
            <a:off x="6405671" y="3323721"/>
            <a:ext cx="1848262" cy="872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700"/>
              </a:lnSpc>
            </a:pPr>
            <a:r>
              <a:rPr lang="en-US" sz="1500" b="1" dirty="0" smtClean="0">
                <a:solidFill>
                  <a:srgbClr val="FFFFFF"/>
                </a:solidFill>
                <a:latin typeface="Arial"/>
                <a:ea typeface="ＭＳ Ｐゴシック" charset="0"/>
              </a:rPr>
              <a:t>Oxidative</a:t>
            </a:r>
          </a:p>
          <a:p>
            <a:pPr algn="ctr" eaLnBrk="0" hangingPunct="0">
              <a:lnSpc>
                <a:spcPts val="1700"/>
              </a:lnSpc>
            </a:pPr>
            <a:r>
              <a:rPr lang="en-US" sz="1500" b="1" dirty="0" smtClean="0">
                <a:solidFill>
                  <a:srgbClr val="FFFFFF"/>
                </a:solidFill>
                <a:latin typeface="Arial"/>
                <a:ea typeface="ＭＳ Ｐゴシック" charset="0"/>
              </a:rPr>
              <a:t> Phosphorylation</a:t>
            </a:r>
          </a:p>
          <a:p>
            <a:pPr algn="ctr" eaLnBrk="0" hangingPunct="0">
              <a:lnSpc>
                <a:spcPts val="1700"/>
              </a:lnSpc>
            </a:pPr>
            <a:r>
              <a:rPr lang="en-US" sz="1500" b="1" dirty="0" smtClean="0">
                <a:solidFill>
                  <a:srgbClr val="FFFFFF"/>
                </a:solidFill>
                <a:latin typeface="Arial"/>
                <a:ea typeface="ＭＳ Ｐゴシック" charset="0"/>
              </a:rPr>
              <a:t> (electron transport</a:t>
            </a:r>
          </a:p>
          <a:p>
            <a:pPr algn="ctr" eaLnBrk="0" hangingPunct="0">
              <a:lnSpc>
                <a:spcPts val="1700"/>
              </a:lnSpc>
            </a:pPr>
            <a:r>
              <a:rPr lang="en-US" sz="1500" b="1" dirty="0" smtClean="0">
                <a:solidFill>
                  <a:srgbClr val="FFFFFF"/>
                </a:solidFill>
                <a:latin typeface="Arial"/>
                <a:ea typeface="ＭＳ Ｐゴシック" charset="0"/>
              </a:rPr>
              <a:t> and chemiosmosis)</a:t>
            </a:r>
            <a:endParaRPr lang="en-US" sz="1500" b="1" dirty="0">
              <a:solidFill>
                <a:srgbClr val="FFFFFF"/>
              </a:solidFill>
              <a:latin typeface="Arial"/>
              <a:ea typeface="ＭＳ Ｐゴシック" charset="0"/>
            </a:endParaRPr>
          </a:p>
        </p:txBody>
      </p:sp>
      <p:sp>
        <p:nvSpPr>
          <p:cNvPr id="22" name="TextBox 21"/>
          <p:cNvSpPr txBox="1">
            <a:spLocks noChangeArrowheads="1"/>
          </p:cNvSpPr>
          <p:nvPr/>
        </p:nvSpPr>
        <p:spPr bwMode="auto">
          <a:xfrm>
            <a:off x="6039508" y="5036626"/>
            <a:ext cx="219612" cy="218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700"/>
              </a:lnSpc>
            </a:pPr>
            <a:r>
              <a:rPr lang="en-US" sz="1500" b="1" dirty="0">
                <a:solidFill>
                  <a:srgbClr val="000000"/>
                </a:solidFill>
                <a:latin typeface="Arial"/>
                <a:ea typeface="ＭＳ Ｐゴシック" charset="0"/>
              </a:rPr>
              <a:t>O</a:t>
            </a:r>
            <a:r>
              <a:rPr lang="en-US" sz="1500" b="1" baseline="-25000" dirty="0">
                <a:solidFill>
                  <a:srgbClr val="000000"/>
                </a:solidFill>
                <a:latin typeface="Arial"/>
                <a:ea typeface="ＭＳ Ｐゴシック" charset="0"/>
              </a:rPr>
              <a:t>2</a:t>
            </a:r>
          </a:p>
        </p:txBody>
      </p:sp>
      <p:sp>
        <p:nvSpPr>
          <p:cNvPr id="23" name="TextBox 22"/>
          <p:cNvSpPr txBox="1">
            <a:spLocks noChangeArrowheads="1"/>
          </p:cNvSpPr>
          <p:nvPr/>
        </p:nvSpPr>
        <p:spPr bwMode="auto">
          <a:xfrm>
            <a:off x="6666578" y="5186651"/>
            <a:ext cx="359073" cy="218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700"/>
              </a:lnSpc>
            </a:pPr>
            <a:r>
              <a:rPr lang="en-US" sz="1500" b="1" dirty="0">
                <a:solidFill>
                  <a:srgbClr val="000000"/>
                </a:solidFill>
                <a:latin typeface="Arial"/>
                <a:ea typeface="ＭＳ Ｐゴシック" charset="0"/>
              </a:rPr>
              <a:t>H</a:t>
            </a:r>
            <a:r>
              <a:rPr lang="en-US" sz="1500" b="1" baseline="-25000" dirty="0">
                <a:solidFill>
                  <a:srgbClr val="000000"/>
                </a:solidFill>
                <a:latin typeface="Arial"/>
                <a:ea typeface="ＭＳ Ｐゴシック" charset="0"/>
              </a:rPr>
              <a:t>2</a:t>
            </a:r>
            <a:r>
              <a:rPr lang="en-US" sz="1500" b="1" dirty="0">
                <a:solidFill>
                  <a:srgbClr val="000000"/>
                </a:solidFill>
                <a:latin typeface="Arial"/>
                <a:ea typeface="ＭＳ Ｐゴシック" charset="0"/>
              </a:rPr>
              <a:t>O</a:t>
            </a:r>
          </a:p>
        </p:txBody>
      </p:sp>
      <p:sp>
        <p:nvSpPr>
          <p:cNvPr id="24" name="TextBox 23"/>
          <p:cNvSpPr txBox="1">
            <a:spLocks noChangeArrowheads="1"/>
          </p:cNvSpPr>
          <p:nvPr/>
        </p:nvSpPr>
        <p:spPr bwMode="auto">
          <a:xfrm>
            <a:off x="4143251" y="5785935"/>
            <a:ext cx="359073" cy="218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700"/>
              </a:lnSpc>
            </a:pPr>
            <a:r>
              <a:rPr lang="en-US" sz="1500" b="1" dirty="0">
                <a:solidFill>
                  <a:srgbClr val="000000"/>
                </a:solidFill>
                <a:latin typeface="Arial"/>
                <a:ea typeface="ＭＳ Ｐゴシック" charset="0"/>
              </a:rPr>
              <a:t>CO</a:t>
            </a:r>
            <a:r>
              <a:rPr lang="en-US" sz="1500" b="1" baseline="-25000" dirty="0">
                <a:solidFill>
                  <a:srgbClr val="000000"/>
                </a:solidFill>
                <a:latin typeface="Arial"/>
                <a:ea typeface="ＭＳ Ｐゴシック" charset="0"/>
              </a:rPr>
              <a:t>2</a:t>
            </a:r>
          </a:p>
        </p:txBody>
      </p:sp>
      <p:sp>
        <p:nvSpPr>
          <p:cNvPr id="25" name="TextBox 24"/>
          <p:cNvSpPr txBox="1">
            <a:spLocks noChangeArrowheads="1"/>
          </p:cNvSpPr>
          <p:nvPr/>
        </p:nvSpPr>
        <p:spPr bwMode="auto">
          <a:xfrm>
            <a:off x="1293360" y="6131841"/>
            <a:ext cx="370422" cy="218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700"/>
              </a:lnSpc>
            </a:pPr>
            <a:r>
              <a:rPr lang="en-US" sz="1500" b="1" dirty="0">
                <a:solidFill>
                  <a:srgbClr val="000000"/>
                </a:solidFill>
                <a:latin typeface="Arial"/>
                <a:ea typeface="ＭＳ Ｐゴシック" charset="0"/>
              </a:rPr>
              <a:t>ATP</a:t>
            </a:r>
          </a:p>
        </p:txBody>
      </p:sp>
      <p:sp>
        <p:nvSpPr>
          <p:cNvPr id="26" name="TextBox 26"/>
          <p:cNvSpPr txBox="1">
            <a:spLocks noChangeArrowheads="1"/>
          </p:cNvSpPr>
          <p:nvPr/>
        </p:nvSpPr>
        <p:spPr bwMode="auto">
          <a:xfrm>
            <a:off x="7303962" y="5917697"/>
            <a:ext cx="370422" cy="218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700"/>
              </a:lnSpc>
            </a:pPr>
            <a:r>
              <a:rPr lang="en-US" sz="1500" b="1" dirty="0">
                <a:solidFill>
                  <a:srgbClr val="000000"/>
                </a:solidFill>
                <a:latin typeface="Arial"/>
                <a:ea typeface="ＭＳ Ｐゴシック" charset="0"/>
              </a:rPr>
              <a:t>ATP</a:t>
            </a:r>
          </a:p>
        </p:txBody>
      </p:sp>
      <p:sp>
        <p:nvSpPr>
          <p:cNvPr id="27" name="TextBox 27"/>
          <p:cNvSpPr txBox="1">
            <a:spLocks noChangeArrowheads="1"/>
          </p:cNvSpPr>
          <p:nvPr/>
        </p:nvSpPr>
        <p:spPr bwMode="auto">
          <a:xfrm>
            <a:off x="5110832" y="6137567"/>
            <a:ext cx="370422" cy="218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700"/>
              </a:lnSpc>
            </a:pPr>
            <a:r>
              <a:rPr lang="en-US" sz="1500" b="1" dirty="0">
                <a:solidFill>
                  <a:srgbClr val="000000"/>
                </a:solidFill>
                <a:latin typeface="Arial"/>
                <a:ea typeface="ＭＳ Ｐゴシック" charset="0"/>
              </a:rPr>
              <a:t>ATP</a:t>
            </a:r>
          </a:p>
        </p:txBody>
      </p:sp>
      <p:sp>
        <p:nvSpPr>
          <p:cNvPr id="28" name="TextBox 5"/>
          <p:cNvSpPr txBox="1">
            <a:spLocks noChangeArrowheads="1"/>
          </p:cNvSpPr>
          <p:nvPr/>
        </p:nvSpPr>
        <p:spPr bwMode="auto">
          <a:xfrm>
            <a:off x="5691062" y="2648245"/>
            <a:ext cx="557845" cy="218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700"/>
              </a:lnSpc>
            </a:pPr>
            <a:r>
              <a:rPr lang="en-US" sz="1500" b="1" dirty="0" smtClean="0">
                <a:solidFill>
                  <a:srgbClr val="000000"/>
                </a:solidFill>
                <a:latin typeface="Arial"/>
                <a:ea typeface="ＭＳ Ｐゴシック" charset="0"/>
              </a:rPr>
              <a:t>NADH</a:t>
            </a:r>
            <a:endParaRPr lang="en-US" sz="1500" b="1" dirty="0">
              <a:solidFill>
                <a:srgbClr val="000000"/>
              </a:solidFill>
              <a:latin typeface="Arial"/>
              <a:ea typeface="ＭＳ Ｐゴシック" charset="0"/>
            </a:endParaRPr>
          </a:p>
        </p:txBody>
      </p:sp>
      <p:sp>
        <p:nvSpPr>
          <p:cNvPr id="29" name="TextBox 5"/>
          <p:cNvSpPr txBox="1">
            <a:spLocks noChangeArrowheads="1"/>
          </p:cNvSpPr>
          <p:nvPr/>
        </p:nvSpPr>
        <p:spPr bwMode="auto">
          <a:xfrm>
            <a:off x="6255397" y="2633962"/>
            <a:ext cx="109004" cy="218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700"/>
              </a:lnSpc>
            </a:pPr>
            <a:r>
              <a:rPr lang="en-US" sz="1500" b="1" dirty="0" smtClean="0">
                <a:solidFill>
                  <a:srgbClr val="000000"/>
                </a:solidFill>
                <a:latin typeface="Times New Roman" pitchFamily="18" charset="0"/>
                <a:ea typeface="ＭＳ Ｐゴシック" charset="0"/>
                <a:cs typeface="Times New Roman" pitchFamily="18" charset="0"/>
              </a:rPr>
              <a:t>+</a:t>
            </a:r>
            <a:endParaRPr lang="en-US" sz="1500" b="1" dirty="0">
              <a:solidFill>
                <a:srgbClr val="000000"/>
              </a:solidFill>
              <a:latin typeface="Times New Roman" pitchFamily="18" charset="0"/>
              <a:ea typeface="ＭＳ Ｐゴシック" charset="0"/>
              <a:cs typeface="Times New Roman" pitchFamily="18" charset="0"/>
            </a:endParaRPr>
          </a:p>
        </p:txBody>
      </p:sp>
      <p:sp>
        <p:nvSpPr>
          <p:cNvPr id="30" name="TextBox 5"/>
          <p:cNvSpPr txBox="1">
            <a:spLocks noChangeArrowheads="1"/>
          </p:cNvSpPr>
          <p:nvPr/>
        </p:nvSpPr>
        <p:spPr bwMode="auto">
          <a:xfrm>
            <a:off x="6405459" y="2657765"/>
            <a:ext cx="595291" cy="2180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700"/>
              </a:lnSpc>
            </a:pPr>
            <a:r>
              <a:rPr lang="en-US" sz="1500" b="1" dirty="0" smtClean="0">
                <a:solidFill>
                  <a:srgbClr val="000000"/>
                </a:solidFill>
                <a:latin typeface="Arial"/>
                <a:ea typeface="ＭＳ Ｐゴシック" charset="0"/>
              </a:rPr>
              <a:t>FADH</a:t>
            </a:r>
            <a:r>
              <a:rPr lang="en-US" sz="1500" b="1" baseline="-25000" dirty="0" smtClean="0">
                <a:solidFill>
                  <a:srgbClr val="000000"/>
                </a:solidFill>
                <a:latin typeface="Arial"/>
                <a:ea typeface="ＭＳ Ｐゴシック" charset="0"/>
              </a:rPr>
              <a:t>2</a:t>
            </a:r>
            <a:endParaRPr lang="en-US" sz="1500" b="1" baseline="-25000" dirty="0">
              <a:solidFill>
                <a:srgbClr val="000000"/>
              </a:solidFill>
              <a:latin typeface="Arial"/>
              <a:ea typeface="ＭＳ Ｐゴシック" charset="0"/>
            </a:endParaRPr>
          </a:p>
        </p:txBody>
      </p:sp>
      <p:sp>
        <p:nvSpPr>
          <p:cNvPr id="31" name="Freeform 30"/>
          <p:cNvSpPr/>
          <p:nvPr/>
        </p:nvSpPr>
        <p:spPr>
          <a:xfrm>
            <a:off x="7202386" y="2236855"/>
            <a:ext cx="205750" cy="221851"/>
          </a:xfrm>
          <a:custGeom>
            <a:avLst/>
            <a:gdLst>
              <a:gd name="connsiteX0" fmla="*/ 6350 w 205750"/>
              <a:gd name="connsiteY0" fmla="*/ 215501 h 221851"/>
              <a:gd name="connsiteX1" fmla="*/ 199400 w 205750"/>
              <a:gd name="connsiteY1" fmla="*/ 6350 h 221851"/>
            </a:gdLst>
            <a:ahLst/>
            <a:cxnLst>
              <a:cxn ang="0">
                <a:pos x="connsiteX0" y="connsiteY0"/>
              </a:cxn>
              <a:cxn ang="1">
                <a:pos x="connsiteX1" y="connsiteY1"/>
              </a:cxn>
            </a:cxnLst>
            <a:rect l="l" t="t" r="r" b="b"/>
            <a:pathLst>
              <a:path w="205750" h="221851">
                <a:moveTo>
                  <a:pt x="6350" y="215501"/>
                </a:moveTo>
                <a:lnTo>
                  <a:pt x="199400" y="6350"/>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32" name="TextBox 3"/>
          <p:cNvSpPr txBox="1">
            <a:spLocks noChangeArrowheads="1"/>
          </p:cNvSpPr>
          <p:nvPr/>
        </p:nvSpPr>
        <p:spPr bwMode="auto">
          <a:xfrm>
            <a:off x="5791882" y="2529187"/>
            <a:ext cx="80150" cy="177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500"/>
              </a:lnSpc>
            </a:pPr>
            <a:r>
              <a:rPr lang="en-US" sz="1100" b="1" dirty="0" smtClean="0">
                <a:solidFill>
                  <a:srgbClr val="000000"/>
                </a:solidFill>
                <a:latin typeface="Times New Roman" pitchFamily="18" charset="0"/>
                <a:ea typeface="ＭＳ Ｐゴシック" charset="0"/>
                <a:cs typeface="Times New Roman" pitchFamily="18" charset="0"/>
              </a:rPr>
              <a:t>−</a:t>
            </a:r>
            <a:endParaRPr lang="en-US" sz="1100" b="1" dirty="0">
              <a:solidFill>
                <a:srgbClr val="000000"/>
              </a:solidFill>
              <a:latin typeface="Times New Roman" pitchFamily="18" charset="0"/>
              <a:ea typeface="ＭＳ Ｐゴシック" charset="0"/>
              <a:cs typeface="Times New Roman" pitchFamily="18" charset="0"/>
            </a:endParaRPr>
          </a:p>
        </p:txBody>
      </p:sp>
      <p:sp>
        <p:nvSpPr>
          <p:cNvPr id="33" name="TextBox 3"/>
          <p:cNvSpPr txBox="1">
            <a:spLocks noChangeArrowheads="1"/>
          </p:cNvSpPr>
          <p:nvPr/>
        </p:nvSpPr>
        <p:spPr bwMode="auto">
          <a:xfrm>
            <a:off x="6049054" y="2529187"/>
            <a:ext cx="80150" cy="177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500"/>
              </a:lnSpc>
            </a:pPr>
            <a:r>
              <a:rPr lang="en-US" sz="1100" b="1" dirty="0" smtClean="0">
                <a:solidFill>
                  <a:srgbClr val="000000"/>
                </a:solidFill>
                <a:latin typeface="Times New Roman" pitchFamily="18" charset="0"/>
                <a:ea typeface="ＭＳ Ｐゴシック" charset="0"/>
                <a:cs typeface="Times New Roman" pitchFamily="18" charset="0"/>
              </a:rPr>
              <a:t>−</a:t>
            </a:r>
            <a:endParaRPr lang="en-US" sz="1100" b="1" dirty="0">
              <a:solidFill>
                <a:srgbClr val="000000"/>
              </a:solidFill>
              <a:latin typeface="Times New Roman" pitchFamily="18" charset="0"/>
              <a:ea typeface="ＭＳ Ｐゴシック" charset="0"/>
              <a:cs typeface="Times New Roman" pitchFamily="18" charset="0"/>
            </a:endParaRPr>
          </a:p>
        </p:txBody>
      </p:sp>
      <p:sp>
        <p:nvSpPr>
          <p:cNvPr id="34" name="TextBox 3"/>
          <p:cNvSpPr txBox="1">
            <a:spLocks noChangeArrowheads="1"/>
          </p:cNvSpPr>
          <p:nvPr/>
        </p:nvSpPr>
        <p:spPr bwMode="auto">
          <a:xfrm>
            <a:off x="6499113" y="2529188"/>
            <a:ext cx="80150" cy="177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500"/>
              </a:lnSpc>
            </a:pPr>
            <a:r>
              <a:rPr lang="en-US" sz="1100" b="1" dirty="0" smtClean="0">
                <a:solidFill>
                  <a:srgbClr val="000000"/>
                </a:solidFill>
                <a:latin typeface="Times New Roman" pitchFamily="18" charset="0"/>
                <a:ea typeface="ＭＳ Ｐゴシック" charset="0"/>
                <a:cs typeface="Times New Roman" pitchFamily="18" charset="0"/>
              </a:rPr>
              <a:t>−</a:t>
            </a:r>
            <a:endParaRPr lang="en-US" sz="1100" b="1" dirty="0">
              <a:solidFill>
                <a:srgbClr val="000000"/>
              </a:solidFill>
              <a:latin typeface="Times New Roman" pitchFamily="18" charset="0"/>
              <a:ea typeface="ＭＳ Ｐゴシック" charset="0"/>
              <a:cs typeface="Times New Roman" pitchFamily="18" charset="0"/>
            </a:endParaRPr>
          </a:p>
        </p:txBody>
      </p:sp>
      <p:sp>
        <p:nvSpPr>
          <p:cNvPr id="35" name="TextBox 3"/>
          <p:cNvSpPr txBox="1">
            <a:spLocks noChangeArrowheads="1"/>
          </p:cNvSpPr>
          <p:nvPr/>
        </p:nvSpPr>
        <p:spPr bwMode="auto">
          <a:xfrm>
            <a:off x="6756285" y="2529188"/>
            <a:ext cx="80150" cy="177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500"/>
              </a:lnSpc>
            </a:pPr>
            <a:r>
              <a:rPr lang="en-US" sz="1100" b="1" dirty="0" smtClean="0">
                <a:solidFill>
                  <a:srgbClr val="000000"/>
                </a:solidFill>
                <a:latin typeface="Times New Roman" pitchFamily="18" charset="0"/>
                <a:ea typeface="ＭＳ Ｐゴシック" charset="0"/>
                <a:cs typeface="Times New Roman" pitchFamily="18" charset="0"/>
              </a:rPr>
              <a:t>−</a:t>
            </a:r>
            <a:endParaRPr lang="en-US" sz="1100" b="1" dirty="0">
              <a:solidFill>
                <a:srgbClr val="000000"/>
              </a:solidFill>
              <a:latin typeface="Times New Roman" pitchFamily="18" charset="0"/>
              <a:ea typeface="ＭＳ Ｐゴシック" charset="0"/>
              <a:cs typeface="Times New Roman" pitchFamily="18" charset="0"/>
            </a:endParaRPr>
          </a:p>
        </p:txBody>
      </p:sp>
      <p:sp>
        <p:nvSpPr>
          <p:cNvPr id="37" name="Rectangle 5"/>
          <p:cNvSpPr>
            <a:spLocks noGrp="1" noChangeArrowheads="1"/>
          </p:cNvSpPr>
          <p:nvPr>
            <p:ph type="body" sz="half" idx="1"/>
          </p:nvPr>
        </p:nvSpPr>
        <p:spPr>
          <a:xfrm>
            <a:off x="152400" y="685800"/>
            <a:ext cx="8686800" cy="2133600"/>
          </a:xfrm>
        </p:spPr>
        <p:txBody>
          <a:bodyPr>
            <a:normAutofit/>
          </a:bodyPr>
          <a:lstStyle/>
          <a:p>
            <a:pPr marL="533400" indent="-533400" eaLnBrk="1" hangingPunct="1">
              <a:spcBef>
                <a:spcPct val="10000"/>
              </a:spcBef>
              <a:buFontTx/>
              <a:buAutoNum type="arabicPeriod"/>
            </a:pPr>
            <a:r>
              <a:rPr lang="en-US" sz="2400" b="1" dirty="0">
                <a:latin typeface="Arial" charset="0"/>
                <a:ea typeface="ＭＳ Ｐゴシック" charset="0"/>
                <a:cs typeface="ＭＳ Ｐゴシック" charset="0"/>
              </a:rPr>
              <a:t>Glycolysis</a:t>
            </a:r>
          </a:p>
          <a:p>
            <a:pPr marL="533400" indent="-533400" eaLnBrk="1" hangingPunct="1">
              <a:spcBef>
                <a:spcPct val="10000"/>
              </a:spcBef>
              <a:buFontTx/>
              <a:buAutoNum type="arabicPeriod"/>
            </a:pPr>
            <a:r>
              <a:rPr lang="en-US" altLang="ja-JP" sz="2400" b="1" dirty="0">
                <a:solidFill>
                  <a:schemeClr val="bg1">
                    <a:lumMod val="65000"/>
                  </a:schemeClr>
                </a:solidFill>
                <a:latin typeface="Arial" charset="0"/>
                <a:ea typeface="ＭＳ Ｐゴシック" charset="0"/>
                <a:cs typeface="ＭＳ Ｐゴシック" charset="0"/>
              </a:rPr>
              <a:t>Citric Acid Cycle</a:t>
            </a:r>
          </a:p>
          <a:p>
            <a:pPr marL="533400" indent="-533400" eaLnBrk="1" hangingPunct="1">
              <a:spcBef>
                <a:spcPct val="10000"/>
              </a:spcBef>
              <a:buFontTx/>
              <a:buAutoNum type="arabicPeriod"/>
            </a:pPr>
            <a:r>
              <a:rPr lang="en-US" sz="2400" b="1" dirty="0">
                <a:solidFill>
                  <a:srgbClr val="A6A6A6"/>
                </a:solidFill>
                <a:latin typeface="Arial" charset="0"/>
                <a:ea typeface="ＭＳ Ｐゴシック" charset="0"/>
                <a:cs typeface="ＭＳ Ｐゴシック" charset="0"/>
              </a:rPr>
              <a:t>Electron transport and chemiosmosis</a:t>
            </a:r>
          </a:p>
        </p:txBody>
      </p:sp>
      <p:sp>
        <p:nvSpPr>
          <p:cNvPr id="38" name="Rectangle 37"/>
          <p:cNvSpPr/>
          <p:nvPr/>
        </p:nvSpPr>
        <p:spPr>
          <a:xfrm>
            <a:off x="92362" y="1848719"/>
            <a:ext cx="3124895" cy="4836547"/>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41181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6_07aGlycolysisOverview-U.jpg"/>
          <p:cNvPicPr>
            <a:picLocks noChangeAspect="1"/>
          </p:cNvPicPr>
          <p:nvPr/>
        </p:nvPicPr>
        <p:blipFill rotWithShape="1">
          <a:blip r:embed="rId3" cstate="email">
            <a:extLst>
              <a:ext uri="{28A0092B-C50C-407E-A947-70E740481C1C}">
                <a14:useLocalDpi xmlns:a14="http://schemas.microsoft.com/office/drawing/2010/main" val="0"/>
              </a:ext>
            </a:extLst>
          </a:blip>
          <a:srcRect b="2418"/>
          <a:stretch/>
        </p:blipFill>
        <p:spPr>
          <a:xfrm>
            <a:off x="5542791" y="76200"/>
            <a:ext cx="3322320" cy="6424507"/>
          </a:xfrm>
          <a:prstGeom prst="rect">
            <a:avLst/>
          </a:prstGeom>
        </p:spPr>
      </p:pic>
      <p:sp>
        <p:nvSpPr>
          <p:cNvPr id="27" name="Text Box 31"/>
          <p:cNvSpPr txBox="1">
            <a:spLocks noChangeArrowheads="1"/>
          </p:cNvSpPr>
          <p:nvPr/>
        </p:nvSpPr>
        <p:spPr bwMode="auto">
          <a:xfrm>
            <a:off x="6689647" y="837724"/>
            <a:ext cx="91081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a:solidFill>
                  <a:srgbClr val="000000"/>
                </a:solidFill>
                <a:latin typeface="Arial" charset="0"/>
              </a:rPr>
              <a:t>Glucose</a:t>
            </a:r>
          </a:p>
        </p:txBody>
      </p:sp>
      <p:sp>
        <p:nvSpPr>
          <p:cNvPr id="7" name="Text Box 31"/>
          <p:cNvSpPr txBox="1">
            <a:spLocks noChangeArrowheads="1"/>
          </p:cNvSpPr>
          <p:nvPr/>
        </p:nvSpPr>
        <p:spPr bwMode="auto">
          <a:xfrm>
            <a:off x="5893781" y="1625124"/>
            <a:ext cx="66713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a:solidFill>
                  <a:srgbClr val="000000"/>
                </a:solidFill>
                <a:latin typeface="Arial" charset="0"/>
              </a:rPr>
              <a:t>2 ADP</a:t>
            </a:r>
          </a:p>
        </p:txBody>
      </p:sp>
      <p:sp>
        <p:nvSpPr>
          <p:cNvPr id="8" name="Text Box 31"/>
          <p:cNvSpPr txBox="1">
            <a:spLocks noChangeArrowheads="1"/>
          </p:cNvSpPr>
          <p:nvPr/>
        </p:nvSpPr>
        <p:spPr bwMode="auto">
          <a:xfrm>
            <a:off x="6554181" y="5909257"/>
            <a:ext cx="116768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a:solidFill>
                  <a:srgbClr val="000000"/>
                </a:solidFill>
                <a:latin typeface="Arial" charset="0"/>
              </a:rPr>
              <a:t>2 Pyruvate</a:t>
            </a:r>
          </a:p>
        </p:txBody>
      </p:sp>
      <p:sp>
        <p:nvSpPr>
          <p:cNvPr id="9" name="Text Box 31"/>
          <p:cNvSpPr txBox="1">
            <a:spLocks noChangeArrowheads="1"/>
          </p:cNvSpPr>
          <p:nvPr/>
        </p:nvSpPr>
        <p:spPr bwMode="auto">
          <a:xfrm>
            <a:off x="6266314" y="3699457"/>
            <a:ext cx="44036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a:solidFill>
                  <a:srgbClr val="000000"/>
                </a:solidFill>
                <a:latin typeface="Arial" charset="0"/>
              </a:rPr>
              <a:t>ATP</a:t>
            </a:r>
          </a:p>
        </p:txBody>
      </p:sp>
      <p:sp>
        <p:nvSpPr>
          <p:cNvPr id="10" name="Text Box 31"/>
          <p:cNvSpPr txBox="1">
            <a:spLocks noChangeArrowheads="1"/>
          </p:cNvSpPr>
          <p:nvPr/>
        </p:nvSpPr>
        <p:spPr bwMode="auto">
          <a:xfrm>
            <a:off x="5792179" y="3741790"/>
            <a:ext cx="12837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a:solidFill>
                  <a:srgbClr val="000000"/>
                </a:solidFill>
                <a:latin typeface="Arial" charset="0"/>
              </a:rPr>
              <a:t>2</a:t>
            </a:r>
          </a:p>
        </p:txBody>
      </p:sp>
      <p:sp>
        <p:nvSpPr>
          <p:cNvPr id="11" name="Text Box 31"/>
          <p:cNvSpPr txBox="1">
            <a:spLocks noChangeArrowheads="1"/>
          </p:cNvSpPr>
          <p:nvPr/>
        </p:nvSpPr>
        <p:spPr bwMode="auto">
          <a:xfrm>
            <a:off x="7883447" y="3276125"/>
            <a:ext cx="66679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a:solidFill>
                  <a:srgbClr val="000000"/>
                </a:solidFill>
                <a:latin typeface="Arial" charset="0"/>
              </a:rPr>
              <a:t>NADH</a:t>
            </a:r>
          </a:p>
        </p:txBody>
      </p:sp>
      <p:sp>
        <p:nvSpPr>
          <p:cNvPr id="12" name="Text Box 31"/>
          <p:cNvSpPr txBox="1">
            <a:spLocks noChangeArrowheads="1"/>
          </p:cNvSpPr>
          <p:nvPr/>
        </p:nvSpPr>
        <p:spPr bwMode="auto">
          <a:xfrm>
            <a:off x="7934248" y="1904524"/>
            <a:ext cx="5899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a:solidFill>
                  <a:srgbClr val="000000"/>
                </a:solidFill>
                <a:latin typeface="Arial" charset="0"/>
              </a:rPr>
              <a:t>NAD</a:t>
            </a:r>
            <a:r>
              <a:rPr lang="en-US" sz="1800" baseline="30000" dirty="0">
                <a:solidFill>
                  <a:srgbClr val="000000"/>
                </a:solidFill>
                <a:latin typeface="Symbol Std"/>
                <a:cs typeface="Symbol Std"/>
              </a:rPr>
              <a:t>+</a:t>
            </a:r>
          </a:p>
        </p:txBody>
      </p:sp>
      <p:sp>
        <p:nvSpPr>
          <p:cNvPr id="13" name="Text Box 31"/>
          <p:cNvSpPr txBox="1">
            <a:spLocks noChangeArrowheads="1"/>
          </p:cNvSpPr>
          <p:nvPr/>
        </p:nvSpPr>
        <p:spPr bwMode="auto">
          <a:xfrm>
            <a:off x="7976582" y="3784125"/>
            <a:ext cx="5899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a:solidFill>
                  <a:srgbClr val="000000"/>
                </a:solidFill>
                <a:latin typeface="Symbol Std"/>
                <a:cs typeface="Symbol Std"/>
              </a:rPr>
              <a:t>+</a:t>
            </a:r>
            <a:r>
              <a:rPr lang="en-US" sz="1800" dirty="0">
                <a:solidFill>
                  <a:srgbClr val="000000"/>
                </a:solidFill>
                <a:latin typeface="Arial" charset="0"/>
              </a:rPr>
              <a:t>2 H</a:t>
            </a:r>
            <a:r>
              <a:rPr lang="en-US" sz="1800" baseline="30000" dirty="0">
                <a:solidFill>
                  <a:srgbClr val="000000"/>
                </a:solidFill>
                <a:latin typeface="Symbol Std"/>
                <a:cs typeface="Symbol Std"/>
              </a:rPr>
              <a:t>+</a:t>
            </a:r>
          </a:p>
        </p:txBody>
      </p:sp>
      <p:sp>
        <p:nvSpPr>
          <p:cNvPr id="14" name="Text Box 31"/>
          <p:cNvSpPr txBox="1">
            <a:spLocks noChangeArrowheads="1"/>
          </p:cNvSpPr>
          <p:nvPr/>
        </p:nvSpPr>
        <p:spPr bwMode="auto">
          <a:xfrm>
            <a:off x="5919180" y="2090792"/>
            <a:ext cx="2564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a:solidFill>
                  <a:srgbClr val="000000"/>
                </a:solidFill>
                <a:latin typeface="Symbol Std"/>
                <a:cs typeface="Symbol Std"/>
              </a:rPr>
              <a:t>+</a:t>
            </a:r>
            <a:r>
              <a:rPr lang="en-US" sz="1800" dirty="0">
                <a:solidFill>
                  <a:srgbClr val="000000"/>
                </a:solidFill>
                <a:latin typeface="Arial" charset="0"/>
              </a:rPr>
              <a:t>2</a:t>
            </a:r>
            <a:endParaRPr lang="en-US" sz="1800" baseline="30000" dirty="0">
              <a:solidFill>
                <a:srgbClr val="000000"/>
              </a:solidFill>
              <a:latin typeface="Symbol Std"/>
              <a:cs typeface="Symbol Std"/>
            </a:endParaRPr>
          </a:p>
        </p:txBody>
      </p:sp>
      <p:sp>
        <p:nvSpPr>
          <p:cNvPr id="15" name="Text Box 31"/>
          <p:cNvSpPr txBox="1">
            <a:spLocks noChangeArrowheads="1"/>
          </p:cNvSpPr>
          <p:nvPr/>
        </p:nvSpPr>
        <p:spPr bwMode="auto">
          <a:xfrm>
            <a:off x="7654846" y="3276123"/>
            <a:ext cx="12837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a:solidFill>
                  <a:srgbClr val="000000"/>
                </a:solidFill>
                <a:latin typeface="Arial" charset="0"/>
              </a:rPr>
              <a:t>2</a:t>
            </a:r>
          </a:p>
        </p:txBody>
      </p:sp>
      <p:sp>
        <p:nvSpPr>
          <p:cNvPr id="16" name="Text Box 31"/>
          <p:cNvSpPr txBox="1">
            <a:spLocks noChangeArrowheads="1"/>
          </p:cNvSpPr>
          <p:nvPr/>
        </p:nvSpPr>
        <p:spPr bwMode="auto">
          <a:xfrm>
            <a:off x="7646378" y="1896055"/>
            <a:ext cx="12837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a:solidFill>
                  <a:srgbClr val="000000"/>
                </a:solidFill>
                <a:latin typeface="Arial" charset="0"/>
              </a:rPr>
              <a:t>2</a:t>
            </a:r>
          </a:p>
        </p:txBody>
      </p:sp>
      <p:sp>
        <p:nvSpPr>
          <p:cNvPr id="17" name="Text Box 31"/>
          <p:cNvSpPr txBox="1">
            <a:spLocks noChangeArrowheads="1"/>
          </p:cNvSpPr>
          <p:nvPr/>
        </p:nvSpPr>
        <p:spPr bwMode="auto">
          <a:xfrm>
            <a:off x="6367913" y="2082323"/>
            <a:ext cx="1497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a:solidFill>
                  <a:srgbClr val="000000"/>
                </a:solidFill>
                <a:latin typeface="Arial" charset="0"/>
              </a:rPr>
              <a:t>P</a:t>
            </a:r>
          </a:p>
        </p:txBody>
      </p:sp>
      <p:sp>
        <p:nvSpPr>
          <p:cNvPr id="18" name="Rectangle 2"/>
          <p:cNvSpPr txBox="1">
            <a:spLocks noChangeArrowheads="1"/>
          </p:cNvSpPr>
          <p:nvPr/>
        </p:nvSpPr>
        <p:spPr>
          <a:xfrm>
            <a:off x="0" y="76200"/>
            <a:ext cx="4872182" cy="20145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06400" indent="-406400"/>
            <a:r>
              <a:rPr lang="en-US" altLang="en-US" sz="2800" b="1" dirty="0">
                <a:solidFill>
                  <a:srgbClr val="0070C0"/>
                </a:solidFill>
                <a:latin typeface="Arial"/>
                <a:ea typeface="ＭＳ Ｐゴシック" panose="020B0600070205080204" pitchFamily="34" charset="-128"/>
                <a:cs typeface="Arial"/>
              </a:rPr>
              <a:t>1) Glycolysis</a:t>
            </a:r>
            <a:r>
              <a:rPr lang="en-US" altLang="en-US" sz="2800" b="1" dirty="0">
                <a:solidFill>
                  <a:srgbClr val="558ED5"/>
                </a:solidFill>
                <a:latin typeface="Arial"/>
                <a:ea typeface="ＭＳ Ｐゴシック" panose="020B0600070205080204" pitchFamily="34" charset="-128"/>
                <a:cs typeface="Arial"/>
              </a:rPr>
              <a:t>: </a:t>
            </a:r>
            <a:r>
              <a:rPr lang="en-US" sz="2600" b="1" dirty="0">
                <a:solidFill>
                  <a:srgbClr val="4782AB"/>
                </a:solidFill>
                <a:latin typeface="Arial"/>
                <a:cs typeface="Arial"/>
              </a:rPr>
              <a:t>harvest of chemical energy by oxidizing glucose to pyruvate</a:t>
            </a:r>
            <a:endParaRPr lang="en-US" altLang="en-US" sz="2600" b="1" dirty="0">
              <a:solidFill>
                <a:srgbClr val="4782AB"/>
              </a:solidFill>
              <a:latin typeface="Arial"/>
              <a:ea typeface="ＭＳ Ｐゴシック" panose="020B0600070205080204" pitchFamily="34" charset="-128"/>
              <a:cs typeface="Arial"/>
            </a:endParaRPr>
          </a:p>
        </p:txBody>
      </p:sp>
      <p:pic>
        <p:nvPicPr>
          <p:cNvPr id="4" name="Picture 3" descr="glycolysis-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641" y="2841963"/>
            <a:ext cx="4591584" cy="1842373"/>
          </a:xfrm>
          <a:prstGeom prst="rect">
            <a:avLst/>
          </a:prstGeom>
        </p:spPr>
      </p:pic>
    </p:spTree>
    <p:extLst>
      <p:ext uri="{BB962C8B-B14F-4D97-AF65-F5344CB8AC3E}">
        <p14:creationId xmlns:p14="http://schemas.microsoft.com/office/powerpoint/2010/main" val="173591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7327" y="891880"/>
            <a:ext cx="7512576" cy="5787149"/>
          </a:xfrm>
        </p:spPr>
      </p:pic>
      <p:sp>
        <p:nvSpPr>
          <p:cNvPr id="4" name="Rectangle 2"/>
          <p:cNvSpPr txBox="1">
            <a:spLocks noChangeArrowheads="1"/>
          </p:cNvSpPr>
          <p:nvPr/>
        </p:nvSpPr>
        <p:spPr>
          <a:xfrm>
            <a:off x="0" y="76200"/>
            <a:ext cx="89154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b="1" dirty="0">
                <a:solidFill>
                  <a:srgbClr val="0070C0"/>
                </a:solidFill>
                <a:latin typeface="Arial"/>
                <a:ea typeface="ＭＳ Ｐゴシック" panose="020B0600070205080204" pitchFamily="34" charset="-128"/>
                <a:cs typeface="Arial"/>
              </a:rPr>
              <a:t>The first stage of </a:t>
            </a:r>
            <a:r>
              <a:rPr lang="en-US" altLang="en-US" sz="2400" b="1" u="sng" dirty="0">
                <a:solidFill>
                  <a:srgbClr val="0070C0"/>
                </a:solidFill>
                <a:latin typeface="Arial"/>
                <a:ea typeface="ＭＳ Ｐゴシック" panose="020B0600070205080204" pitchFamily="34" charset="-128"/>
                <a:cs typeface="Arial"/>
              </a:rPr>
              <a:t>Glycolysis </a:t>
            </a:r>
            <a:r>
              <a:rPr lang="en-US" altLang="en-US" sz="2400" b="1" dirty="0">
                <a:solidFill>
                  <a:srgbClr val="0070C0"/>
                </a:solidFill>
                <a:latin typeface="Arial"/>
                <a:ea typeface="ＭＳ Ｐゴシック" panose="020B0600070205080204" pitchFamily="34" charset="-128"/>
                <a:cs typeface="Arial"/>
              </a:rPr>
              <a:t>is an energy investment stage</a:t>
            </a:r>
          </a:p>
        </p:txBody>
      </p:sp>
      <p:sp>
        <p:nvSpPr>
          <p:cNvPr id="2" name="Rectangle 1"/>
          <p:cNvSpPr/>
          <p:nvPr/>
        </p:nvSpPr>
        <p:spPr>
          <a:xfrm>
            <a:off x="7673287" y="952623"/>
            <a:ext cx="1242113" cy="873002"/>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194038" y="5550595"/>
            <a:ext cx="1553622" cy="873002"/>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6747549" y="891880"/>
            <a:ext cx="1790166" cy="760466"/>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8891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8820" y="1825625"/>
            <a:ext cx="5326360" cy="4351338"/>
          </a:xfrm>
        </p:spPr>
      </p:pic>
      <p:pic>
        <p:nvPicPr>
          <p:cNvPr id="4" name="Content Placeholder 4"/>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990600" y="-11113"/>
            <a:ext cx="8153400" cy="6661151"/>
          </a:xfrm>
          <a:prstGeom prst="rect">
            <a:avLst/>
          </a:prstGeom>
        </p:spPr>
      </p:pic>
      <p:sp>
        <p:nvSpPr>
          <p:cNvPr id="5" name="TextBox 7"/>
          <p:cNvSpPr txBox="1">
            <a:spLocks noChangeArrowheads="1"/>
          </p:cNvSpPr>
          <p:nvPr/>
        </p:nvSpPr>
        <p:spPr bwMode="auto">
          <a:xfrm>
            <a:off x="204787" y="5658845"/>
            <a:ext cx="15716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r>
              <a:rPr lang="en-US" altLang="en-US" sz="2400" dirty="0">
                <a:solidFill>
                  <a:schemeClr val="accent2"/>
                </a:solidFill>
                <a:latin typeface="Arial" panose="020B0604020202020204" pitchFamily="34" charset="0"/>
              </a:rPr>
              <a:t>Figure 6.7</a:t>
            </a:r>
          </a:p>
        </p:txBody>
      </p:sp>
      <p:sp>
        <p:nvSpPr>
          <p:cNvPr id="6" name="Rectangle 5"/>
          <p:cNvSpPr/>
          <p:nvPr/>
        </p:nvSpPr>
        <p:spPr>
          <a:xfrm>
            <a:off x="335156" y="5398195"/>
            <a:ext cx="1594908" cy="873002"/>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7443971" y="388106"/>
            <a:ext cx="1418510" cy="873002"/>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2"/>
          <p:cNvSpPr txBox="1">
            <a:spLocks noChangeArrowheads="1"/>
          </p:cNvSpPr>
          <p:nvPr/>
        </p:nvSpPr>
        <p:spPr>
          <a:xfrm>
            <a:off x="81069" y="3184259"/>
            <a:ext cx="2567211" cy="173458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b="1" dirty="0">
                <a:solidFill>
                  <a:srgbClr val="558ED5"/>
                </a:solidFill>
                <a:latin typeface="Arial"/>
                <a:ea typeface="ＭＳ Ｐゴシック" panose="020B0600070205080204" pitchFamily="34" charset="-128"/>
                <a:cs typeface="Arial"/>
              </a:rPr>
              <a:t>The second stage of </a:t>
            </a:r>
            <a:r>
              <a:rPr lang="en-US" altLang="en-US" sz="2400" b="1" u="sng" dirty="0">
                <a:solidFill>
                  <a:srgbClr val="558ED5"/>
                </a:solidFill>
                <a:latin typeface="Arial"/>
                <a:ea typeface="ＭＳ Ｐゴシック" panose="020B0600070205080204" pitchFamily="34" charset="-128"/>
                <a:cs typeface="Arial"/>
              </a:rPr>
              <a:t>Glycolysis </a:t>
            </a:r>
            <a:r>
              <a:rPr lang="en-US" altLang="en-US" sz="2400" b="1" dirty="0">
                <a:solidFill>
                  <a:srgbClr val="558ED5"/>
                </a:solidFill>
                <a:latin typeface="Arial"/>
                <a:ea typeface="ＭＳ Ｐゴシック" panose="020B0600070205080204" pitchFamily="34" charset="-128"/>
                <a:cs typeface="Arial"/>
              </a:rPr>
              <a:t>is an energy payoff stage</a:t>
            </a:r>
          </a:p>
        </p:txBody>
      </p:sp>
    </p:spTree>
    <p:extLst>
      <p:ext uri="{BB962C8B-B14F-4D97-AF65-F5344CB8AC3E}">
        <p14:creationId xmlns:p14="http://schemas.microsoft.com/office/powerpoint/2010/main" val="2021029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0" y="309605"/>
            <a:ext cx="9144000" cy="1341776"/>
          </a:xfrm>
        </p:spPr>
        <p:txBody>
          <a:bodyPr/>
          <a:lstStyle/>
          <a:p>
            <a:pPr marL="396875" indent="-396875" algn="ctr" eaLnBrk="1" hangingPunct="1">
              <a:buFont typeface="Wingdings" charset="0"/>
              <a:buNone/>
            </a:pPr>
            <a:r>
              <a:rPr lang="en-US" sz="4400" cap="small" dirty="0">
                <a:cs typeface="Arial" charset="0"/>
              </a:rPr>
              <a:t>   </a:t>
            </a:r>
            <a:r>
              <a:rPr lang="en-US" sz="3700" b="1" cap="small" dirty="0">
                <a:solidFill>
                  <a:srgbClr val="0070C0"/>
                </a:solidFill>
                <a:latin typeface="Arial" panose="020B0604020202020204" pitchFamily="34" charset="0"/>
                <a:cs typeface="Arial" panose="020B0604020202020204" pitchFamily="34" charset="0"/>
              </a:rPr>
              <a:t>Cellular </a:t>
            </a:r>
            <a:r>
              <a:rPr lang="en-US" sz="3700" b="1" cap="small" dirty="0" smtClean="0">
                <a:solidFill>
                  <a:srgbClr val="0070C0"/>
                </a:solidFill>
                <a:latin typeface="Arial" panose="020B0604020202020204" pitchFamily="34" charset="0"/>
                <a:cs typeface="Arial" panose="020B0604020202020204" pitchFamily="34" charset="0"/>
              </a:rPr>
              <a:t>Respiration and Fermentation</a:t>
            </a:r>
            <a:endParaRPr lang="en-US" sz="3700" b="1" cap="small" dirty="0">
              <a:solidFill>
                <a:srgbClr val="0070C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a:srcRect t="21908" b="15557"/>
          <a:stretch/>
        </p:blipFill>
        <p:spPr>
          <a:xfrm>
            <a:off x="745298" y="2066268"/>
            <a:ext cx="7653403" cy="3589545"/>
          </a:xfrm>
          <a:prstGeom prst="rect">
            <a:avLst/>
          </a:prstGeom>
        </p:spPr>
      </p:pic>
    </p:spTree>
    <p:extLst>
      <p:ext uri="{BB962C8B-B14F-4D97-AF65-F5344CB8AC3E}">
        <p14:creationId xmlns:p14="http://schemas.microsoft.com/office/powerpoint/2010/main" val="16050698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43000" y="2916421"/>
            <a:ext cx="6229350" cy="2895875"/>
          </a:xfrm>
        </p:spPr>
      </p:pic>
      <p:sp>
        <p:nvSpPr>
          <p:cNvPr id="6" name="Title 1"/>
          <p:cNvSpPr txBox="1">
            <a:spLocks/>
          </p:cNvSpPr>
          <p:nvPr/>
        </p:nvSpPr>
        <p:spPr bwMode="auto">
          <a:xfrm>
            <a:off x="0" y="267874"/>
            <a:ext cx="8991600" cy="1139825"/>
          </a:xfrm>
          <a:prstGeom prst="rect">
            <a:avLst/>
          </a:prstGeom>
          <a:noFill/>
          <a:ln>
            <a:noFill/>
          </a:ln>
          <a:effectLs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700" b="1" i="0" u="none" strike="noStrike" kern="0" cap="none" spc="0" normalizeH="0" baseline="0" noProof="0" dirty="0">
                <a:ln>
                  <a:noFill/>
                </a:ln>
                <a:solidFill>
                  <a:srgbClr val="0070C0"/>
                </a:solidFill>
                <a:effectLst/>
                <a:uLnTx/>
                <a:uFillTx/>
                <a:latin typeface="Arial"/>
                <a:ea typeface="ＭＳ Ｐゴシック" charset="0"/>
              </a:rPr>
              <a:t>Substrate Phosphorylation</a:t>
            </a:r>
          </a:p>
        </p:txBody>
      </p:sp>
      <p:sp>
        <p:nvSpPr>
          <p:cNvPr id="7" name="Content Placeholder 3"/>
          <p:cNvSpPr txBox="1">
            <a:spLocks/>
          </p:cNvSpPr>
          <p:nvPr/>
        </p:nvSpPr>
        <p:spPr bwMode="auto">
          <a:xfrm>
            <a:off x="381000" y="1407699"/>
            <a:ext cx="8229600" cy="13271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28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18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folHlink"/>
              </a:buClr>
              <a:buSzPct val="70000"/>
              <a:buFont typeface="Wingdings" pitchFamily="2" charset="2"/>
              <a:buChar char="u"/>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1800">
                <a:solidFill>
                  <a:schemeClr val="tx1"/>
                </a:solidFill>
                <a:effectLst>
                  <a:outerShdw blurRad="38100" dist="38100" dir="2700000" algn="tl">
                    <a:srgbClr val="000000"/>
                  </a:outerShdw>
                </a:effectLst>
                <a:latin typeface="+mn-lt"/>
              </a:defRPr>
            </a:lvl9pPr>
          </a:lstStyle>
          <a:p>
            <a:pPr marL="342900" marR="0" lvl="0" indent="-342900" algn="l" defTabSz="914400" rtl="0" eaLnBrk="0" fontAlgn="base" latinLnBrk="0" hangingPunct="0">
              <a:lnSpc>
                <a:spcPct val="100000"/>
              </a:lnSpc>
              <a:spcBef>
                <a:spcPct val="20000"/>
              </a:spcBef>
              <a:spcAft>
                <a:spcPct val="0"/>
              </a:spcAft>
              <a:buClr>
                <a:srgbClr val="1F497D"/>
              </a:buClr>
              <a:buSzPct val="70000"/>
              <a:buFont typeface="Wingdings" charset="2"/>
              <a:buChar char="u"/>
              <a:tabLst/>
              <a:defRPr/>
            </a:pPr>
            <a:r>
              <a:rPr kumimoji="0" lang="en-US" sz="2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Phosphate for ATP production comes from a phosphorylated substrate or compound. </a:t>
            </a:r>
          </a:p>
        </p:txBody>
      </p:sp>
    </p:spTree>
    <p:extLst>
      <p:ext uri="{BB962C8B-B14F-4D97-AF65-F5344CB8AC3E}">
        <p14:creationId xmlns:p14="http://schemas.microsoft.com/office/powerpoint/2010/main" val="22571075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2"/>
          <p:cNvSpPr txBox="1">
            <a:spLocks noChangeArrowheads="1"/>
          </p:cNvSpPr>
          <p:nvPr/>
        </p:nvSpPr>
        <p:spPr>
          <a:xfrm>
            <a:off x="0" y="76200"/>
            <a:ext cx="89154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b="1" dirty="0">
                <a:solidFill>
                  <a:srgbClr val="0070C0"/>
                </a:solidFill>
                <a:latin typeface="Arial"/>
                <a:ea typeface="ＭＳ Ｐゴシック" panose="020B0600070205080204" pitchFamily="34" charset="-128"/>
                <a:cs typeface="Arial"/>
              </a:rPr>
              <a:t>1) Glycolysis</a:t>
            </a:r>
          </a:p>
        </p:txBody>
      </p:sp>
      <p:grpSp>
        <p:nvGrpSpPr>
          <p:cNvPr id="100" name="Group 99"/>
          <p:cNvGrpSpPr/>
          <p:nvPr/>
        </p:nvGrpSpPr>
        <p:grpSpPr>
          <a:xfrm>
            <a:off x="3950998" y="208212"/>
            <a:ext cx="5198261" cy="6649788"/>
            <a:chOff x="1208993" y="269875"/>
            <a:chExt cx="5198261" cy="6649788"/>
          </a:xfrm>
        </p:grpSpPr>
        <p:pic>
          <p:nvPicPr>
            <p:cNvPr id="102"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927" y="269875"/>
              <a:ext cx="3480761" cy="2681329"/>
            </a:xfrm>
            <a:prstGeom prst="rect">
              <a:avLst/>
            </a:prstGeom>
          </p:spPr>
        </p:pic>
        <p:pic>
          <p:nvPicPr>
            <p:cNvPr id="103" name="Content Placeholder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208993" y="2672796"/>
              <a:ext cx="5198261" cy="4246867"/>
            </a:xfrm>
            <a:prstGeom prst="rect">
              <a:avLst/>
            </a:prstGeom>
          </p:spPr>
        </p:pic>
      </p:grpSp>
      <p:graphicFrame>
        <p:nvGraphicFramePr>
          <p:cNvPr id="104" name="Table 103"/>
          <p:cNvGraphicFramePr>
            <a:graphicFrameLocks noGrp="1"/>
          </p:cNvGraphicFramePr>
          <p:nvPr>
            <p:extLst>
              <p:ext uri="{D42A27DB-BD31-4B8C-83A1-F6EECF244321}">
                <p14:modId xmlns:p14="http://schemas.microsoft.com/office/powerpoint/2010/main" val="2148027164"/>
              </p:ext>
            </p:extLst>
          </p:nvPr>
        </p:nvGraphicFramePr>
        <p:xfrm>
          <a:off x="1" y="1251083"/>
          <a:ext cx="3810000" cy="2286000"/>
        </p:xfrm>
        <a:graphic>
          <a:graphicData uri="http://schemas.openxmlformats.org/drawingml/2006/table">
            <a:tbl>
              <a:tblPr firstRow="1" bandRow="1">
                <a:tableStyleId>{5C22544A-7EE6-4342-B048-85BDC9FD1C3A}</a:tableStyleId>
              </a:tblPr>
              <a:tblGrid>
                <a:gridCol w="1680864">
                  <a:extLst>
                    <a:ext uri="{9D8B030D-6E8A-4147-A177-3AD203B41FA5}">
                      <a16:colId xmlns:a16="http://schemas.microsoft.com/office/drawing/2014/main" xmlns="" val="20000"/>
                    </a:ext>
                  </a:extLst>
                </a:gridCol>
                <a:gridCol w="2129136">
                  <a:extLst>
                    <a:ext uri="{9D8B030D-6E8A-4147-A177-3AD203B41FA5}">
                      <a16:colId xmlns:a16="http://schemas.microsoft.com/office/drawing/2014/main" xmlns="" val="20001"/>
                    </a:ext>
                  </a:extLst>
                </a:gridCol>
              </a:tblGrid>
              <a:tr h="357549">
                <a:tc>
                  <a:txBody>
                    <a:bodyPr/>
                    <a:lstStyle/>
                    <a:p>
                      <a:r>
                        <a:rPr lang="en-US" sz="2400" dirty="0"/>
                        <a:t>Reactants</a:t>
                      </a:r>
                    </a:p>
                  </a:txBody>
                  <a:tcPr/>
                </a:tc>
                <a:tc>
                  <a:txBody>
                    <a:bodyPr/>
                    <a:lstStyle/>
                    <a:p>
                      <a:r>
                        <a:rPr lang="en-US" sz="2400" dirty="0"/>
                        <a:t>Products</a:t>
                      </a:r>
                    </a:p>
                  </a:txBody>
                  <a:tcPr/>
                </a:tc>
                <a:extLst>
                  <a:ext uri="{0D108BD9-81ED-4DB2-BD59-A6C34878D82A}">
                    <a16:rowId xmlns:a16="http://schemas.microsoft.com/office/drawing/2014/main" xmlns="" val="10000"/>
                  </a:ext>
                </a:extLst>
              </a:tr>
              <a:tr h="357549">
                <a:tc>
                  <a:txBody>
                    <a:bodyPr/>
                    <a:lstStyle/>
                    <a:p>
                      <a:pPr algn="l"/>
                      <a:r>
                        <a:rPr lang="en-US" sz="1800" b="1" dirty="0">
                          <a:latin typeface="Arial"/>
                          <a:cs typeface="Arial"/>
                        </a:rPr>
                        <a:t>Glucose (C</a:t>
                      </a:r>
                      <a:r>
                        <a:rPr lang="en-US" sz="1800" b="1" baseline="-25000" dirty="0">
                          <a:latin typeface="Arial"/>
                          <a:cs typeface="Arial"/>
                        </a:rPr>
                        <a:t>6</a:t>
                      </a:r>
                      <a:r>
                        <a:rPr lang="en-US" sz="1800" b="1" baseline="0" dirty="0">
                          <a:latin typeface="Arial"/>
                          <a:cs typeface="Arial"/>
                        </a:rPr>
                        <a:t>)</a:t>
                      </a:r>
                      <a:endParaRPr lang="en-US" sz="1800" b="1" dirty="0">
                        <a:latin typeface="Arial"/>
                        <a:cs typeface="Arial"/>
                      </a:endParaRPr>
                    </a:p>
                  </a:txBody>
                  <a:tcPr anchor="ctr"/>
                </a:tc>
                <a:tc>
                  <a:txBody>
                    <a:bodyPr/>
                    <a:lstStyle/>
                    <a:p>
                      <a:endParaRPr lang="en-US" dirty="0"/>
                    </a:p>
                  </a:txBody>
                  <a:tcPr anchor="ctr"/>
                </a:tc>
                <a:extLst>
                  <a:ext uri="{0D108BD9-81ED-4DB2-BD59-A6C34878D82A}">
                    <a16:rowId xmlns:a16="http://schemas.microsoft.com/office/drawing/2014/main" xmlns="" val="10001"/>
                  </a:ext>
                </a:extLst>
              </a:tr>
              <a:tr h="357549">
                <a:tc>
                  <a:txBody>
                    <a:bodyPr/>
                    <a:lstStyle/>
                    <a:p>
                      <a:pPr algn="l"/>
                      <a:r>
                        <a:rPr lang="en-US" sz="1800" b="1" dirty="0">
                          <a:latin typeface="Arial"/>
                          <a:cs typeface="Arial"/>
                        </a:rPr>
                        <a:t>2</a:t>
                      </a:r>
                      <a:r>
                        <a:rPr lang="en-US" sz="1800" b="1" baseline="0" dirty="0">
                          <a:latin typeface="Arial"/>
                          <a:cs typeface="Arial"/>
                        </a:rPr>
                        <a:t> NAD</a:t>
                      </a:r>
                      <a:r>
                        <a:rPr lang="en-US" sz="1800" b="1" baseline="30000" dirty="0">
                          <a:latin typeface="Arial"/>
                          <a:cs typeface="Arial"/>
                        </a:rPr>
                        <a:t>+</a:t>
                      </a:r>
                      <a:endParaRPr lang="en-US" sz="1800" b="1" dirty="0">
                        <a:latin typeface="Arial"/>
                        <a:cs typeface="Arial"/>
                      </a:endParaRPr>
                    </a:p>
                  </a:txBody>
                  <a:tcPr anchor="ctr"/>
                </a:tc>
                <a:tc>
                  <a:txBody>
                    <a:bodyPr/>
                    <a:lstStyle/>
                    <a:p>
                      <a:endParaRPr lang="en-US"/>
                    </a:p>
                  </a:txBody>
                  <a:tcPr anchor="ctr"/>
                </a:tc>
                <a:extLst>
                  <a:ext uri="{0D108BD9-81ED-4DB2-BD59-A6C34878D82A}">
                    <a16:rowId xmlns:a16="http://schemas.microsoft.com/office/drawing/2014/main" xmlns="" val="10002"/>
                  </a:ext>
                </a:extLst>
              </a:tr>
              <a:tr h="357549">
                <a:tc>
                  <a:txBody>
                    <a:bodyPr/>
                    <a:lstStyle/>
                    <a:p>
                      <a:pPr marL="0" indent="0" algn="l">
                        <a:tabLst/>
                      </a:pPr>
                      <a:r>
                        <a:rPr lang="en-US" sz="1800" b="1" dirty="0">
                          <a:latin typeface="Arial"/>
                          <a:cs typeface="Arial"/>
                        </a:rPr>
                        <a:t>(2 ATP)</a:t>
                      </a:r>
                    </a:p>
                  </a:txBody>
                  <a:tcPr anchor="ctr"/>
                </a:tc>
                <a:tc>
                  <a:txBody>
                    <a:bodyPr/>
                    <a:lstStyle/>
                    <a:p>
                      <a:endParaRPr lang="en-US"/>
                    </a:p>
                  </a:txBody>
                  <a:tcPr anchor="ctr"/>
                </a:tc>
                <a:extLst>
                  <a:ext uri="{0D108BD9-81ED-4DB2-BD59-A6C34878D82A}">
                    <a16:rowId xmlns:a16="http://schemas.microsoft.com/office/drawing/2014/main" xmlns="" val="10003"/>
                  </a:ext>
                </a:extLst>
              </a:tr>
              <a:tr h="357549">
                <a:tc>
                  <a:txBody>
                    <a:bodyPr/>
                    <a:lstStyle/>
                    <a:p>
                      <a:pPr marL="469900" indent="-469900" algn="l">
                        <a:tabLst/>
                      </a:pPr>
                      <a:r>
                        <a:rPr lang="en-US" sz="1800" b="1" dirty="0">
                          <a:latin typeface="Arial"/>
                          <a:cs typeface="Arial"/>
                        </a:rPr>
                        <a:t>(4 ADP)</a:t>
                      </a:r>
                    </a:p>
                  </a:txBody>
                  <a:tcPr anchor="ctr"/>
                </a:tc>
                <a:tc>
                  <a:txBody>
                    <a:bodyPr/>
                    <a:lstStyle/>
                    <a:p>
                      <a:endParaRPr lang="en-US"/>
                    </a:p>
                  </a:txBody>
                  <a:tcPr anchor="ctr"/>
                </a:tc>
                <a:extLst>
                  <a:ext uri="{0D108BD9-81ED-4DB2-BD59-A6C34878D82A}">
                    <a16:rowId xmlns:a16="http://schemas.microsoft.com/office/drawing/2014/main" xmlns="" val="10004"/>
                  </a:ext>
                </a:extLst>
              </a:tr>
              <a:tr h="357549">
                <a:tc>
                  <a:txBody>
                    <a:bodyPr/>
                    <a:lstStyle/>
                    <a:p>
                      <a:pPr algn="l"/>
                      <a:r>
                        <a:rPr lang="en-US" sz="1800" b="1" dirty="0">
                          <a:latin typeface="Arial"/>
                          <a:cs typeface="Arial"/>
                        </a:rPr>
                        <a:t>Net:</a:t>
                      </a:r>
                      <a:r>
                        <a:rPr lang="en-US" sz="1800" b="1" baseline="0" dirty="0">
                          <a:latin typeface="Arial"/>
                          <a:cs typeface="Arial"/>
                        </a:rPr>
                        <a:t> 2 ADP</a:t>
                      </a:r>
                      <a:endParaRPr lang="en-US" sz="1800" b="1" dirty="0">
                        <a:latin typeface="Arial"/>
                        <a:cs typeface="Arial"/>
                      </a:endParaRPr>
                    </a:p>
                  </a:txBody>
                  <a:tcPr anchor="ctr"/>
                </a:tc>
                <a:tc>
                  <a:txBody>
                    <a:bodyPr/>
                    <a:lstStyle/>
                    <a:p>
                      <a:endParaRPr lang="en-US" dirty="0"/>
                    </a:p>
                  </a:txBody>
                  <a:tcPr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54724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2"/>
          <p:cNvSpPr txBox="1">
            <a:spLocks noChangeArrowheads="1"/>
          </p:cNvSpPr>
          <p:nvPr/>
        </p:nvSpPr>
        <p:spPr>
          <a:xfrm>
            <a:off x="0" y="76200"/>
            <a:ext cx="89154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b="1" dirty="0">
                <a:solidFill>
                  <a:srgbClr val="0070C0"/>
                </a:solidFill>
                <a:latin typeface="Arial"/>
                <a:ea typeface="ＭＳ Ｐゴシック" panose="020B0600070205080204" pitchFamily="34" charset="-128"/>
                <a:cs typeface="Arial"/>
              </a:rPr>
              <a:t>1) Glycolysis</a:t>
            </a:r>
          </a:p>
        </p:txBody>
      </p:sp>
      <p:graphicFrame>
        <p:nvGraphicFramePr>
          <p:cNvPr id="101" name="Table 100"/>
          <p:cNvGraphicFramePr>
            <a:graphicFrameLocks noGrp="1"/>
          </p:cNvGraphicFramePr>
          <p:nvPr>
            <p:extLst>
              <p:ext uri="{D42A27DB-BD31-4B8C-83A1-F6EECF244321}">
                <p14:modId xmlns:p14="http://schemas.microsoft.com/office/powerpoint/2010/main" val="1710385125"/>
              </p:ext>
            </p:extLst>
          </p:nvPr>
        </p:nvGraphicFramePr>
        <p:xfrm>
          <a:off x="1" y="1251083"/>
          <a:ext cx="3810000" cy="2286000"/>
        </p:xfrm>
        <a:graphic>
          <a:graphicData uri="http://schemas.openxmlformats.org/drawingml/2006/table">
            <a:tbl>
              <a:tblPr firstRow="1" bandRow="1">
                <a:tableStyleId>{5C22544A-7EE6-4342-B048-85BDC9FD1C3A}</a:tableStyleId>
              </a:tblPr>
              <a:tblGrid>
                <a:gridCol w="1680864">
                  <a:extLst>
                    <a:ext uri="{9D8B030D-6E8A-4147-A177-3AD203B41FA5}">
                      <a16:colId xmlns:a16="http://schemas.microsoft.com/office/drawing/2014/main" xmlns="" val="20000"/>
                    </a:ext>
                  </a:extLst>
                </a:gridCol>
                <a:gridCol w="2129136">
                  <a:extLst>
                    <a:ext uri="{9D8B030D-6E8A-4147-A177-3AD203B41FA5}">
                      <a16:colId xmlns:a16="http://schemas.microsoft.com/office/drawing/2014/main" xmlns="" val="20001"/>
                    </a:ext>
                  </a:extLst>
                </a:gridCol>
              </a:tblGrid>
              <a:tr h="357549">
                <a:tc>
                  <a:txBody>
                    <a:bodyPr/>
                    <a:lstStyle/>
                    <a:p>
                      <a:r>
                        <a:rPr lang="en-US" sz="2400" dirty="0"/>
                        <a:t>Reactants</a:t>
                      </a:r>
                    </a:p>
                  </a:txBody>
                  <a:tcPr/>
                </a:tc>
                <a:tc>
                  <a:txBody>
                    <a:bodyPr/>
                    <a:lstStyle/>
                    <a:p>
                      <a:r>
                        <a:rPr lang="en-US" sz="2400" dirty="0"/>
                        <a:t>Products</a:t>
                      </a:r>
                    </a:p>
                  </a:txBody>
                  <a:tcPr/>
                </a:tc>
                <a:extLst>
                  <a:ext uri="{0D108BD9-81ED-4DB2-BD59-A6C34878D82A}">
                    <a16:rowId xmlns:a16="http://schemas.microsoft.com/office/drawing/2014/main" xmlns="" val="10000"/>
                  </a:ext>
                </a:extLst>
              </a:tr>
              <a:tr h="357549">
                <a:tc>
                  <a:txBody>
                    <a:bodyPr/>
                    <a:lstStyle/>
                    <a:p>
                      <a:pPr algn="l"/>
                      <a:r>
                        <a:rPr lang="en-US" sz="1800" b="1" dirty="0">
                          <a:latin typeface="Arial"/>
                          <a:cs typeface="Arial"/>
                        </a:rPr>
                        <a:t>Glucose (C</a:t>
                      </a:r>
                      <a:r>
                        <a:rPr lang="en-US" sz="1800" b="1" baseline="-25000" dirty="0">
                          <a:latin typeface="Arial"/>
                          <a:cs typeface="Arial"/>
                        </a:rPr>
                        <a:t>6</a:t>
                      </a:r>
                      <a:r>
                        <a:rPr lang="en-US" sz="1800" b="1" baseline="0" dirty="0">
                          <a:latin typeface="Arial"/>
                          <a:cs typeface="Arial"/>
                        </a:rPr>
                        <a:t>)</a:t>
                      </a:r>
                      <a:endParaRPr lang="en-US" sz="1800" b="1" dirty="0">
                        <a:latin typeface="Arial"/>
                        <a:cs typeface="Arial"/>
                      </a:endParaRPr>
                    </a:p>
                  </a:txBody>
                  <a:tcPr anchor="ctr"/>
                </a:tc>
                <a:tc>
                  <a:txBody>
                    <a:bodyPr/>
                    <a:lstStyle/>
                    <a:p>
                      <a:pPr algn="l"/>
                      <a:r>
                        <a:rPr lang="en-US" sz="1800" b="1" dirty="0">
                          <a:latin typeface="Arial"/>
                          <a:cs typeface="Arial"/>
                        </a:rPr>
                        <a:t>2 Pyruvates (2C</a:t>
                      </a:r>
                      <a:r>
                        <a:rPr lang="en-US" sz="1800" b="1" baseline="-25000" dirty="0">
                          <a:latin typeface="Arial"/>
                          <a:cs typeface="Arial"/>
                        </a:rPr>
                        <a:t>3</a:t>
                      </a:r>
                      <a:r>
                        <a:rPr lang="en-US" sz="1800" b="1" baseline="0" dirty="0">
                          <a:latin typeface="Arial"/>
                          <a:cs typeface="Arial"/>
                        </a:rPr>
                        <a:t>)</a:t>
                      </a:r>
                      <a:endParaRPr lang="en-US" sz="1800" b="1" dirty="0">
                        <a:latin typeface="Arial"/>
                        <a:cs typeface="Arial"/>
                      </a:endParaRPr>
                    </a:p>
                  </a:txBody>
                  <a:tcPr anchor="ctr"/>
                </a:tc>
                <a:extLst>
                  <a:ext uri="{0D108BD9-81ED-4DB2-BD59-A6C34878D82A}">
                    <a16:rowId xmlns:a16="http://schemas.microsoft.com/office/drawing/2014/main" xmlns="" val="10001"/>
                  </a:ext>
                </a:extLst>
              </a:tr>
              <a:tr h="357549">
                <a:tc>
                  <a:txBody>
                    <a:bodyPr/>
                    <a:lstStyle/>
                    <a:p>
                      <a:pPr algn="l"/>
                      <a:r>
                        <a:rPr lang="en-US" sz="1800" b="1" dirty="0">
                          <a:latin typeface="Arial"/>
                          <a:cs typeface="Arial"/>
                        </a:rPr>
                        <a:t>2</a:t>
                      </a:r>
                      <a:r>
                        <a:rPr lang="en-US" sz="1800" b="1" baseline="0" dirty="0">
                          <a:latin typeface="Arial"/>
                          <a:cs typeface="Arial"/>
                        </a:rPr>
                        <a:t> NAD</a:t>
                      </a:r>
                      <a:r>
                        <a:rPr lang="en-US" sz="1800" b="1" baseline="30000" dirty="0">
                          <a:latin typeface="Arial"/>
                          <a:cs typeface="Arial"/>
                        </a:rPr>
                        <a:t>+</a:t>
                      </a:r>
                      <a:endParaRPr lang="en-US" sz="1800" b="1" dirty="0">
                        <a:latin typeface="Arial"/>
                        <a:cs typeface="Arial"/>
                      </a:endParaRPr>
                    </a:p>
                  </a:txBody>
                  <a:tcPr anchor="ctr"/>
                </a:tc>
                <a:tc>
                  <a:txBody>
                    <a:bodyPr/>
                    <a:lstStyle/>
                    <a:p>
                      <a:pPr algn="l"/>
                      <a:r>
                        <a:rPr lang="en-US" sz="1800" b="1" dirty="0">
                          <a:latin typeface="Arial"/>
                          <a:cs typeface="Arial"/>
                        </a:rPr>
                        <a:t>2 NADH+H</a:t>
                      </a:r>
                      <a:r>
                        <a:rPr lang="en-US" sz="1800" b="1" baseline="30000" dirty="0">
                          <a:latin typeface="Arial"/>
                          <a:cs typeface="Arial"/>
                        </a:rPr>
                        <a:t>+</a:t>
                      </a:r>
                      <a:endParaRPr lang="en-US" sz="1800" b="1" dirty="0">
                        <a:latin typeface="Arial"/>
                        <a:cs typeface="Arial"/>
                      </a:endParaRPr>
                    </a:p>
                  </a:txBody>
                  <a:tcPr anchor="ctr"/>
                </a:tc>
                <a:extLst>
                  <a:ext uri="{0D108BD9-81ED-4DB2-BD59-A6C34878D82A}">
                    <a16:rowId xmlns:a16="http://schemas.microsoft.com/office/drawing/2014/main" xmlns="" val="10002"/>
                  </a:ext>
                </a:extLst>
              </a:tr>
              <a:tr h="357549">
                <a:tc>
                  <a:txBody>
                    <a:bodyPr/>
                    <a:lstStyle/>
                    <a:p>
                      <a:pPr marL="0" indent="0" algn="l">
                        <a:tabLst/>
                      </a:pPr>
                      <a:r>
                        <a:rPr lang="en-US" sz="1800" b="1" dirty="0">
                          <a:latin typeface="Arial"/>
                          <a:cs typeface="Arial"/>
                        </a:rPr>
                        <a:t>(2 ATP)</a:t>
                      </a:r>
                    </a:p>
                  </a:txBody>
                  <a:tcPr anchor="ctr"/>
                </a:tc>
                <a:tc>
                  <a:txBody>
                    <a:bodyPr/>
                    <a:lstStyle/>
                    <a:p>
                      <a:pPr marL="409575" indent="-409575" algn="l">
                        <a:tabLst/>
                      </a:pPr>
                      <a:r>
                        <a:rPr lang="en-US" sz="1800" b="1" dirty="0">
                          <a:latin typeface="Arial"/>
                          <a:cs typeface="Arial"/>
                        </a:rPr>
                        <a:t>(2 ADP)</a:t>
                      </a:r>
                    </a:p>
                  </a:txBody>
                  <a:tcPr anchor="ctr"/>
                </a:tc>
                <a:extLst>
                  <a:ext uri="{0D108BD9-81ED-4DB2-BD59-A6C34878D82A}">
                    <a16:rowId xmlns:a16="http://schemas.microsoft.com/office/drawing/2014/main" xmlns="" val="10003"/>
                  </a:ext>
                </a:extLst>
              </a:tr>
              <a:tr h="357549">
                <a:tc>
                  <a:txBody>
                    <a:bodyPr/>
                    <a:lstStyle/>
                    <a:p>
                      <a:pPr marL="469900" indent="-469900" algn="l">
                        <a:tabLst/>
                      </a:pPr>
                      <a:r>
                        <a:rPr lang="en-US" sz="1800" b="1" dirty="0">
                          <a:latin typeface="Arial"/>
                          <a:cs typeface="Arial"/>
                        </a:rPr>
                        <a:t>(4 ADP)</a:t>
                      </a:r>
                    </a:p>
                  </a:txBody>
                  <a:tcPr anchor="ctr"/>
                </a:tc>
                <a:tc>
                  <a:txBody>
                    <a:bodyPr/>
                    <a:lstStyle/>
                    <a:p>
                      <a:pPr marL="409575" indent="-409575" algn="l">
                        <a:tabLst/>
                      </a:pPr>
                      <a:r>
                        <a:rPr lang="en-US" sz="1800" b="1" dirty="0">
                          <a:latin typeface="Arial"/>
                          <a:cs typeface="Arial"/>
                        </a:rPr>
                        <a:t>(4 ATP)</a:t>
                      </a:r>
                    </a:p>
                  </a:txBody>
                  <a:tcPr anchor="ctr"/>
                </a:tc>
                <a:extLst>
                  <a:ext uri="{0D108BD9-81ED-4DB2-BD59-A6C34878D82A}">
                    <a16:rowId xmlns:a16="http://schemas.microsoft.com/office/drawing/2014/main" xmlns="" val="10004"/>
                  </a:ext>
                </a:extLst>
              </a:tr>
              <a:tr h="357549">
                <a:tc>
                  <a:txBody>
                    <a:bodyPr/>
                    <a:lstStyle/>
                    <a:p>
                      <a:pPr algn="l"/>
                      <a:r>
                        <a:rPr lang="en-US" sz="1800" b="1" dirty="0">
                          <a:latin typeface="Arial"/>
                          <a:cs typeface="Arial"/>
                        </a:rPr>
                        <a:t>Net:</a:t>
                      </a:r>
                      <a:r>
                        <a:rPr lang="en-US" sz="1800" b="1" baseline="0" dirty="0">
                          <a:latin typeface="Arial"/>
                          <a:cs typeface="Arial"/>
                        </a:rPr>
                        <a:t> 2 ADP</a:t>
                      </a:r>
                      <a:endParaRPr lang="en-US" sz="1800" b="1" dirty="0">
                        <a:latin typeface="Arial"/>
                        <a:cs typeface="Arial"/>
                      </a:endParaRPr>
                    </a:p>
                  </a:txBody>
                  <a:tcPr anchor="ctr"/>
                </a:tc>
                <a:tc>
                  <a:txBody>
                    <a:bodyPr/>
                    <a:lstStyle/>
                    <a:p>
                      <a:pPr algn="l"/>
                      <a:r>
                        <a:rPr lang="en-US" sz="1800" b="1" baseline="0" dirty="0">
                          <a:latin typeface="Arial"/>
                          <a:cs typeface="Arial"/>
                        </a:rPr>
                        <a:t>Net: 2 ATP</a:t>
                      </a:r>
                      <a:endParaRPr lang="en-US" sz="1800" b="1" dirty="0">
                        <a:latin typeface="Arial"/>
                        <a:cs typeface="Arial"/>
                      </a:endParaRPr>
                    </a:p>
                  </a:txBody>
                  <a:tcPr anchor="ctr"/>
                </a:tc>
                <a:extLst>
                  <a:ext uri="{0D108BD9-81ED-4DB2-BD59-A6C34878D82A}">
                    <a16:rowId xmlns:a16="http://schemas.microsoft.com/office/drawing/2014/main" xmlns="" val="10005"/>
                  </a:ext>
                </a:extLst>
              </a:tr>
            </a:tbl>
          </a:graphicData>
        </a:graphic>
      </p:graphicFrame>
      <p:grpSp>
        <p:nvGrpSpPr>
          <p:cNvPr id="100" name="Group 99"/>
          <p:cNvGrpSpPr/>
          <p:nvPr/>
        </p:nvGrpSpPr>
        <p:grpSpPr>
          <a:xfrm>
            <a:off x="3950998" y="208212"/>
            <a:ext cx="5198261" cy="6649788"/>
            <a:chOff x="1208993" y="269875"/>
            <a:chExt cx="5198261" cy="6649788"/>
          </a:xfrm>
        </p:grpSpPr>
        <p:pic>
          <p:nvPicPr>
            <p:cNvPr id="102"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927" y="269875"/>
              <a:ext cx="3480761" cy="2681329"/>
            </a:xfrm>
            <a:prstGeom prst="rect">
              <a:avLst/>
            </a:prstGeom>
          </p:spPr>
        </p:pic>
        <p:pic>
          <p:nvPicPr>
            <p:cNvPr id="103" name="Content Placeholder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208993" y="2672796"/>
              <a:ext cx="5198261" cy="4246867"/>
            </a:xfrm>
            <a:prstGeom prst="rect">
              <a:avLst/>
            </a:prstGeom>
          </p:spPr>
        </p:pic>
      </p:grpSp>
    </p:spTree>
    <p:extLst>
      <p:ext uri="{BB962C8B-B14F-4D97-AF65-F5344CB8AC3E}">
        <p14:creationId xmlns:p14="http://schemas.microsoft.com/office/powerpoint/2010/main" val="12876024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6_07aGlycolysisOverview-U.jpg"/>
          <p:cNvPicPr>
            <a:picLocks noChangeAspect="1"/>
          </p:cNvPicPr>
          <p:nvPr/>
        </p:nvPicPr>
        <p:blipFill rotWithShape="1">
          <a:blip r:embed="rId3" cstate="email">
            <a:extLst>
              <a:ext uri="{28A0092B-C50C-407E-A947-70E740481C1C}">
                <a14:useLocalDpi xmlns:a14="http://schemas.microsoft.com/office/drawing/2010/main" val="0"/>
              </a:ext>
            </a:extLst>
          </a:blip>
          <a:srcRect b="2418"/>
          <a:stretch/>
        </p:blipFill>
        <p:spPr>
          <a:xfrm>
            <a:off x="5542791" y="76200"/>
            <a:ext cx="3322320" cy="6424507"/>
          </a:xfrm>
          <a:prstGeom prst="rect">
            <a:avLst/>
          </a:prstGeom>
        </p:spPr>
      </p:pic>
      <p:sp>
        <p:nvSpPr>
          <p:cNvPr id="27" name="Text Box 31"/>
          <p:cNvSpPr txBox="1">
            <a:spLocks noChangeArrowheads="1"/>
          </p:cNvSpPr>
          <p:nvPr/>
        </p:nvSpPr>
        <p:spPr bwMode="auto">
          <a:xfrm>
            <a:off x="6689647" y="837724"/>
            <a:ext cx="91081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a:solidFill>
                  <a:srgbClr val="000000"/>
                </a:solidFill>
                <a:latin typeface="Arial" charset="0"/>
              </a:rPr>
              <a:t>Glucose</a:t>
            </a:r>
          </a:p>
        </p:txBody>
      </p:sp>
      <p:sp>
        <p:nvSpPr>
          <p:cNvPr id="7" name="Text Box 31"/>
          <p:cNvSpPr txBox="1">
            <a:spLocks noChangeArrowheads="1"/>
          </p:cNvSpPr>
          <p:nvPr/>
        </p:nvSpPr>
        <p:spPr bwMode="auto">
          <a:xfrm>
            <a:off x="5893781" y="1625124"/>
            <a:ext cx="66713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a:solidFill>
                  <a:srgbClr val="000000"/>
                </a:solidFill>
                <a:latin typeface="Arial" charset="0"/>
              </a:rPr>
              <a:t>2 ADP</a:t>
            </a:r>
          </a:p>
        </p:txBody>
      </p:sp>
      <p:sp>
        <p:nvSpPr>
          <p:cNvPr id="8" name="Text Box 31"/>
          <p:cNvSpPr txBox="1">
            <a:spLocks noChangeArrowheads="1"/>
          </p:cNvSpPr>
          <p:nvPr/>
        </p:nvSpPr>
        <p:spPr bwMode="auto">
          <a:xfrm>
            <a:off x="6554181" y="5909257"/>
            <a:ext cx="116768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a:solidFill>
                  <a:srgbClr val="000000"/>
                </a:solidFill>
                <a:latin typeface="Arial" charset="0"/>
              </a:rPr>
              <a:t>2 Pyruvate</a:t>
            </a:r>
          </a:p>
        </p:txBody>
      </p:sp>
      <p:sp>
        <p:nvSpPr>
          <p:cNvPr id="9" name="Text Box 31"/>
          <p:cNvSpPr txBox="1">
            <a:spLocks noChangeArrowheads="1"/>
          </p:cNvSpPr>
          <p:nvPr/>
        </p:nvSpPr>
        <p:spPr bwMode="auto">
          <a:xfrm>
            <a:off x="6266314" y="3699457"/>
            <a:ext cx="44036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a:solidFill>
                  <a:srgbClr val="000000"/>
                </a:solidFill>
                <a:latin typeface="Arial" charset="0"/>
              </a:rPr>
              <a:t>ATP</a:t>
            </a:r>
          </a:p>
        </p:txBody>
      </p:sp>
      <p:sp>
        <p:nvSpPr>
          <p:cNvPr id="10" name="Text Box 31"/>
          <p:cNvSpPr txBox="1">
            <a:spLocks noChangeArrowheads="1"/>
          </p:cNvSpPr>
          <p:nvPr/>
        </p:nvSpPr>
        <p:spPr bwMode="auto">
          <a:xfrm>
            <a:off x="5792179" y="3741790"/>
            <a:ext cx="12837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a:solidFill>
                  <a:srgbClr val="000000"/>
                </a:solidFill>
                <a:latin typeface="Arial" charset="0"/>
              </a:rPr>
              <a:t>2</a:t>
            </a:r>
          </a:p>
        </p:txBody>
      </p:sp>
      <p:sp>
        <p:nvSpPr>
          <p:cNvPr id="11" name="Text Box 31"/>
          <p:cNvSpPr txBox="1">
            <a:spLocks noChangeArrowheads="1"/>
          </p:cNvSpPr>
          <p:nvPr/>
        </p:nvSpPr>
        <p:spPr bwMode="auto">
          <a:xfrm>
            <a:off x="7883447" y="3276125"/>
            <a:ext cx="66679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a:solidFill>
                  <a:srgbClr val="000000"/>
                </a:solidFill>
                <a:latin typeface="Arial" charset="0"/>
              </a:rPr>
              <a:t>NADH</a:t>
            </a:r>
          </a:p>
        </p:txBody>
      </p:sp>
      <p:sp>
        <p:nvSpPr>
          <p:cNvPr id="12" name="Text Box 31"/>
          <p:cNvSpPr txBox="1">
            <a:spLocks noChangeArrowheads="1"/>
          </p:cNvSpPr>
          <p:nvPr/>
        </p:nvSpPr>
        <p:spPr bwMode="auto">
          <a:xfrm>
            <a:off x="7934248" y="1904524"/>
            <a:ext cx="5899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a:solidFill>
                  <a:srgbClr val="000000"/>
                </a:solidFill>
                <a:latin typeface="Arial" charset="0"/>
              </a:rPr>
              <a:t>NAD</a:t>
            </a:r>
            <a:r>
              <a:rPr lang="en-US" sz="1800" baseline="30000" dirty="0">
                <a:solidFill>
                  <a:srgbClr val="000000"/>
                </a:solidFill>
                <a:latin typeface="Symbol Std"/>
                <a:cs typeface="Symbol Std"/>
              </a:rPr>
              <a:t>+</a:t>
            </a:r>
          </a:p>
        </p:txBody>
      </p:sp>
      <p:sp>
        <p:nvSpPr>
          <p:cNvPr id="13" name="Text Box 31"/>
          <p:cNvSpPr txBox="1">
            <a:spLocks noChangeArrowheads="1"/>
          </p:cNvSpPr>
          <p:nvPr/>
        </p:nvSpPr>
        <p:spPr bwMode="auto">
          <a:xfrm>
            <a:off x="7976582" y="3784125"/>
            <a:ext cx="58990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a:solidFill>
                  <a:srgbClr val="000000"/>
                </a:solidFill>
                <a:latin typeface="Symbol Std"/>
                <a:cs typeface="Symbol Std"/>
              </a:rPr>
              <a:t>+</a:t>
            </a:r>
            <a:r>
              <a:rPr lang="en-US" sz="1800" dirty="0">
                <a:solidFill>
                  <a:srgbClr val="000000"/>
                </a:solidFill>
                <a:latin typeface="Arial" charset="0"/>
              </a:rPr>
              <a:t>2 H</a:t>
            </a:r>
            <a:r>
              <a:rPr lang="en-US" sz="1800" baseline="30000" dirty="0">
                <a:solidFill>
                  <a:srgbClr val="000000"/>
                </a:solidFill>
                <a:latin typeface="Symbol Std"/>
                <a:cs typeface="Symbol Std"/>
              </a:rPr>
              <a:t>+</a:t>
            </a:r>
          </a:p>
        </p:txBody>
      </p:sp>
      <p:sp>
        <p:nvSpPr>
          <p:cNvPr id="14" name="Text Box 31"/>
          <p:cNvSpPr txBox="1">
            <a:spLocks noChangeArrowheads="1"/>
          </p:cNvSpPr>
          <p:nvPr/>
        </p:nvSpPr>
        <p:spPr bwMode="auto">
          <a:xfrm>
            <a:off x="5919180" y="2090792"/>
            <a:ext cx="2564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a:solidFill>
                  <a:srgbClr val="000000"/>
                </a:solidFill>
                <a:latin typeface="Symbol Std"/>
                <a:cs typeface="Symbol Std"/>
              </a:rPr>
              <a:t>+</a:t>
            </a:r>
            <a:r>
              <a:rPr lang="en-US" sz="1800" dirty="0">
                <a:solidFill>
                  <a:srgbClr val="000000"/>
                </a:solidFill>
                <a:latin typeface="Arial" charset="0"/>
              </a:rPr>
              <a:t>2</a:t>
            </a:r>
            <a:endParaRPr lang="en-US" sz="1800" baseline="30000" dirty="0">
              <a:solidFill>
                <a:srgbClr val="000000"/>
              </a:solidFill>
              <a:latin typeface="Symbol Std"/>
              <a:cs typeface="Symbol Std"/>
            </a:endParaRPr>
          </a:p>
        </p:txBody>
      </p:sp>
      <p:sp>
        <p:nvSpPr>
          <p:cNvPr id="15" name="Text Box 31"/>
          <p:cNvSpPr txBox="1">
            <a:spLocks noChangeArrowheads="1"/>
          </p:cNvSpPr>
          <p:nvPr/>
        </p:nvSpPr>
        <p:spPr bwMode="auto">
          <a:xfrm>
            <a:off x="7654846" y="3276123"/>
            <a:ext cx="12837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a:solidFill>
                  <a:srgbClr val="000000"/>
                </a:solidFill>
                <a:latin typeface="Arial" charset="0"/>
              </a:rPr>
              <a:t>2</a:t>
            </a:r>
          </a:p>
        </p:txBody>
      </p:sp>
      <p:sp>
        <p:nvSpPr>
          <p:cNvPr id="16" name="Text Box 31"/>
          <p:cNvSpPr txBox="1">
            <a:spLocks noChangeArrowheads="1"/>
          </p:cNvSpPr>
          <p:nvPr/>
        </p:nvSpPr>
        <p:spPr bwMode="auto">
          <a:xfrm>
            <a:off x="7646378" y="1896055"/>
            <a:ext cx="12837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a:solidFill>
                  <a:srgbClr val="000000"/>
                </a:solidFill>
                <a:latin typeface="Arial" charset="0"/>
              </a:rPr>
              <a:t>2</a:t>
            </a:r>
          </a:p>
        </p:txBody>
      </p:sp>
      <p:sp>
        <p:nvSpPr>
          <p:cNvPr id="17" name="Text Box 31"/>
          <p:cNvSpPr txBox="1">
            <a:spLocks noChangeArrowheads="1"/>
          </p:cNvSpPr>
          <p:nvPr/>
        </p:nvSpPr>
        <p:spPr bwMode="auto">
          <a:xfrm>
            <a:off x="6367913" y="2082323"/>
            <a:ext cx="1497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a:solidFill>
                  <a:srgbClr val="000000"/>
                </a:solidFill>
                <a:latin typeface="Arial" charset="0"/>
              </a:rPr>
              <a:t>P</a:t>
            </a:r>
          </a:p>
        </p:txBody>
      </p:sp>
      <p:sp>
        <p:nvSpPr>
          <p:cNvPr id="18" name="Rectangle 2"/>
          <p:cNvSpPr txBox="1">
            <a:spLocks noChangeArrowheads="1"/>
          </p:cNvSpPr>
          <p:nvPr/>
        </p:nvSpPr>
        <p:spPr>
          <a:xfrm>
            <a:off x="0" y="76200"/>
            <a:ext cx="4872182" cy="20145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06400" indent="-406400"/>
            <a:r>
              <a:rPr lang="en-US" altLang="en-US" sz="2800" b="1" dirty="0">
                <a:solidFill>
                  <a:srgbClr val="0070C0"/>
                </a:solidFill>
                <a:latin typeface="Arial"/>
                <a:ea typeface="ＭＳ Ｐゴシック" panose="020B0600070205080204" pitchFamily="34" charset="-128"/>
                <a:cs typeface="Arial"/>
              </a:rPr>
              <a:t>1) Glycolysis</a:t>
            </a:r>
            <a:r>
              <a:rPr lang="en-US" altLang="en-US" sz="2800" b="1" dirty="0">
                <a:solidFill>
                  <a:srgbClr val="558ED5"/>
                </a:solidFill>
                <a:latin typeface="Arial"/>
                <a:ea typeface="ＭＳ Ｐゴシック" panose="020B0600070205080204" pitchFamily="34" charset="-128"/>
                <a:cs typeface="Arial"/>
              </a:rPr>
              <a:t>: </a:t>
            </a:r>
            <a:r>
              <a:rPr lang="en-US" sz="2600" b="1" dirty="0">
                <a:solidFill>
                  <a:srgbClr val="4782AB"/>
                </a:solidFill>
                <a:latin typeface="Arial"/>
                <a:cs typeface="Arial"/>
              </a:rPr>
              <a:t>harvest of chemical energy by oxidizing glucose to pyruvate</a:t>
            </a:r>
            <a:endParaRPr lang="en-US" altLang="en-US" sz="2600" b="1" dirty="0">
              <a:solidFill>
                <a:srgbClr val="4782AB"/>
              </a:solidFill>
              <a:latin typeface="Arial"/>
              <a:ea typeface="ＭＳ Ｐゴシック" panose="020B0600070205080204" pitchFamily="34" charset="-128"/>
              <a:cs typeface="Arial"/>
            </a:endParaRPr>
          </a:p>
        </p:txBody>
      </p:sp>
      <p:graphicFrame>
        <p:nvGraphicFramePr>
          <p:cNvPr id="19" name="Table 18"/>
          <p:cNvGraphicFramePr>
            <a:graphicFrameLocks noGrp="1"/>
          </p:cNvGraphicFramePr>
          <p:nvPr>
            <p:extLst>
              <p:ext uri="{D42A27DB-BD31-4B8C-83A1-F6EECF244321}">
                <p14:modId xmlns:p14="http://schemas.microsoft.com/office/powerpoint/2010/main" val="2006406775"/>
              </p:ext>
            </p:extLst>
          </p:nvPr>
        </p:nvGraphicFramePr>
        <p:xfrm>
          <a:off x="350530" y="2368445"/>
          <a:ext cx="5000007" cy="3332835"/>
        </p:xfrm>
        <a:graphic>
          <a:graphicData uri="http://schemas.openxmlformats.org/drawingml/2006/table">
            <a:tbl>
              <a:tblPr firstRow="1" bandRow="1">
                <a:tableStyleId>{5C22544A-7EE6-4342-B048-85BDC9FD1C3A}</a:tableStyleId>
              </a:tblPr>
              <a:tblGrid>
                <a:gridCol w="2205862">
                  <a:extLst>
                    <a:ext uri="{9D8B030D-6E8A-4147-A177-3AD203B41FA5}">
                      <a16:colId xmlns:a16="http://schemas.microsoft.com/office/drawing/2014/main" xmlns="" val="20000"/>
                    </a:ext>
                  </a:extLst>
                </a:gridCol>
                <a:gridCol w="2794145">
                  <a:extLst>
                    <a:ext uri="{9D8B030D-6E8A-4147-A177-3AD203B41FA5}">
                      <a16:colId xmlns:a16="http://schemas.microsoft.com/office/drawing/2014/main" xmlns="" val="20001"/>
                    </a:ext>
                  </a:extLst>
                </a:gridCol>
              </a:tblGrid>
              <a:tr h="246519">
                <a:tc>
                  <a:txBody>
                    <a:bodyPr/>
                    <a:lstStyle/>
                    <a:p>
                      <a:r>
                        <a:rPr lang="en-US" sz="2400" dirty="0"/>
                        <a:t>Reactants</a:t>
                      </a:r>
                    </a:p>
                  </a:txBody>
                  <a:tcPr/>
                </a:tc>
                <a:tc>
                  <a:txBody>
                    <a:bodyPr/>
                    <a:lstStyle/>
                    <a:p>
                      <a:r>
                        <a:rPr lang="en-US" sz="2400" dirty="0"/>
                        <a:t>Products</a:t>
                      </a:r>
                    </a:p>
                  </a:txBody>
                  <a:tcPr/>
                </a:tc>
                <a:extLst>
                  <a:ext uri="{0D108BD9-81ED-4DB2-BD59-A6C34878D82A}">
                    <a16:rowId xmlns:a16="http://schemas.microsoft.com/office/drawing/2014/main" xmlns="" val="10000"/>
                  </a:ext>
                </a:extLst>
              </a:tr>
              <a:tr h="575127">
                <a:tc>
                  <a:txBody>
                    <a:bodyPr/>
                    <a:lstStyle/>
                    <a:p>
                      <a:pPr algn="l"/>
                      <a:r>
                        <a:rPr lang="en-US" sz="1800" b="1" dirty="0">
                          <a:latin typeface="Arial"/>
                          <a:cs typeface="Arial"/>
                        </a:rPr>
                        <a:t>Glucose (C</a:t>
                      </a:r>
                      <a:r>
                        <a:rPr lang="en-US" sz="1800" b="1" baseline="-25000" dirty="0">
                          <a:latin typeface="Arial"/>
                          <a:cs typeface="Arial"/>
                        </a:rPr>
                        <a:t>6</a:t>
                      </a:r>
                      <a:r>
                        <a:rPr lang="en-US" sz="1800" b="1" baseline="0" dirty="0">
                          <a:latin typeface="Arial"/>
                          <a:cs typeface="Arial"/>
                        </a:rPr>
                        <a:t>)</a:t>
                      </a:r>
                      <a:endParaRPr lang="en-US" sz="1800" b="1" dirty="0">
                        <a:latin typeface="Arial"/>
                        <a:cs typeface="Arial"/>
                      </a:endParaRPr>
                    </a:p>
                  </a:txBody>
                  <a:tcPr anchor="ctr"/>
                </a:tc>
                <a:tc>
                  <a:txBody>
                    <a:bodyPr/>
                    <a:lstStyle/>
                    <a:p>
                      <a:pPr algn="l"/>
                      <a:r>
                        <a:rPr lang="en-US" sz="1800" b="1" dirty="0">
                          <a:latin typeface="Arial"/>
                          <a:cs typeface="Arial"/>
                        </a:rPr>
                        <a:t>2 Pyruvates (2C</a:t>
                      </a:r>
                      <a:r>
                        <a:rPr lang="en-US" sz="1800" b="1" baseline="-25000" dirty="0">
                          <a:latin typeface="Arial"/>
                          <a:cs typeface="Arial"/>
                        </a:rPr>
                        <a:t>3</a:t>
                      </a:r>
                      <a:r>
                        <a:rPr lang="en-US" sz="1800" b="1" baseline="0" dirty="0">
                          <a:latin typeface="Arial"/>
                          <a:cs typeface="Arial"/>
                        </a:rPr>
                        <a:t>)</a:t>
                      </a:r>
                      <a:endParaRPr lang="en-US" sz="1800" b="1" dirty="0">
                        <a:latin typeface="Arial"/>
                        <a:cs typeface="Arial"/>
                      </a:endParaRPr>
                    </a:p>
                  </a:txBody>
                  <a:tcPr anchor="ctr"/>
                </a:tc>
                <a:extLst>
                  <a:ext uri="{0D108BD9-81ED-4DB2-BD59-A6C34878D82A}">
                    <a16:rowId xmlns:a16="http://schemas.microsoft.com/office/drawing/2014/main" xmlns="" val="10001"/>
                  </a:ext>
                </a:extLst>
              </a:tr>
              <a:tr h="575127">
                <a:tc>
                  <a:txBody>
                    <a:bodyPr/>
                    <a:lstStyle/>
                    <a:p>
                      <a:pPr algn="l"/>
                      <a:r>
                        <a:rPr lang="en-US" sz="1800" b="1" dirty="0">
                          <a:latin typeface="Arial"/>
                          <a:cs typeface="Arial"/>
                        </a:rPr>
                        <a:t>2</a:t>
                      </a:r>
                      <a:r>
                        <a:rPr lang="en-US" sz="1800" b="1" baseline="0" dirty="0">
                          <a:latin typeface="Arial"/>
                          <a:cs typeface="Arial"/>
                        </a:rPr>
                        <a:t> NAD</a:t>
                      </a:r>
                      <a:r>
                        <a:rPr lang="en-US" sz="1800" b="1" baseline="30000" dirty="0">
                          <a:latin typeface="Arial"/>
                          <a:cs typeface="Arial"/>
                        </a:rPr>
                        <a:t>+</a:t>
                      </a:r>
                      <a:endParaRPr lang="en-US" sz="1800" b="1" dirty="0">
                        <a:latin typeface="Arial"/>
                        <a:cs typeface="Arial"/>
                      </a:endParaRPr>
                    </a:p>
                  </a:txBody>
                  <a:tcPr anchor="ctr"/>
                </a:tc>
                <a:tc>
                  <a:txBody>
                    <a:bodyPr/>
                    <a:lstStyle/>
                    <a:p>
                      <a:pPr algn="l"/>
                      <a:r>
                        <a:rPr lang="en-US" sz="1800" b="1" dirty="0">
                          <a:latin typeface="Arial"/>
                          <a:cs typeface="Arial"/>
                        </a:rPr>
                        <a:t>2 NADH+H</a:t>
                      </a:r>
                      <a:r>
                        <a:rPr lang="en-US" sz="1800" b="1" baseline="30000" dirty="0">
                          <a:latin typeface="Arial"/>
                          <a:cs typeface="Arial"/>
                        </a:rPr>
                        <a:t>+</a:t>
                      </a:r>
                      <a:endParaRPr lang="en-US" sz="1800" b="1" dirty="0">
                        <a:latin typeface="Arial"/>
                        <a:cs typeface="Arial"/>
                      </a:endParaRPr>
                    </a:p>
                  </a:txBody>
                  <a:tcPr anchor="ctr"/>
                </a:tc>
                <a:extLst>
                  <a:ext uri="{0D108BD9-81ED-4DB2-BD59-A6C34878D82A}">
                    <a16:rowId xmlns:a16="http://schemas.microsoft.com/office/drawing/2014/main" xmlns="" val="10002"/>
                  </a:ext>
                </a:extLst>
              </a:tr>
              <a:tr h="575127">
                <a:tc>
                  <a:txBody>
                    <a:bodyPr/>
                    <a:lstStyle/>
                    <a:p>
                      <a:pPr marL="0" indent="0" algn="l">
                        <a:tabLst/>
                      </a:pPr>
                      <a:r>
                        <a:rPr lang="en-US" sz="1800" b="1" dirty="0">
                          <a:latin typeface="Arial"/>
                          <a:cs typeface="Arial"/>
                        </a:rPr>
                        <a:t>(2 ATP)</a:t>
                      </a:r>
                    </a:p>
                  </a:txBody>
                  <a:tcPr anchor="ctr"/>
                </a:tc>
                <a:tc>
                  <a:txBody>
                    <a:bodyPr/>
                    <a:lstStyle/>
                    <a:p>
                      <a:pPr marL="409575" indent="-409575" algn="l">
                        <a:tabLst/>
                      </a:pPr>
                      <a:r>
                        <a:rPr lang="en-US" sz="1800" b="1" dirty="0">
                          <a:latin typeface="Arial"/>
                          <a:cs typeface="Arial"/>
                        </a:rPr>
                        <a:t>(2 ADP)</a:t>
                      </a:r>
                    </a:p>
                  </a:txBody>
                  <a:tcPr anchor="ctr"/>
                </a:tc>
                <a:extLst>
                  <a:ext uri="{0D108BD9-81ED-4DB2-BD59-A6C34878D82A}">
                    <a16:rowId xmlns:a16="http://schemas.microsoft.com/office/drawing/2014/main" xmlns="" val="10003"/>
                  </a:ext>
                </a:extLst>
              </a:tr>
              <a:tr h="575127">
                <a:tc>
                  <a:txBody>
                    <a:bodyPr/>
                    <a:lstStyle/>
                    <a:p>
                      <a:pPr marL="469900" indent="-469900" algn="l">
                        <a:tabLst/>
                      </a:pPr>
                      <a:r>
                        <a:rPr lang="en-US" sz="1800" b="1" dirty="0">
                          <a:latin typeface="Arial"/>
                          <a:cs typeface="Arial"/>
                        </a:rPr>
                        <a:t>(4 ADP)</a:t>
                      </a:r>
                    </a:p>
                  </a:txBody>
                  <a:tcPr anchor="ctr"/>
                </a:tc>
                <a:tc>
                  <a:txBody>
                    <a:bodyPr/>
                    <a:lstStyle/>
                    <a:p>
                      <a:pPr marL="409575" indent="-409575" algn="l">
                        <a:tabLst/>
                      </a:pPr>
                      <a:r>
                        <a:rPr lang="en-US" sz="1800" b="1" dirty="0">
                          <a:latin typeface="Arial"/>
                          <a:cs typeface="Arial"/>
                        </a:rPr>
                        <a:t>(4 ATP)</a:t>
                      </a:r>
                    </a:p>
                  </a:txBody>
                  <a:tcPr anchor="ctr"/>
                </a:tc>
                <a:extLst>
                  <a:ext uri="{0D108BD9-81ED-4DB2-BD59-A6C34878D82A}">
                    <a16:rowId xmlns:a16="http://schemas.microsoft.com/office/drawing/2014/main" xmlns="" val="10004"/>
                  </a:ext>
                </a:extLst>
              </a:tr>
              <a:tr h="575127">
                <a:tc>
                  <a:txBody>
                    <a:bodyPr/>
                    <a:lstStyle/>
                    <a:p>
                      <a:pPr algn="l"/>
                      <a:r>
                        <a:rPr lang="en-US" sz="1800" b="1" dirty="0">
                          <a:latin typeface="Arial"/>
                          <a:cs typeface="Arial"/>
                        </a:rPr>
                        <a:t>Net:</a:t>
                      </a:r>
                      <a:r>
                        <a:rPr lang="en-US" sz="1800" b="1" baseline="0" dirty="0">
                          <a:latin typeface="Arial"/>
                          <a:cs typeface="Arial"/>
                        </a:rPr>
                        <a:t> 2 ADP</a:t>
                      </a:r>
                      <a:endParaRPr lang="en-US" sz="1800" b="1" dirty="0">
                        <a:latin typeface="Arial"/>
                        <a:cs typeface="Arial"/>
                      </a:endParaRPr>
                    </a:p>
                  </a:txBody>
                  <a:tcPr anchor="ctr"/>
                </a:tc>
                <a:tc>
                  <a:txBody>
                    <a:bodyPr/>
                    <a:lstStyle/>
                    <a:p>
                      <a:pPr algn="l"/>
                      <a:r>
                        <a:rPr lang="en-US" sz="1800" b="1" baseline="0" dirty="0">
                          <a:latin typeface="Arial"/>
                          <a:cs typeface="Arial"/>
                        </a:rPr>
                        <a:t>Net: 2 ATP</a:t>
                      </a:r>
                      <a:endParaRPr lang="en-US" sz="1800" b="1" dirty="0">
                        <a:latin typeface="Arial"/>
                        <a:cs typeface="Arial"/>
                      </a:endParaRPr>
                    </a:p>
                  </a:txBody>
                  <a:tcPr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804519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5"/>
          <p:cNvSpPr>
            <a:spLocks noGrp="1"/>
          </p:cNvSpPr>
          <p:nvPr>
            <p:ph idx="1"/>
          </p:nvPr>
        </p:nvSpPr>
        <p:spPr>
          <a:xfrm>
            <a:off x="457200" y="977462"/>
            <a:ext cx="8229600" cy="5148701"/>
          </a:xfrm>
          <a:prstGeom prst="rect">
            <a:avLst/>
          </a:prstGeom>
        </p:spPr>
        <p:txBody>
          <a:bodyPr/>
          <a:lstStyle/>
          <a:p>
            <a:pPr marL="0" indent="0">
              <a:buFontTx/>
              <a:buNone/>
            </a:pPr>
            <a:r>
              <a:rPr lang="en-US" altLang="en-US" sz="2800" b="1" dirty="0">
                <a:solidFill>
                  <a:srgbClr val="0070C0"/>
                </a:solidFill>
                <a:latin typeface="Arial" panose="020B0604020202020204" pitchFamily="34" charset="0"/>
                <a:ea typeface="ＭＳ Ｐゴシック" pitchFamily="34" charset="-128"/>
                <a:cs typeface="Arial" panose="020B0604020202020204" pitchFamily="34" charset="0"/>
              </a:rPr>
              <a:t>Which does NOT describe glycolysis?</a:t>
            </a:r>
          </a:p>
          <a:p>
            <a:pPr marL="0" indent="0">
              <a:buFontTx/>
              <a:buNone/>
            </a:pPr>
            <a:endParaRPr lang="en-US" altLang="en-US" sz="2800" dirty="0">
              <a:latin typeface="Calibri" panose="020F0502020204030204" pitchFamily="34" charset="0"/>
              <a:ea typeface="ＭＳ Ｐゴシック" pitchFamily="34" charset="-128"/>
            </a:endParaRPr>
          </a:p>
          <a:p>
            <a:pPr marL="0" indent="0">
              <a:buFontTx/>
              <a:buNone/>
            </a:pPr>
            <a:r>
              <a:rPr lang="en-US" altLang="en-US" sz="2800" dirty="0">
                <a:latin typeface="Arial"/>
                <a:ea typeface="ＭＳ Ｐゴシック" pitchFamily="34" charset="-128"/>
                <a:cs typeface="Arial"/>
              </a:rPr>
              <a:t>A. It is used to make ATP.</a:t>
            </a:r>
          </a:p>
          <a:p>
            <a:pPr marL="396875" indent="-396875">
              <a:buFontTx/>
              <a:buNone/>
            </a:pPr>
            <a:r>
              <a:rPr lang="en-US" altLang="en-US" sz="2800" dirty="0">
                <a:latin typeface="Arial"/>
                <a:ea typeface="ＭＳ Ｐゴシック" pitchFamily="34" charset="-128"/>
                <a:cs typeface="Arial"/>
              </a:rPr>
              <a:t>B. Two three-carbon compounds are produced from each glucose.</a:t>
            </a:r>
          </a:p>
          <a:p>
            <a:pPr marL="0" indent="0">
              <a:buFontTx/>
              <a:buNone/>
            </a:pPr>
            <a:r>
              <a:rPr lang="en-US" altLang="en-US" sz="2800" dirty="0">
                <a:latin typeface="Arial"/>
                <a:ea typeface="ＭＳ Ｐゴシック" pitchFamily="34" charset="-128"/>
                <a:cs typeface="Arial"/>
              </a:rPr>
              <a:t>C. It requires O</a:t>
            </a:r>
            <a:r>
              <a:rPr lang="en-US" altLang="en-US" sz="2800" baseline="-25000" dirty="0">
                <a:latin typeface="Arial"/>
                <a:ea typeface="ＭＳ Ｐゴシック" pitchFamily="34" charset="-128"/>
                <a:cs typeface="Arial"/>
              </a:rPr>
              <a:t>2</a:t>
            </a:r>
            <a:r>
              <a:rPr lang="en-US" altLang="en-US" sz="2800" dirty="0">
                <a:latin typeface="Arial"/>
                <a:ea typeface="ＭＳ Ｐゴシック" pitchFamily="34" charset="-128"/>
                <a:cs typeface="Arial"/>
              </a:rPr>
              <a:t>. </a:t>
            </a:r>
          </a:p>
          <a:p>
            <a:pPr marL="0" indent="0">
              <a:buFontTx/>
              <a:buNone/>
            </a:pPr>
            <a:r>
              <a:rPr lang="en-US" altLang="en-US" sz="2800" dirty="0">
                <a:latin typeface="Arial"/>
                <a:ea typeface="ＭＳ Ｐゴシック" pitchFamily="34" charset="-128"/>
                <a:cs typeface="Arial"/>
              </a:rPr>
              <a:t>D. It is used by prokaryotic cells. </a:t>
            </a:r>
          </a:p>
        </p:txBody>
      </p:sp>
    </p:spTree>
    <p:extLst>
      <p:ext uri="{BB962C8B-B14F-4D97-AF65-F5344CB8AC3E}">
        <p14:creationId xmlns:p14="http://schemas.microsoft.com/office/powerpoint/2010/main" val="5054868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5"/>
          <p:cNvSpPr>
            <a:spLocks noGrp="1"/>
          </p:cNvSpPr>
          <p:nvPr>
            <p:ph idx="1"/>
          </p:nvPr>
        </p:nvSpPr>
        <p:spPr>
          <a:xfrm>
            <a:off x="457200" y="977462"/>
            <a:ext cx="8229600" cy="5148701"/>
          </a:xfrm>
          <a:prstGeom prst="rect">
            <a:avLst/>
          </a:prstGeom>
        </p:spPr>
        <p:txBody>
          <a:bodyPr/>
          <a:lstStyle/>
          <a:p>
            <a:pPr marL="0" indent="0">
              <a:buFontTx/>
              <a:buNone/>
            </a:pPr>
            <a:r>
              <a:rPr lang="en-US" altLang="en-US" sz="2800" b="1" dirty="0">
                <a:solidFill>
                  <a:srgbClr val="0070C0"/>
                </a:solidFill>
                <a:latin typeface="Arial" panose="020B0604020202020204" pitchFamily="34" charset="0"/>
                <a:ea typeface="ＭＳ Ｐゴシック" pitchFamily="34" charset="-128"/>
                <a:cs typeface="Arial" panose="020B0604020202020204" pitchFamily="34" charset="0"/>
              </a:rPr>
              <a:t>Which does NOT describe glycolysis?</a:t>
            </a:r>
          </a:p>
          <a:p>
            <a:pPr marL="0" indent="0">
              <a:buFontTx/>
              <a:buNone/>
            </a:pPr>
            <a:endParaRPr lang="en-US" altLang="en-US" sz="2800" dirty="0">
              <a:latin typeface="Calibri" panose="020F0502020204030204" pitchFamily="34" charset="0"/>
              <a:ea typeface="ＭＳ Ｐゴシック" pitchFamily="34" charset="-128"/>
            </a:endParaRPr>
          </a:p>
          <a:p>
            <a:pPr marL="0" indent="0">
              <a:buFontTx/>
              <a:buNone/>
            </a:pPr>
            <a:r>
              <a:rPr lang="en-US" altLang="en-US" sz="2800" dirty="0">
                <a:latin typeface="Arial"/>
                <a:ea typeface="ＭＳ Ｐゴシック" pitchFamily="34" charset="-128"/>
                <a:cs typeface="Arial"/>
              </a:rPr>
              <a:t>A. It is used to make ATP.</a:t>
            </a:r>
          </a:p>
          <a:p>
            <a:pPr marL="396875" indent="-396875">
              <a:buFontTx/>
              <a:buNone/>
            </a:pPr>
            <a:r>
              <a:rPr lang="en-US" altLang="en-US" sz="2800" dirty="0">
                <a:latin typeface="Arial"/>
                <a:ea typeface="ＭＳ Ｐゴシック" pitchFamily="34" charset="-128"/>
                <a:cs typeface="Arial"/>
              </a:rPr>
              <a:t>B. Two three-carbon compounds are produced from each glucose.</a:t>
            </a:r>
          </a:p>
          <a:p>
            <a:pPr marL="0" indent="0">
              <a:buFontTx/>
              <a:buNone/>
            </a:pPr>
            <a:r>
              <a:rPr lang="en-US" altLang="en-US" sz="2800" dirty="0">
                <a:solidFill>
                  <a:srgbClr val="FF0000"/>
                </a:solidFill>
                <a:latin typeface="Arial"/>
                <a:ea typeface="ＭＳ Ｐゴシック" pitchFamily="34" charset="-128"/>
                <a:cs typeface="Arial"/>
              </a:rPr>
              <a:t>C. It requires O</a:t>
            </a:r>
            <a:r>
              <a:rPr lang="en-US" altLang="en-US" sz="2800" baseline="-25000" dirty="0">
                <a:solidFill>
                  <a:srgbClr val="FF0000"/>
                </a:solidFill>
                <a:latin typeface="Arial"/>
                <a:ea typeface="ＭＳ Ｐゴシック" pitchFamily="34" charset="-128"/>
                <a:cs typeface="Arial"/>
              </a:rPr>
              <a:t>2</a:t>
            </a:r>
            <a:r>
              <a:rPr lang="en-US" altLang="en-US" sz="2800" dirty="0">
                <a:solidFill>
                  <a:srgbClr val="FF0000"/>
                </a:solidFill>
                <a:latin typeface="Arial"/>
                <a:ea typeface="ＭＳ Ｐゴシック" pitchFamily="34" charset="-128"/>
                <a:cs typeface="Arial"/>
              </a:rPr>
              <a:t>. </a:t>
            </a:r>
          </a:p>
          <a:p>
            <a:pPr marL="0" indent="0">
              <a:buFontTx/>
              <a:buNone/>
            </a:pPr>
            <a:r>
              <a:rPr lang="en-US" altLang="en-US" sz="2800" dirty="0">
                <a:latin typeface="Arial"/>
                <a:ea typeface="ＭＳ Ｐゴシック" pitchFamily="34" charset="-128"/>
                <a:cs typeface="Arial"/>
              </a:rPr>
              <a:t>D. It is used by prokaryotic cells. </a:t>
            </a:r>
          </a:p>
        </p:txBody>
      </p:sp>
    </p:spTree>
    <p:extLst>
      <p:ext uri="{BB962C8B-B14F-4D97-AF65-F5344CB8AC3E}">
        <p14:creationId xmlns:p14="http://schemas.microsoft.com/office/powerpoint/2010/main" val="1230518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5"/>
          <p:cNvSpPr>
            <a:spLocks noGrp="1"/>
          </p:cNvSpPr>
          <p:nvPr>
            <p:ph idx="1"/>
          </p:nvPr>
        </p:nvSpPr>
        <p:spPr>
          <a:xfrm>
            <a:off x="457200" y="1377547"/>
            <a:ext cx="8229600" cy="5148701"/>
          </a:xfrm>
          <a:prstGeom prst="rect">
            <a:avLst/>
          </a:prstGeom>
        </p:spPr>
        <p:txBody>
          <a:bodyPr/>
          <a:lstStyle/>
          <a:p>
            <a:pPr marL="0" indent="0">
              <a:buFontTx/>
              <a:buNone/>
            </a:pPr>
            <a:r>
              <a:rPr lang="en-US" altLang="en-US" sz="2800" b="1" dirty="0">
                <a:solidFill>
                  <a:srgbClr val="0070C0"/>
                </a:solidFill>
                <a:latin typeface="Arial" panose="020B0604020202020204" pitchFamily="34" charset="0"/>
                <a:ea typeface="ＭＳ Ｐゴシック" pitchFamily="34" charset="-128"/>
                <a:cs typeface="Arial" panose="020B0604020202020204" pitchFamily="34" charset="0"/>
              </a:rPr>
              <a:t>Which does NOT describe glycolysis?</a:t>
            </a:r>
          </a:p>
          <a:p>
            <a:pPr marL="0" indent="0">
              <a:buFontTx/>
              <a:buNone/>
            </a:pPr>
            <a:endParaRPr lang="en-US" altLang="en-US" sz="2800" dirty="0">
              <a:latin typeface="Calibri" panose="020F0502020204030204" pitchFamily="34" charset="0"/>
              <a:ea typeface="ＭＳ Ｐゴシック" pitchFamily="34" charset="-128"/>
            </a:endParaRPr>
          </a:p>
          <a:p>
            <a:pPr marL="0" indent="0">
              <a:buFontTx/>
              <a:buNone/>
            </a:pPr>
            <a:r>
              <a:rPr lang="en-US" altLang="en-US" sz="2800" dirty="0">
                <a:latin typeface="Arial"/>
                <a:ea typeface="ＭＳ Ｐゴシック" pitchFamily="34" charset="-128"/>
                <a:cs typeface="Arial"/>
              </a:rPr>
              <a:t>A. It is used to make ATP.</a:t>
            </a:r>
          </a:p>
          <a:p>
            <a:pPr marL="396875" indent="-396875">
              <a:buFontTx/>
              <a:buNone/>
            </a:pPr>
            <a:r>
              <a:rPr lang="en-US" altLang="en-US" sz="2800" dirty="0">
                <a:latin typeface="Arial"/>
                <a:ea typeface="ＭＳ Ｐゴシック" pitchFamily="34" charset="-128"/>
                <a:cs typeface="Arial"/>
              </a:rPr>
              <a:t>B. Two three-carbon compounds are produced from each glucose.</a:t>
            </a:r>
          </a:p>
          <a:p>
            <a:pPr marL="0" indent="0">
              <a:buFontTx/>
              <a:buNone/>
            </a:pPr>
            <a:r>
              <a:rPr lang="en-US" altLang="en-US" sz="2800" dirty="0">
                <a:solidFill>
                  <a:srgbClr val="FF0000"/>
                </a:solidFill>
                <a:latin typeface="Arial"/>
                <a:ea typeface="ＭＳ Ｐゴシック" pitchFamily="34" charset="-128"/>
                <a:cs typeface="Arial"/>
              </a:rPr>
              <a:t>C. It requires O</a:t>
            </a:r>
            <a:r>
              <a:rPr lang="en-US" altLang="en-US" sz="2800" baseline="-25000" dirty="0">
                <a:solidFill>
                  <a:srgbClr val="FF0000"/>
                </a:solidFill>
                <a:latin typeface="Arial"/>
                <a:ea typeface="ＭＳ Ｐゴシック" pitchFamily="34" charset="-128"/>
                <a:cs typeface="Arial"/>
              </a:rPr>
              <a:t>2</a:t>
            </a:r>
            <a:r>
              <a:rPr lang="en-US" altLang="en-US" sz="2800" dirty="0">
                <a:solidFill>
                  <a:srgbClr val="FF0000"/>
                </a:solidFill>
                <a:latin typeface="Arial"/>
                <a:ea typeface="ＭＳ Ｐゴシック" pitchFamily="34" charset="-128"/>
                <a:cs typeface="Arial"/>
              </a:rPr>
              <a:t>. </a:t>
            </a:r>
          </a:p>
          <a:p>
            <a:pPr marL="0" indent="0">
              <a:buFontTx/>
              <a:buNone/>
            </a:pPr>
            <a:r>
              <a:rPr lang="en-US" altLang="en-US" sz="2800" dirty="0">
                <a:latin typeface="Arial"/>
                <a:ea typeface="ＭＳ Ｐゴシック" pitchFamily="34" charset="-128"/>
                <a:cs typeface="Arial"/>
              </a:rPr>
              <a:t>D. It is used by prokaryotic cells. </a:t>
            </a:r>
          </a:p>
        </p:txBody>
      </p:sp>
      <p:pic>
        <p:nvPicPr>
          <p:cNvPr id="4" name="Picture 3" descr="06_06_1CellRespOverview-U.jpg"/>
          <p:cNvPicPr>
            <a:picLocks noChangeAspect="1"/>
          </p:cNvPicPr>
          <p:nvPr/>
        </p:nvPicPr>
        <p:blipFill rotWithShape="1">
          <a:blip r:embed="rId3" cstate="email">
            <a:extLst>
              <a:ext uri="{28A0092B-C50C-407E-A947-70E740481C1C}">
                <a14:useLocalDpi xmlns:a14="http://schemas.microsoft.com/office/drawing/2010/main" val="0"/>
              </a:ext>
            </a:extLst>
          </a:blip>
          <a:srcRect b="3043"/>
          <a:stretch/>
        </p:blipFill>
        <p:spPr>
          <a:xfrm>
            <a:off x="298704" y="1268765"/>
            <a:ext cx="8546592" cy="4964853"/>
          </a:xfrm>
          <a:prstGeom prst="rect">
            <a:avLst/>
          </a:prstGeom>
        </p:spPr>
      </p:pic>
      <p:sp>
        <p:nvSpPr>
          <p:cNvPr id="5" name="Text Box 31"/>
          <p:cNvSpPr txBox="1">
            <a:spLocks noChangeArrowheads="1"/>
          </p:cNvSpPr>
          <p:nvPr/>
        </p:nvSpPr>
        <p:spPr bwMode="auto">
          <a:xfrm>
            <a:off x="3465027" y="2323233"/>
            <a:ext cx="1541325" cy="192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50" dirty="0">
                <a:solidFill>
                  <a:srgbClr val="000000"/>
                </a:solidFill>
                <a:latin typeface="Arial" charset="0"/>
              </a:rPr>
              <a:t>Electrons carried by</a:t>
            </a:r>
          </a:p>
        </p:txBody>
      </p:sp>
      <p:sp>
        <p:nvSpPr>
          <p:cNvPr id="6" name="Text Box 31"/>
          <p:cNvSpPr txBox="1">
            <a:spLocks noChangeArrowheads="1"/>
          </p:cNvSpPr>
          <p:nvPr/>
        </p:nvSpPr>
        <p:spPr bwMode="auto">
          <a:xfrm>
            <a:off x="5124495" y="2348633"/>
            <a:ext cx="463055" cy="192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50" dirty="0">
                <a:solidFill>
                  <a:srgbClr val="000000"/>
                </a:solidFill>
                <a:latin typeface="Arial" charset="0"/>
              </a:rPr>
              <a:t>NADH</a:t>
            </a:r>
          </a:p>
        </p:txBody>
      </p:sp>
      <p:sp>
        <p:nvSpPr>
          <p:cNvPr id="7" name="Text Box 31"/>
          <p:cNvSpPr txBox="1">
            <a:spLocks noChangeArrowheads="1"/>
          </p:cNvSpPr>
          <p:nvPr/>
        </p:nvSpPr>
        <p:spPr bwMode="auto">
          <a:xfrm>
            <a:off x="5793365" y="2357099"/>
            <a:ext cx="500137" cy="192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50" dirty="0">
                <a:solidFill>
                  <a:srgbClr val="000000"/>
                </a:solidFill>
                <a:latin typeface="Arial" charset="0"/>
              </a:rPr>
              <a:t>FADH</a:t>
            </a:r>
            <a:r>
              <a:rPr lang="en-US" sz="1250" baseline="-25000" dirty="0">
                <a:solidFill>
                  <a:srgbClr val="000000"/>
                </a:solidFill>
                <a:latin typeface="Arial" charset="0"/>
              </a:rPr>
              <a:t>2</a:t>
            </a:r>
          </a:p>
        </p:txBody>
      </p:sp>
      <p:sp>
        <p:nvSpPr>
          <p:cNvPr id="8" name="Text Box 31"/>
          <p:cNvSpPr txBox="1">
            <a:spLocks noChangeArrowheads="1"/>
          </p:cNvSpPr>
          <p:nvPr/>
        </p:nvSpPr>
        <p:spPr bwMode="auto">
          <a:xfrm>
            <a:off x="1306028" y="5633699"/>
            <a:ext cx="31804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a:solidFill>
                  <a:srgbClr val="000000"/>
                </a:solidFill>
                <a:latin typeface="Arial" charset="0"/>
              </a:rPr>
              <a:t>ATP</a:t>
            </a:r>
          </a:p>
        </p:txBody>
      </p:sp>
      <p:sp>
        <p:nvSpPr>
          <p:cNvPr id="9" name="Text Box 31"/>
          <p:cNvSpPr txBox="1">
            <a:spLocks noChangeArrowheads="1"/>
          </p:cNvSpPr>
          <p:nvPr/>
        </p:nvSpPr>
        <p:spPr bwMode="auto">
          <a:xfrm>
            <a:off x="6707774" y="5405103"/>
            <a:ext cx="37979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00" dirty="0">
                <a:solidFill>
                  <a:srgbClr val="000000"/>
                </a:solidFill>
                <a:latin typeface="Arial" charset="0"/>
              </a:rPr>
              <a:t>ATP</a:t>
            </a:r>
          </a:p>
        </p:txBody>
      </p:sp>
      <p:sp>
        <p:nvSpPr>
          <p:cNvPr id="10" name="Text Box 31"/>
          <p:cNvSpPr txBox="1">
            <a:spLocks noChangeArrowheads="1"/>
          </p:cNvSpPr>
          <p:nvPr/>
        </p:nvSpPr>
        <p:spPr bwMode="auto">
          <a:xfrm>
            <a:off x="4481031" y="5625231"/>
            <a:ext cx="31804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a:solidFill>
                  <a:srgbClr val="000000"/>
                </a:solidFill>
                <a:latin typeface="Arial" charset="0"/>
              </a:rPr>
              <a:t>ATP</a:t>
            </a:r>
          </a:p>
        </p:txBody>
      </p:sp>
      <p:sp>
        <p:nvSpPr>
          <p:cNvPr id="11" name="Text Box 31"/>
          <p:cNvSpPr txBox="1">
            <a:spLocks noChangeArrowheads="1"/>
          </p:cNvSpPr>
          <p:nvPr/>
        </p:nvSpPr>
        <p:spPr bwMode="auto">
          <a:xfrm>
            <a:off x="1001228" y="3017498"/>
            <a:ext cx="89820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FFFFFF"/>
                </a:solidFill>
                <a:latin typeface="Arial" charset="0"/>
              </a:rPr>
              <a:t>Glycolysis</a:t>
            </a:r>
          </a:p>
        </p:txBody>
      </p:sp>
      <p:sp>
        <p:nvSpPr>
          <p:cNvPr id="12" name="Text Box 31"/>
          <p:cNvSpPr txBox="1">
            <a:spLocks noChangeArrowheads="1"/>
          </p:cNvSpPr>
          <p:nvPr/>
        </p:nvSpPr>
        <p:spPr bwMode="auto">
          <a:xfrm>
            <a:off x="450895" y="3271498"/>
            <a:ext cx="70841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FFFFFF"/>
                </a:solidFill>
                <a:latin typeface="Arial" charset="0"/>
              </a:rPr>
              <a:t>Glucose</a:t>
            </a:r>
          </a:p>
        </p:txBody>
      </p:sp>
      <p:sp>
        <p:nvSpPr>
          <p:cNvPr id="13" name="Text Box 31"/>
          <p:cNvSpPr txBox="1">
            <a:spLocks noChangeArrowheads="1"/>
          </p:cNvSpPr>
          <p:nvPr/>
        </p:nvSpPr>
        <p:spPr bwMode="auto">
          <a:xfrm>
            <a:off x="1712429" y="3271498"/>
            <a:ext cx="75847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FFFFFF"/>
                </a:solidFill>
                <a:latin typeface="Arial" charset="0"/>
              </a:rPr>
              <a:t>Pyruvate</a:t>
            </a:r>
          </a:p>
        </p:txBody>
      </p:sp>
      <p:sp>
        <p:nvSpPr>
          <p:cNvPr id="14" name="Text Box 31"/>
          <p:cNvSpPr txBox="1">
            <a:spLocks noChangeArrowheads="1"/>
          </p:cNvSpPr>
          <p:nvPr/>
        </p:nvSpPr>
        <p:spPr bwMode="auto">
          <a:xfrm>
            <a:off x="2855564" y="3144498"/>
            <a:ext cx="827901"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a:solidFill>
                  <a:srgbClr val="FFFFFF"/>
                </a:solidFill>
                <a:latin typeface="Arial" charset="0"/>
              </a:rPr>
              <a:t>Pyruvate</a:t>
            </a:r>
            <a:br>
              <a:rPr lang="en-US" sz="1400" dirty="0">
                <a:solidFill>
                  <a:srgbClr val="FFFFFF"/>
                </a:solidFill>
                <a:latin typeface="Arial" charset="0"/>
              </a:rPr>
            </a:br>
            <a:r>
              <a:rPr lang="en-US" sz="1400" dirty="0">
                <a:solidFill>
                  <a:srgbClr val="FFFFFF"/>
                </a:solidFill>
                <a:latin typeface="Arial" charset="0"/>
              </a:rPr>
              <a:t>Oxidation</a:t>
            </a:r>
          </a:p>
        </p:txBody>
      </p:sp>
      <p:sp>
        <p:nvSpPr>
          <p:cNvPr id="15" name="Text Box 31"/>
          <p:cNvSpPr txBox="1">
            <a:spLocks noChangeArrowheads="1"/>
          </p:cNvSpPr>
          <p:nvPr/>
        </p:nvSpPr>
        <p:spPr bwMode="auto">
          <a:xfrm>
            <a:off x="4146438" y="3212232"/>
            <a:ext cx="89119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a:solidFill>
                  <a:srgbClr val="FFFFFF"/>
                </a:solidFill>
                <a:latin typeface="Arial" charset="0"/>
              </a:rPr>
              <a:t>Citric Acid</a:t>
            </a:r>
            <a:br>
              <a:rPr lang="en-US" sz="1400" dirty="0">
                <a:solidFill>
                  <a:srgbClr val="FFFFFF"/>
                </a:solidFill>
                <a:latin typeface="Arial" charset="0"/>
              </a:rPr>
            </a:br>
            <a:r>
              <a:rPr lang="en-US" sz="1400" dirty="0">
                <a:solidFill>
                  <a:srgbClr val="FFFFFF"/>
                </a:solidFill>
                <a:latin typeface="Arial" charset="0"/>
              </a:rPr>
              <a:t>Cycle</a:t>
            </a:r>
          </a:p>
        </p:txBody>
      </p:sp>
      <p:sp>
        <p:nvSpPr>
          <p:cNvPr id="16" name="Text Box 31"/>
          <p:cNvSpPr txBox="1">
            <a:spLocks noChangeArrowheads="1"/>
          </p:cNvSpPr>
          <p:nvPr/>
        </p:nvSpPr>
        <p:spPr bwMode="auto">
          <a:xfrm>
            <a:off x="1814446" y="5506695"/>
            <a:ext cx="1406309"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Substrate-level</a:t>
            </a:r>
            <a:br>
              <a:rPr lang="en-US" sz="1400" dirty="0">
                <a:solidFill>
                  <a:srgbClr val="000000"/>
                </a:solidFill>
                <a:latin typeface="Arial" charset="0"/>
              </a:rPr>
            </a:br>
            <a:r>
              <a:rPr lang="en-US" sz="1400" dirty="0">
                <a:solidFill>
                  <a:srgbClr val="000000"/>
                </a:solidFill>
                <a:latin typeface="Arial" charset="0"/>
              </a:rPr>
              <a:t>phosphorylation</a:t>
            </a:r>
          </a:p>
        </p:txBody>
      </p:sp>
      <p:sp>
        <p:nvSpPr>
          <p:cNvPr id="17" name="Text Box 31"/>
          <p:cNvSpPr txBox="1">
            <a:spLocks noChangeArrowheads="1"/>
          </p:cNvSpPr>
          <p:nvPr/>
        </p:nvSpPr>
        <p:spPr bwMode="auto">
          <a:xfrm>
            <a:off x="4963629" y="5515163"/>
            <a:ext cx="1406309"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Substrate-level</a:t>
            </a:r>
            <a:br>
              <a:rPr lang="en-US" sz="1400" dirty="0">
                <a:solidFill>
                  <a:srgbClr val="000000"/>
                </a:solidFill>
                <a:latin typeface="Arial" charset="0"/>
              </a:rPr>
            </a:br>
            <a:r>
              <a:rPr lang="en-US" sz="1400" dirty="0">
                <a:solidFill>
                  <a:srgbClr val="000000"/>
                </a:solidFill>
                <a:latin typeface="Arial" charset="0"/>
              </a:rPr>
              <a:t>phosphorylation</a:t>
            </a:r>
          </a:p>
        </p:txBody>
      </p:sp>
      <p:sp>
        <p:nvSpPr>
          <p:cNvPr id="18" name="Text Box 31"/>
          <p:cNvSpPr txBox="1">
            <a:spLocks noChangeArrowheads="1"/>
          </p:cNvSpPr>
          <p:nvPr/>
        </p:nvSpPr>
        <p:spPr bwMode="auto">
          <a:xfrm>
            <a:off x="7376642" y="5506702"/>
            <a:ext cx="1406309"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Oxidative</a:t>
            </a:r>
            <a:br>
              <a:rPr lang="en-US" sz="1400" dirty="0">
                <a:solidFill>
                  <a:srgbClr val="000000"/>
                </a:solidFill>
                <a:latin typeface="Arial" charset="0"/>
              </a:rPr>
            </a:br>
            <a:r>
              <a:rPr lang="en-US" sz="1400" dirty="0">
                <a:solidFill>
                  <a:srgbClr val="000000"/>
                </a:solidFill>
                <a:latin typeface="Arial" charset="0"/>
              </a:rPr>
              <a:t>phosphorylation</a:t>
            </a:r>
          </a:p>
        </p:txBody>
      </p:sp>
      <p:sp>
        <p:nvSpPr>
          <p:cNvPr id="19" name="Text Box 31"/>
          <p:cNvSpPr txBox="1">
            <a:spLocks noChangeArrowheads="1"/>
          </p:cNvSpPr>
          <p:nvPr/>
        </p:nvSpPr>
        <p:spPr bwMode="auto">
          <a:xfrm>
            <a:off x="5928230" y="2966698"/>
            <a:ext cx="1676140" cy="779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lnSpc>
                <a:spcPct val="90000"/>
              </a:lnSpc>
            </a:pPr>
            <a:r>
              <a:rPr lang="en-US" sz="1400" dirty="0">
                <a:solidFill>
                  <a:srgbClr val="FFFFFF"/>
                </a:solidFill>
                <a:latin typeface="Arial" charset="0"/>
              </a:rPr>
              <a:t>Oxidative</a:t>
            </a:r>
            <a:br>
              <a:rPr lang="en-US" sz="1400" dirty="0">
                <a:solidFill>
                  <a:srgbClr val="FFFFFF"/>
                </a:solidFill>
                <a:latin typeface="Arial" charset="0"/>
              </a:rPr>
            </a:br>
            <a:r>
              <a:rPr lang="en-US" sz="1400" dirty="0">
                <a:solidFill>
                  <a:srgbClr val="FFFFFF"/>
                </a:solidFill>
                <a:latin typeface="Arial" charset="0"/>
              </a:rPr>
              <a:t>Phosphorylation</a:t>
            </a:r>
            <a:br>
              <a:rPr lang="en-US" sz="1400" dirty="0">
                <a:solidFill>
                  <a:srgbClr val="FFFFFF"/>
                </a:solidFill>
                <a:latin typeface="Arial" charset="0"/>
              </a:rPr>
            </a:br>
            <a:r>
              <a:rPr lang="en-US" sz="1400" dirty="0">
                <a:solidFill>
                  <a:srgbClr val="FFFFFF"/>
                </a:solidFill>
                <a:latin typeface="Arial" charset="0"/>
              </a:rPr>
              <a:t>(Electron transport</a:t>
            </a:r>
            <a:br>
              <a:rPr lang="en-US" sz="1400" dirty="0">
                <a:solidFill>
                  <a:srgbClr val="FFFFFF"/>
                </a:solidFill>
                <a:latin typeface="Arial" charset="0"/>
              </a:rPr>
            </a:br>
            <a:r>
              <a:rPr lang="en-US" sz="1400" dirty="0">
                <a:solidFill>
                  <a:srgbClr val="FFFFFF"/>
                </a:solidFill>
                <a:latin typeface="Arial" charset="0"/>
              </a:rPr>
              <a:t>and chemiosmosis)</a:t>
            </a:r>
          </a:p>
        </p:txBody>
      </p:sp>
      <p:sp>
        <p:nvSpPr>
          <p:cNvPr id="20" name="Text Box 31"/>
          <p:cNvSpPr txBox="1">
            <a:spLocks noChangeArrowheads="1"/>
          </p:cNvSpPr>
          <p:nvPr/>
        </p:nvSpPr>
        <p:spPr bwMode="auto">
          <a:xfrm>
            <a:off x="1678562" y="4482230"/>
            <a:ext cx="75678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C</a:t>
            </a:r>
            <a:r>
              <a:rPr lang="en-US" sz="1200" dirty="0">
                <a:solidFill>
                  <a:srgbClr val="000000"/>
                </a:solidFill>
                <a:latin typeface="Arial" charset="0"/>
              </a:rPr>
              <a:t>YTOSOL</a:t>
            </a:r>
          </a:p>
        </p:txBody>
      </p:sp>
      <p:sp>
        <p:nvSpPr>
          <p:cNvPr id="21" name="Text Box 31"/>
          <p:cNvSpPr txBox="1">
            <a:spLocks noChangeArrowheads="1"/>
          </p:cNvSpPr>
          <p:nvPr/>
        </p:nvSpPr>
        <p:spPr bwMode="auto">
          <a:xfrm>
            <a:off x="2796167" y="4473766"/>
            <a:ext cx="1352183"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M</a:t>
            </a:r>
            <a:r>
              <a:rPr lang="en-US" sz="1200" dirty="0">
                <a:solidFill>
                  <a:srgbClr val="000000"/>
                </a:solidFill>
                <a:latin typeface="Arial" charset="0"/>
              </a:rPr>
              <a:t>ITOCHONDRION</a:t>
            </a:r>
          </a:p>
        </p:txBody>
      </p:sp>
      <p:pic>
        <p:nvPicPr>
          <p:cNvPr id="22" name="Picture 21" descr="06_12ATPYield-U.jpg"/>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50000" b="73783" l="61093" r="74582">
                        <a14:backgroundMark x1="67781" y1="56929" x2="67781" y2="56929"/>
                        <a14:backgroundMark x1="69565" y1="58427" x2="69565" y2="58427"/>
                        <a14:backgroundMark x1="71795" y1="51311" x2="71795" y2="51311"/>
                        <a14:backgroundMark x1="63991" y1="54682" x2="63991" y2="54682"/>
                        <a14:backgroundMark x1="67781" y1="53933" x2="67781" y2="53933"/>
                        <a14:backgroundMark x1="70234" y1="54682" x2="70234" y2="54682"/>
                        <a14:backgroundMark x1="65552" y1="51685" x2="65552" y2="51685"/>
                      </a14:backgroundRemoval>
                    </a14:imgEffect>
                  </a14:imgLayer>
                </a14:imgProps>
              </a:ext>
              <a:ext uri="{28A0092B-C50C-407E-A947-70E740481C1C}">
                <a14:useLocalDpi xmlns:a14="http://schemas.microsoft.com/office/drawing/2010/main" val="0"/>
              </a:ext>
            </a:extLst>
          </a:blip>
          <a:srcRect l="59858" t="50250" r="25021" b="24553"/>
          <a:stretch/>
        </p:blipFill>
        <p:spPr>
          <a:xfrm>
            <a:off x="5376440" y="3841785"/>
            <a:ext cx="1292360" cy="1282576"/>
          </a:xfrm>
          <a:prstGeom prst="rect">
            <a:avLst/>
          </a:prstGeom>
        </p:spPr>
      </p:pic>
      <p:sp>
        <p:nvSpPr>
          <p:cNvPr id="23" name="Text Box 31"/>
          <p:cNvSpPr txBox="1">
            <a:spLocks noChangeArrowheads="1"/>
          </p:cNvSpPr>
          <p:nvPr/>
        </p:nvSpPr>
        <p:spPr bwMode="auto">
          <a:xfrm>
            <a:off x="5628260" y="4448367"/>
            <a:ext cx="191486"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a:solidFill>
                  <a:srgbClr val="000000"/>
                </a:solidFill>
                <a:latin typeface="Arial" charset="0"/>
              </a:rPr>
              <a:t>O</a:t>
            </a:r>
            <a:r>
              <a:rPr lang="en-US" sz="1300" baseline="-25000" dirty="0">
                <a:solidFill>
                  <a:srgbClr val="000000"/>
                </a:solidFill>
                <a:latin typeface="Arial" charset="0"/>
              </a:rPr>
              <a:t>2</a:t>
            </a:r>
          </a:p>
        </p:txBody>
      </p:sp>
      <p:sp>
        <p:nvSpPr>
          <p:cNvPr id="24" name="Text Box 31"/>
          <p:cNvSpPr txBox="1">
            <a:spLocks noChangeArrowheads="1"/>
          </p:cNvSpPr>
          <p:nvPr/>
        </p:nvSpPr>
        <p:spPr bwMode="auto">
          <a:xfrm>
            <a:off x="6195526" y="4685434"/>
            <a:ext cx="3118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a:solidFill>
                  <a:srgbClr val="000000"/>
                </a:solidFill>
                <a:latin typeface="Arial" charset="0"/>
              </a:rPr>
              <a:t>H</a:t>
            </a:r>
            <a:r>
              <a:rPr lang="en-US" sz="1300" baseline="-25000" dirty="0">
                <a:solidFill>
                  <a:srgbClr val="000000"/>
                </a:solidFill>
                <a:latin typeface="Arial" charset="0"/>
              </a:rPr>
              <a:t>2</a:t>
            </a:r>
            <a:r>
              <a:rPr lang="en-US" sz="1300" dirty="0">
                <a:solidFill>
                  <a:srgbClr val="000000"/>
                </a:solidFill>
                <a:latin typeface="Arial" charset="0"/>
              </a:rPr>
              <a:t>O</a:t>
            </a:r>
            <a:endParaRPr lang="en-US" sz="1300" baseline="-25000" dirty="0">
              <a:solidFill>
                <a:srgbClr val="000000"/>
              </a:solidFill>
              <a:latin typeface="Arial" charset="0"/>
            </a:endParaRPr>
          </a:p>
        </p:txBody>
      </p:sp>
      <p:sp>
        <p:nvSpPr>
          <p:cNvPr id="28" name="Rectangle 2"/>
          <p:cNvSpPr>
            <a:spLocks noGrp="1" noChangeArrowheads="1"/>
          </p:cNvSpPr>
          <p:nvPr>
            <p:ph type="title"/>
          </p:nvPr>
        </p:nvSpPr>
        <p:spPr>
          <a:xfrm>
            <a:off x="0" y="539245"/>
            <a:ext cx="9144000" cy="762000"/>
          </a:xfrm>
        </p:spPr>
        <p:txBody>
          <a:bodyPr>
            <a:noAutofit/>
          </a:bodyPr>
          <a:lstStyle/>
          <a:p>
            <a:pPr lvl="0" algn="ctr">
              <a:defRPr/>
            </a:pPr>
            <a:r>
              <a:rPr lang="en-US" sz="3200" b="1" dirty="0">
                <a:solidFill>
                  <a:srgbClr val="4782AB"/>
                </a:solidFill>
                <a:effectLst>
                  <a:outerShdw blurRad="38100" dist="38100" dir="2700000" algn="tl">
                    <a:srgbClr val="DDDDDD"/>
                  </a:outerShdw>
                </a:effectLst>
                <a:latin typeface="Arial" charset="0"/>
                <a:ea typeface="ＭＳ Ｐゴシック" charset="0"/>
                <a:cs typeface="ＭＳ Ｐゴシック" charset="0"/>
              </a:rPr>
              <a:t>Cellular </a:t>
            </a:r>
            <a:r>
              <a:rPr lang="en-US" sz="3200" b="1" dirty="0" smtClean="0">
                <a:solidFill>
                  <a:srgbClr val="4782AB"/>
                </a:solidFill>
                <a:effectLst>
                  <a:outerShdw blurRad="38100" dist="38100" dir="2700000" algn="tl">
                    <a:srgbClr val="DDDDDD"/>
                  </a:outerShdw>
                </a:effectLst>
                <a:latin typeface="Arial" charset="0"/>
                <a:ea typeface="ＭＳ Ｐゴシック" charset="0"/>
                <a:cs typeface="ＭＳ Ｐゴシック" charset="0"/>
              </a:rPr>
              <a:t>Respiration</a:t>
            </a:r>
            <a:r>
              <a:rPr lang="en-US" sz="3200" b="1" dirty="0" smtClean="0">
                <a:solidFill>
                  <a:srgbClr val="0070C0"/>
                </a:solidFill>
                <a:effectLst>
                  <a:outerShdw blurRad="38100" dist="38100" dir="2700000" algn="tl">
                    <a:srgbClr val="DDDDDD"/>
                  </a:outerShdw>
                </a:effectLst>
                <a:latin typeface="Arial" charset="0"/>
                <a:ea typeface="ＭＳ Ｐゴシック" charset="0"/>
                <a:cs typeface="ＭＳ Ｐゴシック" charset="0"/>
              </a:rPr>
              <a:t/>
            </a:r>
            <a:br>
              <a:rPr lang="en-US" sz="3200" b="1" dirty="0" smtClean="0">
                <a:solidFill>
                  <a:srgbClr val="0070C0"/>
                </a:solidFill>
                <a:effectLst>
                  <a:outerShdw blurRad="38100" dist="38100" dir="2700000" algn="tl">
                    <a:srgbClr val="DDDDDD"/>
                  </a:outerShdw>
                </a:effectLst>
                <a:latin typeface="Arial" charset="0"/>
                <a:ea typeface="ＭＳ Ｐゴシック" charset="0"/>
                <a:cs typeface="ＭＳ Ｐゴシック" charset="0"/>
              </a:rPr>
            </a:br>
            <a:r>
              <a:rPr lang="en-US" sz="2200" b="1" kern="0" dirty="0">
                <a:latin typeface="Arial"/>
                <a:ea typeface="ＭＳ Ｐゴシック" charset="0"/>
              </a:rPr>
              <a:t>Transition step: Pyruvate grooming to Acetyl CoA</a:t>
            </a:r>
            <a:br>
              <a:rPr lang="en-US" sz="2200" b="1" kern="0" dirty="0">
                <a:latin typeface="Arial"/>
                <a:ea typeface="ＭＳ Ｐゴシック" charset="0"/>
              </a:rPr>
            </a:br>
            <a:r>
              <a:rPr lang="en-US" sz="3200" b="1" dirty="0">
                <a:solidFill>
                  <a:srgbClr val="0070C0"/>
                </a:solidFill>
                <a:effectLst>
                  <a:outerShdw blurRad="38100" dist="38100" dir="2700000" algn="tl">
                    <a:srgbClr val="DDDDDD"/>
                  </a:outerShdw>
                </a:effectLst>
                <a:latin typeface="Arial" charset="0"/>
                <a:ea typeface="ＭＳ Ｐゴシック" charset="0"/>
                <a:cs typeface="ＭＳ Ｐゴシック" charset="0"/>
              </a:rPr>
              <a:t/>
            </a:r>
            <a:br>
              <a:rPr lang="en-US" sz="3200" b="1" dirty="0">
                <a:solidFill>
                  <a:srgbClr val="0070C0"/>
                </a:solidFill>
                <a:effectLst>
                  <a:outerShdw blurRad="38100" dist="38100" dir="2700000" algn="tl">
                    <a:srgbClr val="DDDDDD"/>
                  </a:outerShdw>
                </a:effectLst>
                <a:latin typeface="Arial" charset="0"/>
                <a:ea typeface="ＭＳ Ｐゴシック" charset="0"/>
                <a:cs typeface="ＭＳ Ｐゴシック" charset="0"/>
              </a:rPr>
            </a:br>
            <a:endParaRPr lang="en-US" sz="3200" b="1" dirty="0">
              <a:solidFill>
                <a:srgbClr val="0070C0"/>
              </a:solidFill>
              <a:effectLst>
                <a:outerShdw blurRad="38100" dist="38100" dir="2700000" algn="tl">
                  <a:srgbClr val="DDDDDD"/>
                </a:outerShdw>
              </a:effectLst>
              <a:latin typeface="Arial" charset="0"/>
              <a:ea typeface="ＭＳ Ｐゴシック" charset="0"/>
              <a:cs typeface="ＭＳ Ｐゴシック" charset="0"/>
            </a:endParaRPr>
          </a:p>
        </p:txBody>
      </p:sp>
      <p:cxnSp>
        <p:nvCxnSpPr>
          <p:cNvPr id="29" name="Straight Arrow Connector 28"/>
          <p:cNvCxnSpPr/>
          <p:nvPr/>
        </p:nvCxnSpPr>
        <p:spPr>
          <a:xfrm>
            <a:off x="3220755" y="1147000"/>
            <a:ext cx="0" cy="1697933"/>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9602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365760" y="798512"/>
            <a:ext cx="8309610" cy="1139825"/>
          </a:xfrm>
          <a:prstGeom prst="rect">
            <a:avLst/>
          </a:prstGeom>
          <a:noFill/>
          <a:ln>
            <a:noFill/>
          </a:ln>
          <a:effectLs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4782AB"/>
                </a:solidFill>
                <a:effectLst/>
                <a:uLnTx/>
                <a:uFillTx/>
                <a:latin typeface="Arial"/>
                <a:ea typeface="ＭＳ Ｐゴシック" charset="0"/>
              </a:rPr>
              <a:t>Transition </a:t>
            </a:r>
            <a:r>
              <a:rPr kumimoji="0" lang="en-US" sz="3200" b="1" i="0" u="none" strike="noStrike" kern="0" cap="none" spc="0" normalizeH="0" baseline="0" noProof="0" dirty="0" smtClean="0">
                <a:ln>
                  <a:noFill/>
                </a:ln>
                <a:solidFill>
                  <a:srgbClr val="4782AB"/>
                </a:solidFill>
                <a:effectLst/>
                <a:uLnTx/>
                <a:uFillTx/>
                <a:latin typeface="Arial"/>
                <a:ea typeface="ＭＳ Ｐゴシック" charset="0"/>
              </a:rPr>
              <a:t>step: Pyruvate grooming to Acetyl CoA</a:t>
            </a:r>
            <a:endParaRPr kumimoji="0" lang="en-US" sz="3200" b="1" i="0" u="none" strike="noStrike" kern="0" cap="none" spc="0" normalizeH="0" baseline="0" noProof="0" dirty="0">
              <a:ln>
                <a:noFill/>
              </a:ln>
              <a:solidFill>
                <a:srgbClr val="4782AB"/>
              </a:solidFill>
              <a:effectLst/>
              <a:uLnTx/>
              <a:uFillTx/>
              <a:latin typeface="Arial"/>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2400" b="1" kern="0" dirty="0" smtClean="0">
                <a:solidFill>
                  <a:srgbClr val="4782AB"/>
                </a:solidFill>
                <a:effectLst/>
                <a:latin typeface="Arial"/>
              </a:rPr>
              <a:t>In mitochondria, </a:t>
            </a:r>
            <a:r>
              <a:rPr lang="en-US" sz="2400" b="1" kern="0" dirty="0">
                <a:solidFill>
                  <a:srgbClr val="4782AB"/>
                </a:solidFill>
                <a:effectLst/>
                <a:latin typeface="Arial"/>
              </a:rPr>
              <a:t>before the citric acid cycle  </a:t>
            </a:r>
            <a:endParaRPr kumimoji="0" lang="en-US" sz="2400" b="1" i="0" u="none" strike="noStrike" kern="0" cap="none" spc="0" normalizeH="0" baseline="0" noProof="0" dirty="0">
              <a:ln>
                <a:noFill/>
              </a:ln>
              <a:solidFill>
                <a:srgbClr val="4782AB"/>
              </a:solidFill>
              <a:effectLst/>
              <a:uLnTx/>
              <a:uFillTx/>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0" cap="none" spc="0" normalizeH="0" baseline="0" noProof="0" dirty="0">
              <a:ln>
                <a:noFill/>
              </a:ln>
              <a:solidFill>
                <a:srgbClr val="4782AB"/>
              </a:solidFill>
              <a:effectLst/>
              <a:uLnTx/>
              <a:uFillTx/>
              <a:latin typeface="Arial"/>
              <a:ea typeface="ＭＳ Ｐゴシック" charset="0"/>
            </a:endParaRPr>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2962" y="2603826"/>
            <a:ext cx="7355205" cy="2815470"/>
          </a:xfrm>
          <a:prstGeom prst="rect">
            <a:avLst/>
          </a:prstGeom>
          <a:noFill/>
          <a:ln>
            <a:noFill/>
          </a:ln>
          <a:effectLst/>
          <a:extLst/>
        </p:spPr>
      </p:pic>
    </p:spTree>
    <p:extLst>
      <p:ext uri="{BB962C8B-B14F-4D97-AF65-F5344CB8AC3E}">
        <p14:creationId xmlns:p14="http://schemas.microsoft.com/office/powerpoint/2010/main" val="2897292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noChangeArrowheads="1"/>
          </p:cNvSpPr>
          <p:nvPr>
            <p:ph type="title"/>
          </p:nvPr>
        </p:nvSpPr>
        <p:spPr>
          <a:xfrm>
            <a:off x="0" y="-69580"/>
            <a:ext cx="9144000" cy="762000"/>
          </a:xfrm>
        </p:spPr>
        <p:txBody>
          <a:bodyPr/>
          <a:lstStyle/>
          <a:p>
            <a:pPr algn="ctr" eaLnBrk="1" hangingPunct="1">
              <a:defRPr/>
            </a:pPr>
            <a:r>
              <a:rPr lang="en-US" sz="3200" b="1" dirty="0">
                <a:solidFill>
                  <a:srgbClr val="558ED5"/>
                </a:solidFill>
                <a:effectLst>
                  <a:outerShdw blurRad="38100" dist="38100" dir="2700000" algn="tl">
                    <a:srgbClr val="DDDDDD"/>
                  </a:outerShdw>
                </a:effectLst>
                <a:latin typeface="Arial" charset="0"/>
                <a:ea typeface="ＭＳ Ｐゴシック" charset="0"/>
                <a:cs typeface="ＭＳ Ｐゴシック" charset="0"/>
              </a:rPr>
              <a:t>Cellular Respiration: three Stages</a:t>
            </a:r>
          </a:p>
        </p:txBody>
      </p:sp>
      <p:sp>
        <p:nvSpPr>
          <p:cNvPr id="27" name="Rectangle 5"/>
          <p:cNvSpPr txBox="1">
            <a:spLocks noChangeArrowheads="1"/>
          </p:cNvSpPr>
          <p:nvPr/>
        </p:nvSpPr>
        <p:spPr>
          <a:xfrm>
            <a:off x="152400" y="529245"/>
            <a:ext cx="8686800" cy="2133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a:spcBef>
                <a:spcPct val="10000"/>
              </a:spcBef>
              <a:buFontTx/>
              <a:buAutoNum type="arabicPeriod"/>
            </a:pPr>
            <a:r>
              <a:rPr lang="en-US" sz="2400" b="1" dirty="0" smtClean="0">
                <a:solidFill>
                  <a:srgbClr val="A6A6A6"/>
                </a:solidFill>
                <a:latin typeface="Arial" charset="0"/>
                <a:ea typeface="ＭＳ Ｐゴシック" charset="0"/>
                <a:cs typeface="ＭＳ Ｐゴシック" charset="0"/>
              </a:rPr>
              <a:t>Glycolysis</a:t>
            </a:r>
          </a:p>
          <a:p>
            <a:pPr marL="533400" indent="-533400">
              <a:spcBef>
                <a:spcPct val="10000"/>
              </a:spcBef>
              <a:buFontTx/>
              <a:buAutoNum type="arabicPeriod"/>
            </a:pPr>
            <a:r>
              <a:rPr lang="en-US" altLang="ja-JP" sz="2400" b="1" dirty="0" smtClean="0">
                <a:latin typeface="Arial" charset="0"/>
                <a:ea typeface="ＭＳ Ｐゴシック" charset="0"/>
                <a:cs typeface="ＭＳ Ｐゴシック" charset="0"/>
              </a:rPr>
              <a:t>Citric Acid Cycle</a:t>
            </a:r>
          </a:p>
          <a:p>
            <a:pPr marL="533400" indent="-533400">
              <a:spcBef>
                <a:spcPct val="10000"/>
              </a:spcBef>
              <a:buFontTx/>
              <a:buAutoNum type="arabicPeriod"/>
            </a:pPr>
            <a:r>
              <a:rPr lang="en-US" sz="2400" b="1" dirty="0" smtClean="0">
                <a:solidFill>
                  <a:srgbClr val="A6A6A6"/>
                </a:solidFill>
                <a:latin typeface="Arial" charset="0"/>
                <a:ea typeface="ＭＳ Ｐゴシック" charset="0"/>
                <a:cs typeface="ＭＳ Ｐゴシック" charset="0"/>
              </a:rPr>
              <a:t>Electron transport and chemiosmosis</a:t>
            </a:r>
            <a:endParaRPr lang="en-US" sz="2400" b="1" dirty="0">
              <a:solidFill>
                <a:srgbClr val="A6A6A6"/>
              </a:solidFill>
              <a:latin typeface="Arial" charset="0"/>
              <a:ea typeface="ＭＳ Ｐゴシック" charset="0"/>
              <a:cs typeface="ＭＳ Ｐゴシック" charset="0"/>
            </a:endParaRPr>
          </a:p>
        </p:txBody>
      </p:sp>
      <p:pic>
        <p:nvPicPr>
          <p:cNvPr id="33" name="Picture 32" descr="06_06_1CellRespOverview-U.jpg"/>
          <p:cNvPicPr>
            <a:picLocks noChangeAspect="1"/>
          </p:cNvPicPr>
          <p:nvPr/>
        </p:nvPicPr>
        <p:blipFill rotWithShape="1">
          <a:blip r:embed="rId3" cstate="email">
            <a:extLst>
              <a:ext uri="{28A0092B-C50C-407E-A947-70E740481C1C}">
                <a14:useLocalDpi xmlns:a14="http://schemas.microsoft.com/office/drawing/2010/main" val="0"/>
              </a:ext>
            </a:extLst>
          </a:blip>
          <a:srcRect t="5457" b="3043"/>
          <a:stretch/>
        </p:blipFill>
        <p:spPr>
          <a:xfrm>
            <a:off x="298704" y="1722110"/>
            <a:ext cx="8546592" cy="4685458"/>
          </a:xfrm>
          <a:prstGeom prst="rect">
            <a:avLst/>
          </a:prstGeom>
        </p:spPr>
      </p:pic>
      <p:sp>
        <p:nvSpPr>
          <p:cNvPr id="34" name="Text Box 31"/>
          <p:cNvSpPr txBox="1">
            <a:spLocks noChangeArrowheads="1"/>
          </p:cNvSpPr>
          <p:nvPr/>
        </p:nvSpPr>
        <p:spPr bwMode="auto">
          <a:xfrm>
            <a:off x="3465027" y="2497183"/>
            <a:ext cx="1541325" cy="192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50" dirty="0">
                <a:solidFill>
                  <a:srgbClr val="000000"/>
                </a:solidFill>
                <a:latin typeface="Arial" charset="0"/>
              </a:rPr>
              <a:t>Electrons carried by</a:t>
            </a:r>
          </a:p>
        </p:txBody>
      </p:sp>
      <p:sp>
        <p:nvSpPr>
          <p:cNvPr id="35" name="Text Box 31"/>
          <p:cNvSpPr txBox="1">
            <a:spLocks noChangeArrowheads="1"/>
          </p:cNvSpPr>
          <p:nvPr/>
        </p:nvSpPr>
        <p:spPr bwMode="auto">
          <a:xfrm>
            <a:off x="5124495" y="2522583"/>
            <a:ext cx="463055" cy="192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50" dirty="0">
                <a:solidFill>
                  <a:srgbClr val="000000"/>
                </a:solidFill>
                <a:latin typeface="Arial" charset="0"/>
              </a:rPr>
              <a:t>NADH</a:t>
            </a:r>
          </a:p>
        </p:txBody>
      </p:sp>
      <p:sp>
        <p:nvSpPr>
          <p:cNvPr id="36" name="Text Box 31"/>
          <p:cNvSpPr txBox="1">
            <a:spLocks noChangeArrowheads="1"/>
          </p:cNvSpPr>
          <p:nvPr/>
        </p:nvSpPr>
        <p:spPr bwMode="auto">
          <a:xfrm>
            <a:off x="5793365" y="2531049"/>
            <a:ext cx="500137" cy="192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50" dirty="0">
                <a:solidFill>
                  <a:srgbClr val="000000"/>
                </a:solidFill>
                <a:latin typeface="Arial" charset="0"/>
              </a:rPr>
              <a:t>FADH</a:t>
            </a:r>
            <a:r>
              <a:rPr lang="en-US" sz="1250" baseline="-25000" dirty="0">
                <a:solidFill>
                  <a:srgbClr val="000000"/>
                </a:solidFill>
                <a:latin typeface="Arial" charset="0"/>
              </a:rPr>
              <a:t>2</a:t>
            </a:r>
          </a:p>
        </p:txBody>
      </p:sp>
      <p:sp>
        <p:nvSpPr>
          <p:cNvPr id="37" name="Text Box 31"/>
          <p:cNvSpPr txBox="1">
            <a:spLocks noChangeArrowheads="1"/>
          </p:cNvSpPr>
          <p:nvPr/>
        </p:nvSpPr>
        <p:spPr bwMode="auto">
          <a:xfrm>
            <a:off x="1306028" y="5807649"/>
            <a:ext cx="31804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a:solidFill>
                  <a:srgbClr val="000000"/>
                </a:solidFill>
                <a:latin typeface="Arial" charset="0"/>
              </a:rPr>
              <a:t>ATP</a:t>
            </a:r>
          </a:p>
        </p:txBody>
      </p:sp>
      <p:sp>
        <p:nvSpPr>
          <p:cNvPr id="38" name="Text Box 31"/>
          <p:cNvSpPr txBox="1">
            <a:spLocks noChangeArrowheads="1"/>
          </p:cNvSpPr>
          <p:nvPr/>
        </p:nvSpPr>
        <p:spPr bwMode="auto">
          <a:xfrm>
            <a:off x="6707774" y="5579053"/>
            <a:ext cx="37979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00" dirty="0">
                <a:solidFill>
                  <a:srgbClr val="000000"/>
                </a:solidFill>
                <a:latin typeface="Arial" charset="0"/>
              </a:rPr>
              <a:t>ATP</a:t>
            </a:r>
          </a:p>
        </p:txBody>
      </p:sp>
      <p:sp>
        <p:nvSpPr>
          <p:cNvPr id="39" name="Text Box 31"/>
          <p:cNvSpPr txBox="1">
            <a:spLocks noChangeArrowheads="1"/>
          </p:cNvSpPr>
          <p:nvPr/>
        </p:nvSpPr>
        <p:spPr bwMode="auto">
          <a:xfrm>
            <a:off x="4481031" y="5799181"/>
            <a:ext cx="31804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a:solidFill>
                  <a:srgbClr val="000000"/>
                </a:solidFill>
                <a:latin typeface="Arial" charset="0"/>
              </a:rPr>
              <a:t>ATP</a:t>
            </a:r>
          </a:p>
        </p:txBody>
      </p:sp>
      <p:sp>
        <p:nvSpPr>
          <p:cNvPr id="40" name="Text Box 31"/>
          <p:cNvSpPr txBox="1">
            <a:spLocks noChangeArrowheads="1"/>
          </p:cNvSpPr>
          <p:nvPr/>
        </p:nvSpPr>
        <p:spPr bwMode="auto">
          <a:xfrm>
            <a:off x="1001228" y="3191448"/>
            <a:ext cx="89820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FFFFFF"/>
                </a:solidFill>
                <a:latin typeface="Arial" charset="0"/>
              </a:rPr>
              <a:t>Glycolysis</a:t>
            </a:r>
          </a:p>
        </p:txBody>
      </p:sp>
      <p:sp>
        <p:nvSpPr>
          <p:cNvPr id="41" name="Text Box 31"/>
          <p:cNvSpPr txBox="1">
            <a:spLocks noChangeArrowheads="1"/>
          </p:cNvSpPr>
          <p:nvPr/>
        </p:nvSpPr>
        <p:spPr bwMode="auto">
          <a:xfrm>
            <a:off x="450895" y="3445448"/>
            <a:ext cx="70841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FFFFFF"/>
                </a:solidFill>
                <a:latin typeface="Arial" charset="0"/>
              </a:rPr>
              <a:t>Glucose</a:t>
            </a:r>
          </a:p>
        </p:txBody>
      </p:sp>
      <p:sp>
        <p:nvSpPr>
          <p:cNvPr id="42" name="Text Box 31"/>
          <p:cNvSpPr txBox="1">
            <a:spLocks noChangeArrowheads="1"/>
          </p:cNvSpPr>
          <p:nvPr/>
        </p:nvSpPr>
        <p:spPr bwMode="auto">
          <a:xfrm>
            <a:off x="1712429" y="3445448"/>
            <a:ext cx="75847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FFFFFF"/>
                </a:solidFill>
                <a:latin typeface="Arial" charset="0"/>
              </a:rPr>
              <a:t>Pyruvate</a:t>
            </a:r>
          </a:p>
        </p:txBody>
      </p:sp>
      <p:sp>
        <p:nvSpPr>
          <p:cNvPr id="43" name="Text Box 31"/>
          <p:cNvSpPr txBox="1">
            <a:spLocks noChangeArrowheads="1"/>
          </p:cNvSpPr>
          <p:nvPr/>
        </p:nvSpPr>
        <p:spPr bwMode="auto">
          <a:xfrm>
            <a:off x="2855564" y="3318448"/>
            <a:ext cx="827901"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a:solidFill>
                  <a:srgbClr val="FFFFFF"/>
                </a:solidFill>
                <a:latin typeface="Arial" charset="0"/>
              </a:rPr>
              <a:t>Pyruvate</a:t>
            </a:r>
            <a:br>
              <a:rPr lang="en-US" sz="1400" dirty="0">
                <a:solidFill>
                  <a:srgbClr val="FFFFFF"/>
                </a:solidFill>
                <a:latin typeface="Arial" charset="0"/>
              </a:rPr>
            </a:br>
            <a:r>
              <a:rPr lang="en-US" sz="1400" dirty="0">
                <a:solidFill>
                  <a:srgbClr val="FFFFFF"/>
                </a:solidFill>
                <a:latin typeface="Arial" charset="0"/>
              </a:rPr>
              <a:t>Oxidation</a:t>
            </a:r>
          </a:p>
        </p:txBody>
      </p:sp>
      <p:sp>
        <p:nvSpPr>
          <p:cNvPr id="44" name="Text Box 31"/>
          <p:cNvSpPr txBox="1">
            <a:spLocks noChangeArrowheads="1"/>
          </p:cNvSpPr>
          <p:nvPr/>
        </p:nvSpPr>
        <p:spPr bwMode="auto">
          <a:xfrm>
            <a:off x="4146438" y="3386182"/>
            <a:ext cx="89119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a:solidFill>
                  <a:srgbClr val="FFFFFF"/>
                </a:solidFill>
                <a:latin typeface="Arial" charset="0"/>
              </a:rPr>
              <a:t>Citric Acid</a:t>
            </a:r>
            <a:br>
              <a:rPr lang="en-US" sz="1400" dirty="0">
                <a:solidFill>
                  <a:srgbClr val="FFFFFF"/>
                </a:solidFill>
                <a:latin typeface="Arial" charset="0"/>
              </a:rPr>
            </a:br>
            <a:r>
              <a:rPr lang="en-US" sz="1400" dirty="0">
                <a:solidFill>
                  <a:srgbClr val="FFFFFF"/>
                </a:solidFill>
                <a:latin typeface="Arial" charset="0"/>
              </a:rPr>
              <a:t>Cycle</a:t>
            </a:r>
          </a:p>
        </p:txBody>
      </p:sp>
      <p:sp>
        <p:nvSpPr>
          <p:cNvPr id="45" name="Text Box 31"/>
          <p:cNvSpPr txBox="1">
            <a:spLocks noChangeArrowheads="1"/>
          </p:cNvSpPr>
          <p:nvPr/>
        </p:nvSpPr>
        <p:spPr bwMode="auto">
          <a:xfrm>
            <a:off x="1814446" y="5680645"/>
            <a:ext cx="1406309"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Substrate-level</a:t>
            </a:r>
            <a:br>
              <a:rPr lang="en-US" sz="1400" dirty="0">
                <a:solidFill>
                  <a:srgbClr val="000000"/>
                </a:solidFill>
                <a:latin typeface="Arial" charset="0"/>
              </a:rPr>
            </a:br>
            <a:r>
              <a:rPr lang="en-US" sz="1400" dirty="0">
                <a:solidFill>
                  <a:srgbClr val="000000"/>
                </a:solidFill>
                <a:latin typeface="Arial" charset="0"/>
              </a:rPr>
              <a:t>phosphorylation</a:t>
            </a:r>
          </a:p>
        </p:txBody>
      </p:sp>
      <p:sp>
        <p:nvSpPr>
          <p:cNvPr id="46" name="Text Box 31"/>
          <p:cNvSpPr txBox="1">
            <a:spLocks noChangeArrowheads="1"/>
          </p:cNvSpPr>
          <p:nvPr/>
        </p:nvSpPr>
        <p:spPr bwMode="auto">
          <a:xfrm>
            <a:off x="4963629" y="5689113"/>
            <a:ext cx="1406309"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Substrate-level</a:t>
            </a:r>
            <a:br>
              <a:rPr lang="en-US" sz="1400" dirty="0">
                <a:solidFill>
                  <a:srgbClr val="000000"/>
                </a:solidFill>
                <a:latin typeface="Arial" charset="0"/>
              </a:rPr>
            </a:br>
            <a:r>
              <a:rPr lang="en-US" sz="1400" dirty="0">
                <a:solidFill>
                  <a:srgbClr val="000000"/>
                </a:solidFill>
                <a:latin typeface="Arial" charset="0"/>
              </a:rPr>
              <a:t>phosphorylation</a:t>
            </a:r>
          </a:p>
        </p:txBody>
      </p:sp>
      <p:sp>
        <p:nvSpPr>
          <p:cNvPr id="47" name="Text Box 31"/>
          <p:cNvSpPr txBox="1">
            <a:spLocks noChangeArrowheads="1"/>
          </p:cNvSpPr>
          <p:nvPr/>
        </p:nvSpPr>
        <p:spPr bwMode="auto">
          <a:xfrm>
            <a:off x="7376642" y="5680652"/>
            <a:ext cx="1406309"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Oxidative</a:t>
            </a:r>
            <a:br>
              <a:rPr lang="en-US" sz="1400" dirty="0">
                <a:solidFill>
                  <a:srgbClr val="000000"/>
                </a:solidFill>
                <a:latin typeface="Arial" charset="0"/>
              </a:rPr>
            </a:br>
            <a:r>
              <a:rPr lang="en-US" sz="1400" dirty="0">
                <a:solidFill>
                  <a:srgbClr val="000000"/>
                </a:solidFill>
                <a:latin typeface="Arial" charset="0"/>
              </a:rPr>
              <a:t>phosphorylation</a:t>
            </a:r>
          </a:p>
        </p:txBody>
      </p:sp>
      <p:sp>
        <p:nvSpPr>
          <p:cNvPr id="48" name="Text Box 31"/>
          <p:cNvSpPr txBox="1">
            <a:spLocks noChangeArrowheads="1"/>
          </p:cNvSpPr>
          <p:nvPr/>
        </p:nvSpPr>
        <p:spPr bwMode="auto">
          <a:xfrm>
            <a:off x="5928230" y="3140648"/>
            <a:ext cx="1676140" cy="779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lnSpc>
                <a:spcPct val="90000"/>
              </a:lnSpc>
            </a:pPr>
            <a:r>
              <a:rPr lang="en-US" sz="1400" dirty="0">
                <a:solidFill>
                  <a:srgbClr val="FFFFFF"/>
                </a:solidFill>
                <a:latin typeface="Arial" charset="0"/>
              </a:rPr>
              <a:t>Oxidative</a:t>
            </a:r>
            <a:br>
              <a:rPr lang="en-US" sz="1400" dirty="0">
                <a:solidFill>
                  <a:srgbClr val="FFFFFF"/>
                </a:solidFill>
                <a:latin typeface="Arial" charset="0"/>
              </a:rPr>
            </a:br>
            <a:r>
              <a:rPr lang="en-US" sz="1400" dirty="0">
                <a:solidFill>
                  <a:srgbClr val="FFFFFF"/>
                </a:solidFill>
                <a:latin typeface="Arial" charset="0"/>
              </a:rPr>
              <a:t>Phosphorylation</a:t>
            </a:r>
            <a:br>
              <a:rPr lang="en-US" sz="1400" dirty="0">
                <a:solidFill>
                  <a:srgbClr val="FFFFFF"/>
                </a:solidFill>
                <a:latin typeface="Arial" charset="0"/>
              </a:rPr>
            </a:br>
            <a:r>
              <a:rPr lang="en-US" sz="1400" dirty="0">
                <a:solidFill>
                  <a:srgbClr val="FFFFFF"/>
                </a:solidFill>
                <a:latin typeface="Arial" charset="0"/>
              </a:rPr>
              <a:t>(Electron transport</a:t>
            </a:r>
            <a:br>
              <a:rPr lang="en-US" sz="1400" dirty="0">
                <a:solidFill>
                  <a:srgbClr val="FFFFFF"/>
                </a:solidFill>
                <a:latin typeface="Arial" charset="0"/>
              </a:rPr>
            </a:br>
            <a:r>
              <a:rPr lang="en-US" sz="1400" dirty="0">
                <a:solidFill>
                  <a:srgbClr val="FFFFFF"/>
                </a:solidFill>
                <a:latin typeface="Arial" charset="0"/>
              </a:rPr>
              <a:t>and chemiosmosis)</a:t>
            </a:r>
          </a:p>
        </p:txBody>
      </p:sp>
      <p:sp>
        <p:nvSpPr>
          <p:cNvPr id="49" name="Text Box 31"/>
          <p:cNvSpPr txBox="1">
            <a:spLocks noChangeArrowheads="1"/>
          </p:cNvSpPr>
          <p:nvPr/>
        </p:nvSpPr>
        <p:spPr bwMode="auto">
          <a:xfrm>
            <a:off x="1678562" y="4656180"/>
            <a:ext cx="75678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C</a:t>
            </a:r>
            <a:r>
              <a:rPr lang="en-US" sz="1200" dirty="0">
                <a:solidFill>
                  <a:srgbClr val="000000"/>
                </a:solidFill>
                <a:latin typeface="Arial" charset="0"/>
              </a:rPr>
              <a:t>YTOSOL</a:t>
            </a:r>
          </a:p>
        </p:txBody>
      </p:sp>
      <p:sp>
        <p:nvSpPr>
          <p:cNvPr id="50" name="Text Box 31"/>
          <p:cNvSpPr txBox="1">
            <a:spLocks noChangeArrowheads="1"/>
          </p:cNvSpPr>
          <p:nvPr/>
        </p:nvSpPr>
        <p:spPr bwMode="auto">
          <a:xfrm>
            <a:off x="2796167" y="4647716"/>
            <a:ext cx="1352183"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M</a:t>
            </a:r>
            <a:r>
              <a:rPr lang="en-US" sz="1200" dirty="0">
                <a:solidFill>
                  <a:srgbClr val="000000"/>
                </a:solidFill>
                <a:latin typeface="Arial" charset="0"/>
              </a:rPr>
              <a:t>ITOCHONDRION</a:t>
            </a:r>
          </a:p>
        </p:txBody>
      </p:sp>
      <p:pic>
        <p:nvPicPr>
          <p:cNvPr id="51" name="Picture 50" descr="06_12ATPYield-U.jpg"/>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50000" b="73783" l="61093" r="74582">
                        <a14:backgroundMark x1="67781" y1="56929" x2="67781" y2="56929"/>
                        <a14:backgroundMark x1="69565" y1="58427" x2="69565" y2="58427"/>
                        <a14:backgroundMark x1="71795" y1="51311" x2="71795" y2="51311"/>
                        <a14:backgroundMark x1="63991" y1="54682" x2="63991" y2="54682"/>
                        <a14:backgroundMark x1="67781" y1="53933" x2="67781" y2="53933"/>
                        <a14:backgroundMark x1="70234" y1="54682" x2="70234" y2="54682"/>
                        <a14:backgroundMark x1="65552" y1="51685" x2="65552" y2="51685"/>
                      </a14:backgroundRemoval>
                    </a14:imgEffect>
                  </a14:imgLayer>
                </a14:imgProps>
              </a:ext>
              <a:ext uri="{28A0092B-C50C-407E-A947-70E740481C1C}">
                <a14:useLocalDpi xmlns:a14="http://schemas.microsoft.com/office/drawing/2010/main" val="0"/>
              </a:ext>
            </a:extLst>
          </a:blip>
          <a:srcRect l="59858" t="50250" r="25021" b="24553"/>
          <a:stretch/>
        </p:blipFill>
        <p:spPr>
          <a:xfrm>
            <a:off x="5376440" y="4015735"/>
            <a:ext cx="1292360" cy="1282576"/>
          </a:xfrm>
          <a:prstGeom prst="rect">
            <a:avLst/>
          </a:prstGeom>
        </p:spPr>
      </p:pic>
      <p:sp>
        <p:nvSpPr>
          <p:cNvPr id="52" name="Text Box 31"/>
          <p:cNvSpPr txBox="1">
            <a:spLocks noChangeArrowheads="1"/>
          </p:cNvSpPr>
          <p:nvPr/>
        </p:nvSpPr>
        <p:spPr bwMode="auto">
          <a:xfrm>
            <a:off x="5628260" y="4622317"/>
            <a:ext cx="191486"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a:solidFill>
                  <a:srgbClr val="000000"/>
                </a:solidFill>
                <a:latin typeface="Arial" charset="0"/>
              </a:rPr>
              <a:t>O</a:t>
            </a:r>
            <a:r>
              <a:rPr lang="en-US" sz="1300" baseline="-25000" dirty="0">
                <a:solidFill>
                  <a:srgbClr val="000000"/>
                </a:solidFill>
                <a:latin typeface="Arial" charset="0"/>
              </a:rPr>
              <a:t>2</a:t>
            </a:r>
          </a:p>
        </p:txBody>
      </p:sp>
      <p:sp>
        <p:nvSpPr>
          <p:cNvPr id="53" name="Text Box 31"/>
          <p:cNvSpPr txBox="1">
            <a:spLocks noChangeArrowheads="1"/>
          </p:cNvSpPr>
          <p:nvPr/>
        </p:nvSpPr>
        <p:spPr bwMode="auto">
          <a:xfrm>
            <a:off x="6195526" y="4859384"/>
            <a:ext cx="3118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a:solidFill>
                  <a:srgbClr val="000000"/>
                </a:solidFill>
                <a:latin typeface="Arial" charset="0"/>
              </a:rPr>
              <a:t>H</a:t>
            </a:r>
            <a:r>
              <a:rPr lang="en-US" sz="1300" baseline="-25000" dirty="0">
                <a:solidFill>
                  <a:srgbClr val="000000"/>
                </a:solidFill>
                <a:latin typeface="Arial" charset="0"/>
              </a:rPr>
              <a:t>2</a:t>
            </a:r>
            <a:r>
              <a:rPr lang="en-US" sz="1300" dirty="0">
                <a:solidFill>
                  <a:srgbClr val="000000"/>
                </a:solidFill>
                <a:latin typeface="Arial" charset="0"/>
              </a:rPr>
              <a:t>O</a:t>
            </a:r>
            <a:endParaRPr lang="en-US" sz="1300" baseline="-25000" dirty="0">
              <a:solidFill>
                <a:srgbClr val="000000"/>
              </a:solidFill>
              <a:latin typeface="Arial" charset="0"/>
            </a:endParaRPr>
          </a:p>
        </p:txBody>
      </p:sp>
    </p:spTree>
    <p:extLst>
      <p:ext uri="{BB962C8B-B14F-4D97-AF65-F5344CB8AC3E}">
        <p14:creationId xmlns:p14="http://schemas.microsoft.com/office/powerpoint/2010/main" val="42869394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2776084"/>
            <a:ext cx="4191000" cy="45307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28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18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folHlink"/>
              </a:buClr>
              <a:buSzPct val="70000"/>
              <a:buFont typeface="Wingdings" pitchFamily="2" charset="2"/>
              <a:buChar char="u"/>
              <a:defRPr sz="18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18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18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1800">
                <a:solidFill>
                  <a:schemeClr val="tx1"/>
                </a:solidFill>
                <a:effectLst>
                  <a:outerShdw blurRad="38100" dist="38100" dir="2700000" algn="tl">
                    <a:srgbClr val="000000"/>
                  </a:outerShdw>
                </a:effectLst>
                <a:latin typeface="+mn-lt"/>
              </a:defRPr>
            </a:lvl9pPr>
          </a:lstStyle>
          <a:p>
            <a:pPr marL="457200" lvl="1" indent="0" defTabSz="914400" eaLnBrk="1" hangingPunct="1">
              <a:lnSpc>
                <a:spcPct val="90000"/>
              </a:lnSpc>
              <a:buClr>
                <a:schemeClr val="tx2"/>
              </a:buClr>
              <a:buNone/>
            </a:pPr>
            <a:r>
              <a:rPr lang="en-US" altLang="en-US" kern="0" dirty="0">
                <a:effectLst/>
                <a:latin typeface="Arial"/>
                <a:ea typeface="ＭＳ Ｐゴシック" panose="020B0600070205080204" pitchFamily="34" charset="-128"/>
                <a:cs typeface="Arial"/>
              </a:rPr>
              <a:t>Acetyl-CoA is oxidized to 2CO</a:t>
            </a:r>
            <a:r>
              <a:rPr lang="en-US" altLang="en-US" kern="0" baseline="-25000" dirty="0">
                <a:effectLst/>
                <a:latin typeface="Arial"/>
                <a:ea typeface="ＭＳ Ｐゴシック" panose="020B0600070205080204" pitchFamily="34" charset="-128"/>
                <a:cs typeface="Arial"/>
              </a:rPr>
              <a:t>2</a:t>
            </a:r>
            <a:endParaRPr lang="en-US" altLang="en-US" kern="0" dirty="0">
              <a:effectLst/>
              <a:latin typeface="Arial"/>
              <a:ea typeface="ＭＳ Ｐゴシック" panose="020B0600070205080204" pitchFamily="34" charset="-128"/>
              <a:cs typeface="Arial"/>
            </a:endParaRPr>
          </a:p>
          <a:p>
            <a:pPr marL="457200" lvl="1" indent="0" defTabSz="914400" eaLnBrk="1" hangingPunct="1">
              <a:lnSpc>
                <a:spcPct val="90000"/>
              </a:lnSpc>
              <a:buClr>
                <a:schemeClr val="tx2"/>
              </a:buClr>
              <a:buNone/>
            </a:pPr>
            <a:r>
              <a:rPr lang="en-US" altLang="en-US" u="sng" kern="0" dirty="0">
                <a:effectLst/>
                <a:latin typeface="Arial"/>
                <a:ea typeface="ＭＳ Ｐゴシック" panose="020B0600070205080204" pitchFamily="34" charset="-128"/>
                <a:cs typeface="Arial"/>
              </a:rPr>
              <a:t>Products:</a:t>
            </a:r>
          </a:p>
          <a:p>
            <a:pPr marL="457200" lvl="1" indent="0" defTabSz="914400" eaLnBrk="1" hangingPunct="1">
              <a:lnSpc>
                <a:spcPct val="90000"/>
              </a:lnSpc>
              <a:buClr>
                <a:schemeClr val="tx2"/>
              </a:buClr>
              <a:buNone/>
            </a:pPr>
            <a:r>
              <a:rPr lang="en-US" altLang="en-US" kern="0" dirty="0">
                <a:effectLst/>
                <a:latin typeface="Arial"/>
                <a:ea typeface="ＭＳ Ｐゴシック" panose="020B0600070205080204" pitchFamily="34" charset="-128"/>
                <a:cs typeface="Arial"/>
              </a:rPr>
              <a:t>    3NADH, </a:t>
            </a:r>
          </a:p>
          <a:p>
            <a:pPr marL="741363" lvl="1" indent="0" defTabSz="914400" eaLnBrk="1" hangingPunct="1">
              <a:lnSpc>
                <a:spcPct val="90000"/>
              </a:lnSpc>
              <a:buClr>
                <a:schemeClr val="tx2"/>
              </a:buClr>
              <a:buNone/>
            </a:pPr>
            <a:r>
              <a:rPr lang="en-US" altLang="en-US" kern="0" dirty="0">
                <a:effectLst/>
                <a:latin typeface="Arial"/>
                <a:ea typeface="ＭＳ Ｐゴシック" panose="020B0600070205080204" pitchFamily="34" charset="-128"/>
                <a:cs typeface="Arial"/>
              </a:rPr>
              <a:t>1 FADH</a:t>
            </a:r>
            <a:r>
              <a:rPr lang="en-US" altLang="en-US" kern="0" baseline="-25000" dirty="0">
                <a:effectLst/>
                <a:latin typeface="Arial"/>
                <a:ea typeface="ＭＳ Ｐゴシック" panose="020B0600070205080204" pitchFamily="34" charset="-128"/>
                <a:cs typeface="Arial"/>
              </a:rPr>
              <a:t>2</a:t>
            </a:r>
            <a:r>
              <a:rPr lang="en-US" altLang="en-US" kern="0" dirty="0">
                <a:effectLst/>
                <a:latin typeface="Arial"/>
                <a:ea typeface="ＭＳ Ｐゴシック" panose="020B0600070205080204" pitchFamily="34" charset="-128"/>
                <a:cs typeface="Arial"/>
              </a:rPr>
              <a:t>, </a:t>
            </a:r>
          </a:p>
          <a:p>
            <a:pPr marL="741363" lvl="1" indent="0" defTabSz="914400" eaLnBrk="1" hangingPunct="1">
              <a:lnSpc>
                <a:spcPct val="90000"/>
              </a:lnSpc>
              <a:buClr>
                <a:schemeClr val="tx2"/>
              </a:buClr>
              <a:buNone/>
            </a:pPr>
            <a:r>
              <a:rPr lang="en-US" altLang="en-US" kern="0" dirty="0">
                <a:effectLst/>
                <a:latin typeface="Arial"/>
                <a:ea typeface="ＭＳ Ｐゴシック" panose="020B0600070205080204" pitchFamily="34" charset="-128"/>
                <a:cs typeface="Arial"/>
              </a:rPr>
              <a:t>2CO</a:t>
            </a:r>
            <a:r>
              <a:rPr lang="en-US" altLang="en-US" kern="0" baseline="-25000" dirty="0">
                <a:effectLst/>
                <a:latin typeface="Arial"/>
                <a:ea typeface="ＭＳ Ｐゴシック" panose="020B0600070205080204" pitchFamily="34" charset="-128"/>
                <a:cs typeface="Arial"/>
              </a:rPr>
              <a:t>2</a:t>
            </a:r>
            <a:r>
              <a:rPr lang="en-US" altLang="en-US" kern="0" dirty="0">
                <a:effectLst/>
                <a:latin typeface="Arial"/>
                <a:ea typeface="ＭＳ Ｐゴシック" panose="020B0600070205080204" pitchFamily="34" charset="-128"/>
                <a:cs typeface="Arial"/>
              </a:rPr>
              <a:t>, </a:t>
            </a:r>
          </a:p>
          <a:p>
            <a:pPr marL="741363" lvl="1" indent="0" defTabSz="914400" eaLnBrk="1" hangingPunct="1">
              <a:lnSpc>
                <a:spcPct val="90000"/>
              </a:lnSpc>
              <a:buClr>
                <a:schemeClr val="tx2"/>
              </a:buClr>
              <a:buNone/>
            </a:pPr>
            <a:r>
              <a:rPr lang="en-US" altLang="en-US" kern="0" dirty="0">
                <a:effectLst/>
                <a:latin typeface="Arial"/>
                <a:ea typeface="ＭＳ Ｐゴシック" panose="020B0600070205080204" pitchFamily="34" charset="-128"/>
                <a:cs typeface="Arial"/>
              </a:rPr>
              <a:t>and 1 ATP </a:t>
            </a:r>
            <a:r>
              <a:rPr lang="en-US" altLang="en-US" b="1" kern="0" dirty="0">
                <a:solidFill>
                  <a:srgbClr val="FF0000"/>
                </a:solidFill>
                <a:effectLst/>
                <a:latin typeface="Arial"/>
                <a:ea typeface="ＭＳ Ｐゴシック" panose="020B0600070205080204" pitchFamily="34" charset="-128"/>
                <a:cs typeface="Arial"/>
              </a:rPr>
              <a:t>per </a:t>
            </a:r>
            <a:r>
              <a:rPr lang="en-US" altLang="en-US" b="1" kern="0" dirty="0" smtClean="0">
                <a:solidFill>
                  <a:srgbClr val="FF0000"/>
                </a:solidFill>
                <a:effectLst/>
                <a:latin typeface="Arial"/>
                <a:ea typeface="ＭＳ Ｐゴシック" panose="020B0600070205080204" pitchFamily="34" charset="-128"/>
                <a:cs typeface="Arial"/>
              </a:rPr>
              <a:t>1 Acetyl</a:t>
            </a:r>
            <a:r>
              <a:rPr lang="en-US" altLang="en-US" b="1" kern="0" dirty="0">
                <a:solidFill>
                  <a:srgbClr val="FF0000"/>
                </a:solidFill>
                <a:effectLst/>
                <a:latin typeface="Arial"/>
                <a:ea typeface="ＭＳ Ｐゴシック" panose="020B0600070205080204" pitchFamily="34" charset="-128"/>
                <a:cs typeface="Arial"/>
              </a:rPr>
              <a:t>-CoA</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776084"/>
            <a:ext cx="4038600" cy="4076700"/>
          </a:xfrm>
          <a:prstGeom prst="rect">
            <a:avLst/>
          </a:prstGeom>
          <a:noFill/>
          <a:ln>
            <a:noFill/>
          </a:ln>
          <a:effectLst/>
          <a:extLst/>
        </p:spPr>
      </p:pic>
      <p:sp>
        <p:nvSpPr>
          <p:cNvPr id="5" name="TextBox 4"/>
          <p:cNvSpPr txBox="1"/>
          <p:nvPr/>
        </p:nvSpPr>
        <p:spPr>
          <a:xfrm>
            <a:off x="457200" y="392545"/>
            <a:ext cx="7807835" cy="1138773"/>
          </a:xfrm>
          <a:prstGeom prst="rect">
            <a:avLst/>
          </a:prstGeom>
          <a:noFill/>
        </p:spPr>
        <p:txBody>
          <a:bodyPr wrap="square" rtlCol="0">
            <a:spAutoFit/>
          </a:bodyPr>
          <a:lstStyle/>
          <a:p>
            <a:r>
              <a:rPr lang="en-US" sz="2800" dirty="0">
                <a:solidFill>
                  <a:srgbClr val="0070C0"/>
                </a:solidFill>
                <a:latin typeface="Arial"/>
                <a:cs typeface="Arial"/>
              </a:rPr>
              <a:t>2) Citric Acid Cycle</a:t>
            </a:r>
            <a:r>
              <a:rPr lang="en-US" sz="2800" dirty="0">
                <a:solidFill>
                  <a:schemeClr val="accent4">
                    <a:lumMod val="60000"/>
                    <a:lumOff val="40000"/>
                  </a:schemeClr>
                </a:solidFill>
                <a:latin typeface="Arial"/>
                <a:cs typeface="Arial"/>
              </a:rPr>
              <a:t>: </a:t>
            </a:r>
            <a:r>
              <a:rPr lang="en-US" sz="2000" b="1" dirty="0">
                <a:solidFill>
                  <a:srgbClr val="4782AB"/>
                </a:solidFill>
                <a:latin typeface="Arial"/>
                <a:cs typeface="Arial"/>
              </a:rPr>
              <a:t>The citric acid cycle completes the oxidation of organic molecules, generating many NADH and FADH</a:t>
            </a:r>
            <a:r>
              <a:rPr lang="en-US" sz="2000" b="1" baseline="-25000" dirty="0">
                <a:solidFill>
                  <a:srgbClr val="4782AB"/>
                </a:solidFill>
                <a:latin typeface="Arial"/>
                <a:cs typeface="Arial"/>
              </a:rPr>
              <a:t>2</a:t>
            </a:r>
            <a:r>
              <a:rPr lang="en-US" sz="2000" b="1" dirty="0">
                <a:solidFill>
                  <a:srgbClr val="4782AB"/>
                </a:solidFill>
                <a:latin typeface="Arial"/>
                <a:cs typeface="Arial"/>
              </a:rPr>
              <a:t> molecules</a:t>
            </a:r>
          </a:p>
        </p:txBody>
      </p:sp>
      <p:pic>
        <p:nvPicPr>
          <p:cNvPr id="7" name="Content Placeholder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8613" y="1296659"/>
            <a:ext cx="3479173" cy="1331779"/>
          </a:xfrm>
          <a:prstGeom prst="rect">
            <a:avLst/>
          </a:prstGeom>
          <a:noFill/>
          <a:ln>
            <a:noFill/>
          </a:ln>
          <a:effectLst/>
          <a:extLst/>
        </p:spPr>
      </p:pic>
      <p:cxnSp>
        <p:nvCxnSpPr>
          <p:cNvPr id="8" name="Straight Arrow Connector 7"/>
          <p:cNvCxnSpPr/>
          <p:nvPr/>
        </p:nvCxnSpPr>
        <p:spPr>
          <a:xfrm>
            <a:off x="5775157" y="2322053"/>
            <a:ext cx="277843" cy="414849"/>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534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r:link="rId4">
            <a:extLst>
              <a:ext uri="{28A0092B-C50C-407E-A947-70E740481C1C}">
                <a14:useLocalDpi xmlns:a14="http://schemas.microsoft.com/office/drawing/2010/main" val="0"/>
              </a:ext>
            </a:extLst>
          </a:blip>
          <a:srcRect l="84681" b="8562"/>
          <a:stretch/>
        </p:blipFill>
        <p:spPr>
          <a:xfrm>
            <a:off x="7309279" y="690213"/>
            <a:ext cx="1309260" cy="1627632"/>
          </a:xfrm>
          <a:prstGeom prst="rect">
            <a:avLst/>
          </a:prstGeom>
        </p:spPr>
      </p:pic>
      <p:sp>
        <p:nvSpPr>
          <p:cNvPr id="17410" name="Rectangle 2"/>
          <p:cNvSpPr>
            <a:spLocks noGrp="1" noChangeArrowheads="1"/>
          </p:cNvSpPr>
          <p:nvPr>
            <p:ph type="title" idx="4294967295"/>
          </p:nvPr>
        </p:nvSpPr>
        <p:spPr>
          <a:xfrm>
            <a:off x="217488" y="3752912"/>
            <a:ext cx="8764587" cy="2887918"/>
          </a:xfrm>
        </p:spPr>
        <p:txBody>
          <a:bodyPr>
            <a:normAutofit fontScale="90000"/>
          </a:bodyPr>
          <a:lstStyle/>
          <a:p>
            <a:r>
              <a:rPr lang="en-US" altLang="en-US" sz="2600" dirty="0">
                <a:solidFill>
                  <a:srgbClr val="0070C0"/>
                </a:solidFill>
                <a:latin typeface="Arial"/>
                <a:cs typeface="Arial"/>
              </a:rPr>
              <a:t/>
            </a:r>
            <a:br>
              <a:rPr lang="en-US" altLang="en-US" sz="2600" dirty="0">
                <a:solidFill>
                  <a:srgbClr val="0070C0"/>
                </a:solidFill>
                <a:latin typeface="Arial"/>
                <a:cs typeface="Arial"/>
              </a:rPr>
            </a:br>
            <a:r>
              <a:rPr lang="en-US" altLang="en-US" sz="2600" dirty="0" smtClean="0">
                <a:solidFill>
                  <a:srgbClr val="0070C0"/>
                </a:solidFill>
                <a:latin typeface="+mn-lt"/>
                <a:cs typeface="Arial" panose="020B0604020202020204" pitchFamily="34" charset="0"/>
              </a:rPr>
              <a:t>1. </a:t>
            </a:r>
            <a:r>
              <a:rPr lang="en-US" altLang="en-US" sz="2600" b="1" dirty="0" smtClean="0">
                <a:solidFill>
                  <a:srgbClr val="0070C0"/>
                </a:solidFill>
                <a:latin typeface="+mn-lt"/>
                <a:cs typeface="Arial" panose="020B0604020202020204" pitchFamily="34" charset="0"/>
              </a:rPr>
              <a:t>Is Cellular </a:t>
            </a:r>
            <a:r>
              <a:rPr lang="en-US" altLang="en-US" sz="2600" b="1" dirty="0">
                <a:solidFill>
                  <a:srgbClr val="0070C0"/>
                </a:solidFill>
                <a:latin typeface="+mn-lt"/>
                <a:cs typeface="Arial" panose="020B0604020202020204" pitchFamily="34" charset="0"/>
              </a:rPr>
              <a:t>respiration an exergonic or endergonic   </a:t>
            </a:r>
            <a:r>
              <a:rPr lang="en-US" altLang="en-US" sz="2600" b="1" dirty="0" smtClean="0">
                <a:solidFill>
                  <a:srgbClr val="0070C0"/>
                </a:solidFill>
                <a:latin typeface="+mn-lt"/>
                <a:cs typeface="Arial" panose="020B0604020202020204" pitchFamily="34" charset="0"/>
              </a:rPr>
              <a:t>  </a:t>
            </a:r>
            <a:r>
              <a:rPr lang="en-US" altLang="en-US" sz="2600" dirty="0">
                <a:solidFill>
                  <a:srgbClr val="0070C0"/>
                </a:solidFill>
                <a:latin typeface="+mn-lt"/>
                <a:cs typeface="Arial" panose="020B0604020202020204" pitchFamily="34" charset="0"/>
              </a:rPr>
              <a:t> </a:t>
            </a:r>
            <a:r>
              <a:rPr lang="en-US" altLang="en-US" sz="2600" dirty="0" smtClean="0">
                <a:solidFill>
                  <a:srgbClr val="0070C0"/>
                </a:solidFill>
                <a:latin typeface="+mn-lt"/>
                <a:cs typeface="Arial" panose="020B0604020202020204" pitchFamily="34" charset="0"/>
              </a:rPr>
              <a:t>       </a:t>
            </a:r>
            <a:r>
              <a:rPr lang="en-US" altLang="en-US" sz="2600" b="1" dirty="0" smtClean="0">
                <a:solidFill>
                  <a:srgbClr val="0070C0"/>
                </a:solidFill>
                <a:latin typeface="+mn-lt"/>
                <a:cs typeface="Arial" panose="020B0604020202020204" pitchFamily="34" charset="0"/>
              </a:rPr>
              <a:t>reaction </a:t>
            </a:r>
            <a:r>
              <a:rPr lang="en-US" altLang="en-US" sz="2600" b="1" dirty="0">
                <a:solidFill>
                  <a:srgbClr val="0070C0"/>
                </a:solidFill>
                <a:latin typeface="+mn-lt"/>
                <a:cs typeface="Arial" panose="020B0604020202020204" pitchFamily="34" charset="0"/>
              </a:rPr>
              <a:t>(Overall reaction)</a:t>
            </a:r>
            <a:r>
              <a:rPr lang="en-US" altLang="en-US" sz="2600" b="1" dirty="0" smtClean="0">
                <a:solidFill>
                  <a:srgbClr val="0070C0"/>
                </a:solidFill>
                <a:latin typeface="+mn-lt"/>
                <a:cs typeface="Arial" panose="020B0604020202020204" pitchFamily="34" charset="0"/>
              </a:rPr>
              <a:t>?</a:t>
            </a:r>
            <a:r>
              <a:rPr lang="en-US" altLang="en-US" sz="2600" dirty="0">
                <a:solidFill>
                  <a:srgbClr val="0070C0"/>
                </a:solidFill>
                <a:latin typeface="+mn-lt"/>
                <a:cs typeface="Arial" panose="020B0604020202020204" pitchFamily="34" charset="0"/>
              </a:rPr>
              <a:t/>
            </a:r>
            <a:br>
              <a:rPr lang="en-US" altLang="en-US" sz="2600" dirty="0">
                <a:solidFill>
                  <a:srgbClr val="0070C0"/>
                </a:solidFill>
                <a:latin typeface="+mn-lt"/>
                <a:cs typeface="Arial" panose="020B0604020202020204" pitchFamily="34" charset="0"/>
              </a:rPr>
            </a:br>
            <a:r>
              <a:rPr lang="en-US" altLang="en-US" sz="2600" b="1" dirty="0">
                <a:solidFill>
                  <a:srgbClr val="0070C0"/>
                </a:solidFill>
                <a:latin typeface="+mn-lt"/>
                <a:cs typeface="Arial" panose="020B0604020202020204" pitchFamily="34" charset="0"/>
              </a:rPr>
              <a:t/>
            </a:r>
            <a:br>
              <a:rPr lang="en-US" altLang="en-US" sz="2600" b="1" dirty="0">
                <a:solidFill>
                  <a:srgbClr val="0070C0"/>
                </a:solidFill>
                <a:latin typeface="+mn-lt"/>
                <a:cs typeface="Arial" panose="020B0604020202020204" pitchFamily="34" charset="0"/>
              </a:rPr>
            </a:br>
            <a:r>
              <a:rPr lang="en-US" altLang="en-US" sz="2600" b="1" dirty="0" smtClean="0">
                <a:solidFill>
                  <a:srgbClr val="0070C0"/>
                </a:solidFill>
                <a:latin typeface="+mn-lt"/>
                <a:cs typeface="Arial" panose="020B0604020202020204" pitchFamily="34" charset="0"/>
              </a:rPr>
              <a:t>2. Which </a:t>
            </a:r>
            <a:r>
              <a:rPr lang="en-US" altLang="en-US" sz="2600" b="1" dirty="0">
                <a:solidFill>
                  <a:srgbClr val="0070C0"/>
                </a:solidFill>
                <a:latin typeface="+mn-lt"/>
                <a:cs typeface="Arial" panose="020B0604020202020204" pitchFamily="34" charset="0"/>
              </a:rPr>
              <a:t>has more energy: the reactants or the products?</a:t>
            </a:r>
            <a:br>
              <a:rPr lang="en-US" altLang="en-US" sz="2600" b="1" dirty="0">
                <a:solidFill>
                  <a:srgbClr val="0070C0"/>
                </a:solidFill>
                <a:latin typeface="+mn-lt"/>
                <a:cs typeface="Arial" panose="020B0604020202020204" pitchFamily="34" charset="0"/>
              </a:rPr>
            </a:br>
            <a:r>
              <a:rPr lang="en-US" altLang="en-US" sz="2600" b="1" dirty="0" smtClean="0">
                <a:solidFill>
                  <a:srgbClr val="0070C0"/>
                </a:solidFill>
                <a:latin typeface="+mn-lt"/>
                <a:cs typeface="Arial" panose="020B0604020202020204" pitchFamily="34" charset="0"/>
              </a:rPr>
              <a:t/>
            </a:r>
            <a:br>
              <a:rPr lang="en-US" altLang="en-US" sz="2600" b="1" dirty="0" smtClean="0">
                <a:solidFill>
                  <a:srgbClr val="0070C0"/>
                </a:solidFill>
                <a:latin typeface="+mn-lt"/>
                <a:cs typeface="Arial" panose="020B0604020202020204" pitchFamily="34" charset="0"/>
              </a:rPr>
            </a:br>
            <a:r>
              <a:rPr lang="en-US" altLang="en-US" sz="2600" b="1" dirty="0" smtClean="0">
                <a:solidFill>
                  <a:srgbClr val="0070C0"/>
                </a:solidFill>
                <a:latin typeface="+mn-lt"/>
                <a:cs typeface="Arial" panose="020B0604020202020204" pitchFamily="34" charset="0"/>
              </a:rPr>
              <a:t>3. </a:t>
            </a:r>
            <a:r>
              <a:rPr lang="en-US" altLang="en-US" sz="2600" dirty="0" smtClean="0">
                <a:solidFill>
                  <a:srgbClr val="0070C0"/>
                </a:solidFill>
                <a:latin typeface="+mn-lt"/>
                <a:ea typeface="ＭＳ Ｐゴシック" panose="020B0600070205080204" pitchFamily="34" charset="-128"/>
                <a:cs typeface="Arial" panose="020B0604020202020204" pitchFamily="34" charset="0"/>
              </a:rPr>
              <a:t>Is </a:t>
            </a:r>
            <a:r>
              <a:rPr lang="en-US" altLang="en-US" sz="2600" dirty="0">
                <a:solidFill>
                  <a:srgbClr val="0070C0"/>
                </a:solidFill>
                <a:latin typeface="+mn-lt"/>
                <a:ea typeface="ＭＳ Ｐゴシック" panose="020B0600070205080204" pitchFamily="34" charset="-128"/>
                <a:cs typeface="Arial" panose="020B0604020202020204" pitchFamily="34" charset="0"/>
              </a:rPr>
              <a:t>the reaction catabolic or anabolic?</a:t>
            </a:r>
            <a:r>
              <a:rPr lang="en-US" altLang="en-US" sz="2400" dirty="0">
                <a:latin typeface="Arial" panose="020B0604020202020204" pitchFamily="34" charset="0"/>
                <a:ea typeface="ＭＳ Ｐゴシック" panose="020B0600070205080204" pitchFamily="34" charset="-128"/>
                <a:cs typeface="Arial" panose="020B0604020202020204" pitchFamily="34" charset="0"/>
              </a:rPr>
              <a:t/>
            </a:r>
            <a:br>
              <a:rPr lang="en-US" altLang="en-US" sz="2400" dirty="0">
                <a:latin typeface="Arial" panose="020B0604020202020204" pitchFamily="34" charset="0"/>
                <a:ea typeface="ＭＳ Ｐゴシック" panose="020B0600070205080204" pitchFamily="34" charset="-128"/>
                <a:cs typeface="Arial" panose="020B0604020202020204" pitchFamily="34" charset="0"/>
              </a:rPr>
            </a:br>
            <a:r>
              <a:rPr lang="en-US" altLang="en-US" sz="2400" dirty="0">
                <a:solidFill>
                  <a:srgbClr val="0070C0"/>
                </a:solidFill>
                <a:latin typeface="Arial" panose="020B0604020202020204" pitchFamily="34" charset="0"/>
                <a:cs typeface="Arial" panose="020B0604020202020204" pitchFamily="34" charset="0"/>
              </a:rPr>
              <a:t/>
            </a:r>
            <a:br>
              <a:rPr lang="en-US" altLang="en-US" sz="2400" dirty="0">
                <a:solidFill>
                  <a:srgbClr val="0070C0"/>
                </a:solidFill>
                <a:latin typeface="Arial" panose="020B0604020202020204" pitchFamily="34" charset="0"/>
                <a:cs typeface="Arial" panose="020B0604020202020204" pitchFamily="34" charset="0"/>
              </a:rPr>
            </a:br>
            <a:endParaRPr lang="en-US" sz="2400" b="1" dirty="0">
              <a:solidFill>
                <a:srgbClr val="0070C0"/>
              </a:solidFill>
              <a:effectLst/>
              <a:latin typeface="Arial" panose="020B0604020202020204" pitchFamily="34" charset="0"/>
              <a:cs typeface="Arial" panose="020B0604020202020204" pitchFamily="34" charset="0"/>
            </a:endParaRPr>
          </a:p>
        </p:txBody>
      </p:sp>
      <p:pic>
        <p:nvPicPr>
          <p:cNvPr id="8" name="Picture 2" descr="06_03CellRespEquation-U"/>
          <p:cNvPicPr>
            <a:picLocks noChangeAspect="1" noChangeArrowheads="1"/>
          </p:cNvPicPr>
          <p:nvPr/>
        </p:nvPicPr>
        <p:blipFill rotWithShape="1">
          <a:blip r:embed="rId5">
            <a:extLst>
              <a:ext uri="{28A0092B-C50C-407E-A947-70E740481C1C}">
                <a14:useLocalDpi xmlns:a14="http://schemas.microsoft.com/office/drawing/2010/main" val="0"/>
              </a:ext>
            </a:extLst>
          </a:blip>
          <a:srcRect r="13286"/>
          <a:stretch/>
        </p:blipFill>
        <p:spPr bwMode="auto">
          <a:xfrm>
            <a:off x="119064" y="987055"/>
            <a:ext cx="7412900" cy="150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3"/>
          <p:cNvSpPr txBox="1">
            <a:spLocks noChangeArrowheads="1"/>
          </p:cNvSpPr>
          <p:nvPr/>
        </p:nvSpPr>
        <p:spPr bwMode="auto">
          <a:xfrm>
            <a:off x="217488" y="1851619"/>
            <a:ext cx="91916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dirty="0"/>
              <a:t>Glucose</a:t>
            </a:r>
          </a:p>
        </p:txBody>
      </p:sp>
      <p:sp>
        <p:nvSpPr>
          <p:cNvPr id="10" name="Text Box 3"/>
          <p:cNvSpPr txBox="1">
            <a:spLocks noChangeArrowheads="1"/>
          </p:cNvSpPr>
          <p:nvPr/>
        </p:nvSpPr>
        <p:spPr bwMode="auto">
          <a:xfrm>
            <a:off x="1760538" y="1843682"/>
            <a:ext cx="91916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t>Oxygen</a:t>
            </a:r>
          </a:p>
        </p:txBody>
      </p:sp>
      <p:sp>
        <p:nvSpPr>
          <p:cNvPr id="11" name="Text Box 3"/>
          <p:cNvSpPr txBox="1">
            <a:spLocks noChangeArrowheads="1"/>
          </p:cNvSpPr>
          <p:nvPr/>
        </p:nvSpPr>
        <p:spPr bwMode="auto">
          <a:xfrm>
            <a:off x="6397625" y="1843682"/>
            <a:ext cx="665163"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t>Water</a:t>
            </a:r>
          </a:p>
        </p:txBody>
      </p:sp>
      <p:sp>
        <p:nvSpPr>
          <p:cNvPr id="12" name="Text Box 3"/>
          <p:cNvSpPr txBox="1">
            <a:spLocks noChangeArrowheads="1"/>
          </p:cNvSpPr>
          <p:nvPr/>
        </p:nvSpPr>
        <p:spPr bwMode="auto">
          <a:xfrm>
            <a:off x="4648200" y="1870669"/>
            <a:ext cx="919163" cy="58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1800" b="1"/>
              <a:t>Carbon</a:t>
            </a:r>
            <a:br>
              <a:rPr lang="en-US" sz="1800" b="1"/>
            </a:br>
            <a:r>
              <a:rPr lang="en-US" sz="1800" b="1"/>
              <a:t>dioxide</a:t>
            </a:r>
          </a:p>
        </p:txBody>
      </p:sp>
      <p:sp>
        <p:nvSpPr>
          <p:cNvPr id="13" name="Text Box 3"/>
          <p:cNvSpPr txBox="1">
            <a:spLocks noChangeArrowheads="1"/>
          </p:cNvSpPr>
          <p:nvPr/>
        </p:nvSpPr>
        <p:spPr bwMode="auto">
          <a:xfrm>
            <a:off x="249238" y="1349969"/>
            <a:ext cx="852487"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00" b="1" dirty="0"/>
              <a:t>C</a:t>
            </a:r>
            <a:r>
              <a:rPr lang="en-US" sz="1700" b="1" baseline="-25000" dirty="0"/>
              <a:t>6</a:t>
            </a:r>
            <a:r>
              <a:rPr lang="en-US" sz="1700" b="1" dirty="0"/>
              <a:t>H</a:t>
            </a:r>
            <a:r>
              <a:rPr lang="en-US" sz="1700" b="1" baseline="-25000" dirty="0"/>
              <a:t>12</a:t>
            </a:r>
            <a:r>
              <a:rPr lang="en-US" sz="1700" b="1" dirty="0"/>
              <a:t>O</a:t>
            </a:r>
            <a:r>
              <a:rPr lang="en-US" sz="1700" b="1" baseline="-25000" dirty="0"/>
              <a:t>6</a:t>
            </a:r>
          </a:p>
        </p:txBody>
      </p:sp>
      <p:sp>
        <p:nvSpPr>
          <p:cNvPr id="14" name="Text Box 3"/>
          <p:cNvSpPr txBox="1">
            <a:spLocks noChangeArrowheads="1"/>
          </p:cNvSpPr>
          <p:nvPr/>
        </p:nvSpPr>
        <p:spPr bwMode="auto">
          <a:xfrm>
            <a:off x="2060575" y="1354732"/>
            <a:ext cx="317500" cy="28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00" b="1"/>
              <a:t>O</a:t>
            </a:r>
            <a:r>
              <a:rPr lang="en-US" sz="1700" b="1" baseline="-25000"/>
              <a:t>2</a:t>
            </a:r>
          </a:p>
        </p:txBody>
      </p:sp>
      <p:sp>
        <p:nvSpPr>
          <p:cNvPr id="15" name="Text Box 3"/>
          <p:cNvSpPr txBox="1">
            <a:spLocks noChangeArrowheads="1"/>
          </p:cNvSpPr>
          <p:nvPr/>
        </p:nvSpPr>
        <p:spPr bwMode="auto">
          <a:xfrm>
            <a:off x="6483350" y="1353144"/>
            <a:ext cx="423863"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00" b="1" dirty="0"/>
              <a:t>H</a:t>
            </a:r>
            <a:r>
              <a:rPr lang="en-US" sz="1700" b="1" baseline="-25000" dirty="0"/>
              <a:t>2</a:t>
            </a:r>
            <a:r>
              <a:rPr lang="en-US" sz="1700" b="1" dirty="0"/>
              <a:t>O</a:t>
            </a:r>
            <a:endParaRPr lang="en-US" sz="1700" b="1" baseline="-25000" dirty="0"/>
          </a:p>
        </p:txBody>
      </p:sp>
      <p:sp>
        <p:nvSpPr>
          <p:cNvPr id="17" name="Text Box 3"/>
          <p:cNvSpPr txBox="1">
            <a:spLocks noChangeArrowheads="1"/>
          </p:cNvSpPr>
          <p:nvPr/>
        </p:nvSpPr>
        <p:spPr bwMode="auto">
          <a:xfrm>
            <a:off x="1716088" y="1346794"/>
            <a:ext cx="18256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00" b="1"/>
              <a:t>6</a:t>
            </a:r>
            <a:endParaRPr lang="en-US" sz="1700" b="1" baseline="-25000"/>
          </a:p>
        </p:txBody>
      </p:sp>
      <p:sp>
        <p:nvSpPr>
          <p:cNvPr id="18" name="Text Box 3"/>
          <p:cNvSpPr txBox="1">
            <a:spLocks noChangeArrowheads="1"/>
          </p:cNvSpPr>
          <p:nvPr/>
        </p:nvSpPr>
        <p:spPr bwMode="auto">
          <a:xfrm>
            <a:off x="4610100" y="1375178"/>
            <a:ext cx="18256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00" b="1"/>
              <a:t>6</a:t>
            </a:r>
            <a:endParaRPr lang="en-US" sz="1700" b="1" baseline="-25000"/>
          </a:p>
        </p:txBody>
      </p:sp>
      <p:sp>
        <p:nvSpPr>
          <p:cNvPr id="19" name="Text Box 3"/>
          <p:cNvSpPr txBox="1">
            <a:spLocks noChangeArrowheads="1"/>
          </p:cNvSpPr>
          <p:nvPr/>
        </p:nvSpPr>
        <p:spPr bwMode="auto">
          <a:xfrm>
            <a:off x="6013450" y="1351557"/>
            <a:ext cx="182563"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00" b="1"/>
              <a:t>6</a:t>
            </a:r>
            <a:endParaRPr lang="en-US" sz="1700" b="1" baseline="-25000"/>
          </a:p>
        </p:txBody>
      </p:sp>
      <p:sp>
        <p:nvSpPr>
          <p:cNvPr id="20" name="Text Box 3"/>
          <p:cNvSpPr txBox="1">
            <a:spLocks noChangeArrowheads="1"/>
          </p:cNvSpPr>
          <p:nvPr/>
        </p:nvSpPr>
        <p:spPr bwMode="auto">
          <a:xfrm>
            <a:off x="7831138" y="1851619"/>
            <a:ext cx="66516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b="1" dirty="0">
              <a:solidFill>
                <a:srgbClr val="FF0000"/>
              </a:solidFill>
            </a:endParaRPr>
          </a:p>
        </p:txBody>
      </p:sp>
      <p:sp>
        <p:nvSpPr>
          <p:cNvPr id="21" name="Text Box 3"/>
          <p:cNvSpPr txBox="1">
            <a:spLocks noChangeArrowheads="1"/>
          </p:cNvSpPr>
          <p:nvPr/>
        </p:nvSpPr>
        <p:spPr bwMode="auto">
          <a:xfrm>
            <a:off x="4913313" y="1346794"/>
            <a:ext cx="411162"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00" b="1"/>
              <a:t>CO</a:t>
            </a:r>
            <a:r>
              <a:rPr lang="en-US" sz="1700" b="1" baseline="-25000"/>
              <a:t>2</a:t>
            </a:r>
          </a:p>
        </p:txBody>
      </p:sp>
      <p:sp>
        <p:nvSpPr>
          <p:cNvPr id="3" name="TextBox 2"/>
          <p:cNvSpPr txBox="1"/>
          <p:nvPr/>
        </p:nvSpPr>
        <p:spPr>
          <a:xfrm>
            <a:off x="134679" y="368110"/>
            <a:ext cx="9027042" cy="600164"/>
          </a:xfrm>
          <a:prstGeom prst="rect">
            <a:avLst/>
          </a:prstGeom>
          <a:noFill/>
        </p:spPr>
        <p:txBody>
          <a:bodyPr wrap="square" rtlCol="0">
            <a:spAutoFit/>
          </a:bodyPr>
          <a:lstStyle/>
          <a:p>
            <a:r>
              <a:rPr lang="en-US" sz="3300" b="1" dirty="0">
                <a:solidFill>
                  <a:srgbClr val="0070C0"/>
                </a:solidFill>
                <a:latin typeface="Arial" panose="020B0604020202020204" pitchFamily="34" charset="0"/>
                <a:cs typeface="Arial" panose="020B0604020202020204" pitchFamily="34" charset="0"/>
              </a:rPr>
              <a:t>Summary Reaction of Cellular Respiration</a:t>
            </a:r>
          </a:p>
        </p:txBody>
      </p:sp>
      <p:sp>
        <p:nvSpPr>
          <p:cNvPr id="4" name="Rectangle 3">
            <a:extLst>
              <a:ext uri="{FF2B5EF4-FFF2-40B4-BE49-F238E27FC236}">
                <a16:creationId xmlns:a16="http://schemas.microsoft.com/office/drawing/2014/main" xmlns="" id="{C1BEB25A-1DE5-46EA-AA30-7621DA2B7462}"/>
              </a:ext>
            </a:extLst>
          </p:cNvPr>
          <p:cNvSpPr/>
          <p:nvPr/>
        </p:nvSpPr>
        <p:spPr>
          <a:xfrm>
            <a:off x="411689" y="2678767"/>
            <a:ext cx="775203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The efficiency of </a:t>
            </a:r>
            <a:r>
              <a:rPr lang="en-US" sz="2400" dirty="0" smtClean="0">
                <a:latin typeface="Arial" panose="020B0604020202020204" pitchFamily="34" charset="0"/>
                <a:cs typeface="Arial" panose="020B0604020202020204" pitchFamily="34" charset="0"/>
              </a:rPr>
              <a:t>respiration </a:t>
            </a:r>
            <a:r>
              <a:rPr lang="en-US" sz="2400" dirty="0">
                <a:latin typeface="Arial" panose="020B0604020202020204" pitchFamily="34" charset="0"/>
                <a:cs typeface="Arial" panose="020B0604020202020204" pitchFamily="34" charset="0"/>
              </a:rPr>
              <a:t>is = </a:t>
            </a:r>
            <a:r>
              <a:rPr lang="en-US" sz="2400" dirty="0" smtClean="0">
                <a:latin typeface="Arial" panose="020B0604020202020204" pitchFamily="34" charset="0"/>
                <a:cs typeface="Arial" panose="020B0604020202020204" pitchFamily="34" charset="0"/>
              </a:rPr>
              <a:t>~</a:t>
            </a:r>
            <a:r>
              <a:rPr lang="en-US" sz="2400" dirty="0" smtClean="0">
                <a:solidFill>
                  <a:srgbClr val="FF0000"/>
                </a:solidFill>
                <a:latin typeface="Arial" panose="020B0604020202020204" pitchFamily="34" charset="0"/>
                <a:cs typeface="Arial" panose="020B0604020202020204" pitchFamily="34" charset="0"/>
              </a:rPr>
              <a:t>34%</a:t>
            </a:r>
          </a:p>
          <a:p>
            <a:pPr marL="342900" indent="-342900">
              <a:buFont typeface="Wingdings" panose="05000000000000000000" pitchFamily="2" charset="2"/>
              <a:buChar char="§"/>
            </a:pPr>
            <a:r>
              <a:rPr lang="en-US" sz="2400" dirty="0" smtClean="0">
                <a:latin typeface="Arial" panose="020B0604020202020204" pitchFamily="34" charset="0"/>
                <a:ea typeface="Arial" charset="0"/>
                <a:cs typeface="Arial" panose="020B0604020202020204" pitchFamily="34" charset="0"/>
              </a:rPr>
              <a:t>The rest of the energy is released as </a:t>
            </a:r>
            <a:r>
              <a:rPr lang="en-US" sz="2400" b="1" dirty="0" smtClean="0">
                <a:solidFill>
                  <a:srgbClr val="FF0000"/>
                </a:solidFill>
                <a:latin typeface="Arial" panose="020B0604020202020204" pitchFamily="34" charset="0"/>
                <a:ea typeface="Arial" charset="0"/>
                <a:cs typeface="Arial" panose="020B0604020202020204" pitchFamily="34" charset="0"/>
              </a:rPr>
              <a:t>heat.</a:t>
            </a:r>
            <a:endParaRPr lang="en-US" sz="2400" b="1" dirty="0">
              <a:solidFill>
                <a:srgbClr val="FF0000"/>
              </a:solidFill>
              <a:latin typeface="Arial" panose="020B0604020202020204" pitchFamily="34" charset="0"/>
              <a:ea typeface="Arial" charset="0"/>
              <a:cs typeface="Arial" panose="020B0604020202020204" pitchFamily="34" charset="0"/>
            </a:endParaRPr>
          </a:p>
        </p:txBody>
      </p:sp>
      <p:sp>
        <p:nvSpPr>
          <p:cNvPr id="5" name="TextBox 4"/>
          <p:cNvSpPr txBox="1"/>
          <p:nvPr/>
        </p:nvSpPr>
        <p:spPr>
          <a:xfrm>
            <a:off x="7596219" y="1261383"/>
            <a:ext cx="916049" cy="369332"/>
          </a:xfrm>
          <a:prstGeom prst="rect">
            <a:avLst/>
          </a:prstGeom>
          <a:noFill/>
        </p:spPr>
        <p:txBody>
          <a:bodyPr wrap="none" rtlCol="0">
            <a:spAutoFit/>
          </a:bodyPr>
          <a:lstStyle/>
          <a:p>
            <a:r>
              <a:rPr lang="en-US" dirty="0" smtClean="0"/>
              <a:t>Energy</a:t>
            </a:r>
            <a:endParaRPr lang="en-US" dirty="0"/>
          </a:p>
        </p:txBody>
      </p:sp>
    </p:spTree>
    <p:extLst>
      <p:ext uri="{BB962C8B-B14F-4D97-AF65-F5344CB8AC3E}">
        <p14:creationId xmlns:p14="http://schemas.microsoft.com/office/powerpoint/2010/main" val="173727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4283" y="1"/>
            <a:ext cx="9006751" cy="6858000"/>
            <a:chOff x="790929" y="164413"/>
            <a:chExt cx="8730643" cy="6429441"/>
          </a:xfrm>
        </p:grpSpPr>
        <p:pic>
          <p:nvPicPr>
            <p:cNvPr id="5" name="Picture 4" descr="06_09bCitricAcidCycle_3-U.jpg"/>
            <p:cNvPicPr>
              <a:picLocks noChangeAspect="1"/>
            </p:cNvPicPr>
            <p:nvPr/>
          </p:nvPicPr>
          <p:blipFill rotWithShape="1">
            <a:blip r:embed="rId3" cstate="email">
              <a:extLst>
                <a:ext uri="{28A0092B-C50C-407E-A947-70E740481C1C}">
                  <a14:useLocalDpi xmlns:a14="http://schemas.microsoft.com/office/drawing/2010/main" val="0"/>
                </a:ext>
              </a:extLst>
            </a:blip>
            <a:srcRect b="3318"/>
            <a:stretch/>
          </p:blipFill>
          <p:spPr>
            <a:xfrm>
              <a:off x="2169796" y="164413"/>
              <a:ext cx="7351776" cy="6365240"/>
            </a:xfrm>
            <a:prstGeom prst="rect">
              <a:avLst/>
            </a:prstGeom>
          </p:spPr>
        </p:pic>
        <p:sp>
          <p:nvSpPr>
            <p:cNvPr id="7" name="Text Box 31"/>
            <p:cNvSpPr txBox="1">
              <a:spLocks noChangeArrowheads="1"/>
            </p:cNvSpPr>
            <p:nvPr/>
          </p:nvSpPr>
          <p:spPr bwMode="auto">
            <a:xfrm>
              <a:off x="4891113" y="2932535"/>
              <a:ext cx="142346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Citric Acid Cycle</a:t>
              </a:r>
            </a:p>
          </p:txBody>
        </p:sp>
        <p:sp>
          <p:nvSpPr>
            <p:cNvPr id="8" name="Text Box 31"/>
            <p:cNvSpPr txBox="1">
              <a:spLocks noChangeArrowheads="1"/>
            </p:cNvSpPr>
            <p:nvPr/>
          </p:nvSpPr>
          <p:spPr bwMode="auto">
            <a:xfrm>
              <a:off x="8083033" y="2263772"/>
              <a:ext cx="346249"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Arial" charset="0"/>
                </a:rPr>
                <a:t>NAD</a:t>
              </a:r>
              <a:r>
                <a:rPr lang="en-US" sz="1000" baseline="30000" dirty="0">
                  <a:solidFill>
                    <a:srgbClr val="000000"/>
                  </a:solidFill>
                  <a:latin typeface="Symbol Std"/>
                  <a:cs typeface="Symbol Std"/>
                </a:rPr>
                <a:t>+</a:t>
              </a:r>
            </a:p>
          </p:txBody>
        </p:sp>
        <p:sp>
          <p:nvSpPr>
            <p:cNvPr id="9" name="Text Box 31"/>
            <p:cNvSpPr txBox="1">
              <a:spLocks noChangeArrowheads="1"/>
            </p:cNvSpPr>
            <p:nvPr/>
          </p:nvSpPr>
          <p:spPr bwMode="auto">
            <a:xfrm>
              <a:off x="8150770" y="2678627"/>
              <a:ext cx="37044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Arial" charset="0"/>
                </a:rPr>
                <a:t>NADH</a:t>
              </a:r>
              <a:endParaRPr lang="en-US" sz="1000" baseline="30000" dirty="0">
                <a:solidFill>
                  <a:srgbClr val="000000"/>
                </a:solidFill>
                <a:latin typeface="Symbol Std"/>
                <a:cs typeface="Symbol Std"/>
              </a:endParaRPr>
            </a:p>
          </p:txBody>
        </p:sp>
        <p:sp>
          <p:nvSpPr>
            <p:cNvPr id="10" name="Text Box 31"/>
            <p:cNvSpPr txBox="1">
              <a:spLocks noChangeArrowheads="1"/>
            </p:cNvSpPr>
            <p:nvPr/>
          </p:nvSpPr>
          <p:spPr bwMode="auto">
            <a:xfrm>
              <a:off x="7566566" y="5193237"/>
              <a:ext cx="36826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Symbol Std"/>
                  <a:cs typeface="Symbol Std"/>
                </a:rPr>
                <a:t>+</a:t>
              </a:r>
              <a:r>
                <a:rPr lang="en-US" sz="1000" dirty="0">
                  <a:solidFill>
                    <a:srgbClr val="000000"/>
                  </a:solidFill>
                  <a:latin typeface="Arial" charset="0"/>
                </a:rPr>
                <a:t> H</a:t>
              </a:r>
              <a:r>
                <a:rPr lang="en-US" sz="1000" baseline="30000" dirty="0">
                  <a:solidFill>
                    <a:srgbClr val="000000"/>
                  </a:solidFill>
                  <a:latin typeface="Symbol Std"/>
                  <a:cs typeface="Symbol Std"/>
                </a:rPr>
                <a:t>+</a:t>
              </a:r>
            </a:p>
          </p:txBody>
        </p:sp>
        <p:sp>
          <p:nvSpPr>
            <p:cNvPr id="11" name="Text Box 31"/>
            <p:cNvSpPr txBox="1">
              <a:spLocks noChangeArrowheads="1"/>
            </p:cNvSpPr>
            <p:nvPr/>
          </p:nvSpPr>
          <p:spPr bwMode="auto">
            <a:xfrm>
              <a:off x="8091512" y="3220398"/>
              <a:ext cx="243656"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Arial" charset="0"/>
                </a:rPr>
                <a:t>CO</a:t>
              </a:r>
              <a:r>
                <a:rPr lang="en-US" sz="1000" baseline="-25000" dirty="0">
                  <a:solidFill>
                    <a:srgbClr val="000000"/>
                  </a:solidFill>
                  <a:latin typeface="Arial" charset="0"/>
                </a:rPr>
                <a:t>2</a:t>
              </a:r>
            </a:p>
          </p:txBody>
        </p:sp>
        <p:sp>
          <p:nvSpPr>
            <p:cNvPr id="12" name="Text Box 31"/>
            <p:cNvSpPr txBox="1">
              <a:spLocks noChangeArrowheads="1"/>
            </p:cNvSpPr>
            <p:nvPr/>
          </p:nvSpPr>
          <p:spPr bwMode="auto">
            <a:xfrm>
              <a:off x="5331382" y="223201"/>
              <a:ext cx="25879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Arial" charset="0"/>
                </a:rPr>
                <a:t>CoA</a:t>
              </a:r>
            </a:p>
          </p:txBody>
        </p:sp>
        <p:sp>
          <p:nvSpPr>
            <p:cNvPr id="13" name="Text Box 31"/>
            <p:cNvSpPr txBox="1">
              <a:spLocks noChangeArrowheads="1"/>
            </p:cNvSpPr>
            <p:nvPr/>
          </p:nvSpPr>
          <p:spPr bwMode="auto">
            <a:xfrm>
              <a:off x="5940982" y="595734"/>
              <a:ext cx="25879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Arial" charset="0"/>
                </a:rPr>
                <a:t>CoA</a:t>
              </a:r>
            </a:p>
          </p:txBody>
        </p:sp>
        <p:sp>
          <p:nvSpPr>
            <p:cNvPr id="14" name="Text Box 31"/>
            <p:cNvSpPr txBox="1">
              <a:spLocks noChangeArrowheads="1"/>
            </p:cNvSpPr>
            <p:nvPr/>
          </p:nvSpPr>
          <p:spPr bwMode="auto">
            <a:xfrm>
              <a:off x="4696379" y="384067"/>
              <a:ext cx="95106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Acetyl CoA</a:t>
              </a:r>
            </a:p>
          </p:txBody>
        </p:sp>
        <p:sp>
          <p:nvSpPr>
            <p:cNvPr id="18" name="Text Box 31"/>
            <p:cNvSpPr txBox="1">
              <a:spLocks noChangeArrowheads="1"/>
            </p:cNvSpPr>
            <p:nvPr/>
          </p:nvSpPr>
          <p:spPr bwMode="auto">
            <a:xfrm>
              <a:off x="3375564" y="4388901"/>
              <a:ext cx="39754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Arial" charset="0"/>
                </a:rPr>
                <a:t>FADH</a:t>
              </a:r>
              <a:r>
                <a:rPr lang="en-US" sz="1000" baseline="-25000" dirty="0">
                  <a:solidFill>
                    <a:srgbClr val="000000"/>
                  </a:solidFill>
                  <a:latin typeface="Arial" charset="0"/>
                </a:rPr>
                <a:t>2</a:t>
              </a:r>
              <a:endParaRPr lang="en-US" sz="1000" baseline="-25000" dirty="0">
                <a:solidFill>
                  <a:srgbClr val="000000"/>
                </a:solidFill>
                <a:latin typeface="Symbol Std"/>
                <a:cs typeface="Symbol Std"/>
              </a:endParaRPr>
            </a:p>
          </p:txBody>
        </p:sp>
        <p:sp>
          <p:nvSpPr>
            <p:cNvPr id="19" name="Text Box 31"/>
            <p:cNvSpPr txBox="1">
              <a:spLocks noChangeArrowheads="1"/>
            </p:cNvSpPr>
            <p:nvPr/>
          </p:nvSpPr>
          <p:spPr bwMode="auto">
            <a:xfrm>
              <a:off x="3561832" y="4846100"/>
              <a:ext cx="25648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Arial" charset="0"/>
                </a:rPr>
                <a:t>FAD</a:t>
              </a:r>
              <a:endParaRPr lang="en-US" sz="1000" baseline="30000" dirty="0">
                <a:solidFill>
                  <a:srgbClr val="000000"/>
                </a:solidFill>
                <a:latin typeface="Symbol Std"/>
                <a:cs typeface="Symbol Std"/>
              </a:endParaRPr>
            </a:p>
          </p:txBody>
        </p:sp>
        <p:sp>
          <p:nvSpPr>
            <p:cNvPr id="20" name="Text Box 31"/>
            <p:cNvSpPr txBox="1">
              <a:spLocks noChangeArrowheads="1"/>
            </p:cNvSpPr>
            <p:nvPr/>
          </p:nvSpPr>
          <p:spPr bwMode="auto">
            <a:xfrm>
              <a:off x="5644635" y="5481104"/>
              <a:ext cx="246963"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Arial" charset="0"/>
                </a:rPr>
                <a:t>ATP</a:t>
              </a:r>
              <a:endParaRPr lang="en-US" sz="1000" baseline="30000" dirty="0">
                <a:solidFill>
                  <a:srgbClr val="000000"/>
                </a:solidFill>
                <a:latin typeface="Symbol Std"/>
                <a:cs typeface="Symbol Std"/>
              </a:endParaRPr>
            </a:p>
          </p:txBody>
        </p:sp>
        <p:sp>
          <p:nvSpPr>
            <p:cNvPr id="21" name="Text Box 31"/>
            <p:cNvSpPr txBox="1">
              <a:spLocks noChangeArrowheads="1"/>
            </p:cNvSpPr>
            <p:nvPr/>
          </p:nvSpPr>
          <p:spPr bwMode="auto">
            <a:xfrm>
              <a:off x="6457434" y="5167837"/>
              <a:ext cx="8553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Arial" charset="0"/>
                </a:rPr>
                <a:t>P</a:t>
              </a:r>
              <a:endParaRPr lang="en-US" sz="1000" baseline="30000" dirty="0">
                <a:solidFill>
                  <a:srgbClr val="000000"/>
                </a:solidFill>
                <a:latin typeface="Symbol Std"/>
                <a:cs typeface="Symbol Std"/>
              </a:endParaRPr>
            </a:p>
          </p:txBody>
        </p:sp>
        <p:sp>
          <p:nvSpPr>
            <p:cNvPr id="22" name="Text Box 31"/>
            <p:cNvSpPr txBox="1">
              <a:spLocks noChangeArrowheads="1"/>
            </p:cNvSpPr>
            <p:nvPr/>
          </p:nvSpPr>
          <p:spPr bwMode="auto">
            <a:xfrm>
              <a:off x="6017166" y="5176301"/>
              <a:ext cx="438117" cy="15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Arial" charset="0"/>
                </a:rPr>
                <a:t>ADP </a:t>
              </a:r>
              <a:r>
                <a:rPr lang="en-US" sz="1000" dirty="0">
                  <a:solidFill>
                    <a:srgbClr val="000000"/>
                  </a:solidFill>
                  <a:latin typeface="Symbol Std"/>
                  <a:cs typeface="Symbol Std"/>
                </a:rPr>
                <a:t>+</a:t>
              </a:r>
              <a:endParaRPr lang="en-US" sz="1000" baseline="30000" dirty="0">
                <a:solidFill>
                  <a:srgbClr val="000000"/>
                </a:solidFill>
                <a:latin typeface="Symbol Std"/>
                <a:cs typeface="Symbol Std"/>
              </a:endParaRPr>
            </a:p>
          </p:txBody>
        </p:sp>
        <p:sp>
          <p:nvSpPr>
            <p:cNvPr id="23" name="Text Box 31"/>
            <p:cNvSpPr txBox="1">
              <a:spLocks noChangeArrowheads="1"/>
            </p:cNvSpPr>
            <p:nvPr/>
          </p:nvSpPr>
          <p:spPr bwMode="auto">
            <a:xfrm>
              <a:off x="7524245" y="4448064"/>
              <a:ext cx="243656"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Arial" charset="0"/>
                </a:rPr>
                <a:t>CO</a:t>
              </a:r>
              <a:r>
                <a:rPr lang="en-US" sz="1000" baseline="-25000" dirty="0">
                  <a:solidFill>
                    <a:srgbClr val="000000"/>
                  </a:solidFill>
                  <a:latin typeface="Arial" charset="0"/>
                </a:rPr>
                <a:t>2</a:t>
              </a:r>
            </a:p>
          </p:txBody>
        </p:sp>
        <p:sp>
          <p:nvSpPr>
            <p:cNvPr id="24" name="Text Box 31"/>
            <p:cNvSpPr txBox="1">
              <a:spLocks noChangeArrowheads="1"/>
            </p:cNvSpPr>
            <p:nvPr/>
          </p:nvSpPr>
          <p:spPr bwMode="auto">
            <a:xfrm>
              <a:off x="8624900" y="2678637"/>
              <a:ext cx="332283"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Symbol Std"/>
                  <a:cs typeface="Symbol Std"/>
                </a:rPr>
                <a:t>+</a:t>
              </a:r>
              <a:r>
                <a:rPr lang="en-US" sz="1000" dirty="0">
                  <a:solidFill>
                    <a:srgbClr val="000000"/>
                  </a:solidFill>
                  <a:latin typeface="Arial" charset="0"/>
                </a:rPr>
                <a:t> H</a:t>
              </a:r>
              <a:r>
                <a:rPr lang="en-US" sz="1000" baseline="30000" dirty="0">
                  <a:solidFill>
                    <a:srgbClr val="000000"/>
                  </a:solidFill>
                  <a:latin typeface="Symbol Std"/>
                  <a:cs typeface="Symbol Std"/>
                </a:rPr>
                <a:t>+</a:t>
              </a:r>
            </a:p>
          </p:txBody>
        </p:sp>
        <p:sp>
          <p:nvSpPr>
            <p:cNvPr id="25" name="Text Box 31"/>
            <p:cNvSpPr txBox="1">
              <a:spLocks noChangeArrowheads="1"/>
            </p:cNvSpPr>
            <p:nvPr/>
          </p:nvSpPr>
          <p:spPr bwMode="auto">
            <a:xfrm>
              <a:off x="2842167" y="2094437"/>
              <a:ext cx="26930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Symbol Std"/>
                  <a:cs typeface="Symbol Std"/>
                </a:rPr>
                <a:t>+</a:t>
              </a:r>
              <a:r>
                <a:rPr lang="en-US" sz="1000" dirty="0">
                  <a:solidFill>
                    <a:srgbClr val="000000"/>
                  </a:solidFill>
                  <a:latin typeface="Arial" charset="0"/>
                </a:rPr>
                <a:t> H</a:t>
              </a:r>
              <a:r>
                <a:rPr lang="en-US" sz="1000" baseline="30000" dirty="0">
                  <a:solidFill>
                    <a:srgbClr val="000000"/>
                  </a:solidFill>
                  <a:latin typeface="Symbol Std"/>
                  <a:cs typeface="Symbol Std"/>
                </a:rPr>
                <a:t>+</a:t>
              </a:r>
            </a:p>
          </p:txBody>
        </p:sp>
        <p:sp>
          <p:nvSpPr>
            <p:cNvPr id="26" name="Text Box 31"/>
            <p:cNvSpPr txBox="1">
              <a:spLocks noChangeArrowheads="1"/>
            </p:cNvSpPr>
            <p:nvPr/>
          </p:nvSpPr>
          <p:spPr bwMode="auto">
            <a:xfrm>
              <a:off x="2782899" y="2441571"/>
              <a:ext cx="346249"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Arial" charset="0"/>
                </a:rPr>
                <a:t>NAD</a:t>
              </a:r>
              <a:r>
                <a:rPr lang="en-US" sz="1000" baseline="30000" dirty="0">
                  <a:solidFill>
                    <a:srgbClr val="000000"/>
                  </a:solidFill>
                  <a:latin typeface="Symbol Std"/>
                  <a:cs typeface="Symbol Std"/>
                </a:rPr>
                <a:t>+</a:t>
              </a:r>
            </a:p>
          </p:txBody>
        </p:sp>
        <p:sp>
          <p:nvSpPr>
            <p:cNvPr id="28" name="Text Box 31"/>
            <p:cNvSpPr txBox="1">
              <a:spLocks noChangeArrowheads="1"/>
            </p:cNvSpPr>
            <p:nvPr/>
          </p:nvSpPr>
          <p:spPr bwMode="auto">
            <a:xfrm>
              <a:off x="2376503" y="2085959"/>
              <a:ext cx="37044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Arial" charset="0"/>
                </a:rPr>
                <a:t>NADH</a:t>
              </a:r>
              <a:endParaRPr lang="en-US" sz="1000" baseline="30000" dirty="0">
                <a:solidFill>
                  <a:srgbClr val="000000"/>
                </a:solidFill>
                <a:latin typeface="Symbol Std"/>
                <a:cs typeface="Symbol Std"/>
              </a:endParaRPr>
            </a:p>
          </p:txBody>
        </p:sp>
        <p:sp>
          <p:nvSpPr>
            <p:cNvPr id="30" name="Text Box 31"/>
            <p:cNvSpPr txBox="1">
              <a:spLocks noChangeArrowheads="1"/>
            </p:cNvSpPr>
            <p:nvPr/>
          </p:nvSpPr>
          <p:spPr bwMode="auto">
            <a:xfrm>
              <a:off x="3138503" y="3508362"/>
              <a:ext cx="23990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Arial" charset="0"/>
                </a:rPr>
                <a:t>H</a:t>
              </a:r>
              <a:r>
                <a:rPr lang="en-US" sz="1000" baseline="-25000" dirty="0">
                  <a:solidFill>
                    <a:srgbClr val="000000"/>
                  </a:solidFill>
                  <a:latin typeface="Arial" charset="0"/>
                </a:rPr>
                <a:t>2</a:t>
              </a:r>
              <a:r>
                <a:rPr lang="en-US" sz="1000" dirty="0">
                  <a:solidFill>
                    <a:srgbClr val="000000"/>
                  </a:solidFill>
                  <a:latin typeface="Arial" charset="0"/>
                </a:rPr>
                <a:t>O</a:t>
              </a:r>
              <a:endParaRPr lang="en-US" sz="1000" baseline="30000" dirty="0">
                <a:solidFill>
                  <a:srgbClr val="000000"/>
                </a:solidFill>
                <a:latin typeface="Symbol Std"/>
                <a:cs typeface="Symbol Std"/>
              </a:endParaRPr>
            </a:p>
          </p:txBody>
        </p:sp>
        <p:sp>
          <p:nvSpPr>
            <p:cNvPr id="31" name="Text Box 31"/>
            <p:cNvSpPr txBox="1">
              <a:spLocks noChangeArrowheads="1"/>
            </p:cNvSpPr>
            <p:nvPr/>
          </p:nvSpPr>
          <p:spPr bwMode="auto">
            <a:xfrm>
              <a:off x="5881712" y="925934"/>
              <a:ext cx="183621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2 carbons enter cycle</a:t>
              </a:r>
            </a:p>
          </p:txBody>
        </p:sp>
        <p:sp>
          <p:nvSpPr>
            <p:cNvPr id="32" name="Text Box 31"/>
            <p:cNvSpPr txBox="1">
              <a:spLocks noChangeArrowheads="1"/>
            </p:cNvSpPr>
            <p:nvPr/>
          </p:nvSpPr>
          <p:spPr bwMode="auto">
            <a:xfrm>
              <a:off x="6880778" y="2018133"/>
              <a:ext cx="57708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Citrate</a:t>
              </a:r>
            </a:p>
          </p:txBody>
        </p:sp>
        <p:sp>
          <p:nvSpPr>
            <p:cNvPr id="33" name="Text Box 31"/>
            <p:cNvSpPr txBox="1">
              <a:spLocks noChangeArrowheads="1"/>
            </p:cNvSpPr>
            <p:nvPr/>
          </p:nvSpPr>
          <p:spPr bwMode="auto">
            <a:xfrm>
              <a:off x="7995429" y="3424982"/>
              <a:ext cx="105157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leaves cycle</a:t>
              </a:r>
            </a:p>
          </p:txBody>
        </p:sp>
        <p:sp>
          <p:nvSpPr>
            <p:cNvPr id="34" name="Text Box 31"/>
            <p:cNvSpPr txBox="1">
              <a:spLocks noChangeArrowheads="1"/>
            </p:cNvSpPr>
            <p:nvPr/>
          </p:nvSpPr>
          <p:spPr bwMode="auto">
            <a:xfrm>
              <a:off x="6330445" y="3940067"/>
              <a:ext cx="169277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Alpha-ketoglutarate</a:t>
              </a:r>
            </a:p>
          </p:txBody>
        </p:sp>
        <p:sp>
          <p:nvSpPr>
            <p:cNvPr id="35" name="Text Box 31"/>
            <p:cNvSpPr txBox="1">
              <a:spLocks noChangeArrowheads="1"/>
            </p:cNvSpPr>
            <p:nvPr/>
          </p:nvSpPr>
          <p:spPr bwMode="auto">
            <a:xfrm>
              <a:off x="4908046" y="4964533"/>
              <a:ext cx="84815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Succinate</a:t>
              </a:r>
            </a:p>
          </p:txBody>
        </p:sp>
        <p:sp>
          <p:nvSpPr>
            <p:cNvPr id="36" name="Text Box 31"/>
            <p:cNvSpPr txBox="1">
              <a:spLocks noChangeArrowheads="1"/>
            </p:cNvSpPr>
            <p:nvPr/>
          </p:nvSpPr>
          <p:spPr bwMode="auto">
            <a:xfrm>
              <a:off x="3671912" y="4050133"/>
              <a:ext cx="80817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Fumarate</a:t>
              </a:r>
            </a:p>
          </p:txBody>
        </p:sp>
        <p:sp>
          <p:nvSpPr>
            <p:cNvPr id="37" name="Text Box 31"/>
            <p:cNvSpPr txBox="1">
              <a:spLocks noChangeArrowheads="1"/>
            </p:cNvSpPr>
            <p:nvPr/>
          </p:nvSpPr>
          <p:spPr bwMode="auto">
            <a:xfrm>
              <a:off x="3443313" y="2839400"/>
              <a:ext cx="564257"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Malate</a:t>
              </a:r>
            </a:p>
          </p:txBody>
        </p:sp>
        <p:sp>
          <p:nvSpPr>
            <p:cNvPr id="38" name="Text Box 31"/>
            <p:cNvSpPr txBox="1">
              <a:spLocks noChangeArrowheads="1"/>
            </p:cNvSpPr>
            <p:nvPr/>
          </p:nvSpPr>
          <p:spPr bwMode="auto">
            <a:xfrm>
              <a:off x="4213778" y="1357732"/>
              <a:ext cx="1117719"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Oxaloacetate</a:t>
              </a:r>
            </a:p>
          </p:txBody>
        </p:sp>
        <p:sp>
          <p:nvSpPr>
            <p:cNvPr id="39" name="Text Box 31"/>
            <p:cNvSpPr txBox="1">
              <a:spLocks noChangeArrowheads="1"/>
            </p:cNvSpPr>
            <p:nvPr/>
          </p:nvSpPr>
          <p:spPr bwMode="auto">
            <a:xfrm>
              <a:off x="7871378" y="4414200"/>
              <a:ext cx="105157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leaves cycle</a:t>
              </a:r>
            </a:p>
          </p:txBody>
        </p:sp>
        <p:sp>
          <p:nvSpPr>
            <p:cNvPr id="40" name="Text Box 31"/>
            <p:cNvSpPr txBox="1">
              <a:spLocks noChangeArrowheads="1"/>
            </p:cNvSpPr>
            <p:nvPr/>
          </p:nvSpPr>
          <p:spPr bwMode="auto">
            <a:xfrm>
              <a:off x="2232582" y="5692666"/>
              <a:ext cx="1569803" cy="684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spcBef>
                  <a:spcPts val="800"/>
                </a:spcBef>
              </a:pPr>
              <a:r>
                <a:rPr lang="en-US" sz="1400" dirty="0">
                  <a:solidFill>
                    <a:srgbClr val="000000"/>
                  </a:solidFill>
                  <a:latin typeface="Arial" charset="0"/>
                </a:rPr>
                <a:t>Step</a:t>
              </a:r>
            </a:p>
            <a:p>
              <a:pPr eaLnBrk="0" hangingPunct="0">
                <a:spcBef>
                  <a:spcPts val="300"/>
                </a:spcBef>
              </a:pPr>
              <a:r>
                <a:rPr lang="en-US" sz="1400" dirty="0">
                  <a:solidFill>
                    <a:srgbClr val="000000"/>
                  </a:solidFill>
                  <a:latin typeface="Arial" charset="0"/>
                </a:rPr>
                <a:t>Acetyl CoA stokes</a:t>
              </a:r>
              <a:br>
                <a:rPr lang="en-US" sz="1400" dirty="0">
                  <a:solidFill>
                    <a:srgbClr val="000000"/>
                  </a:solidFill>
                  <a:latin typeface="Arial" charset="0"/>
                </a:rPr>
              </a:br>
              <a:r>
                <a:rPr lang="en-US" sz="1400" dirty="0">
                  <a:solidFill>
                    <a:srgbClr val="000000"/>
                  </a:solidFill>
                  <a:latin typeface="Arial" charset="0"/>
                </a:rPr>
                <a:t>the furnace.</a:t>
              </a:r>
            </a:p>
          </p:txBody>
        </p:sp>
        <p:sp>
          <p:nvSpPr>
            <p:cNvPr id="41" name="Text Box 31"/>
            <p:cNvSpPr txBox="1">
              <a:spLocks noChangeArrowheads="1"/>
            </p:cNvSpPr>
            <p:nvPr/>
          </p:nvSpPr>
          <p:spPr bwMode="auto">
            <a:xfrm>
              <a:off x="4124409" y="5691726"/>
              <a:ext cx="1785808" cy="900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spcBef>
                  <a:spcPts val="800"/>
                </a:spcBef>
                <a:tabLst>
                  <a:tab pos="827088" algn="l"/>
                </a:tabLst>
              </a:pPr>
              <a:r>
                <a:rPr lang="en-US" sz="1400" dirty="0">
                  <a:solidFill>
                    <a:srgbClr val="000000"/>
                  </a:solidFill>
                  <a:latin typeface="Arial" charset="0"/>
                </a:rPr>
                <a:t>Steps	–</a:t>
              </a:r>
            </a:p>
            <a:p>
              <a:pPr eaLnBrk="0" hangingPunct="0">
                <a:spcBef>
                  <a:spcPts val="300"/>
                </a:spcBef>
              </a:pPr>
              <a:r>
                <a:rPr lang="en-US" sz="1400" dirty="0">
                  <a:solidFill>
                    <a:srgbClr val="000000"/>
                  </a:solidFill>
                  <a:latin typeface="Arial" charset="0"/>
                </a:rPr>
                <a:t>NADH, ATP, and CO</a:t>
              </a:r>
              <a:r>
                <a:rPr lang="en-US" sz="1400" baseline="-25000" dirty="0">
                  <a:solidFill>
                    <a:srgbClr val="000000"/>
                  </a:solidFill>
                  <a:latin typeface="Arial" charset="0"/>
                </a:rPr>
                <a:t>2</a:t>
              </a:r>
              <a:r>
                <a:rPr lang="en-US" sz="1400" dirty="0">
                  <a:solidFill>
                    <a:srgbClr val="000000"/>
                  </a:solidFill>
                  <a:latin typeface="Arial" charset="0"/>
                </a:rPr>
                <a:t/>
              </a:r>
              <a:br>
                <a:rPr lang="en-US" sz="1400" dirty="0">
                  <a:solidFill>
                    <a:srgbClr val="000000"/>
                  </a:solidFill>
                  <a:latin typeface="Arial" charset="0"/>
                </a:rPr>
              </a:br>
              <a:r>
                <a:rPr lang="en-US" sz="1400" dirty="0">
                  <a:solidFill>
                    <a:srgbClr val="000000"/>
                  </a:solidFill>
                  <a:latin typeface="Arial" charset="0"/>
                </a:rPr>
                <a:t>are generated during</a:t>
              </a:r>
              <a:br>
                <a:rPr lang="en-US" sz="1400" dirty="0">
                  <a:solidFill>
                    <a:srgbClr val="000000"/>
                  </a:solidFill>
                  <a:latin typeface="Arial" charset="0"/>
                </a:rPr>
              </a:br>
              <a:r>
                <a:rPr lang="en-US" sz="1400" dirty="0">
                  <a:solidFill>
                    <a:srgbClr val="000000"/>
                  </a:solidFill>
                  <a:latin typeface="Arial" charset="0"/>
                </a:rPr>
                <a:t>redox reactions.</a:t>
              </a:r>
            </a:p>
          </p:txBody>
        </p:sp>
        <p:sp>
          <p:nvSpPr>
            <p:cNvPr id="42" name="Text Box 31"/>
            <p:cNvSpPr txBox="1">
              <a:spLocks noChangeArrowheads="1"/>
            </p:cNvSpPr>
            <p:nvPr/>
          </p:nvSpPr>
          <p:spPr bwMode="auto">
            <a:xfrm>
              <a:off x="6571653" y="5693608"/>
              <a:ext cx="2351295" cy="900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spcBef>
                  <a:spcPts val="800"/>
                </a:spcBef>
                <a:tabLst>
                  <a:tab pos="800100" algn="l"/>
                </a:tabLst>
              </a:pPr>
              <a:r>
                <a:rPr lang="en-US" sz="1400" dirty="0">
                  <a:solidFill>
                    <a:srgbClr val="000000"/>
                  </a:solidFill>
                  <a:latin typeface="Arial" charset="0"/>
                </a:rPr>
                <a:t>Steps	–</a:t>
              </a:r>
            </a:p>
            <a:p>
              <a:pPr eaLnBrk="0" hangingPunct="0">
                <a:spcBef>
                  <a:spcPts val="300"/>
                </a:spcBef>
              </a:pPr>
              <a:r>
                <a:rPr lang="en-US" sz="1400" dirty="0">
                  <a:solidFill>
                    <a:srgbClr val="000000"/>
                  </a:solidFill>
                  <a:latin typeface="Arial" charset="0"/>
                </a:rPr>
                <a:t>Further redox reactions</a:t>
              </a:r>
            </a:p>
            <a:p>
              <a:pPr eaLnBrk="0" hangingPunct="0">
                <a:spcBef>
                  <a:spcPts val="0"/>
                </a:spcBef>
              </a:pPr>
              <a:r>
                <a:rPr lang="en-US" sz="1400" dirty="0">
                  <a:solidFill>
                    <a:srgbClr val="000000"/>
                  </a:solidFill>
                  <a:latin typeface="Arial" charset="0"/>
                </a:rPr>
                <a:t>generate FADH</a:t>
              </a:r>
              <a:r>
                <a:rPr lang="en-US" sz="1400" baseline="-25000" dirty="0">
                  <a:solidFill>
                    <a:srgbClr val="000000"/>
                  </a:solidFill>
                  <a:latin typeface="Arial" charset="0"/>
                </a:rPr>
                <a:t>2</a:t>
              </a:r>
              <a:r>
                <a:rPr lang="en-US" sz="1400" dirty="0">
                  <a:solidFill>
                    <a:srgbClr val="000000"/>
                  </a:solidFill>
                  <a:latin typeface="Arial" charset="0"/>
                </a:rPr>
                <a:t> and</a:t>
              </a:r>
              <a:br>
                <a:rPr lang="en-US" sz="1400" dirty="0">
                  <a:solidFill>
                    <a:srgbClr val="000000"/>
                  </a:solidFill>
                  <a:latin typeface="Arial" charset="0"/>
                </a:rPr>
              </a:br>
              <a:r>
                <a:rPr lang="en-US" sz="1400" dirty="0">
                  <a:solidFill>
                    <a:srgbClr val="000000"/>
                  </a:solidFill>
                  <a:latin typeface="Arial" charset="0"/>
                </a:rPr>
                <a:t>more NADH.</a:t>
              </a:r>
            </a:p>
          </p:txBody>
        </p:sp>
        <p:grpSp>
          <p:nvGrpSpPr>
            <p:cNvPr id="3" name="Group 2"/>
            <p:cNvGrpSpPr/>
            <p:nvPr/>
          </p:nvGrpSpPr>
          <p:grpSpPr>
            <a:xfrm>
              <a:off x="2681897" y="5689897"/>
              <a:ext cx="228599" cy="234944"/>
              <a:chOff x="1408213" y="5662644"/>
              <a:chExt cx="228599" cy="234944"/>
            </a:xfrm>
          </p:grpSpPr>
          <p:sp>
            <p:nvSpPr>
              <p:cNvPr id="44" name="Oval 43"/>
              <p:cNvSpPr>
                <a:spLocks noChangeAspect="1"/>
              </p:cNvSpPr>
              <p:nvPr/>
            </p:nvSpPr>
            <p:spPr bwMode="auto">
              <a:xfrm>
                <a:off x="1408213" y="5662644"/>
                <a:ext cx="202519" cy="202519"/>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latin typeface="Times" pitchFamily="84" charset="0"/>
                  <a:ea typeface="ＭＳ Ｐゴシック" charset="0"/>
                </a:endParaRPr>
              </a:p>
            </p:txBody>
          </p:sp>
          <p:sp>
            <p:nvSpPr>
              <p:cNvPr id="45" name="Text Box 31"/>
              <p:cNvSpPr txBox="1">
                <a:spLocks noChangeArrowheads="1"/>
              </p:cNvSpPr>
              <p:nvPr/>
            </p:nvSpPr>
            <p:spPr bwMode="auto">
              <a:xfrm>
                <a:off x="1412445" y="5664469"/>
                <a:ext cx="224367" cy="233119"/>
              </a:xfrm>
              <a:prstGeom prst="rect">
                <a:avLst/>
              </a:prstGeom>
              <a:noFill/>
              <a:ln w="6350" cmpd="sng">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dirty="0">
                    <a:solidFill>
                      <a:srgbClr val="FFFFFF"/>
                    </a:solidFill>
                    <a:latin typeface="Arial" charset="0"/>
                  </a:rPr>
                  <a:t>1</a:t>
                </a:r>
              </a:p>
            </p:txBody>
          </p:sp>
        </p:grpSp>
        <p:grpSp>
          <p:nvGrpSpPr>
            <p:cNvPr id="46" name="Group 45"/>
            <p:cNvGrpSpPr/>
            <p:nvPr/>
          </p:nvGrpSpPr>
          <p:grpSpPr>
            <a:xfrm>
              <a:off x="6295047" y="1314747"/>
              <a:ext cx="228599" cy="234944"/>
              <a:chOff x="1408213" y="5662644"/>
              <a:chExt cx="228599" cy="234944"/>
            </a:xfrm>
          </p:grpSpPr>
          <p:sp>
            <p:nvSpPr>
              <p:cNvPr id="47" name="Oval 46"/>
              <p:cNvSpPr>
                <a:spLocks noChangeAspect="1"/>
              </p:cNvSpPr>
              <p:nvPr/>
            </p:nvSpPr>
            <p:spPr bwMode="auto">
              <a:xfrm>
                <a:off x="1408213" y="5662644"/>
                <a:ext cx="202519" cy="202519"/>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latin typeface="Times" pitchFamily="84" charset="0"/>
                  <a:ea typeface="ＭＳ Ｐゴシック" charset="0"/>
                </a:endParaRPr>
              </a:p>
            </p:txBody>
          </p:sp>
          <p:sp>
            <p:nvSpPr>
              <p:cNvPr id="48" name="Text Box 31"/>
              <p:cNvSpPr txBox="1">
                <a:spLocks noChangeArrowheads="1"/>
              </p:cNvSpPr>
              <p:nvPr/>
            </p:nvSpPr>
            <p:spPr bwMode="auto">
              <a:xfrm>
                <a:off x="1412445" y="5664469"/>
                <a:ext cx="224367" cy="233119"/>
              </a:xfrm>
              <a:prstGeom prst="rect">
                <a:avLst/>
              </a:prstGeom>
              <a:noFill/>
              <a:ln w="6350" cmpd="sng">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dirty="0">
                    <a:solidFill>
                      <a:srgbClr val="FFFFFF"/>
                    </a:solidFill>
                    <a:latin typeface="Arial" charset="0"/>
                  </a:rPr>
                  <a:t>1</a:t>
                </a:r>
              </a:p>
            </p:txBody>
          </p:sp>
        </p:grpSp>
        <p:grpSp>
          <p:nvGrpSpPr>
            <p:cNvPr id="49" name="Group 48"/>
            <p:cNvGrpSpPr/>
            <p:nvPr/>
          </p:nvGrpSpPr>
          <p:grpSpPr>
            <a:xfrm>
              <a:off x="7291997" y="2756197"/>
              <a:ext cx="228599" cy="234944"/>
              <a:chOff x="1408213" y="5662644"/>
              <a:chExt cx="228599" cy="234944"/>
            </a:xfrm>
          </p:grpSpPr>
          <p:sp>
            <p:nvSpPr>
              <p:cNvPr id="50" name="Oval 49"/>
              <p:cNvSpPr>
                <a:spLocks noChangeAspect="1"/>
              </p:cNvSpPr>
              <p:nvPr/>
            </p:nvSpPr>
            <p:spPr bwMode="auto">
              <a:xfrm>
                <a:off x="1408213" y="5662644"/>
                <a:ext cx="202519" cy="202519"/>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latin typeface="Times" pitchFamily="84" charset="0"/>
                  <a:ea typeface="ＭＳ Ｐゴシック" charset="0"/>
                </a:endParaRPr>
              </a:p>
            </p:txBody>
          </p:sp>
          <p:sp>
            <p:nvSpPr>
              <p:cNvPr id="51" name="Text Box 31"/>
              <p:cNvSpPr txBox="1">
                <a:spLocks noChangeArrowheads="1"/>
              </p:cNvSpPr>
              <p:nvPr/>
            </p:nvSpPr>
            <p:spPr bwMode="auto">
              <a:xfrm>
                <a:off x="1412445" y="5664469"/>
                <a:ext cx="224367" cy="233119"/>
              </a:xfrm>
              <a:prstGeom prst="rect">
                <a:avLst/>
              </a:prstGeom>
              <a:noFill/>
              <a:ln w="6350" cmpd="sng">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dirty="0">
                    <a:solidFill>
                      <a:srgbClr val="FFFFFF"/>
                    </a:solidFill>
                    <a:latin typeface="Arial" charset="0"/>
                  </a:rPr>
                  <a:t>2</a:t>
                </a:r>
              </a:p>
            </p:txBody>
          </p:sp>
        </p:grpSp>
        <p:grpSp>
          <p:nvGrpSpPr>
            <p:cNvPr id="52" name="Group 51"/>
            <p:cNvGrpSpPr/>
            <p:nvPr/>
          </p:nvGrpSpPr>
          <p:grpSpPr>
            <a:xfrm>
              <a:off x="5101247" y="5696247"/>
              <a:ext cx="228599" cy="234944"/>
              <a:chOff x="1408213" y="5662644"/>
              <a:chExt cx="228599" cy="234944"/>
            </a:xfrm>
          </p:grpSpPr>
          <p:sp>
            <p:nvSpPr>
              <p:cNvPr id="53" name="Oval 52"/>
              <p:cNvSpPr>
                <a:spLocks noChangeAspect="1"/>
              </p:cNvSpPr>
              <p:nvPr/>
            </p:nvSpPr>
            <p:spPr bwMode="auto">
              <a:xfrm>
                <a:off x="1408213" y="5662644"/>
                <a:ext cx="202519" cy="202519"/>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latin typeface="Times" pitchFamily="84" charset="0"/>
                  <a:ea typeface="ＭＳ Ｐゴシック" charset="0"/>
                </a:endParaRPr>
              </a:p>
            </p:txBody>
          </p:sp>
          <p:sp>
            <p:nvSpPr>
              <p:cNvPr id="54" name="Text Box 31"/>
              <p:cNvSpPr txBox="1">
                <a:spLocks noChangeArrowheads="1"/>
              </p:cNvSpPr>
              <p:nvPr/>
            </p:nvSpPr>
            <p:spPr bwMode="auto">
              <a:xfrm>
                <a:off x="1412445" y="5664469"/>
                <a:ext cx="224367" cy="233119"/>
              </a:xfrm>
              <a:prstGeom prst="rect">
                <a:avLst/>
              </a:prstGeom>
              <a:noFill/>
              <a:ln w="6350" cmpd="sng">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dirty="0">
                    <a:solidFill>
                      <a:srgbClr val="FFFFFF"/>
                    </a:solidFill>
                    <a:latin typeface="Arial" charset="0"/>
                  </a:rPr>
                  <a:t>3</a:t>
                </a:r>
              </a:p>
            </p:txBody>
          </p:sp>
        </p:grpSp>
        <p:grpSp>
          <p:nvGrpSpPr>
            <p:cNvPr id="58" name="Group 57"/>
            <p:cNvGrpSpPr/>
            <p:nvPr/>
          </p:nvGrpSpPr>
          <p:grpSpPr>
            <a:xfrm>
              <a:off x="3761397" y="3615563"/>
              <a:ext cx="228599" cy="234944"/>
              <a:chOff x="1408213" y="5662644"/>
              <a:chExt cx="228599" cy="234944"/>
            </a:xfrm>
          </p:grpSpPr>
          <p:sp>
            <p:nvSpPr>
              <p:cNvPr id="59" name="Oval 58"/>
              <p:cNvSpPr>
                <a:spLocks noChangeAspect="1"/>
              </p:cNvSpPr>
              <p:nvPr/>
            </p:nvSpPr>
            <p:spPr bwMode="auto">
              <a:xfrm>
                <a:off x="1408213" y="5662644"/>
                <a:ext cx="202519" cy="202519"/>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latin typeface="Times" pitchFamily="84" charset="0"/>
                  <a:ea typeface="ＭＳ Ｐゴシック" charset="0"/>
                </a:endParaRPr>
              </a:p>
            </p:txBody>
          </p:sp>
          <p:sp>
            <p:nvSpPr>
              <p:cNvPr id="60" name="Text Box 31"/>
              <p:cNvSpPr txBox="1">
                <a:spLocks noChangeArrowheads="1"/>
              </p:cNvSpPr>
              <p:nvPr/>
            </p:nvSpPr>
            <p:spPr bwMode="auto">
              <a:xfrm>
                <a:off x="1412445" y="5664469"/>
                <a:ext cx="224367" cy="233119"/>
              </a:xfrm>
              <a:prstGeom prst="rect">
                <a:avLst/>
              </a:prstGeom>
              <a:noFill/>
              <a:ln w="6350" cmpd="sng">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dirty="0">
                    <a:solidFill>
                      <a:srgbClr val="FFFFFF"/>
                    </a:solidFill>
                    <a:latin typeface="Arial" charset="0"/>
                  </a:rPr>
                  <a:t>5</a:t>
                </a:r>
              </a:p>
            </p:txBody>
          </p:sp>
        </p:grpSp>
        <p:grpSp>
          <p:nvGrpSpPr>
            <p:cNvPr id="4" name="Group 3"/>
            <p:cNvGrpSpPr/>
            <p:nvPr/>
          </p:nvGrpSpPr>
          <p:grpSpPr>
            <a:xfrm>
              <a:off x="7512130" y="5698362"/>
              <a:ext cx="224367" cy="234944"/>
              <a:chOff x="2314146" y="6577044"/>
              <a:chExt cx="224367" cy="234944"/>
            </a:xfrm>
          </p:grpSpPr>
          <p:sp>
            <p:nvSpPr>
              <p:cNvPr id="62" name="Oval 61"/>
              <p:cNvSpPr>
                <a:spLocks noChangeAspect="1"/>
              </p:cNvSpPr>
              <p:nvPr/>
            </p:nvSpPr>
            <p:spPr bwMode="auto">
              <a:xfrm>
                <a:off x="2322613" y="6577044"/>
                <a:ext cx="202519" cy="202519"/>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latin typeface="Times" pitchFamily="84" charset="0"/>
                  <a:ea typeface="ＭＳ Ｐゴシック" charset="0"/>
                </a:endParaRPr>
              </a:p>
            </p:txBody>
          </p:sp>
          <p:sp>
            <p:nvSpPr>
              <p:cNvPr id="63" name="Text Box 31"/>
              <p:cNvSpPr txBox="1">
                <a:spLocks noChangeArrowheads="1"/>
              </p:cNvSpPr>
              <p:nvPr/>
            </p:nvSpPr>
            <p:spPr bwMode="auto">
              <a:xfrm>
                <a:off x="2314146" y="6578869"/>
                <a:ext cx="224367" cy="233119"/>
              </a:xfrm>
              <a:prstGeom prst="rect">
                <a:avLst/>
              </a:prstGeom>
              <a:noFill/>
              <a:ln w="6350" cmpd="sng">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dirty="0">
                    <a:solidFill>
                      <a:srgbClr val="FFFFFF"/>
                    </a:solidFill>
                    <a:latin typeface="Arial" charset="0"/>
                  </a:rPr>
                  <a:t>6</a:t>
                </a:r>
              </a:p>
            </p:txBody>
          </p:sp>
        </p:grpSp>
        <p:grpSp>
          <p:nvGrpSpPr>
            <p:cNvPr id="64" name="Group 63"/>
            <p:cNvGrpSpPr/>
            <p:nvPr/>
          </p:nvGrpSpPr>
          <p:grpSpPr>
            <a:xfrm>
              <a:off x="4455663" y="4474929"/>
              <a:ext cx="228599" cy="234944"/>
              <a:chOff x="1408213" y="5662644"/>
              <a:chExt cx="228599" cy="234944"/>
            </a:xfrm>
          </p:grpSpPr>
          <p:sp>
            <p:nvSpPr>
              <p:cNvPr id="65" name="Oval 64"/>
              <p:cNvSpPr>
                <a:spLocks noChangeAspect="1"/>
              </p:cNvSpPr>
              <p:nvPr/>
            </p:nvSpPr>
            <p:spPr bwMode="auto">
              <a:xfrm>
                <a:off x="1408213" y="5662644"/>
                <a:ext cx="202519" cy="202519"/>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latin typeface="Times" pitchFamily="84" charset="0"/>
                  <a:ea typeface="ＭＳ Ｐゴシック" charset="0"/>
                </a:endParaRPr>
              </a:p>
            </p:txBody>
          </p:sp>
          <p:sp>
            <p:nvSpPr>
              <p:cNvPr id="66" name="Text Box 31"/>
              <p:cNvSpPr txBox="1">
                <a:spLocks noChangeArrowheads="1"/>
              </p:cNvSpPr>
              <p:nvPr/>
            </p:nvSpPr>
            <p:spPr bwMode="auto">
              <a:xfrm>
                <a:off x="1412445" y="5664469"/>
                <a:ext cx="224367" cy="233119"/>
              </a:xfrm>
              <a:prstGeom prst="rect">
                <a:avLst/>
              </a:prstGeom>
              <a:noFill/>
              <a:ln w="6350" cmpd="sng">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dirty="0">
                    <a:solidFill>
                      <a:srgbClr val="FFFFFF"/>
                    </a:solidFill>
                    <a:latin typeface="Arial" charset="0"/>
                  </a:rPr>
                  <a:t>4</a:t>
                </a:r>
              </a:p>
            </p:txBody>
          </p:sp>
        </p:grpSp>
        <p:grpSp>
          <p:nvGrpSpPr>
            <p:cNvPr id="67" name="Group 66"/>
            <p:cNvGrpSpPr/>
            <p:nvPr/>
          </p:nvGrpSpPr>
          <p:grpSpPr>
            <a:xfrm>
              <a:off x="3733880" y="2332862"/>
              <a:ext cx="224367" cy="234944"/>
              <a:chOff x="2314146" y="6577044"/>
              <a:chExt cx="224367" cy="234944"/>
            </a:xfrm>
          </p:grpSpPr>
          <p:sp>
            <p:nvSpPr>
              <p:cNvPr id="68" name="Oval 67"/>
              <p:cNvSpPr>
                <a:spLocks noChangeAspect="1"/>
              </p:cNvSpPr>
              <p:nvPr/>
            </p:nvSpPr>
            <p:spPr bwMode="auto">
              <a:xfrm>
                <a:off x="2322613" y="6577044"/>
                <a:ext cx="202519" cy="202519"/>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latin typeface="Times" pitchFamily="84" charset="0"/>
                  <a:ea typeface="ＭＳ Ｐゴシック" charset="0"/>
                </a:endParaRPr>
              </a:p>
            </p:txBody>
          </p:sp>
          <p:sp>
            <p:nvSpPr>
              <p:cNvPr id="69" name="Text Box 31"/>
              <p:cNvSpPr txBox="1">
                <a:spLocks noChangeArrowheads="1"/>
              </p:cNvSpPr>
              <p:nvPr/>
            </p:nvSpPr>
            <p:spPr bwMode="auto">
              <a:xfrm>
                <a:off x="2314146" y="6578869"/>
                <a:ext cx="224367" cy="233119"/>
              </a:xfrm>
              <a:prstGeom prst="rect">
                <a:avLst/>
              </a:prstGeom>
              <a:noFill/>
              <a:ln w="6350" cmpd="sng">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dirty="0">
                    <a:solidFill>
                      <a:srgbClr val="FFFFFF"/>
                    </a:solidFill>
                    <a:latin typeface="Arial" charset="0"/>
                  </a:rPr>
                  <a:t>6</a:t>
                </a:r>
              </a:p>
            </p:txBody>
          </p:sp>
        </p:grpSp>
        <p:grpSp>
          <p:nvGrpSpPr>
            <p:cNvPr id="70" name="Group 69"/>
            <p:cNvGrpSpPr/>
            <p:nvPr/>
          </p:nvGrpSpPr>
          <p:grpSpPr>
            <a:xfrm>
              <a:off x="4694847" y="5689897"/>
              <a:ext cx="228599" cy="234944"/>
              <a:chOff x="1408213" y="5662644"/>
              <a:chExt cx="228599" cy="234944"/>
            </a:xfrm>
          </p:grpSpPr>
          <p:sp>
            <p:nvSpPr>
              <p:cNvPr id="71" name="Oval 70"/>
              <p:cNvSpPr>
                <a:spLocks noChangeAspect="1"/>
              </p:cNvSpPr>
              <p:nvPr/>
            </p:nvSpPr>
            <p:spPr bwMode="auto">
              <a:xfrm>
                <a:off x="1408213" y="5662644"/>
                <a:ext cx="202519" cy="202519"/>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latin typeface="Times" pitchFamily="84" charset="0"/>
                  <a:ea typeface="ＭＳ Ｐゴシック" charset="0"/>
                </a:endParaRPr>
              </a:p>
            </p:txBody>
          </p:sp>
          <p:sp>
            <p:nvSpPr>
              <p:cNvPr id="72" name="Text Box 31"/>
              <p:cNvSpPr txBox="1">
                <a:spLocks noChangeArrowheads="1"/>
              </p:cNvSpPr>
              <p:nvPr/>
            </p:nvSpPr>
            <p:spPr bwMode="auto">
              <a:xfrm>
                <a:off x="1412445" y="5664469"/>
                <a:ext cx="224367" cy="233119"/>
              </a:xfrm>
              <a:prstGeom prst="rect">
                <a:avLst/>
              </a:prstGeom>
              <a:noFill/>
              <a:ln w="6350" cmpd="sng">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dirty="0">
                    <a:solidFill>
                      <a:srgbClr val="FFFFFF"/>
                    </a:solidFill>
                    <a:latin typeface="Arial" charset="0"/>
                  </a:rPr>
                  <a:t>2</a:t>
                </a:r>
              </a:p>
            </p:txBody>
          </p:sp>
        </p:grpSp>
        <p:grpSp>
          <p:nvGrpSpPr>
            <p:cNvPr id="73" name="Group 72"/>
            <p:cNvGrpSpPr/>
            <p:nvPr/>
          </p:nvGrpSpPr>
          <p:grpSpPr>
            <a:xfrm>
              <a:off x="6136297" y="4648497"/>
              <a:ext cx="228599" cy="234944"/>
              <a:chOff x="1408213" y="5662644"/>
              <a:chExt cx="228599" cy="234944"/>
            </a:xfrm>
          </p:grpSpPr>
          <p:sp>
            <p:nvSpPr>
              <p:cNvPr id="74" name="Oval 73"/>
              <p:cNvSpPr>
                <a:spLocks noChangeAspect="1"/>
              </p:cNvSpPr>
              <p:nvPr/>
            </p:nvSpPr>
            <p:spPr bwMode="auto">
              <a:xfrm>
                <a:off x="1408213" y="5662644"/>
                <a:ext cx="202519" cy="202519"/>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latin typeface="Times" pitchFamily="84" charset="0"/>
                  <a:ea typeface="ＭＳ Ｐゴシック" charset="0"/>
                </a:endParaRPr>
              </a:p>
            </p:txBody>
          </p:sp>
          <p:sp>
            <p:nvSpPr>
              <p:cNvPr id="75" name="Text Box 31"/>
              <p:cNvSpPr txBox="1">
                <a:spLocks noChangeArrowheads="1"/>
              </p:cNvSpPr>
              <p:nvPr/>
            </p:nvSpPr>
            <p:spPr bwMode="auto">
              <a:xfrm>
                <a:off x="1412445" y="5664469"/>
                <a:ext cx="224367" cy="233119"/>
              </a:xfrm>
              <a:prstGeom prst="rect">
                <a:avLst/>
              </a:prstGeom>
              <a:noFill/>
              <a:ln w="6350" cmpd="sng">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dirty="0">
                    <a:solidFill>
                      <a:srgbClr val="FFFFFF"/>
                    </a:solidFill>
                    <a:latin typeface="Arial" charset="0"/>
                  </a:rPr>
                  <a:t>3</a:t>
                </a:r>
              </a:p>
            </p:txBody>
          </p:sp>
        </p:grpSp>
        <p:grpSp>
          <p:nvGrpSpPr>
            <p:cNvPr id="76" name="Group 75"/>
            <p:cNvGrpSpPr/>
            <p:nvPr/>
          </p:nvGrpSpPr>
          <p:grpSpPr>
            <a:xfrm>
              <a:off x="7126897" y="5702597"/>
              <a:ext cx="228599" cy="234944"/>
              <a:chOff x="1408213" y="5662644"/>
              <a:chExt cx="228599" cy="234944"/>
            </a:xfrm>
          </p:grpSpPr>
          <p:sp>
            <p:nvSpPr>
              <p:cNvPr id="77" name="Oval 76"/>
              <p:cNvSpPr>
                <a:spLocks noChangeAspect="1"/>
              </p:cNvSpPr>
              <p:nvPr/>
            </p:nvSpPr>
            <p:spPr bwMode="auto">
              <a:xfrm>
                <a:off x="1408213" y="5662644"/>
                <a:ext cx="202519" cy="202519"/>
              </a:xfrm>
              <a:prstGeom prst="ellipse">
                <a:avLst/>
              </a:prstGeom>
              <a:solidFill>
                <a:srgbClr val="0093C5"/>
              </a:solidFill>
              <a:ln w="9525" cap="flat" cmpd="sng" algn="ctr">
                <a:solidFill>
                  <a:srgbClr val="0093C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latin typeface="Times" pitchFamily="84" charset="0"/>
                  <a:ea typeface="ＭＳ Ｐゴシック" charset="0"/>
                </a:endParaRPr>
              </a:p>
            </p:txBody>
          </p:sp>
          <p:sp>
            <p:nvSpPr>
              <p:cNvPr id="78" name="Text Box 31"/>
              <p:cNvSpPr txBox="1">
                <a:spLocks noChangeArrowheads="1"/>
              </p:cNvSpPr>
              <p:nvPr/>
            </p:nvSpPr>
            <p:spPr bwMode="auto">
              <a:xfrm>
                <a:off x="1412445" y="5664469"/>
                <a:ext cx="224367" cy="233119"/>
              </a:xfrm>
              <a:prstGeom prst="rect">
                <a:avLst/>
              </a:prstGeom>
              <a:noFill/>
              <a:ln w="6350" cmpd="sng">
                <a:noFill/>
                <a:miter lim="800000"/>
                <a:headEnd/>
                <a:tailEnd/>
              </a:ln>
              <a:extLst>
                <a:ext uri="{909E8E84-426E-40dd-AFC4-6F175D3DCCD1}">
                  <a14:hiddenFill xmlns:a14="http://schemas.microsoft.com/office/drawing/2010/main" xmlns="">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dirty="0">
                    <a:solidFill>
                      <a:srgbClr val="FFFFFF"/>
                    </a:solidFill>
                    <a:latin typeface="Arial" charset="0"/>
                  </a:rPr>
                  <a:t>4</a:t>
                </a:r>
              </a:p>
            </p:txBody>
          </p:sp>
        </p:grpSp>
        <p:sp>
          <p:nvSpPr>
            <p:cNvPr id="83" name="Text Box 31"/>
            <p:cNvSpPr txBox="1">
              <a:spLocks noChangeArrowheads="1"/>
            </p:cNvSpPr>
            <p:nvPr/>
          </p:nvSpPr>
          <p:spPr bwMode="auto">
            <a:xfrm>
              <a:off x="7202500" y="4769906"/>
              <a:ext cx="346249"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Arial" charset="0"/>
                </a:rPr>
                <a:t>NAD</a:t>
              </a:r>
              <a:r>
                <a:rPr lang="en-US" sz="1000" baseline="30000" dirty="0">
                  <a:solidFill>
                    <a:srgbClr val="000000"/>
                  </a:solidFill>
                  <a:latin typeface="Symbol Std"/>
                  <a:cs typeface="Symbol Std"/>
                </a:rPr>
                <a:t>+</a:t>
              </a:r>
            </a:p>
          </p:txBody>
        </p:sp>
        <p:sp>
          <p:nvSpPr>
            <p:cNvPr id="84" name="Text Box 31"/>
            <p:cNvSpPr txBox="1">
              <a:spLocks noChangeArrowheads="1"/>
            </p:cNvSpPr>
            <p:nvPr/>
          </p:nvSpPr>
          <p:spPr bwMode="auto">
            <a:xfrm>
              <a:off x="7109371" y="5184761"/>
              <a:ext cx="37044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000" dirty="0">
                  <a:solidFill>
                    <a:srgbClr val="000000"/>
                  </a:solidFill>
                  <a:latin typeface="Arial" charset="0"/>
                </a:rPr>
                <a:t>NADH</a:t>
              </a:r>
              <a:endParaRPr lang="en-US" sz="1000" baseline="30000" dirty="0">
                <a:solidFill>
                  <a:srgbClr val="000000"/>
                </a:solidFill>
                <a:latin typeface="Symbol Std"/>
                <a:cs typeface="Symbol Std"/>
              </a:endParaRPr>
            </a:p>
          </p:txBody>
        </p:sp>
        <p:sp>
          <p:nvSpPr>
            <p:cNvPr id="79" name="TextBox 78"/>
            <p:cNvSpPr txBox="1"/>
            <p:nvPr/>
          </p:nvSpPr>
          <p:spPr>
            <a:xfrm>
              <a:off x="790929" y="408340"/>
              <a:ext cx="7807835" cy="523220"/>
            </a:xfrm>
            <a:prstGeom prst="rect">
              <a:avLst/>
            </a:prstGeom>
            <a:noFill/>
          </p:spPr>
          <p:txBody>
            <a:bodyPr wrap="square" rtlCol="0">
              <a:spAutoFit/>
            </a:bodyPr>
            <a:lstStyle/>
            <a:p>
              <a:r>
                <a:rPr lang="en-US" sz="2800" dirty="0">
                  <a:solidFill>
                    <a:srgbClr val="0070C0"/>
                  </a:solidFill>
                  <a:latin typeface="Arial"/>
                  <a:cs typeface="Arial"/>
                </a:rPr>
                <a:t>2) Citric Acid Cycle</a:t>
              </a:r>
              <a:endParaRPr lang="en-US" sz="2000" b="1" dirty="0">
                <a:solidFill>
                  <a:srgbClr val="0070C0"/>
                </a:solidFill>
                <a:latin typeface="Arial"/>
                <a:cs typeface="Arial"/>
              </a:endParaRPr>
            </a:p>
          </p:txBody>
        </p:sp>
      </p:grpSp>
    </p:spTree>
    <p:extLst>
      <p:ext uri="{BB962C8B-B14F-4D97-AF65-F5344CB8AC3E}">
        <p14:creationId xmlns:p14="http://schemas.microsoft.com/office/powerpoint/2010/main" val="25008125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noChangeArrowheads="1"/>
          </p:cNvSpPr>
          <p:nvPr>
            <p:ph type="title"/>
          </p:nvPr>
        </p:nvSpPr>
        <p:spPr>
          <a:xfrm>
            <a:off x="0" y="-69580"/>
            <a:ext cx="9144000" cy="762000"/>
          </a:xfrm>
        </p:spPr>
        <p:txBody>
          <a:bodyPr/>
          <a:lstStyle/>
          <a:p>
            <a:pPr algn="ctr" eaLnBrk="1" hangingPunct="1">
              <a:defRPr/>
            </a:pPr>
            <a:r>
              <a:rPr lang="en-US" sz="3200" b="1" dirty="0">
                <a:solidFill>
                  <a:srgbClr val="558ED5"/>
                </a:solidFill>
                <a:effectLst>
                  <a:outerShdw blurRad="38100" dist="38100" dir="2700000" algn="tl">
                    <a:srgbClr val="DDDDDD"/>
                  </a:outerShdw>
                </a:effectLst>
                <a:latin typeface="Arial" charset="0"/>
                <a:ea typeface="ＭＳ Ｐゴシック" charset="0"/>
                <a:cs typeface="ＭＳ Ｐゴシック" charset="0"/>
              </a:rPr>
              <a:t>Cellular Respiration: three Stages</a:t>
            </a:r>
          </a:p>
        </p:txBody>
      </p:sp>
      <p:sp>
        <p:nvSpPr>
          <p:cNvPr id="27" name="Rectangle 5"/>
          <p:cNvSpPr txBox="1">
            <a:spLocks noChangeArrowheads="1"/>
          </p:cNvSpPr>
          <p:nvPr/>
        </p:nvSpPr>
        <p:spPr>
          <a:xfrm>
            <a:off x="152400" y="529245"/>
            <a:ext cx="8686800" cy="2133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a:spcBef>
                <a:spcPct val="10000"/>
              </a:spcBef>
              <a:buFontTx/>
              <a:buAutoNum type="arabicPeriod"/>
            </a:pPr>
            <a:r>
              <a:rPr lang="en-US" sz="2400" b="1" dirty="0" smtClean="0">
                <a:solidFill>
                  <a:srgbClr val="A6A6A6"/>
                </a:solidFill>
                <a:latin typeface="Arial" charset="0"/>
                <a:ea typeface="ＭＳ Ｐゴシック" charset="0"/>
                <a:cs typeface="ＭＳ Ｐゴシック" charset="0"/>
              </a:rPr>
              <a:t>Glycolysis</a:t>
            </a:r>
          </a:p>
          <a:p>
            <a:pPr marL="533400" indent="-533400">
              <a:spcBef>
                <a:spcPct val="10000"/>
              </a:spcBef>
              <a:buFontTx/>
              <a:buAutoNum type="arabicPeriod"/>
            </a:pPr>
            <a:r>
              <a:rPr lang="en-US" altLang="ja-JP" sz="2400" b="1" dirty="0" smtClean="0">
                <a:solidFill>
                  <a:schemeClr val="bg1">
                    <a:lumMod val="65000"/>
                  </a:schemeClr>
                </a:solidFill>
                <a:latin typeface="Arial" charset="0"/>
                <a:ea typeface="ＭＳ Ｐゴシック" charset="0"/>
                <a:cs typeface="ＭＳ Ｐゴシック" charset="0"/>
              </a:rPr>
              <a:t>Citric Acid Cycle</a:t>
            </a:r>
          </a:p>
          <a:p>
            <a:pPr marL="533400" indent="-533400">
              <a:spcBef>
                <a:spcPct val="10000"/>
              </a:spcBef>
              <a:buFontTx/>
              <a:buAutoNum type="arabicPeriod"/>
            </a:pPr>
            <a:r>
              <a:rPr lang="en-US" sz="2400" b="1" dirty="0" smtClean="0">
                <a:latin typeface="Arial" charset="0"/>
                <a:ea typeface="ＭＳ Ｐゴシック" charset="0"/>
                <a:cs typeface="ＭＳ Ｐゴシック" charset="0"/>
              </a:rPr>
              <a:t>Electron transport and chemiosmosis</a:t>
            </a:r>
            <a:endParaRPr lang="en-US" sz="2400" b="1" dirty="0">
              <a:latin typeface="Arial" charset="0"/>
              <a:ea typeface="ＭＳ Ｐゴシック" charset="0"/>
              <a:cs typeface="ＭＳ Ｐゴシック" charset="0"/>
            </a:endParaRPr>
          </a:p>
        </p:txBody>
      </p:sp>
      <p:pic>
        <p:nvPicPr>
          <p:cNvPr id="33" name="Picture 32" descr="06_06_1CellRespOverview-U.jpg"/>
          <p:cNvPicPr>
            <a:picLocks noChangeAspect="1"/>
          </p:cNvPicPr>
          <p:nvPr/>
        </p:nvPicPr>
        <p:blipFill rotWithShape="1">
          <a:blip r:embed="rId3" cstate="email">
            <a:extLst>
              <a:ext uri="{28A0092B-C50C-407E-A947-70E740481C1C}">
                <a14:useLocalDpi xmlns:a14="http://schemas.microsoft.com/office/drawing/2010/main" val="0"/>
              </a:ext>
            </a:extLst>
          </a:blip>
          <a:srcRect t="5457" b="3043"/>
          <a:stretch/>
        </p:blipFill>
        <p:spPr>
          <a:xfrm>
            <a:off x="298704" y="1722110"/>
            <a:ext cx="8546592" cy="4685458"/>
          </a:xfrm>
          <a:prstGeom prst="rect">
            <a:avLst/>
          </a:prstGeom>
        </p:spPr>
      </p:pic>
      <p:sp>
        <p:nvSpPr>
          <p:cNvPr id="34" name="Text Box 31"/>
          <p:cNvSpPr txBox="1">
            <a:spLocks noChangeArrowheads="1"/>
          </p:cNvSpPr>
          <p:nvPr/>
        </p:nvSpPr>
        <p:spPr bwMode="auto">
          <a:xfrm>
            <a:off x="3465027" y="2497183"/>
            <a:ext cx="1541325" cy="192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50" dirty="0">
                <a:solidFill>
                  <a:srgbClr val="000000"/>
                </a:solidFill>
                <a:latin typeface="Arial" charset="0"/>
              </a:rPr>
              <a:t>Electrons carried by</a:t>
            </a:r>
          </a:p>
        </p:txBody>
      </p:sp>
      <p:sp>
        <p:nvSpPr>
          <p:cNvPr id="35" name="Text Box 31"/>
          <p:cNvSpPr txBox="1">
            <a:spLocks noChangeArrowheads="1"/>
          </p:cNvSpPr>
          <p:nvPr/>
        </p:nvSpPr>
        <p:spPr bwMode="auto">
          <a:xfrm>
            <a:off x="5124495" y="2522583"/>
            <a:ext cx="463055" cy="192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50" dirty="0">
                <a:solidFill>
                  <a:srgbClr val="000000"/>
                </a:solidFill>
                <a:latin typeface="Arial" charset="0"/>
              </a:rPr>
              <a:t>NADH</a:t>
            </a:r>
          </a:p>
        </p:txBody>
      </p:sp>
      <p:sp>
        <p:nvSpPr>
          <p:cNvPr id="36" name="Text Box 31"/>
          <p:cNvSpPr txBox="1">
            <a:spLocks noChangeArrowheads="1"/>
          </p:cNvSpPr>
          <p:nvPr/>
        </p:nvSpPr>
        <p:spPr bwMode="auto">
          <a:xfrm>
            <a:off x="5793365" y="2531049"/>
            <a:ext cx="500137" cy="192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50" dirty="0">
                <a:solidFill>
                  <a:srgbClr val="000000"/>
                </a:solidFill>
                <a:latin typeface="Arial" charset="0"/>
              </a:rPr>
              <a:t>FADH</a:t>
            </a:r>
            <a:r>
              <a:rPr lang="en-US" sz="1250" baseline="-25000" dirty="0">
                <a:solidFill>
                  <a:srgbClr val="000000"/>
                </a:solidFill>
                <a:latin typeface="Arial" charset="0"/>
              </a:rPr>
              <a:t>2</a:t>
            </a:r>
          </a:p>
        </p:txBody>
      </p:sp>
      <p:sp>
        <p:nvSpPr>
          <p:cNvPr id="37" name="Text Box 31"/>
          <p:cNvSpPr txBox="1">
            <a:spLocks noChangeArrowheads="1"/>
          </p:cNvSpPr>
          <p:nvPr/>
        </p:nvSpPr>
        <p:spPr bwMode="auto">
          <a:xfrm>
            <a:off x="1306028" y="5807649"/>
            <a:ext cx="31804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a:solidFill>
                  <a:srgbClr val="000000"/>
                </a:solidFill>
                <a:latin typeface="Arial" charset="0"/>
              </a:rPr>
              <a:t>ATP</a:t>
            </a:r>
          </a:p>
        </p:txBody>
      </p:sp>
      <p:sp>
        <p:nvSpPr>
          <p:cNvPr id="38" name="Text Box 31"/>
          <p:cNvSpPr txBox="1">
            <a:spLocks noChangeArrowheads="1"/>
          </p:cNvSpPr>
          <p:nvPr/>
        </p:nvSpPr>
        <p:spPr bwMode="auto">
          <a:xfrm>
            <a:off x="6707774" y="5579053"/>
            <a:ext cx="37979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500" dirty="0">
                <a:solidFill>
                  <a:srgbClr val="000000"/>
                </a:solidFill>
                <a:latin typeface="Arial" charset="0"/>
              </a:rPr>
              <a:t>ATP</a:t>
            </a:r>
          </a:p>
        </p:txBody>
      </p:sp>
      <p:sp>
        <p:nvSpPr>
          <p:cNvPr id="39" name="Text Box 31"/>
          <p:cNvSpPr txBox="1">
            <a:spLocks noChangeArrowheads="1"/>
          </p:cNvSpPr>
          <p:nvPr/>
        </p:nvSpPr>
        <p:spPr bwMode="auto">
          <a:xfrm>
            <a:off x="4481031" y="5799181"/>
            <a:ext cx="31804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a:solidFill>
                  <a:srgbClr val="000000"/>
                </a:solidFill>
                <a:latin typeface="Arial" charset="0"/>
              </a:rPr>
              <a:t>ATP</a:t>
            </a:r>
          </a:p>
        </p:txBody>
      </p:sp>
      <p:sp>
        <p:nvSpPr>
          <p:cNvPr id="40" name="Text Box 31"/>
          <p:cNvSpPr txBox="1">
            <a:spLocks noChangeArrowheads="1"/>
          </p:cNvSpPr>
          <p:nvPr/>
        </p:nvSpPr>
        <p:spPr bwMode="auto">
          <a:xfrm>
            <a:off x="1001228" y="3191448"/>
            <a:ext cx="89820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FFFFFF"/>
                </a:solidFill>
                <a:latin typeface="Arial" charset="0"/>
              </a:rPr>
              <a:t>Glycolysis</a:t>
            </a:r>
          </a:p>
        </p:txBody>
      </p:sp>
      <p:sp>
        <p:nvSpPr>
          <p:cNvPr id="41" name="Text Box 31"/>
          <p:cNvSpPr txBox="1">
            <a:spLocks noChangeArrowheads="1"/>
          </p:cNvSpPr>
          <p:nvPr/>
        </p:nvSpPr>
        <p:spPr bwMode="auto">
          <a:xfrm>
            <a:off x="450895" y="3445448"/>
            <a:ext cx="70841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FFFFFF"/>
                </a:solidFill>
                <a:latin typeface="Arial" charset="0"/>
              </a:rPr>
              <a:t>Glucose</a:t>
            </a:r>
          </a:p>
        </p:txBody>
      </p:sp>
      <p:sp>
        <p:nvSpPr>
          <p:cNvPr id="42" name="Text Box 31"/>
          <p:cNvSpPr txBox="1">
            <a:spLocks noChangeArrowheads="1"/>
          </p:cNvSpPr>
          <p:nvPr/>
        </p:nvSpPr>
        <p:spPr bwMode="auto">
          <a:xfrm>
            <a:off x="1712429" y="3445448"/>
            <a:ext cx="75847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FFFFFF"/>
                </a:solidFill>
                <a:latin typeface="Arial" charset="0"/>
              </a:rPr>
              <a:t>Pyruvate</a:t>
            </a:r>
          </a:p>
        </p:txBody>
      </p:sp>
      <p:sp>
        <p:nvSpPr>
          <p:cNvPr id="43" name="Text Box 31"/>
          <p:cNvSpPr txBox="1">
            <a:spLocks noChangeArrowheads="1"/>
          </p:cNvSpPr>
          <p:nvPr/>
        </p:nvSpPr>
        <p:spPr bwMode="auto">
          <a:xfrm>
            <a:off x="2855564" y="3318448"/>
            <a:ext cx="827901"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a:solidFill>
                  <a:srgbClr val="FFFFFF"/>
                </a:solidFill>
                <a:latin typeface="Arial" charset="0"/>
              </a:rPr>
              <a:t>Pyruvate</a:t>
            </a:r>
            <a:br>
              <a:rPr lang="en-US" sz="1400" dirty="0">
                <a:solidFill>
                  <a:srgbClr val="FFFFFF"/>
                </a:solidFill>
                <a:latin typeface="Arial" charset="0"/>
              </a:rPr>
            </a:br>
            <a:r>
              <a:rPr lang="en-US" sz="1400" dirty="0">
                <a:solidFill>
                  <a:srgbClr val="FFFFFF"/>
                </a:solidFill>
                <a:latin typeface="Arial" charset="0"/>
              </a:rPr>
              <a:t>Oxidation</a:t>
            </a:r>
          </a:p>
        </p:txBody>
      </p:sp>
      <p:sp>
        <p:nvSpPr>
          <p:cNvPr id="44" name="Text Box 31"/>
          <p:cNvSpPr txBox="1">
            <a:spLocks noChangeArrowheads="1"/>
          </p:cNvSpPr>
          <p:nvPr/>
        </p:nvSpPr>
        <p:spPr bwMode="auto">
          <a:xfrm>
            <a:off x="4146438" y="3386182"/>
            <a:ext cx="89119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a:solidFill>
                  <a:srgbClr val="FFFFFF"/>
                </a:solidFill>
                <a:latin typeface="Arial" charset="0"/>
              </a:rPr>
              <a:t>Citric Acid</a:t>
            </a:r>
            <a:br>
              <a:rPr lang="en-US" sz="1400" dirty="0">
                <a:solidFill>
                  <a:srgbClr val="FFFFFF"/>
                </a:solidFill>
                <a:latin typeface="Arial" charset="0"/>
              </a:rPr>
            </a:br>
            <a:r>
              <a:rPr lang="en-US" sz="1400" dirty="0">
                <a:solidFill>
                  <a:srgbClr val="FFFFFF"/>
                </a:solidFill>
                <a:latin typeface="Arial" charset="0"/>
              </a:rPr>
              <a:t>Cycle</a:t>
            </a:r>
          </a:p>
        </p:txBody>
      </p:sp>
      <p:sp>
        <p:nvSpPr>
          <p:cNvPr id="45" name="Text Box 31"/>
          <p:cNvSpPr txBox="1">
            <a:spLocks noChangeArrowheads="1"/>
          </p:cNvSpPr>
          <p:nvPr/>
        </p:nvSpPr>
        <p:spPr bwMode="auto">
          <a:xfrm>
            <a:off x="1814446" y="5680645"/>
            <a:ext cx="1406309"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Substrate-level</a:t>
            </a:r>
            <a:br>
              <a:rPr lang="en-US" sz="1400" dirty="0">
                <a:solidFill>
                  <a:srgbClr val="000000"/>
                </a:solidFill>
                <a:latin typeface="Arial" charset="0"/>
              </a:rPr>
            </a:br>
            <a:r>
              <a:rPr lang="en-US" sz="1400" dirty="0">
                <a:solidFill>
                  <a:srgbClr val="000000"/>
                </a:solidFill>
                <a:latin typeface="Arial" charset="0"/>
              </a:rPr>
              <a:t>phosphorylation</a:t>
            </a:r>
          </a:p>
        </p:txBody>
      </p:sp>
      <p:sp>
        <p:nvSpPr>
          <p:cNvPr id="46" name="Text Box 31"/>
          <p:cNvSpPr txBox="1">
            <a:spLocks noChangeArrowheads="1"/>
          </p:cNvSpPr>
          <p:nvPr/>
        </p:nvSpPr>
        <p:spPr bwMode="auto">
          <a:xfrm>
            <a:off x="4963629" y="5689113"/>
            <a:ext cx="1406309"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Substrate-level</a:t>
            </a:r>
            <a:br>
              <a:rPr lang="en-US" sz="1400" dirty="0">
                <a:solidFill>
                  <a:srgbClr val="000000"/>
                </a:solidFill>
                <a:latin typeface="Arial" charset="0"/>
              </a:rPr>
            </a:br>
            <a:r>
              <a:rPr lang="en-US" sz="1400" dirty="0">
                <a:solidFill>
                  <a:srgbClr val="000000"/>
                </a:solidFill>
                <a:latin typeface="Arial" charset="0"/>
              </a:rPr>
              <a:t>phosphorylation</a:t>
            </a:r>
          </a:p>
        </p:txBody>
      </p:sp>
      <p:sp>
        <p:nvSpPr>
          <p:cNvPr id="47" name="Text Box 31"/>
          <p:cNvSpPr txBox="1">
            <a:spLocks noChangeArrowheads="1"/>
          </p:cNvSpPr>
          <p:nvPr/>
        </p:nvSpPr>
        <p:spPr bwMode="auto">
          <a:xfrm>
            <a:off x="7376642" y="5680652"/>
            <a:ext cx="1406309"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Oxidative</a:t>
            </a:r>
            <a:br>
              <a:rPr lang="en-US" sz="1400" dirty="0">
                <a:solidFill>
                  <a:srgbClr val="000000"/>
                </a:solidFill>
                <a:latin typeface="Arial" charset="0"/>
              </a:rPr>
            </a:br>
            <a:r>
              <a:rPr lang="en-US" sz="1400" dirty="0">
                <a:solidFill>
                  <a:srgbClr val="000000"/>
                </a:solidFill>
                <a:latin typeface="Arial" charset="0"/>
              </a:rPr>
              <a:t>phosphorylation</a:t>
            </a:r>
          </a:p>
        </p:txBody>
      </p:sp>
      <p:sp>
        <p:nvSpPr>
          <p:cNvPr id="48" name="Text Box 31"/>
          <p:cNvSpPr txBox="1">
            <a:spLocks noChangeArrowheads="1"/>
          </p:cNvSpPr>
          <p:nvPr/>
        </p:nvSpPr>
        <p:spPr bwMode="auto">
          <a:xfrm>
            <a:off x="5928230" y="3140648"/>
            <a:ext cx="1676140" cy="779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lnSpc>
                <a:spcPct val="90000"/>
              </a:lnSpc>
            </a:pPr>
            <a:r>
              <a:rPr lang="en-US" sz="1400" dirty="0">
                <a:solidFill>
                  <a:srgbClr val="FFFFFF"/>
                </a:solidFill>
                <a:latin typeface="Arial" charset="0"/>
              </a:rPr>
              <a:t>Oxidative</a:t>
            </a:r>
            <a:br>
              <a:rPr lang="en-US" sz="1400" dirty="0">
                <a:solidFill>
                  <a:srgbClr val="FFFFFF"/>
                </a:solidFill>
                <a:latin typeface="Arial" charset="0"/>
              </a:rPr>
            </a:br>
            <a:r>
              <a:rPr lang="en-US" sz="1400" dirty="0">
                <a:solidFill>
                  <a:srgbClr val="FFFFFF"/>
                </a:solidFill>
                <a:latin typeface="Arial" charset="0"/>
              </a:rPr>
              <a:t>Phosphorylation</a:t>
            </a:r>
            <a:br>
              <a:rPr lang="en-US" sz="1400" dirty="0">
                <a:solidFill>
                  <a:srgbClr val="FFFFFF"/>
                </a:solidFill>
                <a:latin typeface="Arial" charset="0"/>
              </a:rPr>
            </a:br>
            <a:r>
              <a:rPr lang="en-US" sz="1400" dirty="0">
                <a:solidFill>
                  <a:srgbClr val="FFFFFF"/>
                </a:solidFill>
                <a:latin typeface="Arial" charset="0"/>
              </a:rPr>
              <a:t>(Electron transport</a:t>
            </a:r>
            <a:br>
              <a:rPr lang="en-US" sz="1400" dirty="0">
                <a:solidFill>
                  <a:srgbClr val="FFFFFF"/>
                </a:solidFill>
                <a:latin typeface="Arial" charset="0"/>
              </a:rPr>
            </a:br>
            <a:r>
              <a:rPr lang="en-US" sz="1400" dirty="0">
                <a:solidFill>
                  <a:srgbClr val="FFFFFF"/>
                </a:solidFill>
                <a:latin typeface="Arial" charset="0"/>
              </a:rPr>
              <a:t>and chemiosmosis)</a:t>
            </a:r>
          </a:p>
        </p:txBody>
      </p:sp>
      <p:sp>
        <p:nvSpPr>
          <p:cNvPr id="49" name="Text Box 31"/>
          <p:cNvSpPr txBox="1">
            <a:spLocks noChangeArrowheads="1"/>
          </p:cNvSpPr>
          <p:nvPr/>
        </p:nvSpPr>
        <p:spPr bwMode="auto">
          <a:xfrm>
            <a:off x="1678562" y="4656180"/>
            <a:ext cx="75678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C</a:t>
            </a:r>
            <a:r>
              <a:rPr lang="en-US" sz="1200" dirty="0">
                <a:solidFill>
                  <a:srgbClr val="000000"/>
                </a:solidFill>
                <a:latin typeface="Arial" charset="0"/>
              </a:rPr>
              <a:t>YTOSOL</a:t>
            </a:r>
          </a:p>
        </p:txBody>
      </p:sp>
      <p:sp>
        <p:nvSpPr>
          <p:cNvPr id="50" name="Text Box 31"/>
          <p:cNvSpPr txBox="1">
            <a:spLocks noChangeArrowheads="1"/>
          </p:cNvSpPr>
          <p:nvPr/>
        </p:nvSpPr>
        <p:spPr bwMode="auto">
          <a:xfrm>
            <a:off x="2796167" y="4647716"/>
            <a:ext cx="1352183"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M</a:t>
            </a:r>
            <a:r>
              <a:rPr lang="en-US" sz="1200" dirty="0">
                <a:solidFill>
                  <a:srgbClr val="000000"/>
                </a:solidFill>
                <a:latin typeface="Arial" charset="0"/>
              </a:rPr>
              <a:t>ITOCHONDRION</a:t>
            </a:r>
          </a:p>
        </p:txBody>
      </p:sp>
      <p:pic>
        <p:nvPicPr>
          <p:cNvPr id="51" name="Picture 50" descr="06_12ATPYield-U.jpg"/>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50000" b="73783" l="61093" r="74582">
                        <a14:backgroundMark x1="67781" y1="56929" x2="67781" y2="56929"/>
                        <a14:backgroundMark x1="69565" y1="58427" x2="69565" y2="58427"/>
                        <a14:backgroundMark x1="71795" y1="51311" x2="71795" y2="51311"/>
                        <a14:backgroundMark x1="63991" y1="54682" x2="63991" y2="54682"/>
                        <a14:backgroundMark x1="67781" y1="53933" x2="67781" y2="53933"/>
                        <a14:backgroundMark x1="70234" y1="54682" x2="70234" y2="54682"/>
                        <a14:backgroundMark x1="65552" y1="51685" x2="65552" y2="51685"/>
                      </a14:backgroundRemoval>
                    </a14:imgEffect>
                  </a14:imgLayer>
                </a14:imgProps>
              </a:ext>
              <a:ext uri="{28A0092B-C50C-407E-A947-70E740481C1C}">
                <a14:useLocalDpi xmlns:a14="http://schemas.microsoft.com/office/drawing/2010/main" val="0"/>
              </a:ext>
            </a:extLst>
          </a:blip>
          <a:srcRect l="59858" t="50250" r="25021" b="24553"/>
          <a:stretch/>
        </p:blipFill>
        <p:spPr>
          <a:xfrm>
            <a:off x="5376440" y="4015735"/>
            <a:ext cx="1292360" cy="1282576"/>
          </a:xfrm>
          <a:prstGeom prst="rect">
            <a:avLst/>
          </a:prstGeom>
        </p:spPr>
      </p:pic>
      <p:sp>
        <p:nvSpPr>
          <p:cNvPr id="52" name="Text Box 31"/>
          <p:cNvSpPr txBox="1">
            <a:spLocks noChangeArrowheads="1"/>
          </p:cNvSpPr>
          <p:nvPr/>
        </p:nvSpPr>
        <p:spPr bwMode="auto">
          <a:xfrm>
            <a:off x="5628260" y="4622317"/>
            <a:ext cx="191486"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a:solidFill>
                  <a:srgbClr val="000000"/>
                </a:solidFill>
                <a:latin typeface="Arial" charset="0"/>
              </a:rPr>
              <a:t>O</a:t>
            </a:r>
            <a:r>
              <a:rPr lang="en-US" sz="1300" baseline="-25000" dirty="0">
                <a:solidFill>
                  <a:srgbClr val="000000"/>
                </a:solidFill>
                <a:latin typeface="Arial" charset="0"/>
              </a:rPr>
              <a:t>2</a:t>
            </a:r>
          </a:p>
        </p:txBody>
      </p:sp>
      <p:sp>
        <p:nvSpPr>
          <p:cNvPr id="53" name="Text Box 31"/>
          <p:cNvSpPr txBox="1">
            <a:spLocks noChangeArrowheads="1"/>
          </p:cNvSpPr>
          <p:nvPr/>
        </p:nvSpPr>
        <p:spPr bwMode="auto">
          <a:xfrm>
            <a:off x="6195526" y="4859384"/>
            <a:ext cx="3118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a:solidFill>
                  <a:srgbClr val="000000"/>
                </a:solidFill>
                <a:latin typeface="Arial" charset="0"/>
              </a:rPr>
              <a:t>H</a:t>
            </a:r>
            <a:r>
              <a:rPr lang="en-US" sz="1300" baseline="-25000" dirty="0">
                <a:solidFill>
                  <a:srgbClr val="000000"/>
                </a:solidFill>
                <a:latin typeface="Arial" charset="0"/>
              </a:rPr>
              <a:t>2</a:t>
            </a:r>
            <a:r>
              <a:rPr lang="en-US" sz="1300" dirty="0">
                <a:solidFill>
                  <a:srgbClr val="000000"/>
                </a:solidFill>
                <a:latin typeface="Arial" charset="0"/>
              </a:rPr>
              <a:t>O</a:t>
            </a:r>
            <a:endParaRPr lang="en-US" sz="1300" baseline="-25000" dirty="0">
              <a:solidFill>
                <a:srgbClr val="000000"/>
              </a:solidFill>
              <a:latin typeface="Arial" charset="0"/>
            </a:endParaRPr>
          </a:p>
        </p:txBody>
      </p:sp>
    </p:spTree>
    <p:extLst>
      <p:ext uri="{BB962C8B-B14F-4D97-AF65-F5344CB8AC3E}">
        <p14:creationId xmlns:p14="http://schemas.microsoft.com/office/powerpoint/2010/main" val="6115552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r:link="rId4">
            <a:extLst>
              <a:ext uri="{28A0092B-C50C-407E-A947-70E740481C1C}">
                <a14:useLocalDpi xmlns:a14="http://schemas.microsoft.com/office/drawing/2010/main" val="0"/>
              </a:ext>
            </a:extLst>
          </a:blip>
          <a:srcRect b="2315"/>
          <a:stretch>
            <a:fillRect/>
          </a:stretch>
        </p:blipFill>
        <p:spPr>
          <a:xfrm>
            <a:off x="496824" y="213360"/>
            <a:ext cx="8150352" cy="6431280"/>
          </a:xfrm>
          <a:prstGeom prst="rect">
            <a:avLst/>
          </a:prstGeom>
        </p:spPr>
      </p:pic>
      <p:sp>
        <p:nvSpPr>
          <p:cNvPr id="6" name="TextBox 2"/>
          <p:cNvSpPr txBox="1">
            <a:spLocks noChangeArrowheads="1"/>
          </p:cNvSpPr>
          <p:nvPr/>
        </p:nvSpPr>
        <p:spPr bwMode="auto">
          <a:xfrm>
            <a:off x="3538535" y="359566"/>
            <a:ext cx="863954" cy="205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550"/>
              </a:lnSpc>
            </a:pPr>
            <a:r>
              <a:rPr lang="en-US" sz="1400" b="1" dirty="0">
                <a:solidFill>
                  <a:srgbClr val="000000"/>
                </a:solidFill>
                <a:latin typeface="Arial"/>
                <a:ea typeface="ＭＳ Ｐゴシック" charset="0"/>
              </a:rPr>
              <a:t>CYTOSOL</a:t>
            </a:r>
          </a:p>
        </p:txBody>
      </p:sp>
      <p:sp>
        <p:nvSpPr>
          <p:cNvPr id="7" name="TextBox 3"/>
          <p:cNvSpPr txBox="1">
            <a:spLocks noChangeArrowheads="1"/>
          </p:cNvSpPr>
          <p:nvPr/>
        </p:nvSpPr>
        <p:spPr bwMode="auto">
          <a:xfrm>
            <a:off x="2803522" y="1023141"/>
            <a:ext cx="2667397" cy="205184"/>
          </a:xfrm>
          <a:prstGeom prst="rect">
            <a:avLst/>
          </a:prstGeom>
          <a:solidFill>
            <a:schemeClr val="bg1">
              <a:alpha val="50000"/>
            </a:schemeClr>
          </a:solidFill>
          <a:ln>
            <a:noFill/>
          </a:ln>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550"/>
              </a:lnSpc>
            </a:pPr>
            <a:r>
              <a:rPr lang="en-US" sz="1400" b="1" dirty="0">
                <a:solidFill>
                  <a:srgbClr val="000000"/>
                </a:solidFill>
                <a:latin typeface="Arial"/>
                <a:ea typeface="ＭＳ Ｐゴシック" charset="0"/>
              </a:rPr>
              <a:t>Outer mitochondrial membrane</a:t>
            </a:r>
          </a:p>
        </p:txBody>
      </p:sp>
      <p:sp>
        <p:nvSpPr>
          <p:cNvPr id="8" name="TextBox 4"/>
          <p:cNvSpPr txBox="1">
            <a:spLocks noChangeArrowheads="1"/>
          </p:cNvSpPr>
          <p:nvPr/>
        </p:nvSpPr>
        <p:spPr bwMode="auto">
          <a:xfrm>
            <a:off x="668335" y="1767678"/>
            <a:ext cx="1596591"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550"/>
              </a:lnSpc>
            </a:pPr>
            <a:r>
              <a:rPr lang="en-US" sz="1400" b="1" smtClean="0">
                <a:solidFill>
                  <a:srgbClr val="000000"/>
                </a:solidFill>
                <a:latin typeface="Arial"/>
                <a:ea typeface="ＭＳ Ｐゴシック" charset="0"/>
              </a:rPr>
              <a:t>INTERMEMBRANE</a:t>
            </a:r>
          </a:p>
          <a:p>
            <a:pPr eaLnBrk="0" hangingPunct="0">
              <a:lnSpc>
                <a:spcPts val="1550"/>
              </a:lnSpc>
            </a:pPr>
            <a:r>
              <a:rPr lang="en-US" sz="1400" b="1" smtClean="0">
                <a:solidFill>
                  <a:srgbClr val="000000"/>
                </a:solidFill>
                <a:latin typeface="Arial"/>
                <a:ea typeface="ＭＳ Ｐゴシック" charset="0"/>
              </a:rPr>
              <a:t>SPACE</a:t>
            </a:r>
            <a:endParaRPr lang="en-US" sz="1400" b="1" dirty="0">
              <a:solidFill>
                <a:srgbClr val="000000"/>
              </a:solidFill>
              <a:latin typeface="Arial"/>
              <a:ea typeface="ＭＳ Ｐゴシック" charset="0"/>
            </a:endParaRPr>
          </a:p>
        </p:txBody>
      </p:sp>
      <p:sp>
        <p:nvSpPr>
          <p:cNvPr id="10" name="TextBox 9"/>
          <p:cNvSpPr txBox="1"/>
          <p:nvPr/>
        </p:nvSpPr>
        <p:spPr>
          <a:xfrm>
            <a:off x="2607466" y="1895473"/>
            <a:ext cx="145874" cy="153888"/>
          </a:xfrm>
          <a:prstGeom prst="rect">
            <a:avLst/>
          </a:prstGeom>
          <a:noFill/>
        </p:spPr>
        <p:txBody>
          <a:bodyPr wrap="none" lIns="0" tIns="0" rIns="0" bIns="0">
            <a:spAutoFit/>
          </a:bodyPr>
          <a:lstStyle/>
          <a:p>
            <a:pPr eaLnBrk="0" fontAlgn="auto" hangingPunct="0">
              <a:lnSpc>
                <a:spcPts val="1200"/>
              </a:lnSpc>
              <a:spcBef>
                <a:spcPts val="0"/>
              </a:spcBef>
              <a:spcAft>
                <a:spcPts val="0"/>
              </a:spcAft>
              <a:defRPr/>
            </a:pPr>
            <a:r>
              <a:rPr lang="en-US" sz="1030" b="1" dirty="0" smtClean="0">
                <a:solidFill>
                  <a:srgbClr val="000000"/>
                </a:solidFill>
                <a:latin typeface="Arial"/>
                <a:ea typeface="ＭＳ Ｐゴシック" charset="0"/>
              </a:rPr>
              <a:t>H</a:t>
            </a:r>
            <a:r>
              <a:rPr lang="en-US" sz="1030" b="1" baseline="30000" dirty="0" smtClean="0">
                <a:solidFill>
                  <a:srgbClr val="000000"/>
                </a:solidFill>
                <a:latin typeface="Times New Roman" pitchFamily="18" charset="0"/>
                <a:ea typeface="ＭＳ Ｐゴシック" charset="0"/>
                <a:cs typeface="Times New Roman" pitchFamily="18" charset="0"/>
              </a:rPr>
              <a:t>+</a:t>
            </a:r>
            <a:endParaRPr lang="en-US" sz="1030" b="1" baseline="30000" dirty="0">
              <a:solidFill>
                <a:srgbClr val="000000"/>
              </a:solidFill>
              <a:latin typeface="Times New Roman" pitchFamily="18" charset="0"/>
              <a:ea typeface="ＭＳ Ｐゴシック" charset="0"/>
              <a:cs typeface="Times New Roman" pitchFamily="18" charset="0"/>
            </a:endParaRPr>
          </a:p>
        </p:txBody>
      </p:sp>
      <p:sp>
        <p:nvSpPr>
          <p:cNvPr id="18" name="TextBox 15"/>
          <p:cNvSpPr txBox="1">
            <a:spLocks noChangeArrowheads="1"/>
          </p:cNvSpPr>
          <p:nvPr/>
        </p:nvSpPr>
        <p:spPr bwMode="auto">
          <a:xfrm>
            <a:off x="7739060" y="2218528"/>
            <a:ext cx="774251"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550"/>
              </a:lnSpc>
            </a:pPr>
            <a:r>
              <a:rPr lang="en-US" sz="1400" b="1" dirty="0" smtClean="0">
                <a:solidFill>
                  <a:srgbClr val="000000"/>
                </a:solidFill>
                <a:latin typeface="Arial"/>
                <a:ea typeface="ＭＳ Ｐゴシック" charset="0"/>
              </a:rPr>
              <a:t>ATP</a:t>
            </a:r>
          </a:p>
          <a:p>
            <a:pPr eaLnBrk="0" hangingPunct="0">
              <a:lnSpc>
                <a:spcPts val="1550"/>
              </a:lnSpc>
            </a:pPr>
            <a:r>
              <a:rPr lang="en-US" sz="1400" b="1" dirty="0" smtClean="0">
                <a:solidFill>
                  <a:srgbClr val="000000"/>
                </a:solidFill>
                <a:latin typeface="Arial"/>
                <a:ea typeface="ＭＳ Ｐゴシック" charset="0"/>
              </a:rPr>
              <a:t>synthase</a:t>
            </a:r>
            <a:endParaRPr lang="en-US" sz="1400" b="1" dirty="0">
              <a:solidFill>
                <a:srgbClr val="000000"/>
              </a:solidFill>
              <a:latin typeface="Arial"/>
              <a:ea typeface="ＭＳ Ｐゴシック" charset="0"/>
            </a:endParaRPr>
          </a:p>
        </p:txBody>
      </p:sp>
      <p:sp>
        <p:nvSpPr>
          <p:cNvPr id="19" name="TextBox 17"/>
          <p:cNvSpPr txBox="1">
            <a:spLocks noChangeArrowheads="1"/>
          </p:cNvSpPr>
          <p:nvPr/>
        </p:nvSpPr>
        <p:spPr bwMode="auto">
          <a:xfrm>
            <a:off x="727072" y="2807491"/>
            <a:ext cx="1183016"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550"/>
              </a:lnSpc>
            </a:pPr>
            <a:r>
              <a:rPr lang="en-US" sz="1400" b="1" smtClean="0">
                <a:solidFill>
                  <a:srgbClr val="000000"/>
                </a:solidFill>
                <a:latin typeface="Arial"/>
                <a:ea typeface="ＭＳ Ｐゴシック" charset="0"/>
              </a:rPr>
              <a:t>Inner</a:t>
            </a:r>
          </a:p>
          <a:p>
            <a:pPr eaLnBrk="0" hangingPunct="0">
              <a:lnSpc>
                <a:spcPts val="1550"/>
              </a:lnSpc>
            </a:pPr>
            <a:r>
              <a:rPr lang="en-US" sz="1400" b="1" smtClean="0">
                <a:solidFill>
                  <a:srgbClr val="000000"/>
                </a:solidFill>
                <a:latin typeface="Arial"/>
                <a:ea typeface="ＭＳ Ｐゴシック" charset="0"/>
              </a:rPr>
              <a:t>mitochondrial</a:t>
            </a:r>
          </a:p>
          <a:p>
            <a:pPr eaLnBrk="0" hangingPunct="0">
              <a:lnSpc>
                <a:spcPts val="1550"/>
              </a:lnSpc>
            </a:pPr>
            <a:r>
              <a:rPr lang="en-US" sz="1400" b="1" smtClean="0">
                <a:solidFill>
                  <a:srgbClr val="000000"/>
                </a:solidFill>
                <a:latin typeface="Arial"/>
                <a:ea typeface="ＭＳ Ｐゴシック" charset="0"/>
              </a:rPr>
              <a:t>membrane</a:t>
            </a:r>
            <a:endParaRPr lang="en-US" sz="1400" b="1">
              <a:solidFill>
                <a:srgbClr val="000000"/>
              </a:solidFill>
              <a:latin typeface="Arial"/>
              <a:ea typeface="ＭＳ Ｐゴシック" charset="0"/>
            </a:endParaRPr>
          </a:p>
        </p:txBody>
      </p:sp>
      <p:sp>
        <p:nvSpPr>
          <p:cNvPr id="20" name="TextBox 20"/>
          <p:cNvSpPr txBox="1">
            <a:spLocks noChangeArrowheads="1"/>
          </p:cNvSpPr>
          <p:nvPr/>
        </p:nvSpPr>
        <p:spPr bwMode="auto">
          <a:xfrm>
            <a:off x="1888328" y="3443287"/>
            <a:ext cx="70532" cy="205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550"/>
              </a:lnSpc>
            </a:pPr>
            <a:r>
              <a:rPr lang="en-US" sz="1400" b="1">
                <a:solidFill>
                  <a:srgbClr val="000000"/>
                </a:solidFill>
                <a:latin typeface="Times New Roman" pitchFamily="18" charset="0"/>
                <a:ea typeface="ＭＳ Ｐゴシック" charset="0"/>
                <a:cs typeface="Times New Roman" pitchFamily="18" charset="0"/>
              </a:rPr>
              <a:t>I</a:t>
            </a:r>
          </a:p>
        </p:txBody>
      </p:sp>
      <p:sp>
        <p:nvSpPr>
          <p:cNvPr id="21" name="TextBox 21"/>
          <p:cNvSpPr txBox="1">
            <a:spLocks noChangeArrowheads="1"/>
          </p:cNvSpPr>
          <p:nvPr/>
        </p:nvSpPr>
        <p:spPr bwMode="auto">
          <a:xfrm>
            <a:off x="2784472" y="3648866"/>
            <a:ext cx="139462" cy="205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550"/>
              </a:lnSpc>
            </a:pPr>
            <a:r>
              <a:rPr lang="en-US" sz="1400" b="1">
                <a:solidFill>
                  <a:srgbClr val="FFFFFF"/>
                </a:solidFill>
                <a:latin typeface="Arial"/>
                <a:ea typeface="ＭＳ Ｐゴシック" charset="0"/>
              </a:rPr>
              <a:t>Q</a:t>
            </a:r>
          </a:p>
        </p:txBody>
      </p:sp>
      <p:sp>
        <p:nvSpPr>
          <p:cNvPr id="22" name="TextBox 22"/>
          <p:cNvSpPr txBox="1">
            <a:spLocks noChangeArrowheads="1"/>
          </p:cNvSpPr>
          <p:nvPr/>
        </p:nvSpPr>
        <p:spPr bwMode="auto">
          <a:xfrm>
            <a:off x="2483640" y="4221162"/>
            <a:ext cx="141064" cy="205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550"/>
              </a:lnSpc>
            </a:pPr>
            <a:r>
              <a:rPr lang="en-US" sz="1400" b="1" dirty="0">
                <a:solidFill>
                  <a:srgbClr val="FFFFFF"/>
                </a:solidFill>
                <a:latin typeface="Times New Roman" pitchFamily="18" charset="0"/>
                <a:ea typeface="ＭＳ Ｐゴシック" charset="0"/>
                <a:cs typeface="Times New Roman" pitchFamily="18" charset="0"/>
              </a:rPr>
              <a:t>II</a:t>
            </a:r>
          </a:p>
        </p:txBody>
      </p:sp>
      <p:sp>
        <p:nvSpPr>
          <p:cNvPr id="24" name="TextBox 24"/>
          <p:cNvSpPr txBox="1">
            <a:spLocks noChangeArrowheads="1"/>
          </p:cNvSpPr>
          <p:nvPr/>
        </p:nvSpPr>
        <p:spPr bwMode="auto">
          <a:xfrm>
            <a:off x="6356347" y="2667791"/>
            <a:ext cx="477695" cy="205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550"/>
              </a:lnSpc>
            </a:pPr>
            <a:r>
              <a:rPr lang="en-US" sz="1400" b="1">
                <a:solidFill>
                  <a:srgbClr val="000000"/>
                </a:solidFill>
                <a:latin typeface="Arial"/>
                <a:ea typeface="ＭＳ Ｐゴシック" charset="0"/>
              </a:rPr>
              <a:t>Rotor</a:t>
            </a:r>
          </a:p>
        </p:txBody>
      </p:sp>
      <p:sp>
        <p:nvSpPr>
          <p:cNvPr id="27" name="TextBox 27"/>
          <p:cNvSpPr txBox="1">
            <a:spLocks noChangeArrowheads="1"/>
          </p:cNvSpPr>
          <p:nvPr/>
        </p:nvSpPr>
        <p:spPr bwMode="auto">
          <a:xfrm>
            <a:off x="3521865" y="3362325"/>
            <a:ext cx="211596" cy="205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550"/>
              </a:lnSpc>
            </a:pPr>
            <a:r>
              <a:rPr lang="en-US" sz="1400" b="1">
                <a:solidFill>
                  <a:srgbClr val="000000"/>
                </a:solidFill>
                <a:latin typeface="Times New Roman" pitchFamily="18" charset="0"/>
                <a:ea typeface="ＭＳ Ｐゴシック" charset="0"/>
                <a:cs typeface="Times New Roman" pitchFamily="18" charset="0"/>
              </a:rPr>
              <a:t>III</a:t>
            </a:r>
          </a:p>
        </p:txBody>
      </p:sp>
      <p:sp>
        <p:nvSpPr>
          <p:cNvPr id="28" name="TextBox 28"/>
          <p:cNvSpPr txBox="1">
            <a:spLocks noChangeArrowheads="1"/>
          </p:cNvSpPr>
          <p:nvPr/>
        </p:nvSpPr>
        <p:spPr bwMode="auto">
          <a:xfrm>
            <a:off x="4289422" y="3188491"/>
            <a:ext cx="437620" cy="205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550"/>
              </a:lnSpc>
            </a:pPr>
            <a:r>
              <a:rPr lang="en-US" sz="1400" b="1" dirty="0" err="1">
                <a:solidFill>
                  <a:srgbClr val="FFFFFF"/>
                </a:solidFill>
                <a:latin typeface="Arial"/>
                <a:ea typeface="ＭＳ Ｐゴシック" charset="0"/>
              </a:rPr>
              <a:t>Cyt</a:t>
            </a:r>
            <a:r>
              <a:rPr lang="en-US" sz="1400" b="1" dirty="0">
                <a:solidFill>
                  <a:srgbClr val="FFFFFF"/>
                </a:solidFill>
                <a:latin typeface="Arial"/>
                <a:ea typeface="ＭＳ Ｐゴシック" charset="0"/>
              </a:rPr>
              <a:t> </a:t>
            </a:r>
            <a:r>
              <a:rPr lang="en-US" sz="1400" b="1" i="1" dirty="0">
                <a:solidFill>
                  <a:srgbClr val="FFFFFF"/>
                </a:solidFill>
                <a:latin typeface="Arial"/>
                <a:ea typeface="ＭＳ Ｐゴシック" charset="0"/>
              </a:rPr>
              <a:t>c</a:t>
            </a:r>
          </a:p>
        </p:txBody>
      </p:sp>
      <p:sp>
        <p:nvSpPr>
          <p:cNvPr id="29" name="TextBox 29"/>
          <p:cNvSpPr txBox="1">
            <a:spLocks noChangeArrowheads="1"/>
          </p:cNvSpPr>
          <p:nvPr/>
        </p:nvSpPr>
        <p:spPr bwMode="auto">
          <a:xfrm>
            <a:off x="5168103" y="3200400"/>
            <a:ext cx="200376" cy="205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550"/>
              </a:lnSpc>
            </a:pPr>
            <a:r>
              <a:rPr lang="en-US" sz="1400" b="1" dirty="0">
                <a:solidFill>
                  <a:srgbClr val="000000"/>
                </a:solidFill>
                <a:latin typeface="Times New Roman" pitchFamily="18" charset="0"/>
                <a:ea typeface="ＭＳ Ｐゴシック" charset="0"/>
                <a:cs typeface="Times New Roman" pitchFamily="18" charset="0"/>
              </a:rPr>
              <a:t>IV</a:t>
            </a:r>
          </a:p>
        </p:txBody>
      </p:sp>
      <p:sp>
        <p:nvSpPr>
          <p:cNvPr id="30" name="TextBox 30"/>
          <p:cNvSpPr txBox="1">
            <a:spLocks noChangeArrowheads="1"/>
          </p:cNvSpPr>
          <p:nvPr/>
        </p:nvSpPr>
        <p:spPr bwMode="auto">
          <a:xfrm>
            <a:off x="688972" y="4325141"/>
            <a:ext cx="716543"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550"/>
              </a:lnSpc>
            </a:pPr>
            <a:r>
              <a:rPr lang="en-US" sz="1400" b="1" smtClean="0">
                <a:solidFill>
                  <a:srgbClr val="000000"/>
                </a:solidFill>
                <a:latin typeface="Arial"/>
                <a:ea typeface="ＭＳ Ｐゴシック" charset="0"/>
              </a:rPr>
              <a:t>Electron</a:t>
            </a:r>
          </a:p>
          <a:p>
            <a:pPr eaLnBrk="0" hangingPunct="0">
              <a:lnSpc>
                <a:spcPts val="1550"/>
              </a:lnSpc>
            </a:pPr>
            <a:r>
              <a:rPr lang="en-US" sz="1400" b="1" smtClean="0">
                <a:solidFill>
                  <a:srgbClr val="000000"/>
                </a:solidFill>
                <a:latin typeface="Arial"/>
                <a:ea typeface="ＭＳ Ｐゴシック" charset="0"/>
              </a:rPr>
              <a:t>flow</a:t>
            </a:r>
            <a:endParaRPr lang="en-US" sz="1400" b="1" dirty="0">
              <a:solidFill>
                <a:srgbClr val="000000"/>
              </a:solidFill>
              <a:latin typeface="Arial"/>
              <a:ea typeface="ＭＳ Ｐゴシック" charset="0"/>
            </a:endParaRPr>
          </a:p>
        </p:txBody>
      </p:sp>
      <p:sp>
        <p:nvSpPr>
          <p:cNvPr id="34" name="TextBox 33"/>
          <p:cNvSpPr txBox="1"/>
          <p:nvPr/>
        </p:nvSpPr>
        <p:spPr>
          <a:xfrm>
            <a:off x="1371597" y="4676773"/>
            <a:ext cx="384721" cy="153888"/>
          </a:xfrm>
          <a:prstGeom prst="rect">
            <a:avLst/>
          </a:prstGeom>
          <a:noFill/>
        </p:spPr>
        <p:txBody>
          <a:bodyPr wrap="none" lIns="0" tIns="0" rIns="0" bIns="0">
            <a:spAutoFit/>
          </a:bodyPr>
          <a:lstStyle/>
          <a:p>
            <a:pPr eaLnBrk="0" fontAlgn="auto" hangingPunct="0">
              <a:lnSpc>
                <a:spcPts val="1200"/>
              </a:lnSpc>
              <a:spcBef>
                <a:spcPts val="0"/>
              </a:spcBef>
              <a:spcAft>
                <a:spcPts val="0"/>
              </a:spcAft>
              <a:defRPr/>
            </a:pPr>
            <a:r>
              <a:rPr lang="en-US" sz="1030" b="1" dirty="0">
                <a:solidFill>
                  <a:srgbClr val="000000"/>
                </a:solidFill>
                <a:latin typeface="Arial"/>
                <a:ea typeface="ＭＳ Ｐゴシック" charset="0"/>
              </a:rPr>
              <a:t>NADH</a:t>
            </a:r>
          </a:p>
        </p:txBody>
      </p:sp>
      <p:sp>
        <p:nvSpPr>
          <p:cNvPr id="35" name="TextBox 34"/>
          <p:cNvSpPr txBox="1"/>
          <p:nvPr/>
        </p:nvSpPr>
        <p:spPr>
          <a:xfrm>
            <a:off x="2510629" y="4533898"/>
            <a:ext cx="418384" cy="153888"/>
          </a:xfrm>
          <a:prstGeom prst="rect">
            <a:avLst/>
          </a:prstGeom>
          <a:noFill/>
        </p:spPr>
        <p:txBody>
          <a:bodyPr wrap="none" lIns="0" tIns="0" rIns="0" bIns="0">
            <a:spAutoFit/>
          </a:bodyPr>
          <a:lstStyle/>
          <a:p>
            <a:pPr eaLnBrk="0" fontAlgn="auto" hangingPunct="0">
              <a:lnSpc>
                <a:spcPts val="1200"/>
              </a:lnSpc>
              <a:spcBef>
                <a:spcPts val="0"/>
              </a:spcBef>
              <a:spcAft>
                <a:spcPts val="0"/>
              </a:spcAft>
              <a:defRPr/>
            </a:pPr>
            <a:r>
              <a:rPr lang="en-US" sz="1030" b="1" dirty="0">
                <a:solidFill>
                  <a:srgbClr val="000000"/>
                </a:solidFill>
                <a:latin typeface="Arial"/>
                <a:ea typeface="ＭＳ Ｐゴシック" charset="0"/>
              </a:rPr>
              <a:t>FADH</a:t>
            </a:r>
            <a:r>
              <a:rPr lang="en-US" sz="1030" b="1" baseline="-25000" dirty="0">
                <a:solidFill>
                  <a:srgbClr val="000000"/>
                </a:solidFill>
                <a:latin typeface="Arial"/>
                <a:ea typeface="ＭＳ Ｐゴシック" charset="0"/>
              </a:rPr>
              <a:t>2</a:t>
            </a:r>
          </a:p>
        </p:txBody>
      </p:sp>
      <p:sp>
        <p:nvSpPr>
          <p:cNvPr id="36" name="TextBox 35"/>
          <p:cNvSpPr txBox="1"/>
          <p:nvPr/>
        </p:nvSpPr>
        <p:spPr>
          <a:xfrm>
            <a:off x="2282822" y="4909341"/>
            <a:ext cx="339837" cy="153888"/>
          </a:xfrm>
          <a:prstGeom prst="rect">
            <a:avLst/>
          </a:prstGeom>
          <a:noFill/>
        </p:spPr>
        <p:txBody>
          <a:bodyPr wrap="none" lIns="0" tIns="0" rIns="0" bIns="0">
            <a:spAutoFit/>
          </a:bodyPr>
          <a:lstStyle/>
          <a:p>
            <a:pPr eaLnBrk="0" fontAlgn="auto" hangingPunct="0">
              <a:lnSpc>
                <a:spcPts val="1200"/>
              </a:lnSpc>
              <a:spcBef>
                <a:spcPts val="0"/>
              </a:spcBef>
              <a:spcAft>
                <a:spcPts val="0"/>
              </a:spcAft>
              <a:defRPr/>
            </a:pPr>
            <a:r>
              <a:rPr lang="en-US" sz="1030" b="1" dirty="0" smtClean="0">
                <a:solidFill>
                  <a:srgbClr val="000000"/>
                </a:solidFill>
                <a:latin typeface="Arial"/>
                <a:ea typeface="ＭＳ Ｐゴシック" charset="0"/>
              </a:rPr>
              <a:t>NAD</a:t>
            </a:r>
            <a:r>
              <a:rPr lang="en-US" sz="1030" b="1" baseline="30000" dirty="0" smtClean="0">
                <a:solidFill>
                  <a:srgbClr val="000000"/>
                </a:solidFill>
                <a:latin typeface="Times New Roman" pitchFamily="18" charset="0"/>
                <a:ea typeface="ＭＳ Ｐゴシック" charset="0"/>
                <a:cs typeface="Times New Roman" pitchFamily="18" charset="0"/>
              </a:rPr>
              <a:t>+</a:t>
            </a:r>
            <a:endParaRPr lang="en-US" sz="1030" b="1" baseline="30000" dirty="0">
              <a:solidFill>
                <a:srgbClr val="000000"/>
              </a:solidFill>
              <a:latin typeface="Times New Roman" pitchFamily="18" charset="0"/>
              <a:ea typeface="ＭＳ Ｐゴシック" charset="0"/>
              <a:cs typeface="Times New Roman" pitchFamily="18" charset="0"/>
            </a:endParaRPr>
          </a:p>
        </p:txBody>
      </p:sp>
      <p:sp>
        <p:nvSpPr>
          <p:cNvPr id="40" name="TextBox 41"/>
          <p:cNvSpPr txBox="1">
            <a:spLocks noChangeArrowheads="1"/>
          </p:cNvSpPr>
          <p:nvPr/>
        </p:nvSpPr>
        <p:spPr bwMode="auto">
          <a:xfrm>
            <a:off x="5846760" y="4020341"/>
            <a:ext cx="646011"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550"/>
              </a:lnSpc>
            </a:pPr>
            <a:r>
              <a:rPr lang="en-US" sz="1400" b="1" smtClean="0">
                <a:solidFill>
                  <a:srgbClr val="000000"/>
                </a:solidFill>
                <a:latin typeface="Arial"/>
                <a:ea typeface="ＭＳ Ｐゴシック" charset="0"/>
              </a:rPr>
              <a:t>Internal</a:t>
            </a:r>
          </a:p>
          <a:p>
            <a:pPr eaLnBrk="0" hangingPunct="0">
              <a:lnSpc>
                <a:spcPts val="1550"/>
              </a:lnSpc>
            </a:pPr>
            <a:r>
              <a:rPr lang="en-US" sz="1400" b="1" smtClean="0">
                <a:solidFill>
                  <a:srgbClr val="000000"/>
                </a:solidFill>
                <a:latin typeface="Arial"/>
                <a:ea typeface="ＭＳ Ｐゴシック" charset="0"/>
              </a:rPr>
              <a:t>rod</a:t>
            </a:r>
            <a:endParaRPr lang="en-US" sz="1400" b="1" dirty="0">
              <a:solidFill>
                <a:srgbClr val="000000"/>
              </a:solidFill>
              <a:latin typeface="Arial"/>
              <a:ea typeface="ＭＳ Ｐゴシック" charset="0"/>
            </a:endParaRPr>
          </a:p>
        </p:txBody>
      </p:sp>
      <p:sp>
        <p:nvSpPr>
          <p:cNvPr id="42" name="TextBox 41"/>
          <p:cNvSpPr txBox="1"/>
          <p:nvPr/>
        </p:nvSpPr>
        <p:spPr>
          <a:xfrm>
            <a:off x="3121816" y="4548185"/>
            <a:ext cx="272510" cy="153888"/>
          </a:xfrm>
          <a:prstGeom prst="rect">
            <a:avLst/>
          </a:prstGeom>
          <a:noFill/>
        </p:spPr>
        <p:txBody>
          <a:bodyPr wrap="none" lIns="0" tIns="0" rIns="0" bIns="0">
            <a:spAutoFit/>
          </a:bodyPr>
          <a:lstStyle/>
          <a:p>
            <a:pPr eaLnBrk="0" fontAlgn="auto" hangingPunct="0">
              <a:lnSpc>
                <a:spcPts val="1200"/>
              </a:lnSpc>
              <a:spcBef>
                <a:spcPts val="0"/>
              </a:spcBef>
              <a:spcAft>
                <a:spcPts val="0"/>
              </a:spcAft>
              <a:defRPr/>
            </a:pPr>
            <a:r>
              <a:rPr lang="en-US" sz="1030" b="1" dirty="0">
                <a:solidFill>
                  <a:srgbClr val="000000"/>
                </a:solidFill>
                <a:latin typeface="Arial"/>
                <a:ea typeface="ＭＳ Ｐゴシック" charset="0"/>
              </a:rPr>
              <a:t>FAD</a:t>
            </a:r>
          </a:p>
        </p:txBody>
      </p:sp>
      <p:sp>
        <p:nvSpPr>
          <p:cNvPr id="43" name="TextBox 42"/>
          <p:cNvSpPr txBox="1"/>
          <p:nvPr/>
        </p:nvSpPr>
        <p:spPr>
          <a:xfrm>
            <a:off x="5608755" y="4716464"/>
            <a:ext cx="57708" cy="138756"/>
          </a:xfrm>
          <a:prstGeom prst="rect">
            <a:avLst/>
          </a:prstGeom>
          <a:noFill/>
        </p:spPr>
        <p:txBody>
          <a:bodyPr wrap="none" lIns="0" tIns="0" rIns="0" bIns="0">
            <a:spAutoFit/>
          </a:bodyPr>
          <a:lstStyle/>
          <a:p>
            <a:pPr eaLnBrk="0" fontAlgn="auto" hangingPunct="0">
              <a:lnSpc>
                <a:spcPts val="1200"/>
              </a:lnSpc>
              <a:spcBef>
                <a:spcPts val="0"/>
              </a:spcBef>
              <a:spcAft>
                <a:spcPts val="0"/>
              </a:spcAft>
              <a:defRPr/>
            </a:pPr>
            <a:r>
              <a:rPr lang="en-US" sz="800" b="1" dirty="0">
                <a:solidFill>
                  <a:srgbClr val="000000"/>
                </a:solidFill>
                <a:latin typeface="Arial"/>
                <a:ea typeface="ＭＳ Ｐゴシック" charset="0"/>
              </a:rPr>
              <a:t>1</a:t>
            </a:r>
          </a:p>
        </p:txBody>
      </p:sp>
      <p:sp>
        <p:nvSpPr>
          <p:cNvPr id="44" name="TextBox 43"/>
          <p:cNvSpPr txBox="1"/>
          <p:nvPr/>
        </p:nvSpPr>
        <p:spPr>
          <a:xfrm>
            <a:off x="5608755" y="4836318"/>
            <a:ext cx="57708" cy="138756"/>
          </a:xfrm>
          <a:prstGeom prst="rect">
            <a:avLst/>
          </a:prstGeom>
          <a:noFill/>
        </p:spPr>
        <p:txBody>
          <a:bodyPr wrap="none" lIns="0" tIns="0" rIns="0" bIns="0">
            <a:spAutoFit/>
          </a:bodyPr>
          <a:lstStyle/>
          <a:p>
            <a:pPr eaLnBrk="0" fontAlgn="auto" hangingPunct="0">
              <a:lnSpc>
                <a:spcPts val="1200"/>
              </a:lnSpc>
              <a:spcBef>
                <a:spcPts val="0"/>
              </a:spcBef>
              <a:spcAft>
                <a:spcPts val="0"/>
              </a:spcAft>
              <a:defRPr/>
            </a:pPr>
            <a:r>
              <a:rPr lang="en-US" sz="800" b="1" dirty="0">
                <a:solidFill>
                  <a:srgbClr val="000000"/>
                </a:solidFill>
                <a:latin typeface="Arial"/>
                <a:ea typeface="ＭＳ Ｐゴシック" charset="0"/>
              </a:rPr>
              <a:t>2</a:t>
            </a:r>
          </a:p>
        </p:txBody>
      </p:sp>
      <p:sp>
        <p:nvSpPr>
          <p:cNvPr id="45" name="TextBox 44"/>
          <p:cNvSpPr txBox="1"/>
          <p:nvPr/>
        </p:nvSpPr>
        <p:spPr>
          <a:xfrm>
            <a:off x="5738810" y="4780754"/>
            <a:ext cx="152286" cy="153888"/>
          </a:xfrm>
          <a:prstGeom prst="rect">
            <a:avLst/>
          </a:prstGeom>
          <a:noFill/>
        </p:spPr>
        <p:txBody>
          <a:bodyPr wrap="none" lIns="0" tIns="0" rIns="0" bIns="0">
            <a:spAutoFit/>
          </a:bodyPr>
          <a:lstStyle/>
          <a:p>
            <a:pPr eaLnBrk="0" fontAlgn="auto" hangingPunct="0">
              <a:lnSpc>
                <a:spcPts val="1200"/>
              </a:lnSpc>
              <a:spcBef>
                <a:spcPts val="0"/>
              </a:spcBef>
              <a:spcAft>
                <a:spcPts val="0"/>
              </a:spcAft>
              <a:defRPr/>
            </a:pPr>
            <a:r>
              <a:rPr lang="en-US" sz="1030" b="1" dirty="0" smtClean="0">
                <a:solidFill>
                  <a:srgbClr val="000000"/>
                </a:solidFill>
                <a:latin typeface="Arial"/>
                <a:ea typeface="ＭＳ Ｐゴシック" charset="0"/>
              </a:rPr>
              <a:t>O</a:t>
            </a:r>
            <a:r>
              <a:rPr lang="en-US" sz="1030" b="1" baseline="-25000" dirty="0" smtClean="0">
                <a:solidFill>
                  <a:srgbClr val="000000"/>
                </a:solidFill>
                <a:latin typeface="Arial"/>
                <a:ea typeface="ＭＳ Ｐゴシック" charset="0"/>
              </a:rPr>
              <a:t>2</a:t>
            </a:r>
            <a:endParaRPr lang="en-US" sz="1030" b="1" dirty="0">
              <a:solidFill>
                <a:srgbClr val="000000"/>
              </a:solidFill>
              <a:latin typeface="Arial"/>
              <a:ea typeface="ＭＳ Ｐゴシック" charset="0"/>
            </a:endParaRPr>
          </a:p>
        </p:txBody>
      </p:sp>
      <p:sp>
        <p:nvSpPr>
          <p:cNvPr id="46" name="TextBox 45"/>
          <p:cNvSpPr txBox="1"/>
          <p:nvPr/>
        </p:nvSpPr>
        <p:spPr>
          <a:xfrm>
            <a:off x="6096002" y="5256209"/>
            <a:ext cx="551433" cy="153888"/>
          </a:xfrm>
          <a:prstGeom prst="rect">
            <a:avLst/>
          </a:prstGeom>
          <a:noFill/>
        </p:spPr>
        <p:txBody>
          <a:bodyPr wrap="none" lIns="0" tIns="0" rIns="0" bIns="0">
            <a:spAutoFit/>
          </a:bodyPr>
          <a:lstStyle/>
          <a:p>
            <a:pPr eaLnBrk="0" fontAlgn="auto" hangingPunct="0">
              <a:lnSpc>
                <a:spcPts val="1200"/>
              </a:lnSpc>
              <a:spcBef>
                <a:spcPts val="0"/>
              </a:spcBef>
              <a:spcAft>
                <a:spcPts val="0"/>
              </a:spcAft>
              <a:defRPr/>
            </a:pPr>
            <a:r>
              <a:rPr lang="en-US" sz="1030" b="1" dirty="0" smtClean="0">
                <a:solidFill>
                  <a:srgbClr val="000000"/>
                </a:solidFill>
                <a:latin typeface="Arial"/>
                <a:ea typeface="ＭＳ Ｐゴシック" charset="0"/>
              </a:rPr>
              <a:t>ADP </a:t>
            </a:r>
            <a:r>
              <a:rPr lang="en-US" sz="1030" b="1" dirty="0" smtClean="0">
                <a:solidFill>
                  <a:srgbClr val="000000"/>
                </a:solidFill>
                <a:latin typeface="Times New Roman" pitchFamily="18" charset="0"/>
                <a:ea typeface="ＭＳ Ｐゴシック" charset="0"/>
                <a:cs typeface="Times New Roman" pitchFamily="18" charset="0"/>
              </a:rPr>
              <a:t>+ </a:t>
            </a:r>
            <a:r>
              <a:rPr lang="en-US" sz="1030" b="1" dirty="0" smtClean="0">
                <a:solidFill>
                  <a:srgbClr val="000000"/>
                </a:solidFill>
                <a:latin typeface="Arial"/>
                <a:ea typeface="ＭＳ Ｐゴシック" charset="0"/>
              </a:rPr>
              <a:t> </a:t>
            </a:r>
            <a:r>
              <a:rPr lang="en-US" sz="1030" b="1" dirty="0">
                <a:solidFill>
                  <a:srgbClr val="000000"/>
                </a:solidFill>
                <a:latin typeface="Arial"/>
                <a:ea typeface="ＭＳ Ｐゴシック" charset="0"/>
              </a:rPr>
              <a:t>P</a:t>
            </a:r>
          </a:p>
        </p:txBody>
      </p:sp>
      <p:sp>
        <p:nvSpPr>
          <p:cNvPr id="47" name="TextBox 46"/>
          <p:cNvSpPr txBox="1"/>
          <p:nvPr/>
        </p:nvSpPr>
        <p:spPr>
          <a:xfrm>
            <a:off x="5542754" y="5239541"/>
            <a:ext cx="248466" cy="153888"/>
          </a:xfrm>
          <a:prstGeom prst="rect">
            <a:avLst/>
          </a:prstGeom>
          <a:noFill/>
        </p:spPr>
        <p:txBody>
          <a:bodyPr wrap="none" lIns="0" tIns="0" rIns="0" bIns="0">
            <a:spAutoFit/>
          </a:bodyPr>
          <a:lstStyle/>
          <a:p>
            <a:pPr eaLnBrk="0" fontAlgn="auto" hangingPunct="0">
              <a:lnSpc>
                <a:spcPts val="1200"/>
              </a:lnSpc>
              <a:spcBef>
                <a:spcPts val="0"/>
              </a:spcBef>
              <a:spcAft>
                <a:spcPts val="0"/>
              </a:spcAft>
              <a:defRPr/>
            </a:pPr>
            <a:r>
              <a:rPr lang="en-US" sz="1030" b="1" dirty="0">
                <a:solidFill>
                  <a:srgbClr val="000000"/>
                </a:solidFill>
                <a:latin typeface="Arial"/>
                <a:ea typeface="ＭＳ Ｐゴシック" charset="0"/>
              </a:rPr>
              <a:t>H</a:t>
            </a:r>
            <a:r>
              <a:rPr lang="en-US" sz="1030" b="1" baseline="-25000" dirty="0">
                <a:solidFill>
                  <a:srgbClr val="000000"/>
                </a:solidFill>
                <a:latin typeface="Arial"/>
                <a:ea typeface="ＭＳ Ｐゴシック" charset="0"/>
              </a:rPr>
              <a:t>2</a:t>
            </a:r>
            <a:r>
              <a:rPr lang="en-US" sz="1030" b="1" dirty="0">
                <a:solidFill>
                  <a:srgbClr val="000000"/>
                </a:solidFill>
                <a:latin typeface="Arial"/>
                <a:ea typeface="ＭＳ Ｐゴシック" charset="0"/>
              </a:rPr>
              <a:t>O</a:t>
            </a:r>
          </a:p>
        </p:txBody>
      </p:sp>
      <p:sp>
        <p:nvSpPr>
          <p:cNvPr id="48" name="TextBox 47"/>
          <p:cNvSpPr txBox="1"/>
          <p:nvPr/>
        </p:nvSpPr>
        <p:spPr>
          <a:xfrm>
            <a:off x="7373935" y="5309391"/>
            <a:ext cx="264496" cy="153888"/>
          </a:xfrm>
          <a:prstGeom prst="rect">
            <a:avLst/>
          </a:prstGeom>
          <a:noFill/>
        </p:spPr>
        <p:txBody>
          <a:bodyPr wrap="none" lIns="0" tIns="0" rIns="0" bIns="0">
            <a:spAutoFit/>
          </a:bodyPr>
          <a:lstStyle/>
          <a:p>
            <a:pPr eaLnBrk="0" fontAlgn="auto" hangingPunct="0">
              <a:lnSpc>
                <a:spcPts val="1200"/>
              </a:lnSpc>
              <a:spcBef>
                <a:spcPts val="0"/>
              </a:spcBef>
              <a:spcAft>
                <a:spcPts val="0"/>
              </a:spcAft>
              <a:defRPr/>
            </a:pPr>
            <a:r>
              <a:rPr lang="en-US" sz="1030" b="1">
                <a:solidFill>
                  <a:srgbClr val="000000"/>
                </a:solidFill>
                <a:latin typeface="Arial"/>
                <a:ea typeface="ＭＳ Ｐゴシック" charset="0"/>
              </a:rPr>
              <a:t>ATP</a:t>
            </a:r>
          </a:p>
        </p:txBody>
      </p:sp>
      <p:sp>
        <p:nvSpPr>
          <p:cNvPr id="49" name="TextBox 51"/>
          <p:cNvSpPr txBox="1">
            <a:spLocks noChangeArrowheads="1"/>
          </p:cNvSpPr>
          <p:nvPr/>
        </p:nvSpPr>
        <p:spPr bwMode="auto">
          <a:xfrm>
            <a:off x="2487610" y="5707853"/>
            <a:ext cx="2138149" cy="205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550"/>
              </a:lnSpc>
            </a:pPr>
            <a:r>
              <a:rPr lang="en-US" sz="1400" b="1">
                <a:solidFill>
                  <a:srgbClr val="000000"/>
                </a:solidFill>
                <a:latin typeface="Arial"/>
                <a:ea typeface="ＭＳ Ｐゴシック" charset="0"/>
              </a:rPr>
              <a:t>Electron Transport Chain</a:t>
            </a:r>
          </a:p>
        </p:txBody>
      </p:sp>
      <p:sp>
        <p:nvSpPr>
          <p:cNvPr id="50" name="TextBox 52"/>
          <p:cNvSpPr txBox="1">
            <a:spLocks noChangeArrowheads="1"/>
          </p:cNvSpPr>
          <p:nvPr/>
        </p:nvSpPr>
        <p:spPr bwMode="auto">
          <a:xfrm>
            <a:off x="601660" y="6163466"/>
            <a:ext cx="1521186" cy="410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550"/>
              </a:lnSpc>
            </a:pPr>
            <a:r>
              <a:rPr lang="en-US" sz="1400" b="1" smtClean="0">
                <a:solidFill>
                  <a:srgbClr val="000000"/>
                </a:solidFill>
                <a:latin typeface="Arial"/>
                <a:ea typeface="ＭＳ Ｐゴシック" charset="0"/>
              </a:rPr>
              <a:t>MITOCHONDRIAL</a:t>
            </a:r>
          </a:p>
          <a:p>
            <a:pPr eaLnBrk="0" hangingPunct="0">
              <a:lnSpc>
                <a:spcPts val="1550"/>
              </a:lnSpc>
            </a:pPr>
            <a:r>
              <a:rPr lang="en-US" sz="1400" b="1" smtClean="0">
                <a:solidFill>
                  <a:srgbClr val="000000"/>
                </a:solidFill>
                <a:latin typeface="Arial"/>
                <a:ea typeface="ＭＳ Ｐゴシック" charset="0"/>
              </a:rPr>
              <a:t>MATRIX</a:t>
            </a:r>
            <a:endParaRPr lang="en-US" sz="1400" b="1" dirty="0">
              <a:solidFill>
                <a:srgbClr val="000000"/>
              </a:solidFill>
              <a:latin typeface="Arial"/>
              <a:ea typeface="ＭＳ Ｐゴシック" charset="0"/>
            </a:endParaRPr>
          </a:p>
        </p:txBody>
      </p:sp>
      <p:sp>
        <p:nvSpPr>
          <p:cNvPr id="51" name="TextBox 55"/>
          <p:cNvSpPr txBox="1">
            <a:spLocks noChangeArrowheads="1"/>
          </p:cNvSpPr>
          <p:nvPr/>
        </p:nvSpPr>
        <p:spPr bwMode="auto">
          <a:xfrm>
            <a:off x="6432547" y="5680866"/>
            <a:ext cx="1274388" cy="205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550"/>
              </a:lnSpc>
            </a:pPr>
            <a:r>
              <a:rPr lang="en-US" sz="1400" b="1">
                <a:solidFill>
                  <a:srgbClr val="000000"/>
                </a:solidFill>
                <a:latin typeface="Arial"/>
                <a:ea typeface="ＭＳ Ｐゴシック" charset="0"/>
              </a:rPr>
              <a:t>Chemiosmosis</a:t>
            </a:r>
          </a:p>
        </p:txBody>
      </p:sp>
      <p:sp>
        <p:nvSpPr>
          <p:cNvPr id="52" name="TextBox 56"/>
          <p:cNvSpPr txBox="1">
            <a:spLocks noChangeArrowheads="1"/>
          </p:cNvSpPr>
          <p:nvPr/>
        </p:nvSpPr>
        <p:spPr bwMode="auto">
          <a:xfrm>
            <a:off x="3148010" y="6152353"/>
            <a:ext cx="2800767" cy="205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550"/>
              </a:lnSpc>
            </a:pPr>
            <a:r>
              <a:rPr lang="en-US" sz="1400" b="1">
                <a:solidFill>
                  <a:srgbClr val="FFFFFF"/>
                </a:solidFill>
                <a:latin typeface="Arial"/>
                <a:ea typeface="ＭＳ Ｐゴシック" charset="0"/>
              </a:rPr>
              <a:t>OXIDATIVE PHOSPHORYLATION</a:t>
            </a:r>
          </a:p>
        </p:txBody>
      </p:sp>
      <p:sp>
        <p:nvSpPr>
          <p:cNvPr id="53" name="TextBox 52"/>
          <p:cNvSpPr txBox="1"/>
          <p:nvPr/>
        </p:nvSpPr>
        <p:spPr>
          <a:xfrm>
            <a:off x="1964528" y="2538410"/>
            <a:ext cx="145874" cy="153888"/>
          </a:xfrm>
          <a:prstGeom prst="rect">
            <a:avLst/>
          </a:prstGeom>
          <a:noFill/>
        </p:spPr>
        <p:txBody>
          <a:bodyPr wrap="none" lIns="0" tIns="0" rIns="0" bIns="0">
            <a:spAutoFit/>
          </a:bodyPr>
          <a:lstStyle/>
          <a:p>
            <a:pPr eaLnBrk="0" fontAlgn="auto" hangingPunct="0">
              <a:lnSpc>
                <a:spcPts val="1200"/>
              </a:lnSpc>
              <a:spcBef>
                <a:spcPts val="0"/>
              </a:spcBef>
              <a:spcAft>
                <a:spcPts val="0"/>
              </a:spcAft>
              <a:defRPr/>
            </a:pPr>
            <a:r>
              <a:rPr lang="en-US" sz="1030" b="1" dirty="0" smtClean="0">
                <a:solidFill>
                  <a:srgbClr val="000000"/>
                </a:solidFill>
                <a:latin typeface="Arial"/>
                <a:ea typeface="ＭＳ Ｐゴシック" charset="0"/>
              </a:rPr>
              <a:t>H</a:t>
            </a:r>
            <a:r>
              <a:rPr lang="en-US" sz="1030" b="1" baseline="30000" dirty="0" smtClean="0">
                <a:solidFill>
                  <a:srgbClr val="000000"/>
                </a:solidFill>
                <a:latin typeface="Times New Roman" pitchFamily="18" charset="0"/>
                <a:ea typeface="ＭＳ Ｐゴシック" charset="0"/>
                <a:cs typeface="Times New Roman" pitchFamily="18" charset="0"/>
              </a:rPr>
              <a:t>+</a:t>
            </a:r>
            <a:endParaRPr lang="en-US" sz="1030" b="1" baseline="30000" dirty="0">
              <a:solidFill>
                <a:srgbClr val="000000"/>
              </a:solidFill>
              <a:latin typeface="Times New Roman" pitchFamily="18" charset="0"/>
              <a:ea typeface="ＭＳ Ｐゴシック" charset="0"/>
              <a:cs typeface="Times New Roman" pitchFamily="18" charset="0"/>
            </a:endParaRPr>
          </a:p>
        </p:txBody>
      </p:sp>
      <p:sp>
        <p:nvSpPr>
          <p:cNvPr id="54" name="TextBox 53"/>
          <p:cNvSpPr txBox="1"/>
          <p:nvPr/>
        </p:nvSpPr>
        <p:spPr>
          <a:xfrm>
            <a:off x="3709985" y="2276472"/>
            <a:ext cx="145874" cy="153888"/>
          </a:xfrm>
          <a:prstGeom prst="rect">
            <a:avLst/>
          </a:prstGeom>
          <a:noFill/>
        </p:spPr>
        <p:txBody>
          <a:bodyPr wrap="none" lIns="0" tIns="0" rIns="0" bIns="0">
            <a:spAutoFit/>
          </a:bodyPr>
          <a:lstStyle/>
          <a:p>
            <a:pPr eaLnBrk="0" fontAlgn="auto" hangingPunct="0">
              <a:lnSpc>
                <a:spcPts val="1200"/>
              </a:lnSpc>
              <a:spcBef>
                <a:spcPts val="0"/>
              </a:spcBef>
              <a:spcAft>
                <a:spcPts val="0"/>
              </a:spcAft>
              <a:defRPr/>
            </a:pPr>
            <a:r>
              <a:rPr lang="en-US" sz="1030" b="1" dirty="0" smtClean="0">
                <a:solidFill>
                  <a:srgbClr val="000000"/>
                </a:solidFill>
                <a:latin typeface="Arial"/>
                <a:ea typeface="ＭＳ Ｐゴシック" charset="0"/>
              </a:rPr>
              <a:t>H</a:t>
            </a:r>
            <a:r>
              <a:rPr lang="en-US" sz="1030" b="1" baseline="30000" dirty="0" smtClean="0">
                <a:solidFill>
                  <a:srgbClr val="000000"/>
                </a:solidFill>
                <a:latin typeface="Times New Roman" pitchFamily="18" charset="0"/>
                <a:ea typeface="ＭＳ Ｐゴシック" charset="0"/>
                <a:cs typeface="Times New Roman" pitchFamily="18" charset="0"/>
              </a:rPr>
              <a:t>+</a:t>
            </a:r>
            <a:endParaRPr lang="en-US" sz="1030" b="1" baseline="30000" dirty="0">
              <a:solidFill>
                <a:srgbClr val="000000"/>
              </a:solidFill>
              <a:latin typeface="Times New Roman" pitchFamily="18" charset="0"/>
              <a:ea typeface="ＭＳ Ｐゴシック" charset="0"/>
              <a:cs typeface="Times New Roman" pitchFamily="18" charset="0"/>
            </a:endParaRPr>
          </a:p>
        </p:txBody>
      </p:sp>
      <p:sp>
        <p:nvSpPr>
          <p:cNvPr id="55" name="TextBox 54"/>
          <p:cNvSpPr txBox="1"/>
          <p:nvPr/>
        </p:nvSpPr>
        <p:spPr>
          <a:xfrm>
            <a:off x="4160042" y="2676522"/>
            <a:ext cx="145874" cy="153888"/>
          </a:xfrm>
          <a:prstGeom prst="rect">
            <a:avLst/>
          </a:prstGeom>
          <a:noFill/>
        </p:spPr>
        <p:txBody>
          <a:bodyPr wrap="none" lIns="0" tIns="0" rIns="0" bIns="0">
            <a:spAutoFit/>
          </a:bodyPr>
          <a:lstStyle/>
          <a:p>
            <a:pPr eaLnBrk="0" fontAlgn="auto" hangingPunct="0">
              <a:lnSpc>
                <a:spcPts val="1200"/>
              </a:lnSpc>
              <a:spcBef>
                <a:spcPts val="0"/>
              </a:spcBef>
              <a:spcAft>
                <a:spcPts val="0"/>
              </a:spcAft>
              <a:defRPr/>
            </a:pPr>
            <a:r>
              <a:rPr lang="en-US" sz="1030" b="1" dirty="0" smtClean="0">
                <a:solidFill>
                  <a:srgbClr val="000000"/>
                </a:solidFill>
                <a:latin typeface="Arial"/>
                <a:ea typeface="ＭＳ Ｐゴシック" charset="0"/>
              </a:rPr>
              <a:t>H</a:t>
            </a:r>
            <a:r>
              <a:rPr lang="en-US" sz="1030" b="1" baseline="30000" dirty="0" smtClean="0">
                <a:solidFill>
                  <a:srgbClr val="000000"/>
                </a:solidFill>
                <a:latin typeface="Times New Roman" pitchFamily="18" charset="0"/>
                <a:ea typeface="ＭＳ Ｐゴシック" charset="0"/>
                <a:cs typeface="Times New Roman" pitchFamily="18" charset="0"/>
              </a:rPr>
              <a:t>+</a:t>
            </a:r>
            <a:endParaRPr lang="en-US" sz="1030" b="1" baseline="30000" dirty="0">
              <a:solidFill>
                <a:srgbClr val="000000"/>
              </a:solidFill>
              <a:latin typeface="Times New Roman" pitchFamily="18" charset="0"/>
              <a:ea typeface="ＭＳ Ｐゴシック" charset="0"/>
              <a:cs typeface="Times New Roman" pitchFamily="18" charset="0"/>
            </a:endParaRPr>
          </a:p>
        </p:txBody>
      </p:sp>
      <p:sp>
        <p:nvSpPr>
          <p:cNvPr id="56" name="TextBox 55"/>
          <p:cNvSpPr txBox="1"/>
          <p:nvPr/>
        </p:nvSpPr>
        <p:spPr>
          <a:xfrm>
            <a:off x="4907755" y="2736053"/>
            <a:ext cx="145874" cy="153888"/>
          </a:xfrm>
          <a:prstGeom prst="rect">
            <a:avLst/>
          </a:prstGeom>
          <a:noFill/>
        </p:spPr>
        <p:txBody>
          <a:bodyPr wrap="none" lIns="0" tIns="0" rIns="0" bIns="0">
            <a:spAutoFit/>
          </a:bodyPr>
          <a:lstStyle/>
          <a:p>
            <a:pPr eaLnBrk="0" fontAlgn="auto" hangingPunct="0">
              <a:lnSpc>
                <a:spcPts val="1200"/>
              </a:lnSpc>
              <a:spcBef>
                <a:spcPts val="0"/>
              </a:spcBef>
              <a:spcAft>
                <a:spcPts val="0"/>
              </a:spcAft>
              <a:defRPr/>
            </a:pPr>
            <a:r>
              <a:rPr lang="en-US" sz="1030" b="1" dirty="0" smtClean="0">
                <a:solidFill>
                  <a:srgbClr val="000000"/>
                </a:solidFill>
                <a:latin typeface="Arial"/>
                <a:ea typeface="ＭＳ Ｐゴシック" charset="0"/>
              </a:rPr>
              <a:t>H</a:t>
            </a:r>
            <a:r>
              <a:rPr lang="en-US" sz="1030" b="1" baseline="30000" dirty="0" smtClean="0">
                <a:solidFill>
                  <a:srgbClr val="000000"/>
                </a:solidFill>
                <a:latin typeface="Times New Roman" pitchFamily="18" charset="0"/>
                <a:ea typeface="ＭＳ Ｐゴシック" charset="0"/>
                <a:cs typeface="Times New Roman" pitchFamily="18" charset="0"/>
              </a:rPr>
              <a:t>+</a:t>
            </a:r>
            <a:endParaRPr lang="en-US" sz="1030" b="1" baseline="30000" dirty="0">
              <a:solidFill>
                <a:srgbClr val="000000"/>
              </a:solidFill>
              <a:latin typeface="Times New Roman" pitchFamily="18" charset="0"/>
              <a:ea typeface="ＭＳ Ｐゴシック" charset="0"/>
              <a:cs typeface="Times New Roman" pitchFamily="18" charset="0"/>
            </a:endParaRPr>
          </a:p>
        </p:txBody>
      </p:sp>
      <p:sp>
        <p:nvSpPr>
          <p:cNvPr id="57" name="TextBox 56"/>
          <p:cNvSpPr txBox="1"/>
          <p:nvPr/>
        </p:nvSpPr>
        <p:spPr>
          <a:xfrm>
            <a:off x="5386386" y="2266947"/>
            <a:ext cx="145874" cy="153888"/>
          </a:xfrm>
          <a:prstGeom prst="rect">
            <a:avLst/>
          </a:prstGeom>
          <a:noFill/>
        </p:spPr>
        <p:txBody>
          <a:bodyPr wrap="none" lIns="0" tIns="0" rIns="0" bIns="0">
            <a:spAutoFit/>
          </a:bodyPr>
          <a:lstStyle/>
          <a:p>
            <a:pPr eaLnBrk="0" fontAlgn="auto" hangingPunct="0">
              <a:lnSpc>
                <a:spcPts val="1200"/>
              </a:lnSpc>
              <a:spcBef>
                <a:spcPts val="0"/>
              </a:spcBef>
              <a:spcAft>
                <a:spcPts val="0"/>
              </a:spcAft>
              <a:defRPr/>
            </a:pPr>
            <a:r>
              <a:rPr lang="en-US" sz="1030" b="1" dirty="0" smtClean="0">
                <a:solidFill>
                  <a:srgbClr val="000000"/>
                </a:solidFill>
                <a:latin typeface="Arial"/>
                <a:ea typeface="ＭＳ Ｐゴシック" charset="0"/>
              </a:rPr>
              <a:t>H</a:t>
            </a:r>
            <a:r>
              <a:rPr lang="en-US" sz="1030" b="1" baseline="30000" dirty="0" smtClean="0">
                <a:solidFill>
                  <a:srgbClr val="000000"/>
                </a:solidFill>
                <a:latin typeface="Times New Roman" pitchFamily="18" charset="0"/>
                <a:ea typeface="ＭＳ Ｐゴシック" charset="0"/>
                <a:cs typeface="Times New Roman" pitchFamily="18" charset="0"/>
              </a:rPr>
              <a:t>+</a:t>
            </a:r>
            <a:endParaRPr lang="en-US" sz="1030" b="1" baseline="30000" dirty="0">
              <a:solidFill>
                <a:srgbClr val="000000"/>
              </a:solidFill>
              <a:latin typeface="Times New Roman" pitchFamily="18" charset="0"/>
              <a:ea typeface="ＭＳ Ｐゴシック" charset="0"/>
              <a:cs typeface="Times New Roman" pitchFamily="18" charset="0"/>
            </a:endParaRPr>
          </a:p>
        </p:txBody>
      </p:sp>
      <p:sp>
        <p:nvSpPr>
          <p:cNvPr id="58" name="TextBox 57"/>
          <p:cNvSpPr txBox="1"/>
          <p:nvPr/>
        </p:nvSpPr>
        <p:spPr>
          <a:xfrm>
            <a:off x="5636418" y="2064540"/>
            <a:ext cx="145874" cy="153888"/>
          </a:xfrm>
          <a:prstGeom prst="rect">
            <a:avLst/>
          </a:prstGeom>
          <a:noFill/>
        </p:spPr>
        <p:txBody>
          <a:bodyPr wrap="none" lIns="0" tIns="0" rIns="0" bIns="0">
            <a:spAutoFit/>
          </a:bodyPr>
          <a:lstStyle/>
          <a:p>
            <a:pPr eaLnBrk="0" fontAlgn="auto" hangingPunct="0">
              <a:lnSpc>
                <a:spcPts val="1200"/>
              </a:lnSpc>
              <a:spcBef>
                <a:spcPts val="0"/>
              </a:spcBef>
              <a:spcAft>
                <a:spcPts val="0"/>
              </a:spcAft>
              <a:defRPr/>
            </a:pPr>
            <a:r>
              <a:rPr lang="en-US" sz="1030" b="1" dirty="0" smtClean="0">
                <a:solidFill>
                  <a:srgbClr val="000000"/>
                </a:solidFill>
                <a:latin typeface="Arial"/>
                <a:ea typeface="ＭＳ Ｐゴシック" charset="0"/>
              </a:rPr>
              <a:t>H</a:t>
            </a:r>
            <a:r>
              <a:rPr lang="en-US" sz="1030" b="1" baseline="30000" dirty="0" smtClean="0">
                <a:solidFill>
                  <a:srgbClr val="000000"/>
                </a:solidFill>
                <a:latin typeface="Times New Roman" pitchFamily="18" charset="0"/>
                <a:ea typeface="ＭＳ Ｐゴシック" charset="0"/>
                <a:cs typeface="Times New Roman" pitchFamily="18" charset="0"/>
              </a:rPr>
              <a:t>+</a:t>
            </a:r>
            <a:endParaRPr lang="en-US" sz="1030" b="1" baseline="30000" dirty="0">
              <a:solidFill>
                <a:srgbClr val="000000"/>
              </a:solidFill>
              <a:latin typeface="Times New Roman" pitchFamily="18" charset="0"/>
              <a:ea typeface="ＭＳ Ｐゴシック" charset="0"/>
              <a:cs typeface="Times New Roman" pitchFamily="18" charset="0"/>
            </a:endParaRPr>
          </a:p>
        </p:txBody>
      </p:sp>
      <p:sp>
        <p:nvSpPr>
          <p:cNvPr id="59" name="TextBox 58"/>
          <p:cNvSpPr txBox="1"/>
          <p:nvPr/>
        </p:nvSpPr>
        <p:spPr>
          <a:xfrm>
            <a:off x="5981700" y="2576509"/>
            <a:ext cx="145874" cy="153888"/>
          </a:xfrm>
          <a:prstGeom prst="rect">
            <a:avLst/>
          </a:prstGeom>
          <a:noFill/>
        </p:spPr>
        <p:txBody>
          <a:bodyPr wrap="none" lIns="0" tIns="0" rIns="0" bIns="0">
            <a:spAutoFit/>
          </a:bodyPr>
          <a:lstStyle/>
          <a:p>
            <a:pPr eaLnBrk="0" fontAlgn="auto" hangingPunct="0">
              <a:lnSpc>
                <a:spcPts val="1200"/>
              </a:lnSpc>
              <a:spcBef>
                <a:spcPts val="0"/>
              </a:spcBef>
              <a:spcAft>
                <a:spcPts val="0"/>
              </a:spcAft>
              <a:defRPr/>
            </a:pPr>
            <a:r>
              <a:rPr lang="en-US" sz="1030" b="1" dirty="0" smtClean="0">
                <a:solidFill>
                  <a:srgbClr val="000000"/>
                </a:solidFill>
                <a:latin typeface="Arial"/>
                <a:ea typeface="ＭＳ Ｐゴシック" charset="0"/>
              </a:rPr>
              <a:t>H</a:t>
            </a:r>
            <a:r>
              <a:rPr lang="en-US" sz="1030" b="1" baseline="30000" dirty="0" smtClean="0">
                <a:solidFill>
                  <a:srgbClr val="000000"/>
                </a:solidFill>
                <a:latin typeface="Times New Roman" pitchFamily="18" charset="0"/>
                <a:ea typeface="ＭＳ Ｐゴシック" charset="0"/>
                <a:cs typeface="Times New Roman" pitchFamily="18" charset="0"/>
              </a:rPr>
              <a:t>+</a:t>
            </a:r>
            <a:endParaRPr lang="en-US" sz="1030" b="1" baseline="30000" dirty="0">
              <a:solidFill>
                <a:srgbClr val="000000"/>
              </a:solidFill>
              <a:latin typeface="Times New Roman" pitchFamily="18" charset="0"/>
              <a:ea typeface="ＭＳ Ｐゴシック" charset="0"/>
              <a:cs typeface="Times New Roman" pitchFamily="18" charset="0"/>
            </a:endParaRPr>
          </a:p>
        </p:txBody>
      </p:sp>
      <p:sp>
        <p:nvSpPr>
          <p:cNvPr id="60" name="TextBox 59"/>
          <p:cNvSpPr txBox="1"/>
          <p:nvPr/>
        </p:nvSpPr>
        <p:spPr>
          <a:xfrm>
            <a:off x="7446169" y="2476496"/>
            <a:ext cx="145874" cy="153888"/>
          </a:xfrm>
          <a:prstGeom prst="rect">
            <a:avLst/>
          </a:prstGeom>
          <a:noFill/>
        </p:spPr>
        <p:txBody>
          <a:bodyPr wrap="none" lIns="0" tIns="0" rIns="0" bIns="0">
            <a:spAutoFit/>
          </a:bodyPr>
          <a:lstStyle/>
          <a:p>
            <a:pPr eaLnBrk="0" fontAlgn="auto" hangingPunct="0">
              <a:lnSpc>
                <a:spcPts val="1200"/>
              </a:lnSpc>
              <a:spcBef>
                <a:spcPts val="0"/>
              </a:spcBef>
              <a:spcAft>
                <a:spcPts val="0"/>
              </a:spcAft>
              <a:defRPr/>
            </a:pPr>
            <a:r>
              <a:rPr lang="en-US" sz="1030" b="1" dirty="0" smtClean="0">
                <a:solidFill>
                  <a:srgbClr val="000000"/>
                </a:solidFill>
                <a:latin typeface="Arial"/>
                <a:ea typeface="ＭＳ Ｐゴシック" charset="0"/>
              </a:rPr>
              <a:t>H</a:t>
            </a:r>
            <a:r>
              <a:rPr lang="en-US" sz="1030" b="1" baseline="30000" dirty="0" smtClean="0">
                <a:solidFill>
                  <a:srgbClr val="000000"/>
                </a:solidFill>
                <a:latin typeface="Times New Roman" pitchFamily="18" charset="0"/>
                <a:ea typeface="ＭＳ Ｐゴシック" charset="0"/>
                <a:cs typeface="Times New Roman" pitchFamily="18" charset="0"/>
              </a:rPr>
              <a:t>+</a:t>
            </a:r>
            <a:endParaRPr lang="en-US" sz="1030" b="1" baseline="30000" dirty="0">
              <a:solidFill>
                <a:srgbClr val="000000"/>
              </a:solidFill>
              <a:latin typeface="Times New Roman" pitchFamily="18" charset="0"/>
              <a:ea typeface="ＭＳ Ｐゴシック" charset="0"/>
              <a:cs typeface="Times New Roman" pitchFamily="18" charset="0"/>
            </a:endParaRPr>
          </a:p>
        </p:txBody>
      </p:sp>
      <p:sp>
        <p:nvSpPr>
          <p:cNvPr id="61" name="TextBox 60"/>
          <p:cNvSpPr txBox="1"/>
          <p:nvPr/>
        </p:nvSpPr>
        <p:spPr>
          <a:xfrm>
            <a:off x="7008019" y="3252783"/>
            <a:ext cx="145874" cy="153888"/>
          </a:xfrm>
          <a:prstGeom prst="rect">
            <a:avLst/>
          </a:prstGeom>
          <a:noFill/>
        </p:spPr>
        <p:txBody>
          <a:bodyPr wrap="none" lIns="0" tIns="0" rIns="0" bIns="0">
            <a:spAutoFit/>
          </a:bodyPr>
          <a:lstStyle/>
          <a:p>
            <a:pPr eaLnBrk="0" fontAlgn="auto" hangingPunct="0">
              <a:lnSpc>
                <a:spcPts val="1200"/>
              </a:lnSpc>
              <a:spcBef>
                <a:spcPts val="0"/>
              </a:spcBef>
              <a:spcAft>
                <a:spcPts val="0"/>
              </a:spcAft>
              <a:defRPr/>
            </a:pPr>
            <a:r>
              <a:rPr lang="en-US" sz="1030" b="1" dirty="0" smtClean="0">
                <a:solidFill>
                  <a:srgbClr val="000000"/>
                </a:solidFill>
                <a:latin typeface="Arial"/>
                <a:ea typeface="ＭＳ Ｐゴシック" charset="0"/>
              </a:rPr>
              <a:t>H</a:t>
            </a:r>
            <a:r>
              <a:rPr lang="en-US" sz="1030" b="1" baseline="30000" dirty="0" smtClean="0">
                <a:solidFill>
                  <a:srgbClr val="000000"/>
                </a:solidFill>
                <a:latin typeface="Times New Roman" pitchFamily="18" charset="0"/>
                <a:ea typeface="ＭＳ Ｐゴシック" charset="0"/>
                <a:cs typeface="Times New Roman" pitchFamily="18" charset="0"/>
              </a:rPr>
              <a:t>+</a:t>
            </a:r>
            <a:endParaRPr lang="en-US" sz="1030" b="1" baseline="30000" dirty="0">
              <a:solidFill>
                <a:srgbClr val="000000"/>
              </a:solidFill>
              <a:latin typeface="Times New Roman" pitchFamily="18" charset="0"/>
              <a:ea typeface="ＭＳ Ｐゴシック" charset="0"/>
              <a:cs typeface="Times New Roman" pitchFamily="18" charset="0"/>
            </a:endParaRPr>
          </a:p>
        </p:txBody>
      </p:sp>
      <p:sp>
        <p:nvSpPr>
          <p:cNvPr id="62" name="TextBox 61"/>
          <p:cNvSpPr txBox="1"/>
          <p:nvPr/>
        </p:nvSpPr>
        <p:spPr>
          <a:xfrm>
            <a:off x="6715125" y="3252783"/>
            <a:ext cx="145874" cy="153888"/>
          </a:xfrm>
          <a:prstGeom prst="rect">
            <a:avLst/>
          </a:prstGeom>
          <a:noFill/>
        </p:spPr>
        <p:txBody>
          <a:bodyPr wrap="none" lIns="0" tIns="0" rIns="0" bIns="0">
            <a:spAutoFit/>
          </a:bodyPr>
          <a:lstStyle/>
          <a:p>
            <a:pPr eaLnBrk="0" fontAlgn="auto" hangingPunct="0">
              <a:lnSpc>
                <a:spcPts val="1200"/>
              </a:lnSpc>
              <a:spcBef>
                <a:spcPts val="0"/>
              </a:spcBef>
              <a:spcAft>
                <a:spcPts val="0"/>
              </a:spcAft>
              <a:defRPr/>
            </a:pPr>
            <a:r>
              <a:rPr lang="en-US" sz="1030" b="1" dirty="0" smtClean="0">
                <a:solidFill>
                  <a:srgbClr val="000000"/>
                </a:solidFill>
                <a:latin typeface="Arial"/>
                <a:ea typeface="ＭＳ Ｐゴシック" charset="0"/>
              </a:rPr>
              <a:t>H</a:t>
            </a:r>
            <a:r>
              <a:rPr lang="en-US" sz="1030" b="1" baseline="30000" dirty="0" smtClean="0">
                <a:solidFill>
                  <a:srgbClr val="000000"/>
                </a:solidFill>
                <a:latin typeface="Times New Roman" pitchFamily="18" charset="0"/>
                <a:ea typeface="ＭＳ Ｐゴシック" charset="0"/>
                <a:cs typeface="Times New Roman" pitchFamily="18" charset="0"/>
              </a:rPr>
              <a:t>+</a:t>
            </a:r>
            <a:endParaRPr lang="en-US" sz="1030" b="1" baseline="30000" dirty="0">
              <a:solidFill>
                <a:srgbClr val="000000"/>
              </a:solidFill>
              <a:latin typeface="Times New Roman" pitchFamily="18" charset="0"/>
              <a:ea typeface="ＭＳ Ｐゴシック" charset="0"/>
              <a:cs typeface="Times New Roman" pitchFamily="18" charset="0"/>
            </a:endParaRPr>
          </a:p>
        </p:txBody>
      </p:sp>
      <p:sp>
        <p:nvSpPr>
          <p:cNvPr id="63" name="TextBox 62"/>
          <p:cNvSpPr txBox="1"/>
          <p:nvPr/>
        </p:nvSpPr>
        <p:spPr>
          <a:xfrm>
            <a:off x="7789070" y="3987000"/>
            <a:ext cx="145874" cy="153888"/>
          </a:xfrm>
          <a:prstGeom prst="rect">
            <a:avLst/>
          </a:prstGeom>
          <a:noFill/>
        </p:spPr>
        <p:txBody>
          <a:bodyPr wrap="none" lIns="0" tIns="0" rIns="0" bIns="0">
            <a:spAutoFit/>
          </a:bodyPr>
          <a:lstStyle/>
          <a:p>
            <a:pPr eaLnBrk="0" fontAlgn="auto" hangingPunct="0">
              <a:lnSpc>
                <a:spcPts val="1200"/>
              </a:lnSpc>
              <a:spcBef>
                <a:spcPts val="0"/>
              </a:spcBef>
              <a:spcAft>
                <a:spcPts val="0"/>
              </a:spcAft>
              <a:defRPr/>
            </a:pPr>
            <a:r>
              <a:rPr lang="en-US" sz="1030" b="1" dirty="0" smtClean="0">
                <a:solidFill>
                  <a:srgbClr val="000000"/>
                </a:solidFill>
                <a:latin typeface="Arial"/>
                <a:ea typeface="ＭＳ Ｐゴシック" charset="0"/>
              </a:rPr>
              <a:t>H</a:t>
            </a:r>
            <a:r>
              <a:rPr lang="en-US" sz="1030" b="1" baseline="30000" dirty="0" smtClean="0">
                <a:solidFill>
                  <a:srgbClr val="000000"/>
                </a:solidFill>
                <a:latin typeface="Times New Roman" pitchFamily="18" charset="0"/>
                <a:ea typeface="ＭＳ Ｐゴシック" charset="0"/>
                <a:cs typeface="Times New Roman" pitchFamily="18" charset="0"/>
              </a:rPr>
              <a:t>+</a:t>
            </a:r>
            <a:endParaRPr lang="en-US" sz="1030" b="1" baseline="30000" dirty="0">
              <a:solidFill>
                <a:srgbClr val="000000"/>
              </a:solidFill>
              <a:latin typeface="Times New Roman" pitchFamily="18" charset="0"/>
              <a:ea typeface="ＭＳ Ｐゴシック" charset="0"/>
              <a:cs typeface="Times New Roman" pitchFamily="18" charset="0"/>
            </a:endParaRPr>
          </a:p>
        </p:txBody>
      </p:sp>
      <p:sp>
        <p:nvSpPr>
          <p:cNvPr id="64" name="TextBox 63"/>
          <p:cNvSpPr txBox="1"/>
          <p:nvPr/>
        </p:nvSpPr>
        <p:spPr>
          <a:xfrm>
            <a:off x="5962647" y="4773612"/>
            <a:ext cx="187552" cy="153888"/>
          </a:xfrm>
          <a:prstGeom prst="rect">
            <a:avLst/>
          </a:prstGeom>
          <a:noFill/>
        </p:spPr>
        <p:txBody>
          <a:bodyPr wrap="none" lIns="0" tIns="0" rIns="0" bIns="0">
            <a:spAutoFit/>
          </a:bodyPr>
          <a:lstStyle/>
          <a:p>
            <a:pPr eaLnBrk="0" fontAlgn="auto" hangingPunct="0">
              <a:lnSpc>
                <a:spcPts val="1200"/>
              </a:lnSpc>
              <a:spcBef>
                <a:spcPts val="0"/>
              </a:spcBef>
              <a:spcAft>
                <a:spcPts val="0"/>
              </a:spcAft>
              <a:defRPr/>
            </a:pPr>
            <a:r>
              <a:rPr lang="en-US" sz="1030" b="1" dirty="0" smtClean="0">
                <a:solidFill>
                  <a:srgbClr val="000000"/>
                </a:solidFill>
                <a:latin typeface="Times New Roman" pitchFamily="18" charset="0"/>
                <a:ea typeface="ＭＳ Ｐゴシック" charset="0"/>
                <a:cs typeface="Times New Roman" pitchFamily="18" charset="0"/>
              </a:rPr>
              <a:t>+</a:t>
            </a:r>
            <a:r>
              <a:rPr lang="en-US" sz="1030" b="1" dirty="0" smtClean="0">
                <a:solidFill>
                  <a:srgbClr val="000000"/>
                </a:solidFill>
                <a:latin typeface="Arial"/>
                <a:ea typeface="ＭＳ Ｐゴシック" charset="0"/>
              </a:rPr>
              <a:t> 2</a:t>
            </a:r>
            <a:endParaRPr lang="en-US" sz="1030" b="1" dirty="0">
              <a:solidFill>
                <a:srgbClr val="000000"/>
              </a:solidFill>
              <a:latin typeface="Arial"/>
              <a:ea typeface="ＭＳ Ｐゴシック" charset="0"/>
            </a:endParaRPr>
          </a:p>
        </p:txBody>
      </p:sp>
      <p:sp>
        <p:nvSpPr>
          <p:cNvPr id="65" name="TextBox 64"/>
          <p:cNvSpPr txBox="1"/>
          <p:nvPr/>
        </p:nvSpPr>
        <p:spPr>
          <a:xfrm>
            <a:off x="6190458" y="4772019"/>
            <a:ext cx="145874" cy="153888"/>
          </a:xfrm>
          <a:prstGeom prst="rect">
            <a:avLst/>
          </a:prstGeom>
          <a:noFill/>
        </p:spPr>
        <p:txBody>
          <a:bodyPr wrap="none" lIns="0" tIns="0" rIns="0" bIns="0">
            <a:spAutoFit/>
          </a:bodyPr>
          <a:lstStyle/>
          <a:p>
            <a:pPr eaLnBrk="0" fontAlgn="auto" hangingPunct="0">
              <a:lnSpc>
                <a:spcPts val="1200"/>
              </a:lnSpc>
              <a:spcBef>
                <a:spcPts val="0"/>
              </a:spcBef>
              <a:spcAft>
                <a:spcPts val="0"/>
              </a:spcAft>
              <a:defRPr/>
            </a:pPr>
            <a:r>
              <a:rPr lang="en-US" sz="1030" b="1" dirty="0" smtClean="0">
                <a:solidFill>
                  <a:srgbClr val="000000"/>
                </a:solidFill>
                <a:latin typeface="Arial"/>
                <a:ea typeface="ＭＳ Ｐゴシック" charset="0"/>
              </a:rPr>
              <a:t>H</a:t>
            </a:r>
            <a:r>
              <a:rPr lang="en-US" sz="1030" b="1" baseline="30000" dirty="0" smtClean="0">
                <a:solidFill>
                  <a:srgbClr val="000000"/>
                </a:solidFill>
                <a:latin typeface="Times New Roman" pitchFamily="18" charset="0"/>
                <a:ea typeface="ＭＳ Ｐゴシック" charset="0"/>
                <a:cs typeface="Times New Roman" pitchFamily="18" charset="0"/>
              </a:rPr>
              <a:t>+</a:t>
            </a:r>
            <a:endParaRPr lang="en-US" sz="1030" b="1" baseline="30000" dirty="0">
              <a:solidFill>
                <a:srgbClr val="000000"/>
              </a:solidFill>
              <a:latin typeface="Times New Roman" pitchFamily="18" charset="0"/>
              <a:ea typeface="ＭＳ Ｐゴシック" charset="0"/>
              <a:cs typeface="Times New Roman" pitchFamily="18" charset="0"/>
            </a:endParaRPr>
          </a:p>
        </p:txBody>
      </p:sp>
      <p:sp>
        <p:nvSpPr>
          <p:cNvPr id="66" name="TextBox 65"/>
          <p:cNvSpPr txBox="1"/>
          <p:nvPr/>
        </p:nvSpPr>
        <p:spPr>
          <a:xfrm>
            <a:off x="1963735" y="5222076"/>
            <a:ext cx="145874" cy="153888"/>
          </a:xfrm>
          <a:prstGeom prst="rect">
            <a:avLst/>
          </a:prstGeom>
          <a:noFill/>
        </p:spPr>
        <p:txBody>
          <a:bodyPr wrap="none" lIns="0" tIns="0" rIns="0" bIns="0">
            <a:spAutoFit/>
          </a:bodyPr>
          <a:lstStyle/>
          <a:p>
            <a:pPr eaLnBrk="0" fontAlgn="auto" hangingPunct="0">
              <a:lnSpc>
                <a:spcPts val="1200"/>
              </a:lnSpc>
              <a:spcBef>
                <a:spcPts val="0"/>
              </a:spcBef>
              <a:spcAft>
                <a:spcPts val="0"/>
              </a:spcAft>
              <a:defRPr/>
            </a:pPr>
            <a:r>
              <a:rPr lang="en-US" sz="1030" b="1" dirty="0" smtClean="0">
                <a:solidFill>
                  <a:srgbClr val="000000"/>
                </a:solidFill>
                <a:latin typeface="Arial"/>
                <a:ea typeface="ＭＳ Ｐゴシック" charset="0"/>
              </a:rPr>
              <a:t>H</a:t>
            </a:r>
            <a:r>
              <a:rPr lang="en-US" sz="1030" b="1" baseline="30000" dirty="0" smtClean="0">
                <a:solidFill>
                  <a:srgbClr val="000000"/>
                </a:solidFill>
                <a:latin typeface="Times New Roman" pitchFamily="18" charset="0"/>
                <a:ea typeface="ＭＳ Ｐゴシック" charset="0"/>
                <a:cs typeface="Times New Roman" pitchFamily="18" charset="0"/>
              </a:rPr>
              <a:t>+</a:t>
            </a:r>
            <a:endParaRPr lang="en-US" sz="1030" b="1" baseline="30000" dirty="0">
              <a:solidFill>
                <a:srgbClr val="000000"/>
              </a:solidFill>
              <a:latin typeface="Times New Roman" pitchFamily="18" charset="0"/>
              <a:ea typeface="ＭＳ Ｐゴシック" charset="0"/>
              <a:cs typeface="Times New Roman" pitchFamily="18" charset="0"/>
            </a:endParaRPr>
          </a:p>
        </p:txBody>
      </p:sp>
      <p:sp>
        <p:nvSpPr>
          <p:cNvPr id="67" name="TextBox 50"/>
          <p:cNvSpPr txBox="1">
            <a:spLocks noChangeArrowheads="1"/>
          </p:cNvSpPr>
          <p:nvPr/>
        </p:nvSpPr>
        <p:spPr bwMode="auto">
          <a:xfrm>
            <a:off x="2585561" y="4453415"/>
            <a:ext cx="65724" cy="117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900"/>
              </a:lnSpc>
            </a:pPr>
            <a:r>
              <a:rPr lang="en-US" sz="1030" b="1" dirty="0" smtClean="0">
                <a:solidFill>
                  <a:srgbClr val="000000"/>
                </a:solidFill>
                <a:latin typeface="Times New Roman" pitchFamily="18" charset="0"/>
                <a:ea typeface="ＭＳ Ｐゴシック" charset="0"/>
                <a:cs typeface="Times New Roman" pitchFamily="18" charset="0"/>
              </a:rPr>
              <a:t>–</a:t>
            </a:r>
            <a:endParaRPr lang="en-US" sz="1030" b="1" dirty="0">
              <a:solidFill>
                <a:srgbClr val="000000"/>
              </a:solidFill>
              <a:latin typeface="Times New Roman" pitchFamily="18" charset="0"/>
              <a:ea typeface="ＭＳ Ｐゴシック" charset="0"/>
              <a:cs typeface="Times New Roman" pitchFamily="18" charset="0"/>
            </a:endParaRPr>
          </a:p>
        </p:txBody>
      </p:sp>
      <p:sp>
        <p:nvSpPr>
          <p:cNvPr id="68" name="TextBox 50"/>
          <p:cNvSpPr txBox="1">
            <a:spLocks noChangeArrowheads="1"/>
          </p:cNvSpPr>
          <p:nvPr/>
        </p:nvSpPr>
        <p:spPr bwMode="auto">
          <a:xfrm>
            <a:off x="2771299" y="4451034"/>
            <a:ext cx="65724" cy="117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900"/>
              </a:lnSpc>
            </a:pPr>
            <a:r>
              <a:rPr lang="en-US" sz="1030" b="1" dirty="0" smtClean="0">
                <a:solidFill>
                  <a:srgbClr val="000000"/>
                </a:solidFill>
                <a:latin typeface="Times New Roman" pitchFamily="18" charset="0"/>
                <a:ea typeface="ＭＳ Ｐゴシック" charset="0"/>
                <a:cs typeface="Times New Roman" pitchFamily="18" charset="0"/>
              </a:rPr>
              <a:t>–</a:t>
            </a:r>
            <a:endParaRPr lang="en-US" sz="1030" b="1" dirty="0">
              <a:solidFill>
                <a:srgbClr val="000000"/>
              </a:solidFill>
              <a:latin typeface="Times New Roman" pitchFamily="18" charset="0"/>
              <a:ea typeface="ＭＳ Ｐゴシック" charset="0"/>
              <a:cs typeface="Times New Roman" pitchFamily="18" charset="0"/>
            </a:endParaRPr>
          </a:p>
        </p:txBody>
      </p:sp>
      <p:sp>
        <p:nvSpPr>
          <p:cNvPr id="69" name="TextBox 50"/>
          <p:cNvSpPr txBox="1">
            <a:spLocks noChangeArrowheads="1"/>
          </p:cNvSpPr>
          <p:nvPr/>
        </p:nvSpPr>
        <p:spPr bwMode="auto">
          <a:xfrm>
            <a:off x="1616394" y="4586766"/>
            <a:ext cx="65724" cy="117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900"/>
              </a:lnSpc>
            </a:pPr>
            <a:r>
              <a:rPr lang="en-US" sz="1030" b="1" dirty="0" smtClean="0">
                <a:solidFill>
                  <a:srgbClr val="000000"/>
                </a:solidFill>
                <a:latin typeface="Times New Roman" pitchFamily="18" charset="0"/>
                <a:ea typeface="ＭＳ Ｐゴシック" charset="0"/>
                <a:cs typeface="Times New Roman" pitchFamily="18" charset="0"/>
              </a:rPr>
              <a:t>–</a:t>
            </a:r>
            <a:endParaRPr lang="en-US" sz="1030" b="1" dirty="0">
              <a:solidFill>
                <a:srgbClr val="000000"/>
              </a:solidFill>
              <a:latin typeface="Times New Roman" pitchFamily="18" charset="0"/>
              <a:ea typeface="ＭＳ Ｐゴシック" charset="0"/>
              <a:cs typeface="Times New Roman" pitchFamily="18" charset="0"/>
            </a:endParaRPr>
          </a:p>
        </p:txBody>
      </p:sp>
      <p:sp>
        <p:nvSpPr>
          <p:cNvPr id="70" name="TextBox 50"/>
          <p:cNvSpPr txBox="1">
            <a:spLocks noChangeArrowheads="1"/>
          </p:cNvSpPr>
          <p:nvPr/>
        </p:nvSpPr>
        <p:spPr bwMode="auto">
          <a:xfrm>
            <a:off x="1430656" y="4589147"/>
            <a:ext cx="65724" cy="117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900"/>
              </a:lnSpc>
            </a:pPr>
            <a:r>
              <a:rPr lang="en-US" sz="1030" b="1" dirty="0" smtClean="0">
                <a:solidFill>
                  <a:srgbClr val="000000"/>
                </a:solidFill>
                <a:latin typeface="Times New Roman" pitchFamily="18" charset="0"/>
                <a:ea typeface="ＭＳ Ｐゴシック" charset="0"/>
                <a:cs typeface="Times New Roman" pitchFamily="18" charset="0"/>
              </a:rPr>
              <a:t>–</a:t>
            </a:r>
            <a:endParaRPr lang="en-US" sz="1030" b="1" dirty="0">
              <a:solidFill>
                <a:srgbClr val="000000"/>
              </a:solidFill>
              <a:latin typeface="Times New Roman" pitchFamily="18" charset="0"/>
              <a:ea typeface="ＭＳ Ｐゴシック" charset="0"/>
              <a:cs typeface="Times New Roman" pitchFamily="18" charset="0"/>
            </a:endParaRPr>
          </a:p>
        </p:txBody>
      </p:sp>
      <p:sp>
        <p:nvSpPr>
          <p:cNvPr id="71" name="TextBox 50"/>
          <p:cNvSpPr txBox="1">
            <a:spLocks noChangeArrowheads="1"/>
          </p:cNvSpPr>
          <p:nvPr/>
        </p:nvSpPr>
        <p:spPr bwMode="auto">
          <a:xfrm>
            <a:off x="5731990" y="4391504"/>
            <a:ext cx="65724" cy="117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900"/>
              </a:lnSpc>
            </a:pPr>
            <a:r>
              <a:rPr lang="en-US" sz="1030" b="1" dirty="0" smtClean="0">
                <a:solidFill>
                  <a:srgbClr val="000000"/>
                </a:solidFill>
                <a:latin typeface="Times New Roman" pitchFamily="18" charset="0"/>
                <a:ea typeface="ＭＳ Ｐゴシック" charset="0"/>
                <a:cs typeface="Times New Roman" pitchFamily="18" charset="0"/>
              </a:rPr>
              <a:t>–</a:t>
            </a:r>
            <a:endParaRPr lang="en-US" sz="1030" b="1" dirty="0">
              <a:solidFill>
                <a:srgbClr val="000000"/>
              </a:solidFill>
              <a:latin typeface="Times New Roman" pitchFamily="18" charset="0"/>
              <a:ea typeface="ＭＳ Ｐゴシック" charset="0"/>
              <a:cs typeface="Times New Roman" pitchFamily="18" charset="0"/>
            </a:endParaRPr>
          </a:p>
        </p:txBody>
      </p:sp>
      <p:sp>
        <p:nvSpPr>
          <p:cNvPr id="72" name="TextBox 50"/>
          <p:cNvSpPr txBox="1">
            <a:spLocks noChangeArrowheads="1"/>
          </p:cNvSpPr>
          <p:nvPr/>
        </p:nvSpPr>
        <p:spPr bwMode="auto">
          <a:xfrm>
            <a:off x="5693890" y="4265299"/>
            <a:ext cx="65724" cy="117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900"/>
              </a:lnSpc>
            </a:pPr>
            <a:r>
              <a:rPr lang="en-US" sz="1030" b="1" dirty="0" smtClean="0">
                <a:solidFill>
                  <a:srgbClr val="000000"/>
                </a:solidFill>
                <a:latin typeface="Times New Roman" pitchFamily="18" charset="0"/>
                <a:ea typeface="ＭＳ Ｐゴシック" charset="0"/>
                <a:cs typeface="Times New Roman" pitchFamily="18" charset="0"/>
              </a:rPr>
              <a:t>–</a:t>
            </a:r>
            <a:endParaRPr lang="en-US" sz="1030" b="1" dirty="0">
              <a:solidFill>
                <a:srgbClr val="000000"/>
              </a:solidFill>
              <a:latin typeface="Times New Roman" pitchFamily="18" charset="0"/>
              <a:ea typeface="ＭＳ Ｐゴシック" charset="0"/>
              <a:cs typeface="Times New Roman" pitchFamily="18" charset="0"/>
            </a:endParaRPr>
          </a:p>
        </p:txBody>
      </p:sp>
      <p:sp>
        <p:nvSpPr>
          <p:cNvPr id="82" name="Freeform 81"/>
          <p:cNvSpPr/>
          <p:nvPr/>
        </p:nvSpPr>
        <p:spPr>
          <a:xfrm>
            <a:off x="7769588" y="2617701"/>
            <a:ext cx="283083" cy="770318"/>
          </a:xfrm>
          <a:custGeom>
            <a:avLst/>
            <a:gdLst>
              <a:gd name="connsiteX0" fmla="*/ 276732 w 283083"/>
              <a:gd name="connsiteY0" fmla="*/ 6350 h 770318"/>
              <a:gd name="connsiteX1" fmla="*/ 6350 w 283083"/>
              <a:gd name="connsiteY1" fmla="*/ 763968 h 770318"/>
            </a:gdLst>
            <a:ahLst/>
            <a:cxnLst>
              <a:cxn ang="0">
                <a:pos x="connsiteX0" y="connsiteY0"/>
              </a:cxn>
              <a:cxn ang="1">
                <a:pos x="connsiteX1" y="connsiteY1"/>
              </a:cxn>
            </a:cxnLst>
            <a:rect l="l" t="t" r="r" b="b"/>
            <a:pathLst>
              <a:path w="283083" h="770318">
                <a:moveTo>
                  <a:pt x="276732" y="6350"/>
                </a:moveTo>
                <a:lnTo>
                  <a:pt x="6350" y="763968"/>
                </a:lnTo>
              </a:path>
            </a:pathLst>
          </a:custGeom>
          <a:ln w="2540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84" name="Freeform 3"/>
          <p:cNvSpPr/>
          <p:nvPr/>
        </p:nvSpPr>
        <p:spPr>
          <a:xfrm>
            <a:off x="6552191" y="2861705"/>
            <a:ext cx="136880" cy="198716"/>
          </a:xfrm>
          <a:custGeom>
            <a:avLst/>
            <a:gdLst>
              <a:gd name="connsiteX0" fmla="*/ 130530 w 136880"/>
              <a:gd name="connsiteY0" fmla="*/ 192366 h 198716"/>
              <a:gd name="connsiteX1" fmla="*/ 6350 w 136880"/>
              <a:gd name="connsiteY1" fmla="*/ 6350 h 198716"/>
            </a:gdLst>
            <a:ahLst/>
            <a:cxnLst>
              <a:cxn ang="0">
                <a:pos x="connsiteX0" y="connsiteY0"/>
              </a:cxn>
              <a:cxn ang="1">
                <a:pos x="connsiteX1" y="connsiteY1"/>
              </a:cxn>
            </a:cxnLst>
            <a:rect l="l" t="t" r="r" b="b"/>
            <a:pathLst>
              <a:path w="136880" h="198716">
                <a:moveTo>
                  <a:pt x="130530" y="192366"/>
                </a:moveTo>
                <a:lnTo>
                  <a:pt x="6350" y="6350"/>
                </a:ln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85" name="Freeform 3"/>
          <p:cNvSpPr/>
          <p:nvPr/>
        </p:nvSpPr>
        <p:spPr>
          <a:xfrm>
            <a:off x="6498025" y="3918167"/>
            <a:ext cx="415048" cy="194716"/>
          </a:xfrm>
          <a:custGeom>
            <a:avLst/>
            <a:gdLst>
              <a:gd name="connsiteX0" fmla="*/ 6350 w 415048"/>
              <a:gd name="connsiteY0" fmla="*/ 188366 h 194716"/>
              <a:gd name="connsiteX1" fmla="*/ 408698 w 415048"/>
              <a:gd name="connsiteY1" fmla="*/ 6350 h 194716"/>
            </a:gdLst>
            <a:ahLst/>
            <a:cxnLst>
              <a:cxn ang="0">
                <a:pos x="connsiteX0" y="connsiteY0"/>
              </a:cxn>
              <a:cxn ang="1">
                <a:pos x="connsiteX1" y="connsiteY1"/>
              </a:cxn>
            </a:cxnLst>
            <a:rect l="l" t="t" r="r" b="b"/>
            <a:pathLst>
              <a:path w="415048" h="194716">
                <a:moveTo>
                  <a:pt x="6350" y="188366"/>
                </a:moveTo>
                <a:lnTo>
                  <a:pt x="408698" y="6350"/>
                </a:lnTo>
              </a:path>
            </a:pathLst>
          </a:custGeom>
          <a:ln w="2540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87" name="Freeform 3"/>
          <p:cNvSpPr/>
          <p:nvPr/>
        </p:nvSpPr>
        <p:spPr>
          <a:xfrm>
            <a:off x="1271226" y="5598682"/>
            <a:ext cx="4637443" cy="115633"/>
          </a:xfrm>
          <a:custGeom>
            <a:avLst/>
            <a:gdLst>
              <a:gd name="connsiteX0" fmla="*/ 0 w 4637443"/>
              <a:gd name="connsiteY0" fmla="*/ 596 h 115633"/>
              <a:gd name="connsiteX1" fmla="*/ 7518 w 4637443"/>
              <a:gd name="connsiteY1" fmla="*/ 33769 h 115633"/>
              <a:gd name="connsiteX2" fmla="*/ 21310 w 4637443"/>
              <a:gd name="connsiteY2" fmla="*/ 57099 h 115633"/>
              <a:gd name="connsiteX3" fmla="*/ 46482 w 4637443"/>
              <a:gd name="connsiteY3" fmla="*/ 68287 h 115633"/>
              <a:gd name="connsiteX4" fmla="*/ 2209977 w 4637443"/>
              <a:gd name="connsiteY4" fmla="*/ 68287 h 115633"/>
              <a:gd name="connsiteX5" fmla="*/ 2243785 w 4637443"/>
              <a:gd name="connsiteY5" fmla="*/ 88468 h 115633"/>
              <a:gd name="connsiteX6" fmla="*/ 2254097 w 4637443"/>
              <a:gd name="connsiteY6" fmla="*/ 102793 h 115633"/>
              <a:gd name="connsiteX7" fmla="*/ 2256828 w 4637443"/>
              <a:gd name="connsiteY7" fmla="*/ 107492 h 115633"/>
              <a:gd name="connsiteX8" fmla="*/ 2257755 w 4637443"/>
              <a:gd name="connsiteY8" fmla="*/ 109232 h 115633"/>
              <a:gd name="connsiteX9" fmla="*/ 2260955 w 4637443"/>
              <a:gd name="connsiteY9" fmla="*/ 115633 h 115633"/>
              <a:gd name="connsiteX10" fmla="*/ 2264143 w 4637443"/>
              <a:gd name="connsiteY10" fmla="*/ 109232 h 115633"/>
              <a:gd name="connsiteX11" fmla="*/ 2265070 w 4637443"/>
              <a:gd name="connsiteY11" fmla="*/ 107492 h 115633"/>
              <a:gd name="connsiteX12" fmla="*/ 2281542 w 4637443"/>
              <a:gd name="connsiteY12" fmla="*/ 84607 h 115633"/>
              <a:gd name="connsiteX13" fmla="*/ 2311920 w 4637443"/>
              <a:gd name="connsiteY13" fmla="*/ 68287 h 115633"/>
              <a:gd name="connsiteX14" fmla="*/ 4590948 w 4637443"/>
              <a:gd name="connsiteY14" fmla="*/ 68287 h 115633"/>
              <a:gd name="connsiteX15" fmla="*/ 4616081 w 4637443"/>
              <a:gd name="connsiteY15" fmla="*/ 57099 h 115633"/>
              <a:gd name="connsiteX16" fmla="*/ 4637442 w 4637443"/>
              <a:gd name="connsiteY16" fmla="*/ 596 h 115633"/>
              <a:gd name="connsiteX17" fmla="*/ 4630292 w 4637443"/>
              <a:gd name="connsiteY17" fmla="*/ 0 h 115633"/>
              <a:gd name="connsiteX18" fmla="*/ 4630026 w 4637443"/>
              <a:gd name="connsiteY18" fmla="*/ 2628 h 115633"/>
              <a:gd name="connsiteX19" fmla="*/ 4620742 w 4637443"/>
              <a:gd name="connsiteY19" fmla="*/ 37033 h 115633"/>
              <a:gd name="connsiteX20" fmla="*/ 4608880 w 4637443"/>
              <a:gd name="connsiteY20" fmla="*/ 54127 h 115633"/>
              <a:gd name="connsiteX21" fmla="*/ 4590948 w 4637443"/>
              <a:gd name="connsiteY21" fmla="*/ 61137 h 115633"/>
              <a:gd name="connsiteX22" fmla="*/ 2311920 w 4637443"/>
              <a:gd name="connsiteY22" fmla="*/ 61137 h 115633"/>
              <a:gd name="connsiteX23" fmla="*/ 2272652 w 4637443"/>
              <a:gd name="connsiteY23" fmla="*/ 83845 h 115633"/>
              <a:gd name="connsiteX24" fmla="*/ 2257755 w 4637443"/>
              <a:gd name="connsiteY24" fmla="*/ 106006 h 115633"/>
              <a:gd name="connsiteX25" fmla="*/ 2260955 w 4637443"/>
              <a:gd name="connsiteY25" fmla="*/ 107632 h 115633"/>
              <a:gd name="connsiteX26" fmla="*/ 2264143 w 4637443"/>
              <a:gd name="connsiteY26" fmla="*/ 106006 h 115633"/>
              <a:gd name="connsiteX27" fmla="*/ 2249271 w 4637443"/>
              <a:gd name="connsiteY27" fmla="*/ 83845 h 115633"/>
              <a:gd name="connsiteX28" fmla="*/ 2209977 w 4637443"/>
              <a:gd name="connsiteY28" fmla="*/ 61137 h 115633"/>
              <a:gd name="connsiteX29" fmla="*/ 46482 w 4637443"/>
              <a:gd name="connsiteY29" fmla="*/ 61137 h 115633"/>
              <a:gd name="connsiteX30" fmla="*/ 26441 w 4637443"/>
              <a:gd name="connsiteY30" fmla="*/ 52158 h 115633"/>
              <a:gd name="connsiteX31" fmla="*/ 10668 w 4637443"/>
              <a:gd name="connsiteY31" fmla="*/ 19799 h 115633"/>
              <a:gd name="connsiteX32" fmla="*/ 7835 w 4637443"/>
              <a:gd name="connsiteY32" fmla="*/ 5740 h 115633"/>
              <a:gd name="connsiteX33" fmla="*/ 7150 w 4637443"/>
              <a:gd name="connsiteY33" fmla="*/ 25 h 115633"/>
              <a:gd name="connsiteX34" fmla="*/ 0 w 4637443"/>
              <a:gd name="connsiteY34" fmla="*/ 596 h 11563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Lst>
            <a:rect l="l" t="t" r="r" b="b"/>
            <a:pathLst>
              <a:path w="4637443" h="115633">
                <a:moveTo>
                  <a:pt x="0" y="596"/>
                </a:moveTo>
                <a:cubicBezTo>
                  <a:pt x="25" y="799"/>
                  <a:pt x="1320" y="17094"/>
                  <a:pt x="7518" y="33769"/>
                </a:cubicBezTo>
                <a:cubicBezTo>
                  <a:pt x="10668" y="42100"/>
                  <a:pt x="15011" y="50533"/>
                  <a:pt x="21310" y="57099"/>
                </a:cubicBezTo>
                <a:cubicBezTo>
                  <a:pt x="27559" y="63677"/>
                  <a:pt x="35991" y="68313"/>
                  <a:pt x="46482" y="68287"/>
                </a:cubicBezTo>
                <a:cubicBezTo>
                  <a:pt x="84035" y="68287"/>
                  <a:pt x="2180463" y="68287"/>
                  <a:pt x="2209977" y="68287"/>
                </a:cubicBezTo>
                <a:cubicBezTo>
                  <a:pt x="2222893" y="68160"/>
                  <a:pt x="2235047" y="78015"/>
                  <a:pt x="2243785" y="88468"/>
                </a:cubicBezTo>
                <a:cubicBezTo>
                  <a:pt x="2248179" y="93662"/>
                  <a:pt x="2251697" y="98882"/>
                  <a:pt x="2254097" y="102793"/>
                </a:cubicBezTo>
                <a:cubicBezTo>
                  <a:pt x="2255291" y="104749"/>
                  <a:pt x="2256205" y="106375"/>
                  <a:pt x="2256828" y="107492"/>
                </a:cubicBezTo>
                <a:lnTo>
                  <a:pt x="2257755" y="109232"/>
                </a:lnTo>
                <a:lnTo>
                  <a:pt x="2260955" y="115633"/>
                </a:lnTo>
                <a:lnTo>
                  <a:pt x="2264143" y="109232"/>
                </a:lnTo>
                <a:lnTo>
                  <a:pt x="2265070" y="107492"/>
                </a:lnTo>
                <a:cubicBezTo>
                  <a:pt x="2267254" y="103543"/>
                  <a:pt x="2273173" y="93497"/>
                  <a:pt x="2281542" y="84607"/>
                </a:cubicBezTo>
                <a:cubicBezTo>
                  <a:pt x="2289924" y="75653"/>
                  <a:pt x="2300617" y="68224"/>
                  <a:pt x="2311920" y="68287"/>
                </a:cubicBezTo>
                <a:cubicBezTo>
                  <a:pt x="2341435" y="68287"/>
                  <a:pt x="4553394" y="68287"/>
                  <a:pt x="4590948" y="68287"/>
                </a:cubicBezTo>
                <a:cubicBezTo>
                  <a:pt x="4601425" y="68313"/>
                  <a:pt x="4609833" y="63677"/>
                  <a:pt x="4616081" y="57099"/>
                </a:cubicBezTo>
                <a:cubicBezTo>
                  <a:pt x="4634687" y="37363"/>
                  <a:pt x="4637290" y="901"/>
                  <a:pt x="4637442" y="596"/>
                </a:cubicBezTo>
                <a:lnTo>
                  <a:pt x="4630292" y="0"/>
                </a:lnTo>
                <a:cubicBezTo>
                  <a:pt x="4630292" y="0"/>
                  <a:pt x="4630216" y="927"/>
                  <a:pt x="4630026" y="2628"/>
                </a:cubicBezTo>
                <a:cubicBezTo>
                  <a:pt x="4629302" y="8585"/>
                  <a:pt x="4626851" y="23736"/>
                  <a:pt x="4620742" y="37033"/>
                </a:cubicBezTo>
                <a:cubicBezTo>
                  <a:pt x="4617720" y="43662"/>
                  <a:pt x="4613770" y="49783"/>
                  <a:pt x="4608880" y="54127"/>
                </a:cubicBezTo>
                <a:cubicBezTo>
                  <a:pt x="4603953" y="58483"/>
                  <a:pt x="4598250" y="61112"/>
                  <a:pt x="4590948" y="61137"/>
                </a:cubicBezTo>
                <a:cubicBezTo>
                  <a:pt x="4553394" y="61137"/>
                  <a:pt x="2341435" y="61137"/>
                  <a:pt x="2311920" y="61137"/>
                </a:cubicBezTo>
                <a:cubicBezTo>
                  <a:pt x="2295334" y="61213"/>
                  <a:pt x="2281986" y="72821"/>
                  <a:pt x="2272652" y="83845"/>
                </a:cubicBezTo>
                <a:cubicBezTo>
                  <a:pt x="2263279" y="94945"/>
                  <a:pt x="2257844" y="105879"/>
                  <a:pt x="2257755" y="106006"/>
                </a:cubicBezTo>
                <a:lnTo>
                  <a:pt x="2260955" y="107632"/>
                </a:lnTo>
                <a:lnTo>
                  <a:pt x="2264143" y="106006"/>
                </a:lnTo>
                <a:cubicBezTo>
                  <a:pt x="2264079" y="105879"/>
                  <a:pt x="2258618" y="94945"/>
                  <a:pt x="2249271" y="83845"/>
                </a:cubicBezTo>
                <a:cubicBezTo>
                  <a:pt x="2239911" y="72821"/>
                  <a:pt x="2226563" y="61213"/>
                  <a:pt x="2209977" y="61137"/>
                </a:cubicBezTo>
                <a:cubicBezTo>
                  <a:pt x="2180463" y="61137"/>
                  <a:pt x="84035" y="61137"/>
                  <a:pt x="46482" y="61137"/>
                </a:cubicBezTo>
                <a:cubicBezTo>
                  <a:pt x="38125" y="61112"/>
                  <a:pt x="31775" y="57670"/>
                  <a:pt x="26441" y="52158"/>
                </a:cubicBezTo>
                <a:cubicBezTo>
                  <a:pt x="18478" y="43916"/>
                  <a:pt x="13474" y="30797"/>
                  <a:pt x="10668" y="19799"/>
                </a:cubicBezTo>
                <a:cubicBezTo>
                  <a:pt x="9258" y="14287"/>
                  <a:pt x="8382" y="9321"/>
                  <a:pt x="7835" y="5740"/>
                </a:cubicBezTo>
                <a:cubicBezTo>
                  <a:pt x="7289" y="2133"/>
                  <a:pt x="7150" y="25"/>
                  <a:pt x="7150" y="25"/>
                </a:cubicBezTo>
                <a:lnTo>
                  <a:pt x="0" y="596"/>
                </a:ln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88" name="Freeform 3"/>
          <p:cNvSpPr/>
          <p:nvPr/>
        </p:nvSpPr>
        <p:spPr>
          <a:xfrm>
            <a:off x="6467685" y="5598682"/>
            <a:ext cx="1178940" cy="115633"/>
          </a:xfrm>
          <a:custGeom>
            <a:avLst/>
            <a:gdLst>
              <a:gd name="connsiteX0" fmla="*/ 0 w 1178940"/>
              <a:gd name="connsiteY0" fmla="*/ 596 h 115633"/>
              <a:gd name="connsiteX1" fmla="*/ 7518 w 1178940"/>
              <a:gd name="connsiteY1" fmla="*/ 33769 h 115633"/>
              <a:gd name="connsiteX2" fmla="*/ 21259 w 1178940"/>
              <a:gd name="connsiteY2" fmla="*/ 57099 h 115633"/>
              <a:gd name="connsiteX3" fmla="*/ 46481 w 1178940"/>
              <a:gd name="connsiteY3" fmla="*/ 68287 h 115633"/>
              <a:gd name="connsiteX4" fmla="*/ 538238 w 1178940"/>
              <a:gd name="connsiteY4" fmla="*/ 68287 h 115633"/>
              <a:gd name="connsiteX5" fmla="*/ 572071 w 1178940"/>
              <a:gd name="connsiteY5" fmla="*/ 88468 h 115633"/>
              <a:gd name="connsiteX6" fmla="*/ 582396 w 1178940"/>
              <a:gd name="connsiteY6" fmla="*/ 102793 h 115633"/>
              <a:gd name="connsiteX7" fmla="*/ 585088 w 1178940"/>
              <a:gd name="connsiteY7" fmla="*/ 107492 h 115633"/>
              <a:gd name="connsiteX8" fmla="*/ 586041 w 1178940"/>
              <a:gd name="connsiteY8" fmla="*/ 109232 h 115633"/>
              <a:gd name="connsiteX9" fmla="*/ 589241 w 1178940"/>
              <a:gd name="connsiteY9" fmla="*/ 115633 h 115633"/>
              <a:gd name="connsiteX10" fmla="*/ 592391 w 1178940"/>
              <a:gd name="connsiteY10" fmla="*/ 109232 h 115633"/>
              <a:gd name="connsiteX11" fmla="*/ 593356 w 1178940"/>
              <a:gd name="connsiteY11" fmla="*/ 107492 h 115633"/>
              <a:gd name="connsiteX12" fmla="*/ 609803 w 1178940"/>
              <a:gd name="connsiteY12" fmla="*/ 84607 h 115633"/>
              <a:gd name="connsiteX13" fmla="*/ 640181 w 1178940"/>
              <a:gd name="connsiteY13" fmla="*/ 68287 h 115633"/>
              <a:gd name="connsiteX14" fmla="*/ 1132458 w 1178940"/>
              <a:gd name="connsiteY14" fmla="*/ 68287 h 115633"/>
              <a:gd name="connsiteX15" fmla="*/ 1157566 w 1178940"/>
              <a:gd name="connsiteY15" fmla="*/ 57099 h 115633"/>
              <a:gd name="connsiteX16" fmla="*/ 1178940 w 1178940"/>
              <a:gd name="connsiteY16" fmla="*/ 596 h 115633"/>
              <a:gd name="connsiteX17" fmla="*/ 1171828 w 1178940"/>
              <a:gd name="connsiteY17" fmla="*/ 0 h 115633"/>
              <a:gd name="connsiteX18" fmla="*/ 1171524 w 1178940"/>
              <a:gd name="connsiteY18" fmla="*/ 2628 h 115633"/>
              <a:gd name="connsiteX19" fmla="*/ 1162227 w 1178940"/>
              <a:gd name="connsiteY19" fmla="*/ 37033 h 115633"/>
              <a:gd name="connsiteX20" fmla="*/ 1150365 w 1178940"/>
              <a:gd name="connsiteY20" fmla="*/ 54127 h 115633"/>
              <a:gd name="connsiteX21" fmla="*/ 1132458 w 1178940"/>
              <a:gd name="connsiteY21" fmla="*/ 61137 h 115633"/>
              <a:gd name="connsiteX22" fmla="*/ 640181 w 1178940"/>
              <a:gd name="connsiteY22" fmla="*/ 61137 h 115633"/>
              <a:gd name="connsiteX23" fmla="*/ 600938 w 1178940"/>
              <a:gd name="connsiteY23" fmla="*/ 83845 h 115633"/>
              <a:gd name="connsiteX24" fmla="*/ 586041 w 1178940"/>
              <a:gd name="connsiteY24" fmla="*/ 106006 h 115633"/>
              <a:gd name="connsiteX25" fmla="*/ 589241 w 1178940"/>
              <a:gd name="connsiteY25" fmla="*/ 107632 h 115633"/>
              <a:gd name="connsiteX26" fmla="*/ 592391 w 1178940"/>
              <a:gd name="connsiteY26" fmla="*/ 106006 h 115633"/>
              <a:gd name="connsiteX27" fmla="*/ 577532 w 1178940"/>
              <a:gd name="connsiteY27" fmla="*/ 83845 h 115633"/>
              <a:gd name="connsiteX28" fmla="*/ 538238 w 1178940"/>
              <a:gd name="connsiteY28" fmla="*/ 61137 h 115633"/>
              <a:gd name="connsiteX29" fmla="*/ 46481 w 1178940"/>
              <a:gd name="connsiteY29" fmla="*/ 61137 h 115633"/>
              <a:gd name="connsiteX30" fmla="*/ 26441 w 1178940"/>
              <a:gd name="connsiteY30" fmla="*/ 52158 h 115633"/>
              <a:gd name="connsiteX31" fmla="*/ 10642 w 1178940"/>
              <a:gd name="connsiteY31" fmla="*/ 19799 h 115633"/>
              <a:gd name="connsiteX32" fmla="*/ 7810 w 1178940"/>
              <a:gd name="connsiteY32" fmla="*/ 5740 h 115633"/>
              <a:gd name="connsiteX33" fmla="*/ 7124 w 1178940"/>
              <a:gd name="connsiteY33" fmla="*/ 25 h 115633"/>
              <a:gd name="connsiteX34" fmla="*/ 0 w 1178940"/>
              <a:gd name="connsiteY34" fmla="*/ 596 h 11563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Lst>
            <a:rect l="l" t="t" r="r" b="b"/>
            <a:pathLst>
              <a:path w="1178940" h="115633">
                <a:moveTo>
                  <a:pt x="0" y="596"/>
                </a:moveTo>
                <a:cubicBezTo>
                  <a:pt x="25" y="799"/>
                  <a:pt x="1320" y="17094"/>
                  <a:pt x="7518" y="33769"/>
                </a:cubicBezTo>
                <a:cubicBezTo>
                  <a:pt x="10642" y="42100"/>
                  <a:pt x="14985" y="50533"/>
                  <a:pt x="21259" y="57099"/>
                </a:cubicBezTo>
                <a:cubicBezTo>
                  <a:pt x="27508" y="63677"/>
                  <a:pt x="35991" y="68313"/>
                  <a:pt x="46481" y="68287"/>
                </a:cubicBezTo>
                <a:cubicBezTo>
                  <a:pt x="84035" y="68287"/>
                  <a:pt x="508723" y="68287"/>
                  <a:pt x="538238" y="68287"/>
                </a:cubicBezTo>
                <a:cubicBezTo>
                  <a:pt x="551167" y="68160"/>
                  <a:pt x="563321" y="78015"/>
                  <a:pt x="572071" y="88468"/>
                </a:cubicBezTo>
                <a:cubicBezTo>
                  <a:pt x="576465" y="93662"/>
                  <a:pt x="579958" y="98882"/>
                  <a:pt x="582396" y="102793"/>
                </a:cubicBezTo>
                <a:cubicBezTo>
                  <a:pt x="583577" y="104749"/>
                  <a:pt x="584504" y="106375"/>
                  <a:pt x="585088" y="107492"/>
                </a:cubicBezTo>
                <a:lnTo>
                  <a:pt x="586041" y="109232"/>
                </a:lnTo>
                <a:lnTo>
                  <a:pt x="589241" y="115633"/>
                </a:lnTo>
                <a:lnTo>
                  <a:pt x="592391" y="109232"/>
                </a:lnTo>
                <a:lnTo>
                  <a:pt x="593356" y="107492"/>
                </a:lnTo>
                <a:cubicBezTo>
                  <a:pt x="595515" y="103543"/>
                  <a:pt x="601446" y="93497"/>
                  <a:pt x="609803" y="84607"/>
                </a:cubicBezTo>
                <a:cubicBezTo>
                  <a:pt x="618210" y="75653"/>
                  <a:pt x="628929" y="68224"/>
                  <a:pt x="640181" y="68287"/>
                </a:cubicBezTo>
                <a:cubicBezTo>
                  <a:pt x="669708" y="68287"/>
                  <a:pt x="1094904" y="68287"/>
                  <a:pt x="1132458" y="68287"/>
                </a:cubicBezTo>
                <a:cubicBezTo>
                  <a:pt x="1142898" y="68313"/>
                  <a:pt x="1151356" y="63677"/>
                  <a:pt x="1157566" y="57099"/>
                </a:cubicBezTo>
                <a:cubicBezTo>
                  <a:pt x="1176185" y="37363"/>
                  <a:pt x="1178788" y="901"/>
                  <a:pt x="1178940" y="596"/>
                </a:cubicBezTo>
                <a:lnTo>
                  <a:pt x="1171828" y="0"/>
                </a:lnTo>
                <a:cubicBezTo>
                  <a:pt x="1171828" y="0"/>
                  <a:pt x="1171727" y="927"/>
                  <a:pt x="1171524" y="2628"/>
                </a:cubicBezTo>
                <a:cubicBezTo>
                  <a:pt x="1170787" y="8585"/>
                  <a:pt x="1168349" y="23736"/>
                  <a:pt x="1162227" y="37033"/>
                </a:cubicBezTo>
                <a:cubicBezTo>
                  <a:pt x="1159242" y="43662"/>
                  <a:pt x="1155255" y="49783"/>
                  <a:pt x="1150365" y="54127"/>
                </a:cubicBezTo>
                <a:cubicBezTo>
                  <a:pt x="1145438" y="58483"/>
                  <a:pt x="1139748" y="61112"/>
                  <a:pt x="1132458" y="61137"/>
                </a:cubicBezTo>
                <a:cubicBezTo>
                  <a:pt x="1094904" y="61137"/>
                  <a:pt x="669708" y="61137"/>
                  <a:pt x="640181" y="61137"/>
                </a:cubicBezTo>
                <a:cubicBezTo>
                  <a:pt x="623620" y="61213"/>
                  <a:pt x="610272" y="72821"/>
                  <a:pt x="600938" y="83845"/>
                </a:cubicBezTo>
                <a:cubicBezTo>
                  <a:pt x="591565" y="94945"/>
                  <a:pt x="586104" y="105879"/>
                  <a:pt x="586041" y="106006"/>
                </a:cubicBezTo>
                <a:lnTo>
                  <a:pt x="589241" y="107632"/>
                </a:lnTo>
                <a:lnTo>
                  <a:pt x="592391" y="106006"/>
                </a:lnTo>
                <a:cubicBezTo>
                  <a:pt x="592340" y="105879"/>
                  <a:pt x="586904" y="94945"/>
                  <a:pt x="577532" y="83845"/>
                </a:cubicBezTo>
                <a:cubicBezTo>
                  <a:pt x="568197" y="72821"/>
                  <a:pt x="554862" y="61213"/>
                  <a:pt x="538238" y="61137"/>
                </a:cubicBezTo>
                <a:cubicBezTo>
                  <a:pt x="508723" y="61137"/>
                  <a:pt x="84035" y="61137"/>
                  <a:pt x="46481" y="61137"/>
                </a:cubicBezTo>
                <a:cubicBezTo>
                  <a:pt x="38074" y="61112"/>
                  <a:pt x="31775" y="57670"/>
                  <a:pt x="26441" y="52158"/>
                </a:cubicBezTo>
                <a:cubicBezTo>
                  <a:pt x="18452" y="43916"/>
                  <a:pt x="13423" y="30797"/>
                  <a:pt x="10642" y="19799"/>
                </a:cubicBezTo>
                <a:cubicBezTo>
                  <a:pt x="9232" y="14287"/>
                  <a:pt x="8330" y="9321"/>
                  <a:pt x="7810" y="5740"/>
                </a:cubicBezTo>
                <a:cubicBezTo>
                  <a:pt x="7289" y="2133"/>
                  <a:pt x="7124" y="25"/>
                  <a:pt x="7124" y="25"/>
                </a:cubicBezTo>
                <a:lnTo>
                  <a:pt x="0" y="596"/>
                </a:ln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89" name="Freeform 3"/>
          <p:cNvSpPr/>
          <p:nvPr/>
        </p:nvSpPr>
        <p:spPr>
          <a:xfrm>
            <a:off x="1402227" y="4433889"/>
            <a:ext cx="216585" cy="25400"/>
          </a:xfrm>
          <a:custGeom>
            <a:avLst/>
            <a:gdLst>
              <a:gd name="connsiteX0" fmla="*/ 210235 w 216585"/>
              <a:gd name="connsiteY0" fmla="*/ 15278 h 25400"/>
              <a:gd name="connsiteX1" fmla="*/ 6350 w 216585"/>
              <a:gd name="connsiteY1" fmla="*/ 6350 h 25400"/>
            </a:gdLst>
            <a:ahLst/>
            <a:cxnLst>
              <a:cxn ang="0">
                <a:pos x="connsiteX0" y="connsiteY0"/>
              </a:cxn>
              <a:cxn ang="1">
                <a:pos x="connsiteX1" y="connsiteY1"/>
              </a:cxn>
            </a:cxnLst>
            <a:rect l="l" t="t" r="r" b="b"/>
            <a:pathLst>
              <a:path w="216585" h="25400">
                <a:moveTo>
                  <a:pt x="210235" y="15278"/>
                </a:moveTo>
                <a:lnTo>
                  <a:pt x="6350" y="6350"/>
                </a:ln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90" name="Freeform 3"/>
          <p:cNvSpPr/>
          <p:nvPr/>
        </p:nvSpPr>
        <p:spPr>
          <a:xfrm>
            <a:off x="1123238" y="3391803"/>
            <a:ext cx="103715" cy="381000"/>
          </a:xfrm>
          <a:custGeom>
            <a:avLst/>
            <a:gdLst>
              <a:gd name="connsiteX0" fmla="*/ 6350 w 103715"/>
              <a:gd name="connsiteY0" fmla="*/ 374650 h 381000"/>
              <a:gd name="connsiteX1" fmla="*/ 97365 w 103715"/>
              <a:gd name="connsiteY1" fmla="*/ 6350 h 381000"/>
            </a:gdLst>
            <a:ahLst/>
            <a:cxnLst>
              <a:cxn ang="0">
                <a:pos x="connsiteX0" y="connsiteY0"/>
              </a:cxn>
              <a:cxn ang="1">
                <a:pos x="connsiteX1" y="connsiteY1"/>
              </a:cxn>
            </a:cxnLst>
            <a:rect l="l" t="t" r="r" b="b"/>
            <a:pathLst>
              <a:path w="103715" h="381000">
                <a:moveTo>
                  <a:pt x="6350" y="374650"/>
                </a:moveTo>
                <a:lnTo>
                  <a:pt x="97365" y="6350"/>
                </a:ln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91" name="Freeform 90"/>
          <p:cNvSpPr/>
          <p:nvPr/>
        </p:nvSpPr>
        <p:spPr>
          <a:xfrm>
            <a:off x="7769588" y="2617701"/>
            <a:ext cx="283083" cy="770318"/>
          </a:xfrm>
          <a:custGeom>
            <a:avLst/>
            <a:gdLst>
              <a:gd name="connsiteX0" fmla="*/ 276732 w 283083"/>
              <a:gd name="connsiteY0" fmla="*/ 6350 h 770318"/>
              <a:gd name="connsiteX1" fmla="*/ 6350 w 283083"/>
              <a:gd name="connsiteY1" fmla="*/ 763968 h 770318"/>
            </a:gdLst>
            <a:ahLst/>
            <a:cxnLst>
              <a:cxn ang="0">
                <a:pos x="connsiteX0" y="connsiteY0"/>
              </a:cxn>
              <a:cxn ang="1">
                <a:pos x="connsiteX1" y="connsiteY1"/>
              </a:cxn>
            </a:cxnLst>
            <a:rect l="l" t="t" r="r" b="b"/>
            <a:pathLst>
              <a:path w="283083" h="770318">
                <a:moveTo>
                  <a:pt x="276732" y="6350"/>
                </a:moveTo>
                <a:lnTo>
                  <a:pt x="6350" y="763968"/>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92" name="Freeform 3"/>
          <p:cNvSpPr/>
          <p:nvPr/>
        </p:nvSpPr>
        <p:spPr>
          <a:xfrm>
            <a:off x="6502787" y="3915786"/>
            <a:ext cx="415048" cy="194716"/>
          </a:xfrm>
          <a:custGeom>
            <a:avLst/>
            <a:gdLst>
              <a:gd name="connsiteX0" fmla="*/ 6350 w 415048"/>
              <a:gd name="connsiteY0" fmla="*/ 188366 h 194716"/>
              <a:gd name="connsiteX1" fmla="*/ 408698 w 415048"/>
              <a:gd name="connsiteY1" fmla="*/ 6350 h 194716"/>
            </a:gdLst>
            <a:ahLst/>
            <a:cxnLst>
              <a:cxn ang="0">
                <a:pos x="connsiteX0" y="connsiteY0"/>
              </a:cxn>
              <a:cxn ang="1">
                <a:pos x="connsiteX1" y="connsiteY1"/>
              </a:cxn>
            </a:cxnLst>
            <a:rect l="l" t="t" r="r" b="b"/>
            <a:pathLst>
              <a:path w="415048" h="194716">
                <a:moveTo>
                  <a:pt x="6350" y="188366"/>
                </a:moveTo>
                <a:lnTo>
                  <a:pt x="408698" y="6350"/>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93" name="Right Brace 92"/>
          <p:cNvSpPr/>
          <p:nvPr/>
        </p:nvSpPr>
        <p:spPr bwMode="auto">
          <a:xfrm rot="5400000">
            <a:off x="4418406" y="2812784"/>
            <a:ext cx="151611" cy="6372225"/>
          </a:xfrm>
          <a:prstGeom prst="rightBrace">
            <a:avLst>
              <a:gd name="adj1" fmla="val 34114"/>
              <a:gd name="adj2" fmla="val 49148"/>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pic>
        <p:nvPicPr>
          <p:cNvPr id="2050" name="Picture 2" descr="C:\Documents and Settings\manju\Desktop\Untitled-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9427" y="3323465"/>
            <a:ext cx="762000" cy="1397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Freeform 2"/>
          <p:cNvSpPr/>
          <p:nvPr/>
        </p:nvSpPr>
        <p:spPr>
          <a:xfrm>
            <a:off x="5607844" y="4848225"/>
            <a:ext cx="59531" cy="0"/>
          </a:xfrm>
          <a:custGeom>
            <a:avLst/>
            <a:gdLst>
              <a:gd name="connsiteX0" fmla="*/ 0 w 59531"/>
              <a:gd name="connsiteY0" fmla="*/ 0 h 0"/>
              <a:gd name="connsiteX1" fmla="*/ 59531 w 59531"/>
              <a:gd name="connsiteY1" fmla="*/ 0 h 0"/>
            </a:gdLst>
            <a:ahLst/>
            <a:cxnLst>
              <a:cxn ang="0">
                <a:pos x="connsiteX0" y="connsiteY0"/>
              </a:cxn>
              <a:cxn ang="0">
                <a:pos x="connsiteX1" y="connsiteY1"/>
              </a:cxn>
            </a:cxnLst>
            <a:rect l="l" t="t" r="r" b="b"/>
            <a:pathLst>
              <a:path w="59531">
                <a:moveTo>
                  <a:pt x="0" y="0"/>
                </a:moveTo>
                <a:lnTo>
                  <a:pt x="59531" y="0"/>
                </a:lnTo>
              </a:path>
            </a:pathLst>
          </a:custGeom>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Tree>
    <p:extLst>
      <p:ext uri="{BB962C8B-B14F-4D97-AF65-F5344CB8AC3E}">
        <p14:creationId xmlns:p14="http://schemas.microsoft.com/office/powerpoint/2010/main" val="6164317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7" descr="06_10bATPSynthase-U.jpg"/>
          <p:cNvPicPr>
            <a:picLocks noChangeAspect="1"/>
          </p:cNvPicPr>
          <p:nvPr/>
        </p:nvPicPr>
        <p:blipFill>
          <a:blip r:embed="rId3">
            <a:extLst>
              <a:ext uri="{28A0092B-C50C-407E-A947-70E740481C1C}">
                <a14:useLocalDpi xmlns:a14="http://schemas.microsoft.com/office/drawing/2010/main" val="0"/>
              </a:ext>
            </a:extLst>
          </a:blip>
          <a:srcRect b="2419"/>
          <a:stretch>
            <a:fillRect/>
          </a:stretch>
        </p:blipFill>
        <p:spPr bwMode="auto">
          <a:xfrm>
            <a:off x="4178160" y="167007"/>
            <a:ext cx="3683000" cy="6424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1379" name="Text Box 31"/>
          <p:cNvSpPr txBox="1">
            <a:spLocks noChangeArrowheads="1"/>
          </p:cNvSpPr>
          <p:nvPr/>
        </p:nvSpPr>
        <p:spPr bwMode="auto">
          <a:xfrm>
            <a:off x="4311510" y="251145"/>
            <a:ext cx="257333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t>INTERMEMBRANE SPACE</a:t>
            </a:r>
          </a:p>
        </p:txBody>
      </p:sp>
      <p:cxnSp>
        <p:nvCxnSpPr>
          <p:cNvPr id="101380" name="Straight Connector 5"/>
          <p:cNvCxnSpPr>
            <a:cxnSpLocks noChangeShapeType="1"/>
          </p:cNvCxnSpPr>
          <p:nvPr/>
        </p:nvCxnSpPr>
        <p:spPr bwMode="auto">
          <a:xfrm>
            <a:off x="5257660" y="1376682"/>
            <a:ext cx="255588" cy="452438"/>
          </a:xfrm>
          <a:prstGeom prst="line">
            <a:avLst/>
          </a:prstGeom>
          <a:no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1381" name="Straight Connector 6"/>
          <p:cNvCxnSpPr>
            <a:cxnSpLocks noChangeShapeType="1"/>
          </p:cNvCxnSpPr>
          <p:nvPr/>
        </p:nvCxnSpPr>
        <p:spPr bwMode="auto">
          <a:xfrm flipV="1">
            <a:off x="5046523" y="3162620"/>
            <a:ext cx="922337" cy="381000"/>
          </a:xfrm>
          <a:prstGeom prst="line">
            <a:avLst/>
          </a:prstGeom>
          <a:no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1382" name="Straight Connector 8"/>
          <p:cNvCxnSpPr>
            <a:cxnSpLocks noChangeShapeType="1"/>
          </p:cNvCxnSpPr>
          <p:nvPr/>
        </p:nvCxnSpPr>
        <p:spPr bwMode="auto">
          <a:xfrm flipH="1">
            <a:off x="4833798" y="4061145"/>
            <a:ext cx="474662" cy="320675"/>
          </a:xfrm>
          <a:prstGeom prst="line">
            <a:avLst/>
          </a:prstGeom>
          <a:no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01383" name="Text Box 31"/>
          <p:cNvSpPr txBox="1">
            <a:spLocks noChangeArrowheads="1"/>
          </p:cNvSpPr>
          <p:nvPr/>
        </p:nvSpPr>
        <p:spPr bwMode="auto">
          <a:xfrm>
            <a:off x="4311510" y="6255070"/>
            <a:ext cx="25654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t>MITOCHONDRIAL MATRIX</a:t>
            </a:r>
          </a:p>
        </p:txBody>
      </p:sp>
      <p:sp>
        <p:nvSpPr>
          <p:cNvPr id="101384" name="Text Box 31"/>
          <p:cNvSpPr txBox="1">
            <a:spLocks noChangeArrowheads="1"/>
          </p:cNvSpPr>
          <p:nvPr/>
        </p:nvSpPr>
        <p:spPr bwMode="auto">
          <a:xfrm>
            <a:off x="4971910" y="1124270"/>
            <a:ext cx="547688"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t>Rotor</a:t>
            </a:r>
          </a:p>
        </p:txBody>
      </p:sp>
      <p:sp>
        <p:nvSpPr>
          <p:cNvPr id="101385" name="Text Box 31"/>
          <p:cNvSpPr txBox="1">
            <a:spLocks noChangeArrowheads="1"/>
          </p:cNvSpPr>
          <p:nvPr/>
        </p:nvSpPr>
        <p:spPr bwMode="auto">
          <a:xfrm>
            <a:off x="4252773" y="3426145"/>
            <a:ext cx="741362" cy="493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t>Internal</a:t>
            </a:r>
            <a:br>
              <a:rPr lang="en-US" altLang="en-US" sz="1600" b="1" dirty="0"/>
            </a:br>
            <a:r>
              <a:rPr lang="en-US" altLang="en-US" sz="1600" b="1" dirty="0"/>
              <a:t>rod</a:t>
            </a:r>
          </a:p>
        </p:txBody>
      </p:sp>
      <p:sp>
        <p:nvSpPr>
          <p:cNvPr id="101386" name="Text Box 31"/>
          <p:cNvSpPr txBox="1">
            <a:spLocks noChangeArrowheads="1"/>
          </p:cNvSpPr>
          <p:nvPr/>
        </p:nvSpPr>
        <p:spPr bwMode="auto">
          <a:xfrm>
            <a:off x="4243248" y="4358007"/>
            <a:ext cx="855662"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t>Catalytic</a:t>
            </a:r>
            <a:br>
              <a:rPr lang="en-US" altLang="en-US" sz="1600" b="1" dirty="0"/>
            </a:br>
            <a:r>
              <a:rPr lang="en-US" altLang="en-US" sz="1600" b="1" dirty="0"/>
              <a:t>knob</a:t>
            </a:r>
          </a:p>
        </p:txBody>
      </p:sp>
      <p:sp>
        <p:nvSpPr>
          <p:cNvPr id="101387" name="Text Box 31"/>
          <p:cNvSpPr txBox="1">
            <a:spLocks noChangeArrowheads="1"/>
          </p:cNvSpPr>
          <p:nvPr/>
        </p:nvSpPr>
        <p:spPr bwMode="auto">
          <a:xfrm>
            <a:off x="7072173" y="5932807"/>
            <a:ext cx="39052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t>ATP</a:t>
            </a:r>
          </a:p>
        </p:txBody>
      </p:sp>
      <p:sp>
        <p:nvSpPr>
          <p:cNvPr id="101388" name="Text Box 31"/>
          <p:cNvSpPr txBox="1">
            <a:spLocks noChangeArrowheads="1"/>
          </p:cNvSpPr>
          <p:nvPr/>
        </p:nvSpPr>
        <p:spPr bwMode="auto">
          <a:xfrm>
            <a:off x="4557573" y="5366070"/>
            <a:ext cx="4286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t>ADP</a:t>
            </a:r>
          </a:p>
        </p:txBody>
      </p:sp>
      <p:sp>
        <p:nvSpPr>
          <p:cNvPr id="101389" name="Text Box 31"/>
          <p:cNvSpPr txBox="1">
            <a:spLocks noChangeArrowheads="1"/>
          </p:cNvSpPr>
          <p:nvPr/>
        </p:nvSpPr>
        <p:spPr bwMode="auto">
          <a:xfrm>
            <a:off x="4700448" y="5889945"/>
            <a:ext cx="13335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t>P</a:t>
            </a:r>
          </a:p>
        </p:txBody>
      </p:sp>
      <p:sp>
        <p:nvSpPr>
          <p:cNvPr id="101390" name="Text Box 31"/>
          <p:cNvSpPr txBox="1">
            <a:spLocks noChangeArrowheads="1"/>
          </p:cNvSpPr>
          <p:nvPr/>
        </p:nvSpPr>
        <p:spPr bwMode="auto">
          <a:xfrm>
            <a:off x="6351448" y="624207"/>
            <a:ext cx="24447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t>H</a:t>
            </a:r>
            <a:r>
              <a:rPr lang="en-US" altLang="en-US" sz="1600" b="1" baseline="30000" dirty="0">
                <a:latin typeface="Symbol Std" charset="0"/>
              </a:rPr>
              <a:t>+</a:t>
            </a:r>
          </a:p>
        </p:txBody>
      </p:sp>
      <p:sp>
        <p:nvSpPr>
          <p:cNvPr id="101391" name="Text Box 31"/>
          <p:cNvSpPr txBox="1">
            <a:spLocks noChangeArrowheads="1"/>
          </p:cNvSpPr>
          <p:nvPr/>
        </p:nvSpPr>
        <p:spPr bwMode="auto">
          <a:xfrm>
            <a:off x="4717910" y="5602607"/>
            <a:ext cx="128588"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latin typeface="Symbol Std" charset="0"/>
              </a:rPr>
              <a:t>+</a:t>
            </a:r>
          </a:p>
        </p:txBody>
      </p:sp>
      <p:sp>
        <p:nvSpPr>
          <p:cNvPr id="17" name="Rectangle 3"/>
          <p:cNvSpPr txBox="1">
            <a:spLocks noChangeArrowheads="1"/>
          </p:cNvSpPr>
          <p:nvPr/>
        </p:nvSpPr>
        <p:spPr>
          <a:xfrm>
            <a:off x="62478" y="621415"/>
            <a:ext cx="3163747" cy="8397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rgbClr val="0070C0"/>
                </a:solidFill>
                <a:latin typeface="Arial"/>
                <a:cs typeface="Arial"/>
              </a:rPr>
              <a:t>Chemiosmosis:</a:t>
            </a:r>
          </a:p>
        </p:txBody>
      </p:sp>
      <p:sp>
        <p:nvSpPr>
          <p:cNvPr id="3" name="Rectangle 2"/>
          <p:cNvSpPr/>
          <p:nvPr/>
        </p:nvSpPr>
        <p:spPr>
          <a:xfrm>
            <a:off x="1079500" y="5783652"/>
            <a:ext cx="3098660" cy="707886"/>
          </a:xfrm>
          <a:prstGeom prst="rect">
            <a:avLst/>
          </a:prstGeom>
        </p:spPr>
        <p:txBody>
          <a:bodyPr wrap="square">
            <a:spAutoFit/>
          </a:bodyPr>
          <a:lstStyle/>
          <a:p>
            <a:pPr algn="ctr"/>
            <a:r>
              <a:rPr lang="en-US" sz="2000" dirty="0">
                <a:latin typeface="Arial"/>
                <a:cs typeface="Arial"/>
              </a:rPr>
              <a:t>ATP synthase </a:t>
            </a:r>
            <a:r>
              <a:rPr lang="mr-IN" sz="2000" dirty="0">
                <a:latin typeface="Arial"/>
                <a:cs typeface="Arial"/>
              </a:rPr>
              <a:t>–</a:t>
            </a:r>
            <a:r>
              <a:rPr lang="en-US" sz="2000" dirty="0">
                <a:latin typeface="Arial"/>
                <a:cs typeface="Arial"/>
              </a:rPr>
              <a:t> </a:t>
            </a:r>
          </a:p>
          <a:p>
            <a:pPr algn="ctr"/>
            <a:r>
              <a:rPr lang="en-US" sz="2000" dirty="0">
                <a:latin typeface="Arial"/>
                <a:cs typeface="Arial"/>
              </a:rPr>
              <a:t>a molecular rotary motor</a:t>
            </a:r>
          </a:p>
        </p:txBody>
      </p:sp>
      <p:sp>
        <p:nvSpPr>
          <p:cNvPr id="4" name="TextBox 3"/>
          <p:cNvSpPr txBox="1"/>
          <p:nvPr/>
        </p:nvSpPr>
        <p:spPr>
          <a:xfrm>
            <a:off x="62478" y="1554543"/>
            <a:ext cx="3946394" cy="2308324"/>
          </a:xfrm>
          <a:prstGeom prst="rect">
            <a:avLst/>
          </a:prstGeom>
          <a:noFill/>
        </p:spPr>
        <p:txBody>
          <a:bodyPr wrap="square" rtlCol="0">
            <a:spAutoFit/>
          </a:bodyPr>
          <a:lstStyle/>
          <a:p>
            <a:r>
              <a:rPr lang="en-US" sz="2400" dirty="0">
                <a:latin typeface="Arial"/>
                <a:cs typeface="Arial"/>
              </a:rPr>
              <a:t>H</a:t>
            </a:r>
            <a:r>
              <a:rPr lang="en-US" sz="2400" baseline="30000" dirty="0">
                <a:latin typeface="Arial"/>
                <a:cs typeface="Arial"/>
              </a:rPr>
              <a:t>+</a:t>
            </a:r>
            <a:r>
              <a:rPr lang="en-US" sz="2400" dirty="0">
                <a:latin typeface="Arial"/>
                <a:cs typeface="Arial"/>
              </a:rPr>
              <a:t> diffuses back across the inner membrane, through </a:t>
            </a:r>
            <a:r>
              <a:rPr lang="en-US" sz="2400" b="1" dirty="0">
                <a:latin typeface="Arial"/>
                <a:cs typeface="Arial"/>
              </a:rPr>
              <a:t>ATP</a:t>
            </a:r>
            <a:r>
              <a:rPr lang="en-US" sz="2400" dirty="0">
                <a:latin typeface="Arial"/>
                <a:cs typeface="Arial"/>
              </a:rPr>
              <a:t> </a:t>
            </a:r>
            <a:r>
              <a:rPr lang="en-US" sz="2400" b="1" dirty="0">
                <a:latin typeface="Arial"/>
                <a:cs typeface="Arial"/>
              </a:rPr>
              <a:t>synthase</a:t>
            </a:r>
            <a:r>
              <a:rPr lang="en-US" sz="2400" dirty="0">
                <a:latin typeface="Arial"/>
                <a:cs typeface="Arial"/>
              </a:rPr>
              <a:t> complexes, driving the synthesis of ATP.</a:t>
            </a:r>
          </a:p>
          <a:p>
            <a:endParaRPr lang="en-US" sz="2400" dirty="0">
              <a:latin typeface="Arial"/>
              <a:cs typeface="Arial"/>
            </a:endParaRPr>
          </a:p>
        </p:txBody>
      </p:sp>
    </p:spTree>
    <p:extLst>
      <p:ext uri="{BB962C8B-B14F-4D97-AF65-F5344CB8AC3E}">
        <p14:creationId xmlns:p14="http://schemas.microsoft.com/office/powerpoint/2010/main" val="36562283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6932" y="1233534"/>
            <a:ext cx="8887068" cy="3293209"/>
          </a:xfrm>
          <a:prstGeom prst="rect">
            <a:avLst/>
          </a:prstGeom>
          <a:noFill/>
        </p:spPr>
        <p:txBody>
          <a:bodyPr wrap="none" rtlCol="0">
            <a:spAutoFit/>
          </a:bodyPr>
          <a:lstStyle/>
          <a:p>
            <a:r>
              <a:rPr lang="en-US" sz="2800" dirty="0">
                <a:solidFill>
                  <a:srgbClr val="0070C0"/>
                </a:solidFill>
                <a:latin typeface="Arial"/>
                <a:cs typeface="Arial"/>
              </a:rPr>
              <a:t>During cellular respiration, NADH</a:t>
            </a:r>
          </a:p>
          <a:p>
            <a:endParaRPr lang="en-US" sz="2400" dirty="0">
              <a:latin typeface="Arial"/>
              <a:cs typeface="Arial"/>
            </a:endParaRPr>
          </a:p>
          <a:p>
            <a:pPr>
              <a:lnSpc>
                <a:spcPct val="110000"/>
              </a:lnSpc>
            </a:pPr>
            <a:endParaRPr lang="en-US" sz="2400" dirty="0">
              <a:latin typeface="Arial"/>
              <a:cs typeface="Arial"/>
            </a:endParaRPr>
          </a:p>
          <a:p>
            <a:pPr>
              <a:lnSpc>
                <a:spcPct val="110000"/>
              </a:lnSpc>
            </a:pPr>
            <a:r>
              <a:rPr lang="en-US" sz="2400" dirty="0">
                <a:latin typeface="Arial"/>
                <a:cs typeface="Arial"/>
              </a:rPr>
              <a:t>A) is chemically converted into ATP.</a:t>
            </a:r>
          </a:p>
          <a:p>
            <a:pPr>
              <a:lnSpc>
                <a:spcPct val="110000"/>
              </a:lnSpc>
            </a:pPr>
            <a:r>
              <a:rPr lang="en-US" sz="2400" dirty="0">
                <a:latin typeface="Arial"/>
                <a:cs typeface="Arial"/>
              </a:rPr>
              <a:t>B) is reduced to form NAD+.</a:t>
            </a:r>
          </a:p>
          <a:p>
            <a:pPr>
              <a:lnSpc>
                <a:spcPct val="110000"/>
              </a:lnSpc>
            </a:pPr>
            <a:r>
              <a:rPr lang="en-US" sz="2400" dirty="0">
                <a:latin typeface="Arial"/>
                <a:cs typeface="Arial"/>
              </a:rPr>
              <a:t>C) delivers its electron load to the first electron carrier molecule.</a:t>
            </a:r>
          </a:p>
          <a:p>
            <a:pPr>
              <a:lnSpc>
                <a:spcPct val="110000"/>
              </a:lnSpc>
            </a:pPr>
            <a:r>
              <a:rPr lang="en-US" sz="2400" dirty="0">
                <a:latin typeface="Arial"/>
                <a:cs typeface="Arial"/>
              </a:rPr>
              <a:t>D) is the final electron acceptor.</a:t>
            </a:r>
          </a:p>
          <a:p>
            <a:endParaRPr lang="en-US" sz="2400" dirty="0">
              <a:latin typeface="Arial"/>
              <a:cs typeface="Arial"/>
            </a:endParaRPr>
          </a:p>
        </p:txBody>
      </p:sp>
    </p:spTree>
    <p:extLst>
      <p:ext uri="{BB962C8B-B14F-4D97-AF65-F5344CB8AC3E}">
        <p14:creationId xmlns:p14="http://schemas.microsoft.com/office/powerpoint/2010/main" val="12053031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7716" y="1342572"/>
            <a:ext cx="8887068" cy="3293209"/>
          </a:xfrm>
          <a:prstGeom prst="rect">
            <a:avLst/>
          </a:prstGeom>
          <a:noFill/>
        </p:spPr>
        <p:txBody>
          <a:bodyPr wrap="none" rtlCol="0">
            <a:spAutoFit/>
          </a:bodyPr>
          <a:lstStyle/>
          <a:p>
            <a:r>
              <a:rPr lang="en-US" sz="2800" dirty="0">
                <a:solidFill>
                  <a:srgbClr val="0070C0"/>
                </a:solidFill>
                <a:latin typeface="Arial"/>
                <a:cs typeface="Arial"/>
              </a:rPr>
              <a:t>During cellular respiration, NADH</a:t>
            </a:r>
          </a:p>
          <a:p>
            <a:endParaRPr lang="en-US" sz="2400" dirty="0">
              <a:latin typeface="Arial"/>
              <a:cs typeface="Arial"/>
            </a:endParaRPr>
          </a:p>
          <a:p>
            <a:pPr>
              <a:lnSpc>
                <a:spcPct val="110000"/>
              </a:lnSpc>
            </a:pPr>
            <a:endParaRPr lang="en-US" sz="2400" dirty="0">
              <a:latin typeface="Arial"/>
              <a:cs typeface="Arial"/>
            </a:endParaRPr>
          </a:p>
          <a:p>
            <a:pPr>
              <a:lnSpc>
                <a:spcPct val="110000"/>
              </a:lnSpc>
            </a:pPr>
            <a:r>
              <a:rPr lang="en-US" sz="2400" dirty="0">
                <a:latin typeface="Arial"/>
                <a:cs typeface="Arial"/>
              </a:rPr>
              <a:t>A) is chemically converted into ATP.</a:t>
            </a:r>
          </a:p>
          <a:p>
            <a:pPr>
              <a:lnSpc>
                <a:spcPct val="110000"/>
              </a:lnSpc>
            </a:pPr>
            <a:r>
              <a:rPr lang="en-US" sz="2400" dirty="0">
                <a:latin typeface="Arial"/>
                <a:cs typeface="Arial"/>
              </a:rPr>
              <a:t>B) is reduced to form NAD+.</a:t>
            </a:r>
          </a:p>
          <a:p>
            <a:pPr>
              <a:lnSpc>
                <a:spcPct val="110000"/>
              </a:lnSpc>
            </a:pPr>
            <a:r>
              <a:rPr lang="en-US" sz="2400" dirty="0">
                <a:solidFill>
                  <a:srgbClr val="FF0000"/>
                </a:solidFill>
                <a:latin typeface="Arial"/>
                <a:cs typeface="Arial"/>
              </a:rPr>
              <a:t>C) delivers its electron load to the first electron carrier molecule.</a:t>
            </a:r>
          </a:p>
          <a:p>
            <a:pPr>
              <a:lnSpc>
                <a:spcPct val="110000"/>
              </a:lnSpc>
            </a:pPr>
            <a:r>
              <a:rPr lang="en-US" sz="2400" dirty="0">
                <a:latin typeface="Arial"/>
                <a:cs typeface="Arial"/>
              </a:rPr>
              <a:t>D) is the final electron acceptor.</a:t>
            </a:r>
          </a:p>
          <a:p>
            <a:endParaRPr lang="en-US" sz="2400" dirty="0">
              <a:latin typeface="Arial"/>
              <a:cs typeface="Arial"/>
            </a:endParaRPr>
          </a:p>
        </p:txBody>
      </p:sp>
    </p:spTree>
    <p:extLst>
      <p:ext uri="{BB962C8B-B14F-4D97-AF65-F5344CB8AC3E}">
        <p14:creationId xmlns:p14="http://schemas.microsoft.com/office/powerpoint/2010/main" val="1631140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92545"/>
            <a:ext cx="8265035" cy="523220"/>
          </a:xfrm>
          <a:prstGeom prst="rect">
            <a:avLst/>
          </a:prstGeom>
          <a:noFill/>
        </p:spPr>
        <p:txBody>
          <a:bodyPr wrap="square" rtlCol="0">
            <a:spAutoFit/>
          </a:bodyPr>
          <a:lstStyle/>
          <a:p>
            <a:pPr marL="463550" indent="-463550"/>
            <a:r>
              <a:rPr lang="en-US" sz="2800" b="1" dirty="0">
                <a:solidFill>
                  <a:srgbClr val="0070C0"/>
                </a:solidFill>
                <a:latin typeface="Arial"/>
                <a:cs typeface="Arial"/>
              </a:rPr>
              <a:t>3) Electron Transport and Chemiosmosis</a:t>
            </a:r>
            <a:endParaRPr lang="en-US" sz="2000" b="1" dirty="0">
              <a:solidFill>
                <a:srgbClr val="0070C0"/>
              </a:solidFill>
              <a:latin typeface="Arial"/>
              <a:cs typeface="Arial"/>
            </a:endParaRPr>
          </a:p>
        </p:txBody>
      </p:sp>
      <p:sp>
        <p:nvSpPr>
          <p:cNvPr id="4" name="Rectangle 3"/>
          <p:cNvSpPr/>
          <p:nvPr/>
        </p:nvSpPr>
        <p:spPr>
          <a:xfrm>
            <a:off x="1899439" y="3890665"/>
            <a:ext cx="4572000" cy="923330"/>
          </a:xfrm>
          <a:prstGeom prst="rect">
            <a:avLst/>
          </a:prstGeom>
        </p:spPr>
        <p:txBody>
          <a:bodyPr>
            <a:spAutoFit/>
          </a:bodyPr>
          <a:lstStyle/>
          <a:p>
            <a:r>
              <a:rPr lang="en-US" dirty="0"/>
              <a:t>http://web.biosci.utexas.edu/psaxena/MicrobiologyAnimations/Animations/ElectronTransport/PLAY_etc.html</a:t>
            </a:r>
          </a:p>
        </p:txBody>
      </p:sp>
      <p:sp>
        <p:nvSpPr>
          <p:cNvPr id="2" name="TextBox 1"/>
          <p:cNvSpPr txBox="1"/>
          <p:nvPr/>
        </p:nvSpPr>
        <p:spPr>
          <a:xfrm>
            <a:off x="534838" y="1650293"/>
            <a:ext cx="7575938" cy="1988237"/>
          </a:xfrm>
          <a:prstGeom prst="rect">
            <a:avLst/>
          </a:prstGeom>
          <a:noFill/>
        </p:spPr>
        <p:txBody>
          <a:bodyPr wrap="square" rtlCol="0">
            <a:spAutoFit/>
          </a:bodyPr>
          <a:lstStyle/>
          <a:p>
            <a:pPr>
              <a:lnSpc>
                <a:spcPct val="110000"/>
              </a:lnSpc>
            </a:pPr>
            <a:r>
              <a:rPr lang="en-US" sz="2400" b="1" smtClean="0">
                <a:latin typeface="Arial"/>
                <a:cs typeface="Arial"/>
              </a:rPr>
              <a:t>Go to the link listed below and watch the Video</a:t>
            </a:r>
            <a:endParaRPr lang="en-US" sz="2400" b="1" dirty="0">
              <a:latin typeface="Arial"/>
              <a:cs typeface="Arial"/>
            </a:endParaRPr>
          </a:p>
          <a:p>
            <a:pPr marL="342900" indent="-342900">
              <a:lnSpc>
                <a:spcPct val="110000"/>
              </a:lnSpc>
              <a:buAutoNum type="arabicPeriod"/>
            </a:pPr>
            <a:r>
              <a:rPr lang="en-US" sz="2400" b="1" dirty="0">
                <a:latin typeface="Arial"/>
                <a:cs typeface="Arial"/>
              </a:rPr>
              <a:t>Follow NADH and FADH</a:t>
            </a:r>
            <a:r>
              <a:rPr lang="en-US" sz="2400" b="1" baseline="-25000" dirty="0">
                <a:latin typeface="Arial"/>
                <a:cs typeface="Arial"/>
              </a:rPr>
              <a:t>2</a:t>
            </a:r>
          </a:p>
          <a:p>
            <a:pPr marL="342900" indent="-342900">
              <a:lnSpc>
                <a:spcPct val="110000"/>
              </a:lnSpc>
              <a:buAutoNum type="arabicPeriod"/>
            </a:pPr>
            <a:r>
              <a:rPr lang="en-US" sz="2400" b="1" dirty="0">
                <a:latin typeface="Arial"/>
                <a:cs typeface="Arial"/>
              </a:rPr>
              <a:t>Follow the electrons  </a:t>
            </a:r>
          </a:p>
          <a:p>
            <a:pPr>
              <a:lnSpc>
                <a:spcPct val="110000"/>
              </a:lnSpc>
            </a:pPr>
            <a:r>
              <a:rPr lang="en-US" sz="2400" b="1" dirty="0">
                <a:latin typeface="Arial"/>
                <a:cs typeface="Arial"/>
              </a:rPr>
              <a:t>3. Follow the protons</a:t>
            </a:r>
          </a:p>
          <a:p>
            <a:pPr>
              <a:lnSpc>
                <a:spcPct val="110000"/>
              </a:lnSpc>
            </a:pPr>
            <a:endParaRPr lang="en-US" sz="2400" baseline="-25000" dirty="0">
              <a:latin typeface="Arial"/>
              <a:cs typeface="Arial"/>
            </a:endParaRPr>
          </a:p>
        </p:txBody>
      </p:sp>
    </p:spTree>
    <p:extLst>
      <p:ext uri="{BB962C8B-B14F-4D97-AF65-F5344CB8AC3E}">
        <p14:creationId xmlns:p14="http://schemas.microsoft.com/office/powerpoint/2010/main" val="779542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r:link="rId3">
            <a:extLst>
              <a:ext uri="{28A0092B-C50C-407E-A947-70E740481C1C}">
                <a14:useLocalDpi xmlns:a14="http://schemas.microsoft.com/office/drawing/2010/main" val="0"/>
              </a:ext>
            </a:extLst>
          </a:blip>
          <a:srcRect b="2315"/>
          <a:stretch>
            <a:fillRect/>
          </a:stretch>
        </p:blipFill>
        <p:spPr>
          <a:xfrm>
            <a:off x="496824" y="213360"/>
            <a:ext cx="8150352" cy="6431280"/>
          </a:xfrm>
          <a:prstGeom prst="rect">
            <a:avLst/>
          </a:prstGeom>
        </p:spPr>
      </p:pic>
      <p:sp>
        <p:nvSpPr>
          <p:cNvPr id="5" name="Freeform 3"/>
          <p:cNvSpPr/>
          <p:nvPr/>
        </p:nvSpPr>
        <p:spPr>
          <a:xfrm>
            <a:off x="1271226" y="5598682"/>
            <a:ext cx="4637443" cy="115633"/>
          </a:xfrm>
          <a:custGeom>
            <a:avLst/>
            <a:gdLst>
              <a:gd name="connsiteX0" fmla="*/ 0 w 4637443"/>
              <a:gd name="connsiteY0" fmla="*/ 596 h 115633"/>
              <a:gd name="connsiteX1" fmla="*/ 7518 w 4637443"/>
              <a:gd name="connsiteY1" fmla="*/ 33769 h 115633"/>
              <a:gd name="connsiteX2" fmla="*/ 21310 w 4637443"/>
              <a:gd name="connsiteY2" fmla="*/ 57099 h 115633"/>
              <a:gd name="connsiteX3" fmla="*/ 46482 w 4637443"/>
              <a:gd name="connsiteY3" fmla="*/ 68287 h 115633"/>
              <a:gd name="connsiteX4" fmla="*/ 2209977 w 4637443"/>
              <a:gd name="connsiteY4" fmla="*/ 68287 h 115633"/>
              <a:gd name="connsiteX5" fmla="*/ 2243785 w 4637443"/>
              <a:gd name="connsiteY5" fmla="*/ 88468 h 115633"/>
              <a:gd name="connsiteX6" fmla="*/ 2254097 w 4637443"/>
              <a:gd name="connsiteY6" fmla="*/ 102793 h 115633"/>
              <a:gd name="connsiteX7" fmla="*/ 2256828 w 4637443"/>
              <a:gd name="connsiteY7" fmla="*/ 107492 h 115633"/>
              <a:gd name="connsiteX8" fmla="*/ 2257755 w 4637443"/>
              <a:gd name="connsiteY8" fmla="*/ 109232 h 115633"/>
              <a:gd name="connsiteX9" fmla="*/ 2260955 w 4637443"/>
              <a:gd name="connsiteY9" fmla="*/ 115633 h 115633"/>
              <a:gd name="connsiteX10" fmla="*/ 2264143 w 4637443"/>
              <a:gd name="connsiteY10" fmla="*/ 109232 h 115633"/>
              <a:gd name="connsiteX11" fmla="*/ 2265070 w 4637443"/>
              <a:gd name="connsiteY11" fmla="*/ 107492 h 115633"/>
              <a:gd name="connsiteX12" fmla="*/ 2281542 w 4637443"/>
              <a:gd name="connsiteY12" fmla="*/ 84607 h 115633"/>
              <a:gd name="connsiteX13" fmla="*/ 2311920 w 4637443"/>
              <a:gd name="connsiteY13" fmla="*/ 68287 h 115633"/>
              <a:gd name="connsiteX14" fmla="*/ 4590948 w 4637443"/>
              <a:gd name="connsiteY14" fmla="*/ 68287 h 115633"/>
              <a:gd name="connsiteX15" fmla="*/ 4616081 w 4637443"/>
              <a:gd name="connsiteY15" fmla="*/ 57099 h 115633"/>
              <a:gd name="connsiteX16" fmla="*/ 4637442 w 4637443"/>
              <a:gd name="connsiteY16" fmla="*/ 596 h 115633"/>
              <a:gd name="connsiteX17" fmla="*/ 4630292 w 4637443"/>
              <a:gd name="connsiteY17" fmla="*/ 0 h 115633"/>
              <a:gd name="connsiteX18" fmla="*/ 4630026 w 4637443"/>
              <a:gd name="connsiteY18" fmla="*/ 2628 h 115633"/>
              <a:gd name="connsiteX19" fmla="*/ 4620742 w 4637443"/>
              <a:gd name="connsiteY19" fmla="*/ 37033 h 115633"/>
              <a:gd name="connsiteX20" fmla="*/ 4608880 w 4637443"/>
              <a:gd name="connsiteY20" fmla="*/ 54127 h 115633"/>
              <a:gd name="connsiteX21" fmla="*/ 4590948 w 4637443"/>
              <a:gd name="connsiteY21" fmla="*/ 61137 h 115633"/>
              <a:gd name="connsiteX22" fmla="*/ 2311920 w 4637443"/>
              <a:gd name="connsiteY22" fmla="*/ 61137 h 115633"/>
              <a:gd name="connsiteX23" fmla="*/ 2272652 w 4637443"/>
              <a:gd name="connsiteY23" fmla="*/ 83845 h 115633"/>
              <a:gd name="connsiteX24" fmla="*/ 2257755 w 4637443"/>
              <a:gd name="connsiteY24" fmla="*/ 106006 h 115633"/>
              <a:gd name="connsiteX25" fmla="*/ 2260955 w 4637443"/>
              <a:gd name="connsiteY25" fmla="*/ 107632 h 115633"/>
              <a:gd name="connsiteX26" fmla="*/ 2264143 w 4637443"/>
              <a:gd name="connsiteY26" fmla="*/ 106006 h 115633"/>
              <a:gd name="connsiteX27" fmla="*/ 2249271 w 4637443"/>
              <a:gd name="connsiteY27" fmla="*/ 83845 h 115633"/>
              <a:gd name="connsiteX28" fmla="*/ 2209977 w 4637443"/>
              <a:gd name="connsiteY28" fmla="*/ 61137 h 115633"/>
              <a:gd name="connsiteX29" fmla="*/ 46482 w 4637443"/>
              <a:gd name="connsiteY29" fmla="*/ 61137 h 115633"/>
              <a:gd name="connsiteX30" fmla="*/ 26441 w 4637443"/>
              <a:gd name="connsiteY30" fmla="*/ 52158 h 115633"/>
              <a:gd name="connsiteX31" fmla="*/ 10668 w 4637443"/>
              <a:gd name="connsiteY31" fmla="*/ 19799 h 115633"/>
              <a:gd name="connsiteX32" fmla="*/ 7835 w 4637443"/>
              <a:gd name="connsiteY32" fmla="*/ 5740 h 115633"/>
              <a:gd name="connsiteX33" fmla="*/ 7150 w 4637443"/>
              <a:gd name="connsiteY33" fmla="*/ 25 h 115633"/>
              <a:gd name="connsiteX34" fmla="*/ 0 w 4637443"/>
              <a:gd name="connsiteY34" fmla="*/ 596 h 11563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Lst>
            <a:rect l="l" t="t" r="r" b="b"/>
            <a:pathLst>
              <a:path w="4637443" h="115633">
                <a:moveTo>
                  <a:pt x="0" y="596"/>
                </a:moveTo>
                <a:cubicBezTo>
                  <a:pt x="25" y="799"/>
                  <a:pt x="1320" y="17094"/>
                  <a:pt x="7518" y="33769"/>
                </a:cubicBezTo>
                <a:cubicBezTo>
                  <a:pt x="10668" y="42100"/>
                  <a:pt x="15011" y="50533"/>
                  <a:pt x="21310" y="57099"/>
                </a:cubicBezTo>
                <a:cubicBezTo>
                  <a:pt x="27559" y="63677"/>
                  <a:pt x="35991" y="68313"/>
                  <a:pt x="46482" y="68287"/>
                </a:cubicBezTo>
                <a:cubicBezTo>
                  <a:pt x="84035" y="68287"/>
                  <a:pt x="2180463" y="68287"/>
                  <a:pt x="2209977" y="68287"/>
                </a:cubicBezTo>
                <a:cubicBezTo>
                  <a:pt x="2222893" y="68160"/>
                  <a:pt x="2235047" y="78015"/>
                  <a:pt x="2243785" y="88468"/>
                </a:cubicBezTo>
                <a:cubicBezTo>
                  <a:pt x="2248179" y="93662"/>
                  <a:pt x="2251697" y="98882"/>
                  <a:pt x="2254097" y="102793"/>
                </a:cubicBezTo>
                <a:cubicBezTo>
                  <a:pt x="2255291" y="104749"/>
                  <a:pt x="2256205" y="106375"/>
                  <a:pt x="2256828" y="107492"/>
                </a:cubicBezTo>
                <a:lnTo>
                  <a:pt x="2257755" y="109232"/>
                </a:lnTo>
                <a:lnTo>
                  <a:pt x="2260955" y="115633"/>
                </a:lnTo>
                <a:lnTo>
                  <a:pt x="2264143" y="109232"/>
                </a:lnTo>
                <a:lnTo>
                  <a:pt x="2265070" y="107492"/>
                </a:lnTo>
                <a:cubicBezTo>
                  <a:pt x="2267254" y="103543"/>
                  <a:pt x="2273173" y="93497"/>
                  <a:pt x="2281542" y="84607"/>
                </a:cubicBezTo>
                <a:cubicBezTo>
                  <a:pt x="2289924" y="75653"/>
                  <a:pt x="2300617" y="68224"/>
                  <a:pt x="2311920" y="68287"/>
                </a:cubicBezTo>
                <a:cubicBezTo>
                  <a:pt x="2341435" y="68287"/>
                  <a:pt x="4553394" y="68287"/>
                  <a:pt x="4590948" y="68287"/>
                </a:cubicBezTo>
                <a:cubicBezTo>
                  <a:pt x="4601425" y="68313"/>
                  <a:pt x="4609833" y="63677"/>
                  <a:pt x="4616081" y="57099"/>
                </a:cubicBezTo>
                <a:cubicBezTo>
                  <a:pt x="4634687" y="37363"/>
                  <a:pt x="4637290" y="901"/>
                  <a:pt x="4637442" y="596"/>
                </a:cubicBezTo>
                <a:lnTo>
                  <a:pt x="4630292" y="0"/>
                </a:lnTo>
                <a:cubicBezTo>
                  <a:pt x="4630292" y="0"/>
                  <a:pt x="4630216" y="927"/>
                  <a:pt x="4630026" y="2628"/>
                </a:cubicBezTo>
                <a:cubicBezTo>
                  <a:pt x="4629302" y="8585"/>
                  <a:pt x="4626851" y="23736"/>
                  <a:pt x="4620742" y="37033"/>
                </a:cubicBezTo>
                <a:cubicBezTo>
                  <a:pt x="4617720" y="43662"/>
                  <a:pt x="4613770" y="49783"/>
                  <a:pt x="4608880" y="54127"/>
                </a:cubicBezTo>
                <a:cubicBezTo>
                  <a:pt x="4603953" y="58483"/>
                  <a:pt x="4598250" y="61112"/>
                  <a:pt x="4590948" y="61137"/>
                </a:cubicBezTo>
                <a:cubicBezTo>
                  <a:pt x="4553394" y="61137"/>
                  <a:pt x="2341435" y="61137"/>
                  <a:pt x="2311920" y="61137"/>
                </a:cubicBezTo>
                <a:cubicBezTo>
                  <a:pt x="2295334" y="61213"/>
                  <a:pt x="2281986" y="72821"/>
                  <a:pt x="2272652" y="83845"/>
                </a:cubicBezTo>
                <a:cubicBezTo>
                  <a:pt x="2263279" y="94945"/>
                  <a:pt x="2257844" y="105879"/>
                  <a:pt x="2257755" y="106006"/>
                </a:cubicBezTo>
                <a:lnTo>
                  <a:pt x="2260955" y="107632"/>
                </a:lnTo>
                <a:lnTo>
                  <a:pt x="2264143" y="106006"/>
                </a:lnTo>
                <a:cubicBezTo>
                  <a:pt x="2264079" y="105879"/>
                  <a:pt x="2258618" y="94945"/>
                  <a:pt x="2249271" y="83845"/>
                </a:cubicBezTo>
                <a:cubicBezTo>
                  <a:pt x="2239911" y="72821"/>
                  <a:pt x="2226563" y="61213"/>
                  <a:pt x="2209977" y="61137"/>
                </a:cubicBezTo>
                <a:cubicBezTo>
                  <a:pt x="2180463" y="61137"/>
                  <a:pt x="84035" y="61137"/>
                  <a:pt x="46482" y="61137"/>
                </a:cubicBezTo>
                <a:cubicBezTo>
                  <a:pt x="38125" y="61112"/>
                  <a:pt x="31775" y="57670"/>
                  <a:pt x="26441" y="52158"/>
                </a:cubicBezTo>
                <a:cubicBezTo>
                  <a:pt x="18478" y="43916"/>
                  <a:pt x="13474" y="30797"/>
                  <a:pt x="10668" y="19799"/>
                </a:cubicBezTo>
                <a:cubicBezTo>
                  <a:pt x="9258" y="14287"/>
                  <a:pt x="8382" y="9321"/>
                  <a:pt x="7835" y="5740"/>
                </a:cubicBezTo>
                <a:cubicBezTo>
                  <a:pt x="7289" y="2133"/>
                  <a:pt x="7150" y="25"/>
                  <a:pt x="7150" y="25"/>
                </a:cubicBezTo>
                <a:lnTo>
                  <a:pt x="0" y="596"/>
                </a:ln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6" name="Freeform 3"/>
          <p:cNvSpPr/>
          <p:nvPr/>
        </p:nvSpPr>
        <p:spPr>
          <a:xfrm>
            <a:off x="6467685" y="5598682"/>
            <a:ext cx="1178940" cy="115633"/>
          </a:xfrm>
          <a:custGeom>
            <a:avLst/>
            <a:gdLst>
              <a:gd name="connsiteX0" fmla="*/ 0 w 1178940"/>
              <a:gd name="connsiteY0" fmla="*/ 596 h 115633"/>
              <a:gd name="connsiteX1" fmla="*/ 7518 w 1178940"/>
              <a:gd name="connsiteY1" fmla="*/ 33769 h 115633"/>
              <a:gd name="connsiteX2" fmla="*/ 21259 w 1178940"/>
              <a:gd name="connsiteY2" fmla="*/ 57099 h 115633"/>
              <a:gd name="connsiteX3" fmla="*/ 46481 w 1178940"/>
              <a:gd name="connsiteY3" fmla="*/ 68287 h 115633"/>
              <a:gd name="connsiteX4" fmla="*/ 538238 w 1178940"/>
              <a:gd name="connsiteY4" fmla="*/ 68287 h 115633"/>
              <a:gd name="connsiteX5" fmla="*/ 572071 w 1178940"/>
              <a:gd name="connsiteY5" fmla="*/ 88468 h 115633"/>
              <a:gd name="connsiteX6" fmla="*/ 582396 w 1178940"/>
              <a:gd name="connsiteY6" fmla="*/ 102793 h 115633"/>
              <a:gd name="connsiteX7" fmla="*/ 585088 w 1178940"/>
              <a:gd name="connsiteY7" fmla="*/ 107492 h 115633"/>
              <a:gd name="connsiteX8" fmla="*/ 586041 w 1178940"/>
              <a:gd name="connsiteY8" fmla="*/ 109232 h 115633"/>
              <a:gd name="connsiteX9" fmla="*/ 589241 w 1178940"/>
              <a:gd name="connsiteY9" fmla="*/ 115633 h 115633"/>
              <a:gd name="connsiteX10" fmla="*/ 592391 w 1178940"/>
              <a:gd name="connsiteY10" fmla="*/ 109232 h 115633"/>
              <a:gd name="connsiteX11" fmla="*/ 593356 w 1178940"/>
              <a:gd name="connsiteY11" fmla="*/ 107492 h 115633"/>
              <a:gd name="connsiteX12" fmla="*/ 609803 w 1178940"/>
              <a:gd name="connsiteY12" fmla="*/ 84607 h 115633"/>
              <a:gd name="connsiteX13" fmla="*/ 640181 w 1178940"/>
              <a:gd name="connsiteY13" fmla="*/ 68287 h 115633"/>
              <a:gd name="connsiteX14" fmla="*/ 1132458 w 1178940"/>
              <a:gd name="connsiteY14" fmla="*/ 68287 h 115633"/>
              <a:gd name="connsiteX15" fmla="*/ 1157566 w 1178940"/>
              <a:gd name="connsiteY15" fmla="*/ 57099 h 115633"/>
              <a:gd name="connsiteX16" fmla="*/ 1178940 w 1178940"/>
              <a:gd name="connsiteY16" fmla="*/ 596 h 115633"/>
              <a:gd name="connsiteX17" fmla="*/ 1171828 w 1178940"/>
              <a:gd name="connsiteY17" fmla="*/ 0 h 115633"/>
              <a:gd name="connsiteX18" fmla="*/ 1171524 w 1178940"/>
              <a:gd name="connsiteY18" fmla="*/ 2628 h 115633"/>
              <a:gd name="connsiteX19" fmla="*/ 1162227 w 1178940"/>
              <a:gd name="connsiteY19" fmla="*/ 37033 h 115633"/>
              <a:gd name="connsiteX20" fmla="*/ 1150365 w 1178940"/>
              <a:gd name="connsiteY20" fmla="*/ 54127 h 115633"/>
              <a:gd name="connsiteX21" fmla="*/ 1132458 w 1178940"/>
              <a:gd name="connsiteY21" fmla="*/ 61137 h 115633"/>
              <a:gd name="connsiteX22" fmla="*/ 640181 w 1178940"/>
              <a:gd name="connsiteY22" fmla="*/ 61137 h 115633"/>
              <a:gd name="connsiteX23" fmla="*/ 600938 w 1178940"/>
              <a:gd name="connsiteY23" fmla="*/ 83845 h 115633"/>
              <a:gd name="connsiteX24" fmla="*/ 586041 w 1178940"/>
              <a:gd name="connsiteY24" fmla="*/ 106006 h 115633"/>
              <a:gd name="connsiteX25" fmla="*/ 589241 w 1178940"/>
              <a:gd name="connsiteY25" fmla="*/ 107632 h 115633"/>
              <a:gd name="connsiteX26" fmla="*/ 592391 w 1178940"/>
              <a:gd name="connsiteY26" fmla="*/ 106006 h 115633"/>
              <a:gd name="connsiteX27" fmla="*/ 577532 w 1178940"/>
              <a:gd name="connsiteY27" fmla="*/ 83845 h 115633"/>
              <a:gd name="connsiteX28" fmla="*/ 538238 w 1178940"/>
              <a:gd name="connsiteY28" fmla="*/ 61137 h 115633"/>
              <a:gd name="connsiteX29" fmla="*/ 46481 w 1178940"/>
              <a:gd name="connsiteY29" fmla="*/ 61137 h 115633"/>
              <a:gd name="connsiteX30" fmla="*/ 26441 w 1178940"/>
              <a:gd name="connsiteY30" fmla="*/ 52158 h 115633"/>
              <a:gd name="connsiteX31" fmla="*/ 10642 w 1178940"/>
              <a:gd name="connsiteY31" fmla="*/ 19799 h 115633"/>
              <a:gd name="connsiteX32" fmla="*/ 7810 w 1178940"/>
              <a:gd name="connsiteY32" fmla="*/ 5740 h 115633"/>
              <a:gd name="connsiteX33" fmla="*/ 7124 w 1178940"/>
              <a:gd name="connsiteY33" fmla="*/ 25 h 115633"/>
              <a:gd name="connsiteX34" fmla="*/ 0 w 1178940"/>
              <a:gd name="connsiteY34" fmla="*/ 596 h 11563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 ang="19">
                <a:pos x="connsiteX19" y="connsiteY19"/>
              </a:cxn>
              <a:cxn ang="20">
                <a:pos x="connsiteX20" y="connsiteY20"/>
              </a:cxn>
              <a:cxn ang="21">
                <a:pos x="connsiteX21" y="connsiteY21"/>
              </a:cxn>
              <a:cxn ang="22">
                <a:pos x="connsiteX22" y="connsiteY22"/>
              </a:cxn>
              <a:cxn ang="23">
                <a:pos x="connsiteX23" y="connsiteY23"/>
              </a:cxn>
              <a:cxn ang="24">
                <a:pos x="connsiteX24" y="connsiteY24"/>
              </a:cxn>
              <a:cxn ang="25">
                <a:pos x="connsiteX25" y="connsiteY25"/>
              </a:cxn>
              <a:cxn ang="26">
                <a:pos x="connsiteX26" y="connsiteY26"/>
              </a:cxn>
              <a:cxn ang="27">
                <a:pos x="connsiteX27" y="connsiteY27"/>
              </a:cxn>
              <a:cxn ang="28">
                <a:pos x="connsiteX28" y="connsiteY28"/>
              </a:cxn>
              <a:cxn ang="29">
                <a:pos x="connsiteX29" y="connsiteY29"/>
              </a:cxn>
              <a:cxn ang="30">
                <a:pos x="connsiteX30" y="connsiteY30"/>
              </a:cxn>
              <a:cxn ang="31">
                <a:pos x="connsiteX31" y="connsiteY31"/>
              </a:cxn>
              <a:cxn ang="32">
                <a:pos x="connsiteX32" y="connsiteY32"/>
              </a:cxn>
              <a:cxn ang="33">
                <a:pos x="connsiteX33" y="connsiteY33"/>
              </a:cxn>
              <a:cxn ang="34">
                <a:pos x="connsiteX34" y="connsiteY34"/>
              </a:cxn>
            </a:cxnLst>
            <a:rect l="l" t="t" r="r" b="b"/>
            <a:pathLst>
              <a:path w="1178940" h="115633">
                <a:moveTo>
                  <a:pt x="0" y="596"/>
                </a:moveTo>
                <a:cubicBezTo>
                  <a:pt x="25" y="799"/>
                  <a:pt x="1320" y="17094"/>
                  <a:pt x="7518" y="33769"/>
                </a:cubicBezTo>
                <a:cubicBezTo>
                  <a:pt x="10642" y="42100"/>
                  <a:pt x="14985" y="50533"/>
                  <a:pt x="21259" y="57099"/>
                </a:cubicBezTo>
                <a:cubicBezTo>
                  <a:pt x="27508" y="63677"/>
                  <a:pt x="35991" y="68313"/>
                  <a:pt x="46481" y="68287"/>
                </a:cubicBezTo>
                <a:cubicBezTo>
                  <a:pt x="84035" y="68287"/>
                  <a:pt x="508723" y="68287"/>
                  <a:pt x="538238" y="68287"/>
                </a:cubicBezTo>
                <a:cubicBezTo>
                  <a:pt x="551167" y="68160"/>
                  <a:pt x="563321" y="78015"/>
                  <a:pt x="572071" y="88468"/>
                </a:cubicBezTo>
                <a:cubicBezTo>
                  <a:pt x="576465" y="93662"/>
                  <a:pt x="579958" y="98882"/>
                  <a:pt x="582396" y="102793"/>
                </a:cubicBezTo>
                <a:cubicBezTo>
                  <a:pt x="583577" y="104749"/>
                  <a:pt x="584504" y="106375"/>
                  <a:pt x="585088" y="107492"/>
                </a:cubicBezTo>
                <a:lnTo>
                  <a:pt x="586041" y="109232"/>
                </a:lnTo>
                <a:lnTo>
                  <a:pt x="589241" y="115633"/>
                </a:lnTo>
                <a:lnTo>
                  <a:pt x="592391" y="109232"/>
                </a:lnTo>
                <a:lnTo>
                  <a:pt x="593356" y="107492"/>
                </a:lnTo>
                <a:cubicBezTo>
                  <a:pt x="595515" y="103543"/>
                  <a:pt x="601446" y="93497"/>
                  <a:pt x="609803" y="84607"/>
                </a:cubicBezTo>
                <a:cubicBezTo>
                  <a:pt x="618210" y="75653"/>
                  <a:pt x="628929" y="68224"/>
                  <a:pt x="640181" y="68287"/>
                </a:cubicBezTo>
                <a:cubicBezTo>
                  <a:pt x="669708" y="68287"/>
                  <a:pt x="1094904" y="68287"/>
                  <a:pt x="1132458" y="68287"/>
                </a:cubicBezTo>
                <a:cubicBezTo>
                  <a:pt x="1142898" y="68313"/>
                  <a:pt x="1151356" y="63677"/>
                  <a:pt x="1157566" y="57099"/>
                </a:cubicBezTo>
                <a:cubicBezTo>
                  <a:pt x="1176185" y="37363"/>
                  <a:pt x="1178788" y="901"/>
                  <a:pt x="1178940" y="596"/>
                </a:cubicBezTo>
                <a:lnTo>
                  <a:pt x="1171828" y="0"/>
                </a:lnTo>
                <a:cubicBezTo>
                  <a:pt x="1171828" y="0"/>
                  <a:pt x="1171727" y="927"/>
                  <a:pt x="1171524" y="2628"/>
                </a:cubicBezTo>
                <a:cubicBezTo>
                  <a:pt x="1170787" y="8585"/>
                  <a:pt x="1168349" y="23736"/>
                  <a:pt x="1162227" y="37033"/>
                </a:cubicBezTo>
                <a:cubicBezTo>
                  <a:pt x="1159242" y="43662"/>
                  <a:pt x="1155255" y="49783"/>
                  <a:pt x="1150365" y="54127"/>
                </a:cubicBezTo>
                <a:cubicBezTo>
                  <a:pt x="1145438" y="58483"/>
                  <a:pt x="1139748" y="61112"/>
                  <a:pt x="1132458" y="61137"/>
                </a:cubicBezTo>
                <a:cubicBezTo>
                  <a:pt x="1094904" y="61137"/>
                  <a:pt x="669708" y="61137"/>
                  <a:pt x="640181" y="61137"/>
                </a:cubicBezTo>
                <a:cubicBezTo>
                  <a:pt x="623620" y="61213"/>
                  <a:pt x="610272" y="72821"/>
                  <a:pt x="600938" y="83845"/>
                </a:cubicBezTo>
                <a:cubicBezTo>
                  <a:pt x="591565" y="94945"/>
                  <a:pt x="586104" y="105879"/>
                  <a:pt x="586041" y="106006"/>
                </a:cubicBezTo>
                <a:lnTo>
                  <a:pt x="589241" y="107632"/>
                </a:lnTo>
                <a:lnTo>
                  <a:pt x="592391" y="106006"/>
                </a:lnTo>
                <a:cubicBezTo>
                  <a:pt x="592340" y="105879"/>
                  <a:pt x="586904" y="94945"/>
                  <a:pt x="577532" y="83845"/>
                </a:cubicBezTo>
                <a:cubicBezTo>
                  <a:pt x="568197" y="72821"/>
                  <a:pt x="554862" y="61213"/>
                  <a:pt x="538238" y="61137"/>
                </a:cubicBezTo>
                <a:cubicBezTo>
                  <a:pt x="508723" y="61137"/>
                  <a:pt x="84035" y="61137"/>
                  <a:pt x="46481" y="61137"/>
                </a:cubicBezTo>
                <a:cubicBezTo>
                  <a:pt x="38074" y="61112"/>
                  <a:pt x="31775" y="57670"/>
                  <a:pt x="26441" y="52158"/>
                </a:cubicBezTo>
                <a:cubicBezTo>
                  <a:pt x="18452" y="43916"/>
                  <a:pt x="13423" y="30797"/>
                  <a:pt x="10642" y="19799"/>
                </a:cubicBezTo>
                <a:cubicBezTo>
                  <a:pt x="9232" y="14287"/>
                  <a:pt x="8330" y="9321"/>
                  <a:pt x="7810" y="5740"/>
                </a:cubicBezTo>
                <a:cubicBezTo>
                  <a:pt x="7289" y="2133"/>
                  <a:pt x="7124" y="25"/>
                  <a:pt x="7124" y="25"/>
                </a:cubicBezTo>
                <a:lnTo>
                  <a:pt x="0" y="596"/>
                </a:lnTo>
              </a:path>
            </a:pathLst>
          </a:custGeom>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7" name="Right Brace 6"/>
          <p:cNvSpPr/>
          <p:nvPr/>
        </p:nvSpPr>
        <p:spPr bwMode="auto">
          <a:xfrm rot="5400000">
            <a:off x="4418406" y="2812784"/>
            <a:ext cx="151611" cy="6372225"/>
          </a:xfrm>
          <a:prstGeom prst="rightBrace">
            <a:avLst>
              <a:gd name="adj1" fmla="val 34114"/>
              <a:gd name="adj2" fmla="val 49148"/>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Tree>
    <p:extLst>
      <p:ext uri="{BB962C8B-B14F-4D97-AF65-F5344CB8AC3E}">
        <p14:creationId xmlns:p14="http://schemas.microsoft.com/office/powerpoint/2010/main" val="2582180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244668"/>
            <a:ext cx="9144000" cy="6104373"/>
            <a:chOff x="298704" y="348186"/>
            <a:chExt cx="8546592" cy="4907280"/>
          </a:xfrm>
        </p:grpSpPr>
        <p:pic>
          <p:nvPicPr>
            <p:cNvPr id="3" name="Picture 2" descr="06_12ATPYield-U.jpg"/>
            <p:cNvPicPr>
              <a:picLocks noChangeAspect="1"/>
            </p:cNvPicPr>
            <p:nvPr/>
          </p:nvPicPr>
          <p:blipFill rotWithShape="1">
            <a:blip r:embed="rId3" cstate="email">
              <a:extLst>
                <a:ext uri="{28A0092B-C50C-407E-A947-70E740481C1C}">
                  <a14:useLocalDpi xmlns:a14="http://schemas.microsoft.com/office/drawing/2010/main" val="0"/>
                </a:ext>
              </a:extLst>
            </a:blip>
            <a:srcRect b="3593"/>
            <a:stretch/>
          </p:blipFill>
          <p:spPr>
            <a:xfrm>
              <a:off x="298704" y="348186"/>
              <a:ext cx="8546592" cy="4907280"/>
            </a:xfrm>
            <a:prstGeom prst="rect">
              <a:avLst/>
            </a:prstGeom>
          </p:spPr>
        </p:pic>
        <p:cxnSp>
          <p:nvCxnSpPr>
            <p:cNvPr id="6" name="Straight Connector 5"/>
            <p:cNvCxnSpPr/>
            <p:nvPr/>
          </p:nvCxnSpPr>
          <p:spPr bwMode="auto">
            <a:xfrm flipV="1">
              <a:off x="6688667" y="729566"/>
              <a:ext cx="238166" cy="1655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 name="Text Box 31"/>
            <p:cNvSpPr txBox="1">
              <a:spLocks noChangeArrowheads="1"/>
            </p:cNvSpPr>
            <p:nvPr/>
          </p:nvSpPr>
          <p:spPr bwMode="auto">
            <a:xfrm>
              <a:off x="4066162" y="1167281"/>
              <a:ext cx="463055" cy="192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50" dirty="0">
                  <a:solidFill>
                    <a:srgbClr val="000000"/>
                  </a:solidFill>
                  <a:latin typeface="Arial" charset="0"/>
                </a:rPr>
                <a:t>NADH</a:t>
              </a:r>
            </a:p>
          </p:txBody>
        </p:sp>
        <p:sp>
          <p:nvSpPr>
            <p:cNvPr id="9" name="Text Box 31"/>
            <p:cNvSpPr txBox="1">
              <a:spLocks noChangeArrowheads="1"/>
            </p:cNvSpPr>
            <p:nvPr/>
          </p:nvSpPr>
          <p:spPr bwMode="auto">
            <a:xfrm>
              <a:off x="6233631" y="1163046"/>
              <a:ext cx="500137" cy="192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50" dirty="0">
                  <a:solidFill>
                    <a:srgbClr val="000000"/>
                  </a:solidFill>
                  <a:latin typeface="Arial" charset="0"/>
                </a:rPr>
                <a:t>FADH</a:t>
              </a:r>
              <a:r>
                <a:rPr lang="en-US" sz="1250" baseline="-25000" dirty="0">
                  <a:solidFill>
                    <a:srgbClr val="000000"/>
                  </a:solidFill>
                  <a:latin typeface="Arial" charset="0"/>
                </a:rPr>
                <a:t>2</a:t>
              </a:r>
            </a:p>
          </p:txBody>
        </p:sp>
        <p:sp>
          <p:nvSpPr>
            <p:cNvPr id="10" name="Text Box 31"/>
            <p:cNvSpPr txBox="1">
              <a:spLocks noChangeArrowheads="1"/>
            </p:cNvSpPr>
            <p:nvPr/>
          </p:nvSpPr>
          <p:spPr bwMode="auto">
            <a:xfrm>
              <a:off x="3558160" y="3935881"/>
              <a:ext cx="3118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a:solidFill>
                    <a:srgbClr val="000000"/>
                  </a:solidFill>
                  <a:latin typeface="Arial" charset="0"/>
                </a:rPr>
                <a:t>CO</a:t>
              </a:r>
              <a:r>
                <a:rPr lang="en-US" sz="1300" baseline="-25000" dirty="0">
                  <a:solidFill>
                    <a:srgbClr val="000000"/>
                  </a:solidFill>
                  <a:latin typeface="Arial" charset="0"/>
                </a:rPr>
                <a:t>2</a:t>
              </a:r>
            </a:p>
          </p:txBody>
        </p:sp>
        <p:sp>
          <p:nvSpPr>
            <p:cNvPr id="11" name="Text Box 31"/>
            <p:cNvSpPr txBox="1">
              <a:spLocks noChangeArrowheads="1"/>
            </p:cNvSpPr>
            <p:nvPr/>
          </p:nvSpPr>
          <p:spPr bwMode="auto">
            <a:xfrm>
              <a:off x="7702631" y="3512551"/>
              <a:ext cx="1067487"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a:solidFill>
                    <a:srgbClr val="000000"/>
                  </a:solidFill>
                  <a:latin typeface="Arial" charset="0"/>
                </a:rPr>
                <a:t>Maximum</a:t>
              </a:r>
              <a:br>
                <a:rPr lang="en-US" sz="1400" dirty="0">
                  <a:solidFill>
                    <a:srgbClr val="000000"/>
                  </a:solidFill>
                  <a:latin typeface="Arial" charset="0"/>
                </a:rPr>
              </a:br>
              <a:r>
                <a:rPr lang="en-US" sz="1400" dirty="0">
                  <a:solidFill>
                    <a:srgbClr val="000000"/>
                  </a:solidFill>
                  <a:latin typeface="Arial" charset="0"/>
                </a:rPr>
                <a:t>per glucose:</a:t>
              </a:r>
            </a:p>
          </p:txBody>
        </p:sp>
        <p:sp>
          <p:nvSpPr>
            <p:cNvPr id="12" name="Text Box 31"/>
            <p:cNvSpPr txBox="1">
              <a:spLocks noChangeArrowheads="1"/>
            </p:cNvSpPr>
            <p:nvPr/>
          </p:nvSpPr>
          <p:spPr bwMode="auto">
            <a:xfrm>
              <a:off x="4582630" y="4079813"/>
              <a:ext cx="31804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Symbol Std"/>
                  <a:cs typeface="Symbol Std"/>
                </a:rPr>
                <a:t>+</a:t>
              </a:r>
              <a:r>
                <a:rPr lang="en-US" sz="1400" dirty="0">
                  <a:solidFill>
                    <a:srgbClr val="000000"/>
                  </a:solidFill>
                  <a:latin typeface="Arial" charset="0"/>
                </a:rPr>
                <a:t> 2</a:t>
              </a:r>
            </a:p>
            <a:p>
              <a:pPr algn="ctr" eaLnBrk="0" hangingPunct="0"/>
              <a:r>
                <a:rPr lang="en-US" sz="1300" dirty="0">
                  <a:solidFill>
                    <a:srgbClr val="000000"/>
                  </a:solidFill>
                  <a:latin typeface="Arial" charset="0"/>
                </a:rPr>
                <a:t>ATP</a:t>
              </a:r>
            </a:p>
          </p:txBody>
        </p:sp>
        <p:sp>
          <p:nvSpPr>
            <p:cNvPr id="13" name="Text Box 31"/>
            <p:cNvSpPr txBox="1">
              <a:spLocks noChangeArrowheads="1"/>
            </p:cNvSpPr>
            <p:nvPr/>
          </p:nvSpPr>
          <p:spPr bwMode="auto">
            <a:xfrm>
              <a:off x="882695" y="2039344"/>
              <a:ext cx="89820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FFFFFF"/>
                  </a:solidFill>
                  <a:latin typeface="Arial" charset="0"/>
                </a:rPr>
                <a:t>Glycolysis</a:t>
              </a:r>
            </a:p>
          </p:txBody>
        </p:sp>
        <p:sp>
          <p:nvSpPr>
            <p:cNvPr id="14" name="Text Box 31"/>
            <p:cNvSpPr txBox="1">
              <a:spLocks noChangeArrowheads="1"/>
            </p:cNvSpPr>
            <p:nvPr/>
          </p:nvSpPr>
          <p:spPr bwMode="auto">
            <a:xfrm>
              <a:off x="450894" y="2394946"/>
              <a:ext cx="70841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FFFFFF"/>
                  </a:solidFill>
                  <a:latin typeface="Arial" charset="0"/>
                </a:rPr>
                <a:t>Glucose</a:t>
              </a:r>
            </a:p>
          </p:txBody>
        </p:sp>
        <p:sp>
          <p:nvSpPr>
            <p:cNvPr id="15" name="Text Box 31"/>
            <p:cNvSpPr txBox="1">
              <a:spLocks noChangeArrowheads="1"/>
            </p:cNvSpPr>
            <p:nvPr/>
          </p:nvSpPr>
          <p:spPr bwMode="auto">
            <a:xfrm>
              <a:off x="1517694" y="2234076"/>
              <a:ext cx="758471"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a:solidFill>
                    <a:srgbClr val="FFFFFF"/>
                  </a:solidFill>
                  <a:latin typeface="Arial" charset="0"/>
                </a:rPr>
                <a:t>2</a:t>
              </a:r>
              <a:br>
                <a:rPr lang="en-US" sz="1400" dirty="0">
                  <a:solidFill>
                    <a:srgbClr val="FFFFFF"/>
                  </a:solidFill>
                  <a:latin typeface="Arial" charset="0"/>
                </a:rPr>
              </a:br>
              <a:r>
                <a:rPr lang="en-US" sz="1400" dirty="0">
                  <a:solidFill>
                    <a:srgbClr val="FFFFFF"/>
                  </a:solidFill>
                  <a:latin typeface="Arial" charset="0"/>
                </a:rPr>
                <a:t>Pyruvate</a:t>
              </a:r>
            </a:p>
          </p:txBody>
        </p:sp>
        <p:sp>
          <p:nvSpPr>
            <p:cNvPr id="16" name="Text Box 31"/>
            <p:cNvSpPr txBox="1">
              <a:spLocks noChangeArrowheads="1"/>
            </p:cNvSpPr>
            <p:nvPr/>
          </p:nvSpPr>
          <p:spPr bwMode="auto">
            <a:xfrm>
              <a:off x="3033364" y="2047814"/>
              <a:ext cx="827901" cy="779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lnSpc>
                  <a:spcPct val="90000"/>
                </a:lnSpc>
              </a:pPr>
              <a:r>
                <a:rPr lang="en-US" sz="1400" dirty="0">
                  <a:solidFill>
                    <a:srgbClr val="FFFFFF"/>
                  </a:solidFill>
                  <a:latin typeface="Arial" charset="0"/>
                </a:rPr>
                <a:t>Pyruvate</a:t>
              </a:r>
              <a:br>
                <a:rPr lang="en-US" sz="1400" dirty="0">
                  <a:solidFill>
                    <a:srgbClr val="FFFFFF"/>
                  </a:solidFill>
                  <a:latin typeface="Arial" charset="0"/>
                </a:rPr>
              </a:br>
              <a:r>
                <a:rPr lang="en-US" sz="1400" dirty="0">
                  <a:solidFill>
                    <a:srgbClr val="FFFFFF"/>
                  </a:solidFill>
                  <a:latin typeface="Arial" charset="0"/>
                </a:rPr>
                <a:t>Oxidation</a:t>
              </a:r>
              <a:br>
                <a:rPr lang="en-US" sz="1400" dirty="0">
                  <a:solidFill>
                    <a:srgbClr val="FFFFFF"/>
                  </a:solidFill>
                  <a:latin typeface="Arial" charset="0"/>
                </a:rPr>
              </a:br>
              <a:r>
                <a:rPr lang="en-US" sz="1400" dirty="0">
                  <a:solidFill>
                    <a:srgbClr val="FFFFFF"/>
                  </a:solidFill>
                  <a:latin typeface="Arial" charset="0"/>
                </a:rPr>
                <a:t>2 Acetyl</a:t>
              </a:r>
              <a:br>
                <a:rPr lang="en-US" sz="1400" dirty="0">
                  <a:solidFill>
                    <a:srgbClr val="FFFFFF"/>
                  </a:solidFill>
                  <a:latin typeface="Arial" charset="0"/>
                </a:rPr>
              </a:br>
              <a:r>
                <a:rPr lang="en-US" sz="1400" dirty="0">
                  <a:solidFill>
                    <a:srgbClr val="FFFFFF"/>
                  </a:solidFill>
                  <a:latin typeface="Arial" charset="0"/>
                </a:rPr>
                <a:t>CoA</a:t>
              </a:r>
            </a:p>
          </p:txBody>
        </p:sp>
        <p:sp>
          <p:nvSpPr>
            <p:cNvPr id="17" name="Text Box 31"/>
            <p:cNvSpPr txBox="1">
              <a:spLocks noChangeArrowheads="1"/>
            </p:cNvSpPr>
            <p:nvPr/>
          </p:nvSpPr>
          <p:spPr bwMode="auto">
            <a:xfrm>
              <a:off x="4248039" y="2267947"/>
              <a:ext cx="89119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a:solidFill>
                    <a:srgbClr val="FFFFFF"/>
                  </a:solidFill>
                  <a:latin typeface="Arial" charset="0"/>
                </a:rPr>
                <a:t>Citric Acid</a:t>
              </a:r>
              <a:br>
                <a:rPr lang="en-US" sz="1400" dirty="0">
                  <a:solidFill>
                    <a:srgbClr val="FFFFFF"/>
                  </a:solidFill>
                  <a:latin typeface="Arial" charset="0"/>
                </a:rPr>
              </a:br>
              <a:r>
                <a:rPr lang="en-US" sz="1400" dirty="0">
                  <a:solidFill>
                    <a:srgbClr val="FFFFFF"/>
                  </a:solidFill>
                  <a:latin typeface="Arial" charset="0"/>
                </a:rPr>
                <a:t>Cycle</a:t>
              </a:r>
            </a:p>
          </p:txBody>
        </p:sp>
        <p:sp>
          <p:nvSpPr>
            <p:cNvPr id="18" name="Text Box 31"/>
            <p:cNvSpPr txBox="1">
              <a:spLocks noChangeArrowheads="1"/>
            </p:cNvSpPr>
            <p:nvPr/>
          </p:nvSpPr>
          <p:spPr bwMode="auto">
            <a:xfrm>
              <a:off x="773046" y="4748677"/>
              <a:ext cx="154666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by substrate-level</a:t>
              </a:r>
              <a:br>
                <a:rPr lang="en-US" sz="1400" dirty="0">
                  <a:solidFill>
                    <a:srgbClr val="000000"/>
                  </a:solidFill>
                  <a:latin typeface="Arial" charset="0"/>
                </a:rPr>
              </a:br>
              <a:r>
                <a:rPr lang="en-US" sz="1400" dirty="0">
                  <a:solidFill>
                    <a:srgbClr val="000000"/>
                  </a:solidFill>
                  <a:latin typeface="Arial" charset="0"/>
                </a:rPr>
                <a:t>phosphorylation</a:t>
              </a:r>
            </a:p>
          </p:txBody>
        </p:sp>
        <p:sp>
          <p:nvSpPr>
            <p:cNvPr id="19" name="Text Box 31"/>
            <p:cNvSpPr txBox="1">
              <a:spLocks noChangeArrowheads="1"/>
            </p:cNvSpPr>
            <p:nvPr/>
          </p:nvSpPr>
          <p:spPr bwMode="auto">
            <a:xfrm>
              <a:off x="4235497" y="4740211"/>
              <a:ext cx="154666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by substrate-level</a:t>
              </a:r>
              <a:br>
                <a:rPr lang="en-US" sz="1400" dirty="0">
                  <a:solidFill>
                    <a:srgbClr val="000000"/>
                  </a:solidFill>
                  <a:latin typeface="Arial" charset="0"/>
                </a:rPr>
              </a:br>
              <a:r>
                <a:rPr lang="en-US" sz="1400" dirty="0">
                  <a:solidFill>
                    <a:srgbClr val="000000"/>
                  </a:solidFill>
                  <a:latin typeface="Arial" charset="0"/>
                </a:rPr>
                <a:t>phosphorylation</a:t>
              </a:r>
            </a:p>
          </p:txBody>
        </p:sp>
        <p:sp>
          <p:nvSpPr>
            <p:cNvPr id="20" name="Text Box 31"/>
            <p:cNvSpPr txBox="1">
              <a:spLocks noChangeArrowheads="1"/>
            </p:cNvSpPr>
            <p:nvPr/>
          </p:nvSpPr>
          <p:spPr bwMode="auto">
            <a:xfrm>
              <a:off x="6555376" y="4731749"/>
              <a:ext cx="1406309"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by oxidative</a:t>
              </a:r>
              <a:br>
                <a:rPr lang="en-US" sz="1400" dirty="0">
                  <a:solidFill>
                    <a:srgbClr val="000000"/>
                  </a:solidFill>
                  <a:latin typeface="Arial" charset="0"/>
                </a:rPr>
              </a:br>
              <a:r>
                <a:rPr lang="en-US" sz="1400" dirty="0">
                  <a:solidFill>
                    <a:srgbClr val="000000"/>
                  </a:solidFill>
                  <a:latin typeface="Arial" charset="0"/>
                </a:rPr>
                <a:t>phosphorylation</a:t>
              </a:r>
            </a:p>
          </p:txBody>
        </p:sp>
        <p:sp>
          <p:nvSpPr>
            <p:cNvPr id="21" name="Text Box 31"/>
            <p:cNvSpPr txBox="1">
              <a:spLocks noChangeArrowheads="1"/>
            </p:cNvSpPr>
            <p:nvPr/>
          </p:nvSpPr>
          <p:spPr bwMode="auto">
            <a:xfrm>
              <a:off x="6114496" y="2047811"/>
              <a:ext cx="1676140" cy="779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lnSpc>
                  <a:spcPct val="90000"/>
                </a:lnSpc>
              </a:pPr>
              <a:r>
                <a:rPr lang="en-US" sz="1400" dirty="0">
                  <a:solidFill>
                    <a:srgbClr val="FFFFFF"/>
                  </a:solidFill>
                  <a:latin typeface="Arial" charset="0"/>
                </a:rPr>
                <a:t>Oxidative</a:t>
              </a:r>
              <a:br>
                <a:rPr lang="en-US" sz="1400" dirty="0">
                  <a:solidFill>
                    <a:srgbClr val="FFFFFF"/>
                  </a:solidFill>
                  <a:latin typeface="Arial" charset="0"/>
                </a:rPr>
              </a:br>
              <a:r>
                <a:rPr lang="en-US" sz="1400" dirty="0">
                  <a:solidFill>
                    <a:srgbClr val="FFFFFF"/>
                  </a:solidFill>
                  <a:latin typeface="Arial" charset="0"/>
                </a:rPr>
                <a:t>Phosphorylation</a:t>
              </a:r>
              <a:br>
                <a:rPr lang="en-US" sz="1400" dirty="0">
                  <a:solidFill>
                    <a:srgbClr val="FFFFFF"/>
                  </a:solidFill>
                  <a:latin typeface="Arial" charset="0"/>
                </a:rPr>
              </a:br>
              <a:r>
                <a:rPr lang="en-US" sz="1400" dirty="0">
                  <a:solidFill>
                    <a:srgbClr val="FFFFFF"/>
                  </a:solidFill>
                  <a:latin typeface="Arial" charset="0"/>
                </a:rPr>
                <a:t>(electron transport</a:t>
              </a:r>
              <a:br>
                <a:rPr lang="en-US" sz="1400" dirty="0">
                  <a:solidFill>
                    <a:srgbClr val="FFFFFF"/>
                  </a:solidFill>
                  <a:latin typeface="Arial" charset="0"/>
                </a:rPr>
              </a:br>
              <a:r>
                <a:rPr lang="en-US" sz="1400" dirty="0">
                  <a:solidFill>
                    <a:srgbClr val="FFFFFF"/>
                  </a:solidFill>
                  <a:latin typeface="Arial" charset="0"/>
                </a:rPr>
                <a:t>and chemiosmosis)</a:t>
              </a:r>
            </a:p>
          </p:txBody>
        </p:sp>
        <p:sp>
          <p:nvSpPr>
            <p:cNvPr id="22" name="Text Box 31"/>
            <p:cNvSpPr txBox="1">
              <a:spLocks noChangeArrowheads="1"/>
            </p:cNvSpPr>
            <p:nvPr/>
          </p:nvSpPr>
          <p:spPr bwMode="auto">
            <a:xfrm>
              <a:off x="510163" y="481478"/>
              <a:ext cx="75678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C</a:t>
              </a:r>
              <a:r>
                <a:rPr lang="en-US" sz="1200" dirty="0">
                  <a:solidFill>
                    <a:srgbClr val="000000"/>
                  </a:solidFill>
                  <a:latin typeface="Arial" charset="0"/>
                </a:rPr>
                <a:t>YTOSOL</a:t>
              </a:r>
            </a:p>
          </p:txBody>
        </p:sp>
        <p:sp>
          <p:nvSpPr>
            <p:cNvPr id="23" name="Text Box 31"/>
            <p:cNvSpPr txBox="1">
              <a:spLocks noChangeArrowheads="1"/>
            </p:cNvSpPr>
            <p:nvPr/>
          </p:nvSpPr>
          <p:spPr bwMode="auto">
            <a:xfrm>
              <a:off x="6961766" y="591547"/>
              <a:ext cx="155262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Arial" charset="0"/>
                </a:rPr>
                <a:t>MITOCHONDRION</a:t>
              </a:r>
            </a:p>
          </p:txBody>
        </p:sp>
        <p:sp>
          <p:nvSpPr>
            <p:cNvPr id="24" name="Text Box 31"/>
            <p:cNvSpPr txBox="1">
              <a:spLocks noChangeArrowheads="1"/>
            </p:cNvSpPr>
            <p:nvPr/>
          </p:nvSpPr>
          <p:spPr bwMode="auto">
            <a:xfrm>
              <a:off x="3896829" y="1150347"/>
              <a:ext cx="89151" cy="192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50" dirty="0">
                  <a:solidFill>
                    <a:srgbClr val="000000"/>
                  </a:solidFill>
                  <a:latin typeface="Arial" charset="0"/>
                </a:rPr>
                <a:t>2</a:t>
              </a:r>
            </a:p>
          </p:txBody>
        </p:sp>
        <p:sp>
          <p:nvSpPr>
            <p:cNvPr id="26" name="Text Box 31"/>
            <p:cNvSpPr txBox="1">
              <a:spLocks noChangeArrowheads="1"/>
            </p:cNvSpPr>
            <p:nvPr/>
          </p:nvSpPr>
          <p:spPr bwMode="auto">
            <a:xfrm>
              <a:off x="2152697" y="1167281"/>
              <a:ext cx="463055" cy="192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50" dirty="0">
                  <a:solidFill>
                    <a:srgbClr val="000000"/>
                  </a:solidFill>
                  <a:latin typeface="Arial" charset="0"/>
                </a:rPr>
                <a:t>NADH</a:t>
              </a:r>
            </a:p>
          </p:txBody>
        </p:sp>
        <p:sp>
          <p:nvSpPr>
            <p:cNvPr id="28" name="Text Box 31"/>
            <p:cNvSpPr txBox="1">
              <a:spLocks noChangeArrowheads="1"/>
            </p:cNvSpPr>
            <p:nvPr/>
          </p:nvSpPr>
          <p:spPr bwMode="auto">
            <a:xfrm>
              <a:off x="1983364" y="1150347"/>
              <a:ext cx="89151" cy="192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50" dirty="0">
                  <a:solidFill>
                    <a:srgbClr val="000000"/>
                  </a:solidFill>
                  <a:latin typeface="Arial" charset="0"/>
                </a:rPr>
                <a:t>2</a:t>
              </a:r>
            </a:p>
          </p:txBody>
        </p:sp>
        <p:sp>
          <p:nvSpPr>
            <p:cNvPr id="29" name="Text Box 31"/>
            <p:cNvSpPr txBox="1">
              <a:spLocks noChangeArrowheads="1"/>
            </p:cNvSpPr>
            <p:nvPr/>
          </p:nvSpPr>
          <p:spPr bwMode="auto">
            <a:xfrm>
              <a:off x="5336162" y="1158815"/>
              <a:ext cx="463055" cy="192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50" dirty="0">
                  <a:solidFill>
                    <a:srgbClr val="000000"/>
                  </a:solidFill>
                  <a:latin typeface="Arial" charset="0"/>
                </a:rPr>
                <a:t>NADH</a:t>
              </a:r>
            </a:p>
          </p:txBody>
        </p:sp>
        <p:sp>
          <p:nvSpPr>
            <p:cNvPr id="30" name="Text Box 31"/>
            <p:cNvSpPr txBox="1">
              <a:spLocks noChangeArrowheads="1"/>
            </p:cNvSpPr>
            <p:nvPr/>
          </p:nvSpPr>
          <p:spPr bwMode="auto">
            <a:xfrm>
              <a:off x="5166829" y="1141881"/>
              <a:ext cx="89151" cy="192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50" dirty="0">
                  <a:solidFill>
                    <a:srgbClr val="000000"/>
                  </a:solidFill>
                  <a:latin typeface="Arial" charset="0"/>
                </a:rPr>
                <a:t>6</a:t>
              </a:r>
            </a:p>
          </p:txBody>
        </p:sp>
        <p:sp>
          <p:nvSpPr>
            <p:cNvPr id="31" name="Text Box 31"/>
            <p:cNvSpPr txBox="1">
              <a:spLocks noChangeArrowheads="1"/>
            </p:cNvSpPr>
            <p:nvPr/>
          </p:nvSpPr>
          <p:spPr bwMode="auto">
            <a:xfrm>
              <a:off x="5907664" y="1141882"/>
              <a:ext cx="227301" cy="192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50" dirty="0">
                  <a:solidFill>
                    <a:srgbClr val="000000"/>
                  </a:solidFill>
                  <a:latin typeface="Symbol Std"/>
                  <a:cs typeface="Symbol Std"/>
                </a:rPr>
                <a:t>+</a:t>
              </a:r>
              <a:r>
                <a:rPr lang="en-US" sz="1250" dirty="0">
                  <a:solidFill>
                    <a:srgbClr val="000000"/>
                  </a:solidFill>
                  <a:latin typeface="Arial" charset="0"/>
                </a:rPr>
                <a:t> 2</a:t>
              </a:r>
            </a:p>
          </p:txBody>
        </p:sp>
        <p:sp>
          <p:nvSpPr>
            <p:cNvPr id="5" name="Right Brace 4"/>
            <p:cNvSpPr/>
            <p:nvPr/>
          </p:nvSpPr>
          <p:spPr bwMode="auto">
            <a:xfrm>
              <a:off x="7509933" y="3960067"/>
              <a:ext cx="194735" cy="745066"/>
            </a:xfrm>
            <a:prstGeom prst="rightBrace">
              <a:avLst>
                <a:gd name="adj1" fmla="val 48958"/>
                <a:gd name="adj2" fmla="val 51124"/>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dirty="0">
                <a:solidFill>
                  <a:srgbClr val="000000"/>
                </a:solidFill>
                <a:latin typeface="Times" pitchFamily="84" charset="0"/>
                <a:ea typeface="ＭＳ Ｐゴシック" charset="0"/>
              </a:endParaRPr>
            </a:p>
          </p:txBody>
        </p:sp>
        <p:sp>
          <p:nvSpPr>
            <p:cNvPr id="33" name="Text Box 31"/>
            <p:cNvSpPr txBox="1">
              <a:spLocks noChangeArrowheads="1"/>
            </p:cNvSpPr>
            <p:nvPr/>
          </p:nvSpPr>
          <p:spPr bwMode="auto">
            <a:xfrm>
              <a:off x="1187492" y="4088277"/>
              <a:ext cx="31804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a:solidFill>
                    <a:srgbClr val="000000"/>
                  </a:solidFill>
                  <a:latin typeface="Symbol Std"/>
                  <a:cs typeface="Symbol Std"/>
                </a:rPr>
                <a:t>+</a:t>
              </a:r>
              <a:r>
                <a:rPr lang="en-US" sz="1400" dirty="0">
                  <a:solidFill>
                    <a:srgbClr val="000000"/>
                  </a:solidFill>
                  <a:latin typeface="Arial" charset="0"/>
                </a:rPr>
                <a:t> 2</a:t>
              </a:r>
            </a:p>
            <a:p>
              <a:pPr algn="ctr" eaLnBrk="0" hangingPunct="0"/>
              <a:r>
                <a:rPr lang="en-US" sz="1300" dirty="0">
                  <a:solidFill>
                    <a:srgbClr val="000000"/>
                  </a:solidFill>
                  <a:latin typeface="Arial" charset="0"/>
                </a:rPr>
                <a:t>ATP</a:t>
              </a:r>
            </a:p>
          </p:txBody>
        </p:sp>
        <p:sp>
          <p:nvSpPr>
            <p:cNvPr id="34" name="Text Box 31"/>
            <p:cNvSpPr txBox="1">
              <a:spLocks noChangeArrowheads="1"/>
            </p:cNvSpPr>
            <p:nvPr/>
          </p:nvSpPr>
          <p:spPr bwMode="auto">
            <a:xfrm>
              <a:off x="6724696" y="4130611"/>
              <a:ext cx="654025" cy="391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lnSpc>
                  <a:spcPct val="90000"/>
                </a:lnSpc>
              </a:pPr>
              <a:r>
                <a:rPr lang="en-US" sz="1400" dirty="0">
                  <a:solidFill>
                    <a:srgbClr val="000000"/>
                  </a:solidFill>
                  <a:latin typeface="Symbol Std"/>
                  <a:cs typeface="Symbol Std"/>
                </a:rPr>
                <a:t>+</a:t>
              </a:r>
              <a:r>
                <a:rPr lang="en-US" sz="1400" dirty="0">
                  <a:solidFill>
                    <a:srgbClr val="000000"/>
                  </a:solidFill>
                  <a:latin typeface="Arial" charset="0"/>
                </a:rPr>
                <a:t> about</a:t>
              </a:r>
              <a:br>
                <a:rPr lang="en-US" sz="1400" dirty="0">
                  <a:solidFill>
                    <a:srgbClr val="000000"/>
                  </a:solidFill>
                  <a:latin typeface="Arial" charset="0"/>
                </a:rPr>
              </a:br>
              <a:r>
                <a:rPr lang="en-US" sz="1400" dirty="0">
                  <a:solidFill>
                    <a:srgbClr val="000000"/>
                  </a:solidFill>
                  <a:latin typeface="Arial" charset="0"/>
                </a:rPr>
                <a:t>28 </a:t>
              </a:r>
              <a:r>
                <a:rPr lang="en-US" sz="1300" dirty="0">
                  <a:solidFill>
                    <a:srgbClr val="000000"/>
                  </a:solidFill>
                  <a:latin typeface="Arial" charset="0"/>
                </a:rPr>
                <a:t>ATP</a:t>
              </a:r>
            </a:p>
          </p:txBody>
        </p:sp>
        <p:sp>
          <p:nvSpPr>
            <p:cNvPr id="35" name="Text Box 31"/>
            <p:cNvSpPr txBox="1">
              <a:spLocks noChangeArrowheads="1"/>
            </p:cNvSpPr>
            <p:nvPr/>
          </p:nvSpPr>
          <p:spPr bwMode="auto">
            <a:xfrm>
              <a:off x="7935430" y="4223745"/>
              <a:ext cx="54360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300" dirty="0">
                  <a:solidFill>
                    <a:srgbClr val="000000"/>
                  </a:solidFill>
                  <a:latin typeface="Arial" charset="0"/>
                </a:rPr>
                <a:t>About</a:t>
              </a:r>
              <a:br>
                <a:rPr lang="en-US" sz="1300" dirty="0">
                  <a:solidFill>
                    <a:srgbClr val="000000"/>
                  </a:solidFill>
                  <a:latin typeface="Arial" charset="0"/>
                </a:rPr>
              </a:br>
              <a:r>
                <a:rPr lang="en-US" sz="1300" dirty="0">
                  <a:solidFill>
                    <a:srgbClr val="000000"/>
                  </a:solidFill>
                  <a:latin typeface="Arial" charset="0"/>
                </a:rPr>
                <a:t>32 ATP</a:t>
              </a:r>
            </a:p>
          </p:txBody>
        </p:sp>
        <p:sp>
          <p:nvSpPr>
            <p:cNvPr id="32" name="Text Box 31"/>
            <p:cNvSpPr txBox="1">
              <a:spLocks noChangeArrowheads="1"/>
            </p:cNvSpPr>
            <p:nvPr/>
          </p:nvSpPr>
          <p:spPr bwMode="auto">
            <a:xfrm>
              <a:off x="5666360" y="3512548"/>
              <a:ext cx="191486"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a:solidFill>
                    <a:srgbClr val="000000"/>
                  </a:solidFill>
                  <a:latin typeface="Arial" charset="0"/>
                </a:rPr>
                <a:t>O</a:t>
              </a:r>
              <a:r>
                <a:rPr lang="en-US" sz="1300" baseline="-25000" dirty="0">
                  <a:solidFill>
                    <a:srgbClr val="000000"/>
                  </a:solidFill>
                  <a:latin typeface="Arial" charset="0"/>
                </a:rPr>
                <a:t>2</a:t>
              </a:r>
            </a:p>
          </p:txBody>
        </p:sp>
        <p:sp>
          <p:nvSpPr>
            <p:cNvPr id="36" name="Text Box 31"/>
            <p:cNvSpPr txBox="1">
              <a:spLocks noChangeArrowheads="1"/>
            </p:cNvSpPr>
            <p:nvPr/>
          </p:nvSpPr>
          <p:spPr bwMode="auto">
            <a:xfrm>
              <a:off x="6233626" y="3749615"/>
              <a:ext cx="3118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300" dirty="0">
                  <a:solidFill>
                    <a:srgbClr val="000000"/>
                  </a:solidFill>
                  <a:latin typeface="Arial" charset="0"/>
                </a:rPr>
                <a:t>H</a:t>
              </a:r>
              <a:r>
                <a:rPr lang="en-US" sz="1300" baseline="-25000" dirty="0">
                  <a:solidFill>
                    <a:srgbClr val="000000"/>
                  </a:solidFill>
                  <a:latin typeface="Arial" charset="0"/>
                </a:rPr>
                <a:t>2</a:t>
              </a:r>
              <a:r>
                <a:rPr lang="en-US" sz="1300" dirty="0">
                  <a:solidFill>
                    <a:srgbClr val="000000"/>
                  </a:solidFill>
                  <a:latin typeface="Arial" charset="0"/>
                </a:rPr>
                <a:t>O</a:t>
              </a:r>
              <a:endParaRPr lang="en-US" sz="1300" baseline="-25000" dirty="0">
                <a:solidFill>
                  <a:srgbClr val="000000"/>
                </a:solidFill>
                <a:latin typeface="Arial" charset="0"/>
              </a:endParaRPr>
            </a:p>
          </p:txBody>
        </p:sp>
      </p:grpSp>
    </p:spTree>
    <p:extLst>
      <p:ext uri="{BB962C8B-B14F-4D97-AF65-F5344CB8AC3E}">
        <p14:creationId xmlns:p14="http://schemas.microsoft.com/office/powerpoint/2010/main" val="39500103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Content Placeholder 2"/>
          <p:cNvSpPr>
            <a:spLocks noGrp="1"/>
          </p:cNvSpPr>
          <p:nvPr>
            <p:ph idx="1"/>
          </p:nvPr>
        </p:nvSpPr>
        <p:spPr>
          <a:xfrm>
            <a:off x="457199" y="228600"/>
            <a:ext cx="8403021" cy="6487510"/>
          </a:xfrm>
          <a:prstGeom prst="rect">
            <a:avLst/>
          </a:prstGeom>
        </p:spPr>
        <p:txBody>
          <a:bodyPr/>
          <a:lstStyle/>
          <a:p>
            <a:pPr marL="0" indent="0">
              <a:buFontTx/>
              <a:buNone/>
            </a:pPr>
            <a:r>
              <a:rPr lang="en-US" altLang="en-US" sz="2800" b="1" dirty="0">
                <a:solidFill>
                  <a:srgbClr val="0070C0"/>
                </a:solidFill>
                <a:latin typeface="Arial" panose="020B0604020202020204" pitchFamily="34" charset="0"/>
                <a:ea typeface="ＭＳ Ｐゴシック" pitchFamily="34" charset="-128"/>
                <a:cs typeface="Arial" panose="020B0604020202020204" pitchFamily="34" charset="0"/>
              </a:rPr>
              <a:t>The largest net energy yield of ATP comes specifically from</a:t>
            </a:r>
          </a:p>
          <a:p>
            <a:pPr marL="0" indent="0">
              <a:buFontTx/>
              <a:buNone/>
            </a:pPr>
            <a:endParaRPr lang="en-US" altLang="en-US" sz="2800" b="1" dirty="0">
              <a:latin typeface="Calibri" panose="020F0502020204030204" pitchFamily="34" charset="0"/>
              <a:ea typeface="ＭＳ Ｐゴシック" pitchFamily="34" charset="-128"/>
            </a:endParaRPr>
          </a:p>
          <a:p>
            <a:pPr marL="514350" indent="-514350">
              <a:buFont typeface="+mj-lt"/>
              <a:buAutoNum type="alphaUcPeriod"/>
            </a:pPr>
            <a:r>
              <a:rPr lang="en-US" altLang="en-US" sz="2800" dirty="0">
                <a:latin typeface="Arial"/>
                <a:ea typeface="ＭＳ Ｐゴシック" pitchFamily="34" charset="-128"/>
                <a:cs typeface="Arial"/>
              </a:rPr>
              <a:t>Glycolysis: the breakdown of 6-carbon glucose into 2 molecules of 3-carbon pyruvate.</a:t>
            </a:r>
          </a:p>
          <a:p>
            <a:pPr marL="514350" indent="-514350">
              <a:buFont typeface="+mj-lt"/>
              <a:buAutoNum type="alphaUcPeriod"/>
            </a:pPr>
            <a:r>
              <a:rPr lang="en-US" altLang="en-US" sz="2800" dirty="0">
                <a:latin typeface="Arial"/>
                <a:ea typeface="ＭＳ Ｐゴシック" pitchFamily="34" charset="-128"/>
                <a:cs typeface="Arial"/>
              </a:rPr>
              <a:t>The citric acid Cycle: the movement of electrons to carrier complexes (NADH, FADH2).</a:t>
            </a:r>
          </a:p>
          <a:p>
            <a:pPr marL="514350" indent="-514350">
              <a:buFont typeface="+mj-lt"/>
              <a:buAutoNum type="alphaUcPeriod"/>
            </a:pPr>
            <a:r>
              <a:rPr lang="en-US" altLang="en-US" dirty="0">
                <a:latin typeface="Arial"/>
                <a:ea typeface="ＭＳ Ｐゴシック" pitchFamily="34" charset="-128"/>
                <a:cs typeface="Arial"/>
              </a:rPr>
              <a:t>T</a:t>
            </a:r>
            <a:r>
              <a:rPr lang="en-US" altLang="en-US" sz="2800" dirty="0">
                <a:latin typeface="Arial"/>
                <a:ea typeface="ＭＳ Ｐゴシック" pitchFamily="34" charset="-128"/>
                <a:cs typeface="Arial"/>
              </a:rPr>
              <a:t>he Electron Transport Chain: the transfer of electrons through transport proteins in the mitochondrial membrane.</a:t>
            </a:r>
          </a:p>
          <a:p>
            <a:pPr marL="514350" indent="-514350">
              <a:buFont typeface="+mj-lt"/>
              <a:buAutoNum type="alphaUcPeriod"/>
            </a:pPr>
            <a:r>
              <a:rPr lang="en-US" altLang="en-US" sz="2800" dirty="0">
                <a:latin typeface="Arial"/>
                <a:ea typeface="ＭＳ Ｐゴシック" pitchFamily="34" charset="-128"/>
                <a:cs typeface="Arial"/>
              </a:rPr>
              <a:t>Chemiosmosis: the spontaneous flow of protons into the mitochondrial matrix through protein complexes into the mitochondrial membrane. </a:t>
            </a:r>
          </a:p>
        </p:txBody>
      </p:sp>
    </p:spTree>
    <p:extLst>
      <p:ext uri="{BB962C8B-B14F-4D97-AF65-F5344CB8AC3E}">
        <p14:creationId xmlns:p14="http://schemas.microsoft.com/office/powerpoint/2010/main" val="384663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06_03CellRespEquatio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1844399"/>
            <a:ext cx="8548687" cy="150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Text Box 3"/>
          <p:cNvSpPr txBox="1">
            <a:spLocks noChangeArrowheads="1"/>
          </p:cNvSpPr>
          <p:nvPr/>
        </p:nvSpPr>
        <p:spPr bwMode="auto">
          <a:xfrm>
            <a:off x="388938" y="2708963"/>
            <a:ext cx="91916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t>Glucose</a:t>
            </a:r>
          </a:p>
        </p:txBody>
      </p:sp>
      <p:sp>
        <p:nvSpPr>
          <p:cNvPr id="30" name="Text Box 3"/>
          <p:cNvSpPr txBox="1">
            <a:spLocks noChangeArrowheads="1"/>
          </p:cNvSpPr>
          <p:nvPr/>
        </p:nvSpPr>
        <p:spPr bwMode="auto">
          <a:xfrm>
            <a:off x="1931988" y="2701026"/>
            <a:ext cx="91916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t>Oxygen</a:t>
            </a:r>
          </a:p>
        </p:txBody>
      </p:sp>
      <p:sp>
        <p:nvSpPr>
          <p:cNvPr id="31" name="Text Box 3"/>
          <p:cNvSpPr txBox="1">
            <a:spLocks noChangeArrowheads="1"/>
          </p:cNvSpPr>
          <p:nvPr/>
        </p:nvSpPr>
        <p:spPr bwMode="auto">
          <a:xfrm>
            <a:off x="6569075" y="2701026"/>
            <a:ext cx="665163"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a:t>Water</a:t>
            </a:r>
          </a:p>
        </p:txBody>
      </p:sp>
      <p:sp>
        <p:nvSpPr>
          <p:cNvPr id="32" name="Text Box 3"/>
          <p:cNvSpPr txBox="1">
            <a:spLocks noChangeArrowheads="1"/>
          </p:cNvSpPr>
          <p:nvPr/>
        </p:nvSpPr>
        <p:spPr bwMode="auto">
          <a:xfrm>
            <a:off x="4819650" y="2728013"/>
            <a:ext cx="919163" cy="58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pPr>
            <a:r>
              <a:rPr lang="en-US" sz="1800" b="1"/>
              <a:t>Carbon</a:t>
            </a:r>
            <a:br>
              <a:rPr lang="en-US" sz="1800" b="1"/>
            </a:br>
            <a:r>
              <a:rPr lang="en-US" sz="1800" b="1"/>
              <a:t>dioxide</a:t>
            </a:r>
          </a:p>
        </p:txBody>
      </p:sp>
      <p:sp>
        <p:nvSpPr>
          <p:cNvPr id="33" name="Text Box 3"/>
          <p:cNvSpPr txBox="1">
            <a:spLocks noChangeArrowheads="1"/>
          </p:cNvSpPr>
          <p:nvPr/>
        </p:nvSpPr>
        <p:spPr bwMode="auto">
          <a:xfrm>
            <a:off x="420688" y="2207313"/>
            <a:ext cx="852487"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00" b="1"/>
              <a:t>C</a:t>
            </a:r>
            <a:r>
              <a:rPr lang="en-US" sz="1700" b="1" baseline="-25000"/>
              <a:t>6</a:t>
            </a:r>
            <a:r>
              <a:rPr lang="en-US" sz="1700" b="1"/>
              <a:t>H</a:t>
            </a:r>
            <a:r>
              <a:rPr lang="en-US" sz="1700" b="1" baseline="-25000"/>
              <a:t>12</a:t>
            </a:r>
            <a:r>
              <a:rPr lang="en-US" sz="1700" b="1"/>
              <a:t>O</a:t>
            </a:r>
            <a:r>
              <a:rPr lang="en-US" sz="1700" b="1" baseline="-25000"/>
              <a:t>6</a:t>
            </a:r>
          </a:p>
        </p:txBody>
      </p:sp>
      <p:sp>
        <p:nvSpPr>
          <p:cNvPr id="34" name="Text Box 3"/>
          <p:cNvSpPr txBox="1">
            <a:spLocks noChangeArrowheads="1"/>
          </p:cNvSpPr>
          <p:nvPr/>
        </p:nvSpPr>
        <p:spPr bwMode="auto">
          <a:xfrm>
            <a:off x="2232025" y="2212076"/>
            <a:ext cx="317500" cy="28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00" b="1"/>
              <a:t>O</a:t>
            </a:r>
            <a:r>
              <a:rPr lang="en-US" sz="1700" b="1" baseline="-25000"/>
              <a:t>2</a:t>
            </a:r>
          </a:p>
        </p:txBody>
      </p:sp>
      <p:sp>
        <p:nvSpPr>
          <p:cNvPr id="35" name="Text Box 3"/>
          <p:cNvSpPr txBox="1">
            <a:spLocks noChangeArrowheads="1"/>
          </p:cNvSpPr>
          <p:nvPr/>
        </p:nvSpPr>
        <p:spPr bwMode="auto">
          <a:xfrm>
            <a:off x="6654800" y="2210488"/>
            <a:ext cx="423863"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00" b="1"/>
              <a:t>H</a:t>
            </a:r>
            <a:r>
              <a:rPr lang="en-US" sz="1700" b="1" baseline="-25000"/>
              <a:t>2</a:t>
            </a:r>
            <a:r>
              <a:rPr lang="en-US" sz="1700" b="1"/>
              <a:t>O</a:t>
            </a:r>
            <a:endParaRPr lang="en-US" sz="1700" b="1" baseline="-25000"/>
          </a:p>
        </p:txBody>
      </p:sp>
      <p:sp>
        <p:nvSpPr>
          <p:cNvPr id="36" name="Text Box 3"/>
          <p:cNvSpPr txBox="1">
            <a:spLocks noChangeArrowheads="1"/>
          </p:cNvSpPr>
          <p:nvPr/>
        </p:nvSpPr>
        <p:spPr bwMode="auto">
          <a:xfrm>
            <a:off x="8030495" y="2204138"/>
            <a:ext cx="423863"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00" b="1" dirty="0"/>
              <a:t>energy</a:t>
            </a:r>
            <a:endParaRPr lang="en-US" sz="1700" b="1" baseline="-25000" dirty="0"/>
          </a:p>
        </p:txBody>
      </p:sp>
      <p:sp>
        <p:nvSpPr>
          <p:cNvPr id="37" name="Text Box 3"/>
          <p:cNvSpPr txBox="1">
            <a:spLocks noChangeArrowheads="1"/>
          </p:cNvSpPr>
          <p:nvPr/>
        </p:nvSpPr>
        <p:spPr bwMode="auto">
          <a:xfrm>
            <a:off x="1887538" y="2204138"/>
            <a:ext cx="18256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00" b="1"/>
              <a:t>6</a:t>
            </a:r>
            <a:endParaRPr lang="en-US" sz="1700" b="1" baseline="-25000"/>
          </a:p>
        </p:txBody>
      </p:sp>
      <p:sp>
        <p:nvSpPr>
          <p:cNvPr id="38" name="Text Box 3"/>
          <p:cNvSpPr txBox="1">
            <a:spLocks noChangeArrowheads="1"/>
          </p:cNvSpPr>
          <p:nvPr/>
        </p:nvSpPr>
        <p:spPr bwMode="auto">
          <a:xfrm>
            <a:off x="4781550" y="2210488"/>
            <a:ext cx="18256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00" b="1"/>
              <a:t>6</a:t>
            </a:r>
            <a:endParaRPr lang="en-US" sz="1700" b="1" baseline="-25000"/>
          </a:p>
        </p:txBody>
      </p:sp>
      <p:sp>
        <p:nvSpPr>
          <p:cNvPr id="39" name="Text Box 3"/>
          <p:cNvSpPr txBox="1">
            <a:spLocks noChangeArrowheads="1"/>
          </p:cNvSpPr>
          <p:nvPr/>
        </p:nvSpPr>
        <p:spPr bwMode="auto">
          <a:xfrm>
            <a:off x="6184900" y="2208901"/>
            <a:ext cx="182563"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00" b="1"/>
              <a:t>6</a:t>
            </a:r>
            <a:endParaRPr lang="en-US" sz="1700" b="1" baseline="-25000"/>
          </a:p>
        </p:txBody>
      </p:sp>
      <p:sp>
        <p:nvSpPr>
          <p:cNvPr id="40" name="Text Box 3"/>
          <p:cNvSpPr txBox="1">
            <a:spLocks noChangeArrowheads="1"/>
          </p:cNvSpPr>
          <p:nvPr/>
        </p:nvSpPr>
        <p:spPr bwMode="auto">
          <a:xfrm>
            <a:off x="8002588" y="2708963"/>
            <a:ext cx="66516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b="1" dirty="0">
              <a:solidFill>
                <a:srgbClr val="FF0000"/>
              </a:solidFill>
            </a:endParaRPr>
          </a:p>
        </p:txBody>
      </p:sp>
      <p:sp>
        <p:nvSpPr>
          <p:cNvPr id="41" name="Text Box 3"/>
          <p:cNvSpPr txBox="1">
            <a:spLocks noChangeArrowheads="1"/>
          </p:cNvSpPr>
          <p:nvPr/>
        </p:nvSpPr>
        <p:spPr bwMode="auto">
          <a:xfrm>
            <a:off x="5084763" y="2204138"/>
            <a:ext cx="411162"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700" b="1" dirty="0"/>
              <a:t>CO</a:t>
            </a:r>
            <a:r>
              <a:rPr lang="en-US" sz="1700" b="1" baseline="-25000" dirty="0"/>
              <a:t>2</a:t>
            </a:r>
          </a:p>
        </p:txBody>
      </p:sp>
      <p:sp>
        <p:nvSpPr>
          <p:cNvPr id="42" name="TextBox 41"/>
          <p:cNvSpPr txBox="1"/>
          <p:nvPr/>
        </p:nvSpPr>
        <p:spPr>
          <a:xfrm>
            <a:off x="264429" y="3721680"/>
            <a:ext cx="8844037" cy="369332"/>
          </a:xfrm>
          <a:prstGeom prst="rect">
            <a:avLst/>
          </a:prstGeom>
          <a:noFill/>
        </p:spPr>
        <p:txBody>
          <a:bodyPr wrap="none" rtlCol="0">
            <a:spAutoFit/>
          </a:bodyPr>
          <a:lstStyle/>
          <a:p>
            <a:r>
              <a:rPr lang="en-US" b="1" dirty="0">
                <a:latin typeface="Arial"/>
                <a:cs typeface="Arial"/>
              </a:rPr>
              <a:t>Atoms, and electrons in chemical bonds are rearranged and energy is released</a:t>
            </a:r>
          </a:p>
        </p:txBody>
      </p:sp>
      <p:sp>
        <p:nvSpPr>
          <p:cNvPr id="3" name="TextBox 2"/>
          <p:cNvSpPr txBox="1"/>
          <p:nvPr/>
        </p:nvSpPr>
        <p:spPr>
          <a:xfrm>
            <a:off x="-204369" y="4273101"/>
            <a:ext cx="8687778" cy="369332"/>
          </a:xfrm>
          <a:prstGeom prst="rect">
            <a:avLst/>
          </a:prstGeom>
          <a:noFill/>
        </p:spPr>
        <p:txBody>
          <a:bodyPr wrap="square" rtlCol="0">
            <a:spAutoFit/>
          </a:bodyPr>
          <a:lstStyle/>
          <a:p>
            <a:pPr lvl="1"/>
            <a:r>
              <a:rPr lang="en-US" b="1" dirty="0">
                <a:latin typeface="Arial"/>
                <a:cs typeface="Arial"/>
              </a:rPr>
              <a:t>Electrons are transferred from glucose to oxygen</a:t>
            </a:r>
          </a:p>
        </p:txBody>
      </p:sp>
      <p:sp>
        <p:nvSpPr>
          <p:cNvPr id="21" name="Rectangle 2"/>
          <p:cNvSpPr txBox="1">
            <a:spLocks noChangeArrowheads="1"/>
          </p:cNvSpPr>
          <p:nvPr/>
        </p:nvSpPr>
        <p:spPr>
          <a:xfrm>
            <a:off x="1" y="104775"/>
            <a:ext cx="9144000"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558ED5"/>
                </a:solidFill>
                <a:latin typeface="Arial"/>
                <a:cs typeface="Arial"/>
              </a:rPr>
              <a:t>How do cells extract energy during cellular respiration? </a:t>
            </a:r>
          </a:p>
        </p:txBody>
      </p:sp>
    </p:spTree>
    <p:extLst>
      <p:ext uri="{BB962C8B-B14F-4D97-AF65-F5344CB8AC3E}">
        <p14:creationId xmlns:p14="http://schemas.microsoft.com/office/powerpoint/2010/main" val="392963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Content Placeholder 2"/>
          <p:cNvSpPr>
            <a:spLocks noGrp="1"/>
          </p:cNvSpPr>
          <p:nvPr>
            <p:ph idx="1"/>
          </p:nvPr>
        </p:nvSpPr>
        <p:spPr>
          <a:xfrm>
            <a:off x="457199" y="228600"/>
            <a:ext cx="8403021" cy="6487510"/>
          </a:xfrm>
          <a:prstGeom prst="rect">
            <a:avLst/>
          </a:prstGeom>
        </p:spPr>
        <p:txBody>
          <a:bodyPr/>
          <a:lstStyle/>
          <a:p>
            <a:pPr marL="0" indent="0">
              <a:buFontTx/>
              <a:buNone/>
            </a:pPr>
            <a:r>
              <a:rPr lang="en-US" altLang="en-US" sz="2800" b="1" dirty="0">
                <a:solidFill>
                  <a:srgbClr val="0070C0"/>
                </a:solidFill>
                <a:latin typeface="Arial" panose="020B0604020202020204" pitchFamily="34" charset="0"/>
                <a:ea typeface="ＭＳ Ｐゴシック" pitchFamily="34" charset="-128"/>
                <a:cs typeface="Arial" panose="020B0604020202020204" pitchFamily="34" charset="0"/>
              </a:rPr>
              <a:t>The largest net energy yield of ATP comes specifically from</a:t>
            </a:r>
          </a:p>
          <a:p>
            <a:pPr marL="0" indent="0">
              <a:buFontTx/>
              <a:buNone/>
            </a:pPr>
            <a:endParaRPr lang="en-US" altLang="en-US" sz="2800" b="1" dirty="0">
              <a:latin typeface="Calibri" panose="020F0502020204030204" pitchFamily="34" charset="0"/>
              <a:ea typeface="ＭＳ Ｐゴシック" pitchFamily="34" charset="-128"/>
            </a:endParaRPr>
          </a:p>
          <a:p>
            <a:pPr marL="514350" indent="-514350">
              <a:buFont typeface="+mj-lt"/>
              <a:buAutoNum type="alphaUcPeriod"/>
            </a:pPr>
            <a:r>
              <a:rPr lang="en-US" altLang="en-US" sz="2800" dirty="0">
                <a:latin typeface="Arial"/>
                <a:ea typeface="ＭＳ Ｐゴシック" pitchFamily="34" charset="-128"/>
                <a:cs typeface="Arial"/>
              </a:rPr>
              <a:t>Glycolysis: the breakdown of 6-carbon glucose into 2 molecules of 3-carbon pyruvate.</a:t>
            </a:r>
          </a:p>
          <a:p>
            <a:pPr marL="514350" indent="-514350">
              <a:buFont typeface="+mj-lt"/>
              <a:buAutoNum type="alphaUcPeriod"/>
            </a:pPr>
            <a:r>
              <a:rPr lang="en-US" altLang="en-US" sz="2800" dirty="0">
                <a:latin typeface="Arial"/>
                <a:ea typeface="ＭＳ Ｐゴシック" pitchFamily="34" charset="-128"/>
                <a:cs typeface="Arial"/>
              </a:rPr>
              <a:t>The citric acid Cycle: the movement of electrons to carrier complexes (NADH, FADH2).</a:t>
            </a:r>
          </a:p>
          <a:p>
            <a:pPr marL="514350" indent="-514350">
              <a:buFont typeface="+mj-lt"/>
              <a:buAutoNum type="alphaUcPeriod"/>
            </a:pPr>
            <a:r>
              <a:rPr lang="en-US" altLang="en-US" dirty="0">
                <a:latin typeface="Arial"/>
                <a:ea typeface="ＭＳ Ｐゴシック" pitchFamily="34" charset="-128"/>
                <a:cs typeface="Arial"/>
              </a:rPr>
              <a:t>T</a:t>
            </a:r>
            <a:r>
              <a:rPr lang="en-US" altLang="en-US" sz="2800" dirty="0">
                <a:latin typeface="Arial"/>
                <a:ea typeface="ＭＳ Ｐゴシック" pitchFamily="34" charset="-128"/>
                <a:cs typeface="Arial"/>
              </a:rPr>
              <a:t>he Electron Transport Chain: the transfer of electrons through transport proteins in the mitochondrial membrane.</a:t>
            </a:r>
          </a:p>
          <a:p>
            <a:pPr marL="514350" indent="-514350">
              <a:buFont typeface="+mj-lt"/>
              <a:buAutoNum type="alphaUcPeriod"/>
            </a:pPr>
            <a:r>
              <a:rPr lang="en-US" altLang="en-US" sz="2800" dirty="0">
                <a:solidFill>
                  <a:srgbClr val="FF0000"/>
                </a:solidFill>
                <a:latin typeface="Arial"/>
                <a:ea typeface="ＭＳ Ｐゴシック" pitchFamily="34" charset="-128"/>
                <a:cs typeface="Arial"/>
              </a:rPr>
              <a:t>Chemiosmosis: the spontaneous flow of protons into the mitochondrial matrix through protein complexes into the mitochondrial membrane. </a:t>
            </a:r>
          </a:p>
        </p:txBody>
      </p:sp>
    </p:spTree>
    <p:extLst>
      <p:ext uri="{BB962C8B-B14F-4D97-AF65-F5344CB8AC3E}">
        <p14:creationId xmlns:p14="http://schemas.microsoft.com/office/powerpoint/2010/main" val="354401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693" y="84669"/>
            <a:ext cx="9011307" cy="4154983"/>
          </a:xfrm>
          <a:prstGeom prst="rect">
            <a:avLst/>
          </a:prstGeom>
        </p:spPr>
        <p:txBody>
          <a:bodyPr wrap="square">
            <a:spAutoFit/>
          </a:bodyPr>
          <a:lstStyle/>
          <a:p>
            <a:r>
              <a:rPr lang="en-US" sz="2400" b="1" dirty="0" smtClean="0">
                <a:solidFill>
                  <a:schemeClr val="accent4"/>
                </a:solidFill>
                <a:latin typeface="Arial"/>
                <a:cs typeface="Arial"/>
              </a:rPr>
              <a:t>NADH </a:t>
            </a:r>
            <a:r>
              <a:rPr lang="en-US" sz="2400" b="1" dirty="0">
                <a:solidFill>
                  <a:schemeClr val="accent4"/>
                </a:solidFill>
                <a:latin typeface="Arial"/>
                <a:cs typeface="Arial"/>
              </a:rPr>
              <a:t>pills can be purchased over the counter and are often taken by sufferers of chronic fatigue syndrome (CFS). What is the hypothesis about how these pills might benefit a CFS patient</a:t>
            </a:r>
            <a:r>
              <a:rPr lang="en-US" sz="2400" b="1" dirty="0" smtClean="0">
                <a:solidFill>
                  <a:schemeClr val="accent4"/>
                </a:solidFill>
                <a:latin typeface="Arial"/>
                <a:cs typeface="Arial"/>
              </a:rPr>
              <a:t>?</a:t>
            </a:r>
          </a:p>
          <a:p>
            <a:endParaRPr lang="en-US" sz="2400" dirty="0">
              <a:latin typeface="Arial"/>
              <a:cs typeface="Arial"/>
            </a:endParaRPr>
          </a:p>
          <a:p>
            <a:endParaRPr lang="en-US" sz="2400" dirty="0">
              <a:latin typeface="Arial"/>
              <a:cs typeface="Arial"/>
            </a:endParaRPr>
          </a:p>
          <a:p>
            <a:pPr marL="398463" indent="-398463"/>
            <a:r>
              <a:rPr lang="en-US" sz="2400" dirty="0">
                <a:latin typeface="Arial"/>
                <a:cs typeface="Arial"/>
              </a:rPr>
              <a:t>A) They would increase energy by creating more FADH2.</a:t>
            </a:r>
          </a:p>
          <a:p>
            <a:pPr marL="398463" indent="-398463"/>
            <a:r>
              <a:rPr lang="en-US" sz="2400" dirty="0">
                <a:latin typeface="Arial"/>
                <a:cs typeface="Arial"/>
              </a:rPr>
              <a:t>B) They would decrease the rate of glycolysis.</a:t>
            </a:r>
          </a:p>
          <a:p>
            <a:pPr marL="398463" indent="-398463"/>
            <a:r>
              <a:rPr lang="en-US" sz="2400" dirty="0">
                <a:latin typeface="Arial"/>
                <a:cs typeface="Arial"/>
              </a:rPr>
              <a:t>C) They would increase the number of electrons provided to the electron transport chain.</a:t>
            </a:r>
          </a:p>
          <a:p>
            <a:pPr marL="398463" indent="-398463"/>
            <a:r>
              <a:rPr lang="en-US" sz="2400" dirty="0">
                <a:latin typeface="Arial"/>
                <a:cs typeface="Arial"/>
              </a:rPr>
              <a:t>D) They would decrease the rate of alcoholic fermentation.</a:t>
            </a:r>
          </a:p>
        </p:txBody>
      </p:sp>
    </p:spTree>
    <p:extLst>
      <p:ext uri="{BB962C8B-B14F-4D97-AF65-F5344CB8AC3E}">
        <p14:creationId xmlns:p14="http://schemas.microsoft.com/office/powerpoint/2010/main" val="6620654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693" y="84669"/>
            <a:ext cx="9011307" cy="4154983"/>
          </a:xfrm>
          <a:prstGeom prst="rect">
            <a:avLst/>
          </a:prstGeom>
        </p:spPr>
        <p:txBody>
          <a:bodyPr wrap="square">
            <a:spAutoFit/>
          </a:bodyPr>
          <a:lstStyle/>
          <a:p>
            <a:r>
              <a:rPr lang="en-US" sz="2400" b="1" dirty="0" smtClean="0">
                <a:solidFill>
                  <a:srgbClr val="1D6FA9"/>
                </a:solidFill>
                <a:latin typeface="Arial"/>
                <a:cs typeface="Arial"/>
              </a:rPr>
              <a:t>NADH </a:t>
            </a:r>
            <a:r>
              <a:rPr lang="en-US" sz="2400" b="1" dirty="0">
                <a:solidFill>
                  <a:srgbClr val="1D6FA9"/>
                </a:solidFill>
                <a:latin typeface="Arial"/>
                <a:cs typeface="Arial"/>
              </a:rPr>
              <a:t>pills can be purchased over the counter and are often taken by sufferers of chronic fatigue syndrome (CFS). What is the hypothesis about how these pills might benefit a CFS patient</a:t>
            </a:r>
            <a:r>
              <a:rPr lang="en-US" sz="2400" b="1" dirty="0" smtClean="0">
                <a:solidFill>
                  <a:srgbClr val="1D6FA9"/>
                </a:solidFill>
                <a:latin typeface="Arial"/>
                <a:cs typeface="Arial"/>
              </a:rPr>
              <a:t>?</a:t>
            </a:r>
          </a:p>
          <a:p>
            <a:endParaRPr lang="en-US" sz="2400" dirty="0">
              <a:latin typeface="Arial"/>
              <a:cs typeface="Arial"/>
            </a:endParaRPr>
          </a:p>
          <a:p>
            <a:endParaRPr lang="en-US" sz="2400" dirty="0">
              <a:latin typeface="Arial"/>
              <a:cs typeface="Arial"/>
            </a:endParaRPr>
          </a:p>
          <a:p>
            <a:pPr marL="398463" indent="-398463"/>
            <a:r>
              <a:rPr lang="en-US" sz="2400" dirty="0">
                <a:latin typeface="Arial"/>
                <a:cs typeface="Arial"/>
              </a:rPr>
              <a:t>A) They would increase energy by creating more FADH2.</a:t>
            </a:r>
          </a:p>
          <a:p>
            <a:pPr marL="398463" indent="-398463"/>
            <a:r>
              <a:rPr lang="en-US" sz="2400" dirty="0">
                <a:latin typeface="Arial"/>
                <a:cs typeface="Arial"/>
              </a:rPr>
              <a:t>B) They would decrease the rate of glycolysis.</a:t>
            </a:r>
          </a:p>
          <a:p>
            <a:pPr marL="398463" indent="-398463"/>
            <a:r>
              <a:rPr lang="en-US" sz="2400" dirty="0">
                <a:latin typeface="Arial"/>
                <a:cs typeface="Arial"/>
              </a:rPr>
              <a:t>C) </a:t>
            </a:r>
            <a:r>
              <a:rPr lang="en-US" sz="2400" dirty="0">
                <a:solidFill>
                  <a:srgbClr val="FF0000"/>
                </a:solidFill>
                <a:latin typeface="Arial"/>
                <a:cs typeface="Arial"/>
              </a:rPr>
              <a:t>They would increase the number of electrons provided to the electron transport chain.</a:t>
            </a:r>
          </a:p>
          <a:p>
            <a:pPr marL="398463" indent="-398463"/>
            <a:r>
              <a:rPr lang="en-US" sz="2400" dirty="0">
                <a:latin typeface="Arial"/>
                <a:cs typeface="Arial"/>
              </a:rPr>
              <a:t>D) They would decrease the rate of alcoholic fermentation.</a:t>
            </a:r>
          </a:p>
        </p:txBody>
      </p:sp>
    </p:spTree>
    <p:extLst>
      <p:ext uri="{BB962C8B-B14F-4D97-AF65-F5344CB8AC3E}">
        <p14:creationId xmlns:p14="http://schemas.microsoft.com/office/powerpoint/2010/main" val="2078536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8856" y="699260"/>
            <a:ext cx="8917826" cy="646331"/>
          </a:xfrm>
          <a:prstGeom prst="rect">
            <a:avLst/>
          </a:prstGeom>
          <a:noFill/>
        </p:spPr>
        <p:txBody>
          <a:bodyPr wrap="none" rtlCol="0">
            <a:spAutoFit/>
          </a:bodyPr>
          <a:lstStyle/>
          <a:p>
            <a:r>
              <a:rPr lang="en-US" sz="3600" b="1" cap="small" dirty="0">
                <a:solidFill>
                  <a:srgbClr val="4782AB"/>
                </a:solidFill>
              </a:rPr>
              <a:t>Fermentation: </a:t>
            </a:r>
            <a:r>
              <a:rPr lang="en-US" sz="3600" b="1" u="sng" cap="small" dirty="0">
                <a:solidFill>
                  <a:srgbClr val="4782AB"/>
                </a:solidFill>
              </a:rPr>
              <a:t>Anaerobic</a:t>
            </a:r>
            <a:r>
              <a:rPr lang="en-US" sz="3600" b="1" cap="small" dirty="0">
                <a:solidFill>
                  <a:srgbClr val="4782AB"/>
                </a:solidFill>
              </a:rPr>
              <a:t> Harvesting of Energy</a:t>
            </a:r>
          </a:p>
        </p:txBody>
      </p:sp>
      <p:pic>
        <p:nvPicPr>
          <p:cNvPr id="6" name="Picture 5" descr="06_13c_1WineBarrels-L.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62521" y="1973726"/>
            <a:ext cx="2986773" cy="2083795"/>
          </a:xfrm>
          <a:prstGeom prst="rect">
            <a:avLst/>
          </a:prstGeom>
        </p:spPr>
      </p:pic>
      <p:pic>
        <p:nvPicPr>
          <p:cNvPr id="7" name="Picture 6" descr="06_13c_2BeerFermentVats-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1585306"/>
            <a:ext cx="3012763" cy="2764818"/>
          </a:xfrm>
          <a:prstGeom prst="rect">
            <a:avLst/>
          </a:prstGeom>
        </p:spPr>
      </p:pic>
      <p:pic>
        <p:nvPicPr>
          <p:cNvPr id="2" name="Picture 1" descr="f59e54b1af4447ddbf5be48351b47d6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0729" y="4753429"/>
            <a:ext cx="5531556" cy="1778000"/>
          </a:xfrm>
          <a:prstGeom prst="rect">
            <a:avLst/>
          </a:prstGeom>
        </p:spPr>
      </p:pic>
      <p:pic>
        <p:nvPicPr>
          <p:cNvPr id="3" name="Picture 2" descr="Yogur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5263461"/>
            <a:ext cx="2438400" cy="1267968"/>
          </a:xfrm>
          <a:prstGeom prst="rect">
            <a:avLst/>
          </a:prstGeom>
        </p:spPr>
      </p:pic>
    </p:spTree>
    <p:extLst>
      <p:ext uri="{BB962C8B-B14F-4D97-AF65-F5344CB8AC3E}">
        <p14:creationId xmlns:p14="http://schemas.microsoft.com/office/powerpoint/2010/main" val="699429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3400"/>
            <a:ext cx="8583561" cy="990600"/>
          </a:xfrm>
        </p:spPr>
        <p:txBody>
          <a:bodyPr>
            <a:normAutofit/>
          </a:bodyPr>
          <a:lstStyle/>
          <a:p>
            <a:r>
              <a:rPr lang="en-US" sz="3200" b="1" dirty="0" smtClean="0">
                <a:solidFill>
                  <a:srgbClr val="4782AB"/>
                </a:solidFill>
                <a:latin typeface="Arial"/>
                <a:cs typeface="Arial"/>
              </a:rPr>
              <a:t>Energy harvesting</a:t>
            </a:r>
            <a:endParaRPr lang="en-US" sz="3200" b="1" dirty="0">
              <a:solidFill>
                <a:srgbClr val="4782AB"/>
              </a:solidFill>
              <a:latin typeface="Arial"/>
              <a:cs typeface="Aria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6930" y="1321909"/>
            <a:ext cx="5233629" cy="4890440"/>
          </a:xfrm>
          <a:prstGeom prst="rect">
            <a:avLst/>
          </a:prstGeom>
        </p:spPr>
      </p:pic>
      <p:sp>
        <p:nvSpPr>
          <p:cNvPr id="37" name="TextBox 36"/>
          <p:cNvSpPr txBox="1"/>
          <p:nvPr/>
        </p:nvSpPr>
        <p:spPr>
          <a:xfrm>
            <a:off x="7350559" y="3474741"/>
            <a:ext cx="1793441" cy="2492990"/>
          </a:xfrm>
          <a:prstGeom prst="rect">
            <a:avLst/>
          </a:prstGeom>
          <a:noFill/>
        </p:spPr>
        <p:txBody>
          <a:bodyPr wrap="square" rtlCol="0">
            <a:spAutoFit/>
          </a:bodyPr>
          <a:lstStyle/>
          <a:p>
            <a:r>
              <a:rPr lang="en-US" sz="3200" dirty="0" smtClean="0">
                <a:latin typeface="Arial"/>
                <a:cs typeface="Arial"/>
              </a:rPr>
              <a:t>Aerobic </a:t>
            </a:r>
            <a:r>
              <a:rPr lang="en-US" sz="2000" dirty="0" smtClean="0">
                <a:latin typeface="Arial"/>
                <a:cs typeface="Arial"/>
              </a:rPr>
              <a:t>(in the presence of O</a:t>
            </a:r>
            <a:r>
              <a:rPr lang="en-US" sz="2000" baseline="-25000" dirty="0" smtClean="0">
                <a:latin typeface="Arial"/>
                <a:cs typeface="Arial"/>
              </a:rPr>
              <a:t>2</a:t>
            </a:r>
            <a:r>
              <a:rPr lang="en-US" sz="2000" dirty="0" smtClean="0">
                <a:latin typeface="Arial"/>
                <a:cs typeface="Arial"/>
              </a:rPr>
              <a:t>)</a:t>
            </a:r>
          </a:p>
          <a:p>
            <a:pPr marL="163513" indent="-163513"/>
            <a:r>
              <a:rPr lang="en-US" sz="3200" baseline="-25000" dirty="0" smtClean="0">
                <a:latin typeface="Arial"/>
                <a:cs typeface="Arial"/>
              </a:rPr>
              <a:t> -Cellular     Respiration</a:t>
            </a:r>
            <a:endParaRPr lang="en-US" sz="3200" baseline="-25000" dirty="0">
              <a:latin typeface="Arial"/>
              <a:cs typeface="Arial"/>
            </a:endParaRPr>
          </a:p>
          <a:p>
            <a:endParaRPr lang="en-US" sz="3200" baseline="-25000" dirty="0">
              <a:latin typeface="Arial"/>
              <a:cs typeface="Arial"/>
            </a:endParaRPr>
          </a:p>
        </p:txBody>
      </p:sp>
      <p:sp>
        <p:nvSpPr>
          <p:cNvPr id="38" name="TextBox 37"/>
          <p:cNvSpPr txBox="1"/>
          <p:nvPr/>
        </p:nvSpPr>
        <p:spPr>
          <a:xfrm>
            <a:off x="141636" y="3474741"/>
            <a:ext cx="2180650" cy="1220847"/>
          </a:xfrm>
          <a:prstGeom prst="rect">
            <a:avLst/>
          </a:prstGeom>
          <a:noFill/>
        </p:spPr>
        <p:txBody>
          <a:bodyPr wrap="square" rtlCol="0">
            <a:spAutoFit/>
          </a:bodyPr>
          <a:lstStyle/>
          <a:p>
            <a:r>
              <a:rPr lang="en-US" sz="3200" dirty="0" smtClean="0">
                <a:latin typeface="Arial"/>
                <a:cs typeface="Arial"/>
              </a:rPr>
              <a:t>Anaerobic </a:t>
            </a:r>
            <a:r>
              <a:rPr lang="en-US" sz="2000" dirty="0" smtClean="0">
                <a:latin typeface="Arial"/>
                <a:cs typeface="Arial"/>
              </a:rPr>
              <a:t>(no O</a:t>
            </a:r>
            <a:r>
              <a:rPr lang="en-US" sz="2000" baseline="-25000" dirty="0" smtClean="0">
                <a:latin typeface="Arial"/>
                <a:cs typeface="Arial"/>
              </a:rPr>
              <a:t>2</a:t>
            </a:r>
            <a:r>
              <a:rPr lang="en-US" sz="2000" dirty="0" smtClean="0">
                <a:latin typeface="Arial"/>
                <a:cs typeface="Arial"/>
              </a:rPr>
              <a:t>):</a:t>
            </a:r>
          </a:p>
          <a:p>
            <a:r>
              <a:rPr lang="en-US" sz="3200" baseline="-25000" dirty="0" smtClean="0">
                <a:latin typeface="Arial"/>
                <a:cs typeface="Arial"/>
              </a:rPr>
              <a:t> -Fermentation</a:t>
            </a:r>
            <a:endParaRPr lang="en-US" sz="3200" baseline="-25000" dirty="0">
              <a:latin typeface="Arial"/>
              <a:cs typeface="Arial"/>
            </a:endParaRPr>
          </a:p>
        </p:txBody>
      </p:sp>
    </p:spTree>
    <p:extLst>
      <p:ext uri="{BB962C8B-B14F-4D97-AF65-F5344CB8AC3E}">
        <p14:creationId xmlns:p14="http://schemas.microsoft.com/office/powerpoint/2010/main" val="2381637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8258988" y="5339029"/>
            <a:ext cx="577288" cy="40320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184730" y="4983318"/>
            <a:ext cx="2042013" cy="104080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38" name="Rectangle 2"/>
          <p:cNvSpPr>
            <a:spLocks noGrp="1" noChangeArrowheads="1"/>
          </p:cNvSpPr>
          <p:nvPr>
            <p:ph type="title"/>
          </p:nvPr>
        </p:nvSpPr>
        <p:spPr>
          <a:xfrm>
            <a:off x="457200" y="76200"/>
            <a:ext cx="8229600" cy="865188"/>
          </a:xfrm>
        </p:spPr>
        <p:txBody>
          <a:bodyPr>
            <a:normAutofit/>
          </a:bodyPr>
          <a:lstStyle/>
          <a:p>
            <a:pPr eaLnBrk="1" hangingPunct="1"/>
            <a:r>
              <a:rPr lang="en-US" altLang="en-US" sz="3200" b="1" dirty="0">
                <a:effectLst/>
                <a:latin typeface="Arial" panose="020B0604020202020204" pitchFamily="34" charset="0"/>
                <a:ea typeface="ＭＳ Ｐゴシック" panose="020B0600070205080204" pitchFamily="34" charset="-128"/>
                <a:cs typeface="Arial" panose="020B0604020202020204" pitchFamily="34" charset="0"/>
              </a:rPr>
              <a:t>Alcoholic Fermentation</a:t>
            </a:r>
          </a:p>
        </p:txBody>
      </p:sp>
      <p:pic>
        <p:nvPicPr>
          <p:cNvPr id="39939" name="Picture 5" descr="06_13bAlcoholFermentation_L"/>
          <p:cNvPicPr>
            <a:picLocks noChangeAspect="1" noChangeArrowheads="1"/>
          </p:cNvPicPr>
          <p:nvPr/>
        </p:nvPicPr>
        <p:blipFill rotWithShape="1">
          <a:blip r:embed="rId3">
            <a:extLst>
              <a:ext uri="{28A0092B-C50C-407E-A947-70E740481C1C}">
                <a14:useLocalDpi xmlns:a14="http://schemas.microsoft.com/office/drawing/2010/main" val="0"/>
              </a:ext>
            </a:extLst>
          </a:blip>
          <a:srcRect b="6546"/>
          <a:stretch/>
        </p:blipFill>
        <p:spPr bwMode="auto">
          <a:xfrm>
            <a:off x="304800" y="2073540"/>
            <a:ext cx="8534400" cy="2814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1"/>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p:txBody>
      </p:sp>
      <p:pic>
        <p:nvPicPr>
          <p:cNvPr id="2050" name="Picture 2" descr="https://ssl.gstatic.com/ui/v1/icons/mail/images/cleardo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 y="136525"/>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0774624" y="500338"/>
            <a:ext cx="184666" cy="369332"/>
          </a:xfrm>
          <a:prstGeom prst="rect">
            <a:avLst/>
          </a:prstGeom>
          <a:noFill/>
        </p:spPr>
        <p:txBody>
          <a:bodyPr wrap="none" rtlCol="0">
            <a:spAutoFit/>
          </a:bodyPr>
          <a:lstStyle/>
          <a:p>
            <a:endParaRPr lang="en-US" dirty="0"/>
          </a:p>
        </p:txBody>
      </p:sp>
      <p:sp>
        <p:nvSpPr>
          <p:cNvPr id="7" name="Curved Left Arrow 6"/>
          <p:cNvSpPr/>
          <p:nvPr/>
        </p:nvSpPr>
        <p:spPr>
          <a:xfrm rot="16200000" flipV="1">
            <a:off x="4104123" y="-1187064"/>
            <a:ext cx="788856" cy="5356902"/>
          </a:xfrm>
          <a:prstGeom prst="curvedLeftArrow">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4" name="Straight Arrow Connector 13"/>
          <p:cNvCxnSpPr/>
          <p:nvPr/>
        </p:nvCxnSpPr>
        <p:spPr>
          <a:xfrm>
            <a:off x="5589083" y="5503719"/>
            <a:ext cx="788856" cy="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3948990" y="5151838"/>
            <a:ext cx="1640093" cy="66854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4187269" y="5208799"/>
            <a:ext cx="1210938" cy="461665"/>
          </a:xfrm>
          <a:prstGeom prst="rect">
            <a:avLst/>
          </a:prstGeom>
          <a:noFill/>
        </p:spPr>
        <p:txBody>
          <a:bodyPr wrap="none" rtlCol="0">
            <a:spAutoFit/>
          </a:bodyPr>
          <a:lstStyle/>
          <a:p>
            <a:r>
              <a:rPr lang="en-US" sz="2400" dirty="0" smtClean="0"/>
              <a:t>C</a:t>
            </a:r>
            <a:r>
              <a:rPr lang="en-US" sz="2400" baseline="-25000" dirty="0" smtClean="0"/>
              <a:t>3</a:t>
            </a:r>
            <a:r>
              <a:rPr lang="en-US" sz="2400" dirty="0" smtClean="0"/>
              <a:t>H</a:t>
            </a:r>
            <a:r>
              <a:rPr lang="en-US" sz="2400" baseline="-25000" dirty="0" smtClean="0"/>
              <a:t>4</a:t>
            </a:r>
            <a:r>
              <a:rPr lang="en-US" sz="2400" dirty="0" smtClean="0"/>
              <a:t>O</a:t>
            </a:r>
            <a:r>
              <a:rPr lang="en-US" sz="2400" baseline="-25000" dirty="0" smtClean="0"/>
              <a:t>3</a:t>
            </a:r>
            <a:endParaRPr lang="en-US" sz="2400" baseline="-25000" dirty="0"/>
          </a:p>
        </p:txBody>
      </p:sp>
      <p:sp>
        <p:nvSpPr>
          <p:cNvPr id="19" name="Oval 18"/>
          <p:cNvSpPr/>
          <p:nvPr/>
        </p:nvSpPr>
        <p:spPr>
          <a:xfrm>
            <a:off x="6716561" y="5258716"/>
            <a:ext cx="1162243" cy="5616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6781979" y="5258716"/>
            <a:ext cx="1096825" cy="461665"/>
          </a:xfrm>
          <a:prstGeom prst="rect">
            <a:avLst/>
          </a:prstGeom>
          <a:noFill/>
        </p:spPr>
        <p:txBody>
          <a:bodyPr wrap="none" rtlCol="0">
            <a:spAutoFit/>
          </a:bodyPr>
          <a:lstStyle/>
          <a:p>
            <a:r>
              <a:rPr lang="en-US" sz="2400" dirty="0" smtClean="0"/>
              <a:t>C</a:t>
            </a:r>
            <a:r>
              <a:rPr lang="en-US" sz="2400" baseline="-25000" dirty="0" smtClean="0"/>
              <a:t>2</a:t>
            </a:r>
            <a:r>
              <a:rPr lang="en-US" sz="2400" dirty="0" smtClean="0"/>
              <a:t>H</a:t>
            </a:r>
            <a:r>
              <a:rPr lang="en-US" sz="2400" baseline="-25000" dirty="0" smtClean="0"/>
              <a:t>6</a:t>
            </a:r>
            <a:r>
              <a:rPr lang="en-US" sz="2400" dirty="0" smtClean="0"/>
              <a:t>O</a:t>
            </a:r>
            <a:endParaRPr lang="en-US" sz="2400" baseline="-25000" dirty="0"/>
          </a:p>
        </p:txBody>
      </p:sp>
      <p:sp>
        <p:nvSpPr>
          <p:cNvPr id="10" name="TextBox 9"/>
          <p:cNvSpPr txBox="1"/>
          <p:nvPr/>
        </p:nvSpPr>
        <p:spPr>
          <a:xfrm>
            <a:off x="7852521" y="4944633"/>
            <a:ext cx="1196862" cy="830997"/>
          </a:xfrm>
          <a:prstGeom prst="rect">
            <a:avLst/>
          </a:prstGeom>
          <a:noFill/>
        </p:spPr>
        <p:txBody>
          <a:bodyPr wrap="none" rtlCol="0">
            <a:spAutoFit/>
          </a:bodyPr>
          <a:lstStyle/>
          <a:p>
            <a:endParaRPr lang="en-US" sz="2400" dirty="0" smtClean="0"/>
          </a:p>
          <a:p>
            <a:r>
              <a:rPr lang="en-US" sz="2400" dirty="0" smtClean="0"/>
              <a:t>+2 CO</a:t>
            </a:r>
            <a:r>
              <a:rPr lang="en-US" sz="2400" baseline="-25000" dirty="0" smtClean="0"/>
              <a:t>2</a:t>
            </a:r>
            <a:endParaRPr lang="en-US" sz="2400" baseline="-25000" dirty="0"/>
          </a:p>
        </p:txBody>
      </p:sp>
      <p:sp>
        <p:nvSpPr>
          <p:cNvPr id="11" name="TextBox 10"/>
          <p:cNvSpPr txBox="1"/>
          <p:nvPr/>
        </p:nvSpPr>
        <p:spPr>
          <a:xfrm>
            <a:off x="6377939" y="5280565"/>
            <a:ext cx="355837" cy="461665"/>
          </a:xfrm>
          <a:prstGeom prst="rect">
            <a:avLst/>
          </a:prstGeom>
          <a:noFill/>
        </p:spPr>
        <p:txBody>
          <a:bodyPr wrap="none" rtlCol="0">
            <a:spAutoFit/>
          </a:bodyPr>
          <a:lstStyle/>
          <a:p>
            <a:r>
              <a:rPr lang="en-US" sz="2400" dirty="0" smtClean="0"/>
              <a:t>2</a:t>
            </a:r>
            <a:endParaRPr lang="en-US" sz="2400" dirty="0"/>
          </a:p>
        </p:txBody>
      </p:sp>
      <p:sp>
        <p:nvSpPr>
          <p:cNvPr id="23" name="TextBox 22"/>
          <p:cNvSpPr txBox="1"/>
          <p:nvPr/>
        </p:nvSpPr>
        <p:spPr>
          <a:xfrm>
            <a:off x="3664564" y="5280565"/>
            <a:ext cx="355837" cy="461665"/>
          </a:xfrm>
          <a:prstGeom prst="rect">
            <a:avLst/>
          </a:prstGeom>
          <a:noFill/>
        </p:spPr>
        <p:txBody>
          <a:bodyPr wrap="none" rtlCol="0">
            <a:spAutoFit/>
          </a:bodyPr>
          <a:lstStyle/>
          <a:p>
            <a:r>
              <a:rPr lang="en-US" sz="2400" dirty="0" smtClean="0"/>
              <a:t>2</a:t>
            </a:r>
            <a:endParaRPr lang="en-US" sz="2400" dirty="0"/>
          </a:p>
        </p:txBody>
      </p:sp>
      <p:sp>
        <p:nvSpPr>
          <p:cNvPr id="17" name="TextBox 16"/>
          <p:cNvSpPr txBox="1"/>
          <p:nvPr/>
        </p:nvSpPr>
        <p:spPr>
          <a:xfrm>
            <a:off x="659806" y="5218663"/>
            <a:ext cx="1160294" cy="461665"/>
          </a:xfrm>
          <a:prstGeom prst="rect">
            <a:avLst/>
          </a:prstGeom>
          <a:noFill/>
        </p:spPr>
        <p:txBody>
          <a:bodyPr wrap="none" rtlCol="0">
            <a:spAutoFit/>
          </a:bodyPr>
          <a:lstStyle/>
          <a:p>
            <a:r>
              <a:rPr lang="en-US" sz="2400" dirty="0" smtClean="0"/>
              <a:t>C</a:t>
            </a:r>
            <a:r>
              <a:rPr lang="en-US" sz="2400" baseline="-25000" dirty="0" smtClean="0"/>
              <a:t>6</a:t>
            </a:r>
            <a:r>
              <a:rPr lang="en-US" sz="2400" dirty="0" smtClean="0"/>
              <a:t>H</a:t>
            </a:r>
            <a:r>
              <a:rPr lang="en-US" sz="2400" baseline="-25000" dirty="0" smtClean="0"/>
              <a:t>12</a:t>
            </a:r>
            <a:r>
              <a:rPr lang="en-US" sz="2400" dirty="0" smtClean="0"/>
              <a:t>O</a:t>
            </a:r>
            <a:r>
              <a:rPr lang="en-US" sz="2400" baseline="-25000" dirty="0" smtClean="0"/>
              <a:t>6</a:t>
            </a:r>
            <a:endParaRPr lang="en-US" sz="2400" baseline="-25000" dirty="0"/>
          </a:p>
        </p:txBody>
      </p:sp>
      <p:cxnSp>
        <p:nvCxnSpPr>
          <p:cNvPr id="18" name="Straight Arrow Connector 17"/>
          <p:cNvCxnSpPr/>
          <p:nvPr/>
        </p:nvCxnSpPr>
        <p:spPr>
          <a:xfrm>
            <a:off x="2296327" y="5503719"/>
            <a:ext cx="1235147" cy="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403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15" grpId="0" animBg="1"/>
      <p:bldP spid="16" grpId="0"/>
      <p:bldP spid="19" grpId="0" animBg="1"/>
      <p:bldP spid="20" grpId="0"/>
      <p:bldP spid="10" grpId="0"/>
      <p:bldP spid="11" grpId="0"/>
      <p:bldP spid="23" grpId="0"/>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4948362" y="54093"/>
            <a:ext cx="4027714" cy="682930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127000" y="28694"/>
            <a:ext cx="3773714" cy="682930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r:link="rId3">
            <a:extLst>
              <a:ext uri="{28A0092B-C50C-407E-A947-70E740481C1C}">
                <a14:useLocalDpi xmlns:a14="http://schemas.microsoft.com/office/drawing/2010/main" val="0"/>
              </a:ext>
            </a:extLst>
          </a:blip>
          <a:srcRect b="2315"/>
          <a:stretch>
            <a:fillRect/>
          </a:stretch>
        </p:blipFill>
        <p:spPr>
          <a:xfrm>
            <a:off x="937045" y="382714"/>
            <a:ext cx="2371344" cy="6431280"/>
          </a:xfrm>
          <a:prstGeom prst="rect">
            <a:avLst/>
          </a:prstGeom>
        </p:spPr>
      </p:pic>
      <p:sp>
        <p:nvSpPr>
          <p:cNvPr id="6" name="TextBox 2"/>
          <p:cNvSpPr txBox="1">
            <a:spLocks noChangeArrowheads="1"/>
          </p:cNvSpPr>
          <p:nvPr/>
        </p:nvSpPr>
        <p:spPr bwMode="auto">
          <a:xfrm>
            <a:off x="1587684" y="358504"/>
            <a:ext cx="660437"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dirty="0">
                <a:solidFill>
                  <a:srgbClr val="000000"/>
                </a:solidFill>
                <a:latin typeface="Arial"/>
                <a:ea typeface="ＭＳ Ｐゴシック" charset="0"/>
              </a:rPr>
              <a:t>Glucose</a:t>
            </a:r>
          </a:p>
        </p:txBody>
      </p:sp>
      <p:sp>
        <p:nvSpPr>
          <p:cNvPr id="7" name="TextBox 6"/>
          <p:cNvSpPr txBox="1"/>
          <p:nvPr/>
        </p:nvSpPr>
        <p:spPr>
          <a:xfrm>
            <a:off x="1773366" y="1202908"/>
            <a:ext cx="256480" cy="836768"/>
          </a:xfrm>
          <a:prstGeom prst="rect">
            <a:avLst/>
          </a:prstGeom>
          <a:noFill/>
        </p:spPr>
        <p:txBody>
          <a:bodyPr vert="vert270" wrap="none" lIns="0" tIns="0" rIns="0" bIns="0">
            <a:spAutoFit/>
          </a:bodyPr>
          <a:lstStyle/>
          <a:p>
            <a:pPr eaLnBrk="0" fontAlgn="auto" hangingPunct="0">
              <a:lnSpc>
                <a:spcPts val="2000"/>
              </a:lnSpc>
              <a:spcBef>
                <a:spcPts val="0"/>
              </a:spcBef>
              <a:spcAft>
                <a:spcPts val="0"/>
              </a:spcAft>
              <a:defRPr/>
            </a:pPr>
            <a:r>
              <a:rPr lang="en-US" sz="1300" b="1" dirty="0">
                <a:solidFill>
                  <a:srgbClr val="FFFFFF"/>
                </a:solidFill>
                <a:latin typeface="Arial"/>
                <a:ea typeface="ＭＳ Ｐゴシック" charset="0"/>
              </a:rPr>
              <a:t>Glycolysis</a:t>
            </a:r>
          </a:p>
        </p:txBody>
      </p:sp>
      <p:sp>
        <p:nvSpPr>
          <p:cNvPr id="8" name="TextBox 4"/>
          <p:cNvSpPr txBox="1">
            <a:spLocks noChangeArrowheads="1"/>
          </p:cNvSpPr>
          <p:nvPr/>
        </p:nvSpPr>
        <p:spPr bwMode="auto">
          <a:xfrm>
            <a:off x="1059842" y="1060183"/>
            <a:ext cx="484363"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a:solidFill>
                  <a:srgbClr val="000000"/>
                </a:solidFill>
                <a:latin typeface="Arial"/>
                <a:ea typeface="ＭＳ Ｐゴシック" charset="0"/>
              </a:rPr>
              <a:t>2 ADP</a:t>
            </a:r>
          </a:p>
        </p:txBody>
      </p:sp>
      <p:sp>
        <p:nvSpPr>
          <p:cNvPr id="9" name="TextBox 5"/>
          <p:cNvSpPr txBox="1">
            <a:spLocks noChangeArrowheads="1"/>
          </p:cNvSpPr>
          <p:nvPr/>
        </p:nvSpPr>
        <p:spPr bwMode="auto">
          <a:xfrm>
            <a:off x="1062223" y="1260213"/>
            <a:ext cx="234038" cy="23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dirty="0" smtClean="0">
                <a:solidFill>
                  <a:srgbClr val="000000"/>
                </a:solidFill>
                <a:latin typeface="Times New Roman" pitchFamily="18" charset="0"/>
                <a:ea typeface="ＭＳ Ｐゴシック" charset="0"/>
                <a:cs typeface="Times New Roman" pitchFamily="18" charset="0"/>
              </a:rPr>
              <a:t>+</a:t>
            </a:r>
            <a:r>
              <a:rPr lang="en-US" sz="1300" b="1" dirty="0" smtClean="0">
                <a:solidFill>
                  <a:srgbClr val="000000"/>
                </a:solidFill>
                <a:latin typeface="Arial"/>
                <a:ea typeface="ＭＳ Ｐゴシック" charset="0"/>
              </a:rPr>
              <a:t> 2</a:t>
            </a:r>
            <a:endParaRPr lang="en-US" sz="1300" b="1" dirty="0">
              <a:solidFill>
                <a:srgbClr val="000000"/>
              </a:solidFill>
              <a:latin typeface="Arial"/>
              <a:ea typeface="ＭＳ Ｐゴシック" charset="0"/>
            </a:endParaRPr>
          </a:p>
        </p:txBody>
      </p:sp>
      <p:sp>
        <p:nvSpPr>
          <p:cNvPr id="10" name="TextBox 6"/>
          <p:cNvSpPr txBox="1">
            <a:spLocks noChangeArrowheads="1"/>
          </p:cNvSpPr>
          <p:nvPr/>
        </p:nvSpPr>
        <p:spPr bwMode="auto">
          <a:xfrm>
            <a:off x="2333014" y="1078435"/>
            <a:ext cx="610745"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dirty="0">
                <a:solidFill>
                  <a:srgbClr val="000000"/>
                </a:solidFill>
                <a:latin typeface="Arial"/>
                <a:ea typeface="ＭＳ Ｐゴシック" charset="0"/>
              </a:rPr>
              <a:t>2 </a:t>
            </a:r>
            <a:r>
              <a:rPr lang="en-US" sz="1300" b="1" dirty="0" smtClean="0">
                <a:solidFill>
                  <a:srgbClr val="000000"/>
                </a:solidFill>
                <a:latin typeface="Arial"/>
                <a:ea typeface="ＭＳ Ｐゴシック" charset="0"/>
              </a:rPr>
              <a:t> NAD</a:t>
            </a:r>
            <a:r>
              <a:rPr lang="en-US" sz="1300" b="1" baseline="30000" dirty="0" smtClean="0">
                <a:solidFill>
                  <a:srgbClr val="000000"/>
                </a:solidFill>
                <a:latin typeface="Times New Roman" pitchFamily="18" charset="0"/>
                <a:ea typeface="ＭＳ Ｐゴシック" charset="0"/>
                <a:cs typeface="Times New Roman" pitchFamily="18" charset="0"/>
              </a:rPr>
              <a:t>+</a:t>
            </a:r>
            <a:endParaRPr lang="en-US" sz="1300" b="1" baseline="30000" dirty="0">
              <a:solidFill>
                <a:srgbClr val="000000"/>
              </a:solidFill>
              <a:latin typeface="Times New Roman" pitchFamily="18" charset="0"/>
              <a:ea typeface="ＭＳ Ｐゴシック" charset="0"/>
              <a:cs typeface="Times New Roman" pitchFamily="18" charset="0"/>
            </a:endParaRPr>
          </a:p>
        </p:txBody>
      </p:sp>
      <p:sp>
        <p:nvSpPr>
          <p:cNvPr id="11" name="TextBox 7"/>
          <p:cNvSpPr txBox="1">
            <a:spLocks noChangeArrowheads="1"/>
          </p:cNvSpPr>
          <p:nvPr/>
        </p:nvSpPr>
        <p:spPr bwMode="auto">
          <a:xfrm>
            <a:off x="970929" y="1888063"/>
            <a:ext cx="92974"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a:solidFill>
                  <a:srgbClr val="000000"/>
                </a:solidFill>
                <a:latin typeface="Arial"/>
                <a:ea typeface="ＭＳ Ｐゴシック" charset="0"/>
              </a:rPr>
              <a:t>2</a:t>
            </a:r>
          </a:p>
        </p:txBody>
      </p:sp>
      <p:sp>
        <p:nvSpPr>
          <p:cNvPr id="12" name="TextBox 8"/>
          <p:cNvSpPr txBox="1">
            <a:spLocks noChangeArrowheads="1"/>
          </p:cNvSpPr>
          <p:nvPr/>
        </p:nvSpPr>
        <p:spPr bwMode="auto">
          <a:xfrm>
            <a:off x="1223343" y="1890444"/>
            <a:ext cx="321050" cy="230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dirty="0">
                <a:solidFill>
                  <a:srgbClr val="000000"/>
                </a:solidFill>
                <a:latin typeface="Arial"/>
                <a:ea typeface="ＭＳ Ｐゴシック" charset="0"/>
              </a:rPr>
              <a:t>ATP</a:t>
            </a:r>
          </a:p>
        </p:txBody>
      </p:sp>
      <p:sp>
        <p:nvSpPr>
          <p:cNvPr id="13" name="TextBox 9"/>
          <p:cNvSpPr txBox="1">
            <a:spLocks noChangeArrowheads="1"/>
          </p:cNvSpPr>
          <p:nvPr/>
        </p:nvSpPr>
        <p:spPr bwMode="auto">
          <a:xfrm>
            <a:off x="2335395" y="1946798"/>
            <a:ext cx="92974" cy="230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dirty="0" smtClean="0">
                <a:solidFill>
                  <a:srgbClr val="000000"/>
                </a:solidFill>
                <a:latin typeface="Arial"/>
                <a:ea typeface="ＭＳ Ｐゴシック" charset="0"/>
              </a:rPr>
              <a:t>2</a:t>
            </a:r>
            <a:endParaRPr lang="en-US" sz="1300" b="1" dirty="0">
              <a:solidFill>
                <a:srgbClr val="000000"/>
              </a:solidFill>
              <a:latin typeface="Arial"/>
              <a:ea typeface="ＭＳ Ｐゴシック" charset="0"/>
            </a:endParaRPr>
          </a:p>
        </p:txBody>
      </p:sp>
      <p:sp>
        <p:nvSpPr>
          <p:cNvPr id="14" name="TextBox 10"/>
          <p:cNvSpPr txBox="1">
            <a:spLocks noChangeArrowheads="1"/>
          </p:cNvSpPr>
          <p:nvPr/>
        </p:nvSpPr>
        <p:spPr bwMode="auto">
          <a:xfrm>
            <a:off x="2554472" y="1792021"/>
            <a:ext cx="83356" cy="231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dirty="0" smtClean="0">
                <a:solidFill>
                  <a:srgbClr val="000000"/>
                </a:solidFill>
                <a:latin typeface="Times New Roman" pitchFamily="18" charset="0"/>
                <a:ea typeface="ＭＳ Ｐゴシック" charset="0"/>
                <a:cs typeface="Times New Roman" pitchFamily="18" charset="0"/>
              </a:rPr>
              <a:t>–</a:t>
            </a:r>
            <a:endParaRPr lang="en-US" sz="1300" b="1" dirty="0">
              <a:solidFill>
                <a:srgbClr val="000000"/>
              </a:solidFill>
              <a:latin typeface="Times New Roman" pitchFamily="18" charset="0"/>
              <a:ea typeface="ＭＳ Ｐゴシック" charset="0"/>
              <a:cs typeface="Times New Roman" pitchFamily="18" charset="0"/>
            </a:endParaRPr>
          </a:p>
        </p:txBody>
      </p:sp>
      <p:sp>
        <p:nvSpPr>
          <p:cNvPr id="15" name="TextBox 12"/>
          <p:cNvSpPr txBox="1">
            <a:spLocks noChangeArrowheads="1"/>
          </p:cNvSpPr>
          <p:nvPr/>
        </p:nvSpPr>
        <p:spPr bwMode="auto">
          <a:xfrm>
            <a:off x="1503545" y="3740674"/>
            <a:ext cx="844783"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dirty="0">
                <a:solidFill>
                  <a:srgbClr val="000000"/>
                </a:solidFill>
                <a:latin typeface="Arial"/>
                <a:ea typeface="ＭＳ Ｐゴシック" charset="0"/>
              </a:rPr>
              <a:t>2 Pyruvate</a:t>
            </a:r>
          </a:p>
        </p:txBody>
      </p:sp>
      <p:sp>
        <p:nvSpPr>
          <p:cNvPr id="16" name="TextBox 13"/>
          <p:cNvSpPr txBox="1">
            <a:spLocks noChangeArrowheads="1"/>
          </p:cNvSpPr>
          <p:nvPr/>
        </p:nvSpPr>
        <p:spPr bwMode="auto">
          <a:xfrm>
            <a:off x="2349682" y="4121674"/>
            <a:ext cx="620363"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dirty="0">
                <a:solidFill>
                  <a:srgbClr val="000000"/>
                </a:solidFill>
                <a:latin typeface="Arial"/>
                <a:ea typeface="ＭＳ Ｐゴシック" charset="0"/>
              </a:rPr>
              <a:t>2 NADH</a:t>
            </a:r>
          </a:p>
        </p:txBody>
      </p:sp>
      <p:sp>
        <p:nvSpPr>
          <p:cNvPr id="17" name="TextBox 15"/>
          <p:cNvSpPr txBox="1">
            <a:spLocks noChangeArrowheads="1"/>
          </p:cNvSpPr>
          <p:nvPr/>
        </p:nvSpPr>
        <p:spPr bwMode="auto">
          <a:xfrm>
            <a:off x="2341745" y="4990036"/>
            <a:ext cx="610745" cy="230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dirty="0">
                <a:solidFill>
                  <a:srgbClr val="000000"/>
                </a:solidFill>
                <a:latin typeface="Arial"/>
                <a:ea typeface="ＭＳ Ｐゴシック" charset="0"/>
              </a:rPr>
              <a:t>2 </a:t>
            </a:r>
            <a:r>
              <a:rPr lang="en-US" sz="1300" b="1" dirty="0" smtClean="0">
                <a:solidFill>
                  <a:srgbClr val="000000"/>
                </a:solidFill>
                <a:latin typeface="Arial"/>
                <a:ea typeface="ＭＳ Ｐゴシック" charset="0"/>
              </a:rPr>
              <a:t> NAD</a:t>
            </a:r>
            <a:r>
              <a:rPr lang="en-US" sz="1300" b="1" baseline="30000" dirty="0" smtClean="0">
                <a:solidFill>
                  <a:srgbClr val="000000"/>
                </a:solidFill>
                <a:latin typeface="Times New Roman" pitchFamily="18" charset="0"/>
                <a:ea typeface="ＭＳ Ｐゴシック" charset="0"/>
                <a:cs typeface="Times New Roman" pitchFamily="18" charset="0"/>
              </a:rPr>
              <a:t>+</a:t>
            </a:r>
            <a:endParaRPr lang="en-US" sz="1300" b="1" baseline="30000" dirty="0">
              <a:solidFill>
                <a:srgbClr val="000000"/>
              </a:solidFill>
              <a:latin typeface="Times New Roman" pitchFamily="18" charset="0"/>
              <a:ea typeface="ＭＳ Ｐゴシック" charset="0"/>
              <a:cs typeface="Times New Roman" pitchFamily="18" charset="0"/>
            </a:endParaRPr>
          </a:p>
        </p:txBody>
      </p:sp>
      <p:sp>
        <p:nvSpPr>
          <p:cNvPr id="18" name="TextBox 17"/>
          <p:cNvSpPr txBox="1">
            <a:spLocks noChangeArrowheads="1"/>
          </p:cNvSpPr>
          <p:nvPr/>
        </p:nvSpPr>
        <p:spPr bwMode="auto">
          <a:xfrm>
            <a:off x="1571011" y="6512449"/>
            <a:ext cx="726161" cy="230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dirty="0">
                <a:solidFill>
                  <a:srgbClr val="000000"/>
                </a:solidFill>
                <a:latin typeface="Arial"/>
                <a:ea typeface="ＭＳ Ｐゴシック" charset="0"/>
              </a:rPr>
              <a:t>2 L</a:t>
            </a:r>
            <a:r>
              <a:rPr lang="en-US" sz="1300" b="1" dirty="0" smtClean="0">
                <a:solidFill>
                  <a:srgbClr val="000000"/>
                </a:solidFill>
                <a:latin typeface="Arial"/>
                <a:ea typeface="ＭＳ Ｐゴシック" charset="0"/>
              </a:rPr>
              <a:t>actate</a:t>
            </a:r>
            <a:endParaRPr lang="en-US" sz="1300" b="1" dirty="0">
              <a:solidFill>
                <a:srgbClr val="000000"/>
              </a:solidFill>
              <a:latin typeface="Arial"/>
              <a:ea typeface="ＭＳ Ｐゴシック" charset="0"/>
            </a:endParaRPr>
          </a:p>
        </p:txBody>
      </p:sp>
      <p:sp>
        <p:nvSpPr>
          <p:cNvPr id="19" name="TextBox 9"/>
          <p:cNvSpPr txBox="1">
            <a:spLocks noChangeArrowheads="1"/>
          </p:cNvSpPr>
          <p:nvPr/>
        </p:nvSpPr>
        <p:spPr bwMode="auto">
          <a:xfrm>
            <a:off x="2487795" y="1944421"/>
            <a:ext cx="480901" cy="230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dirty="0" smtClean="0">
                <a:solidFill>
                  <a:srgbClr val="000000"/>
                </a:solidFill>
                <a:latin typeface="Arial"/>
                <a:ea typeface="ＭＳ Ｐゴシック" charset="0"/>
              </a:rPr>
              <a:t>NADH</a:t>
            </a:r>
            <a:endParaRPr lang="en-US" sz="1300" b="1" dirty="0">
              <a:solidFill>
                <a:srgbClr val="000000"/>
              </a:solidFill>
              <a:latin typeface="Arial"/>
              <a:ea typeface="ＭＳ Ｐゴシック" charset="0"/>
            </a:endParaRPr>
          </a:p>
        </p:txBody>
      </p:sp>
      <p:sp>
        <p:nvSpPr>
          <p:cNvPr id="20" name="TextBox 10"/>
          <p:cNvSpPr txBox="1">
            <a:spLocks noChangeArrowheads="1"/>
          </p:cNvSpPr>
          <p:nvPr/>
        </p:nvSpPr>
        <p:spPr bwMode="auto">
          <a:xfrm>
            <a:off x="2802122" y="1789643"/>
            <a:ext cx="83356" cy="231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dirty="0" smtClean="0">
                <a:solidFill>
                  <a:srgbClr val="000000"/>
                </a:solidFill>
                <a:latin typeface="Times New Roman" pitchFamily="18" charset="0"/>
                <a:ea typeface="ＭＳ Ｐゴシック" charset="0"/>
                <a:cs typeface="Times New Roman" pitchFamily="18" charset="0"/>
              </a:rPr>
              <a:t>–</a:t>
            </a:r>
            <a:endParaRPr lang="en-US" sz="1300" b="1" dirty="0">
              <a:solidFill>
                <a:srgbClr val="000000"/>
              </a:solidFill>
              <a:latin typeface="Times New Roman" pitchFamily="18" charset="0"/>
              <a:ea typeface="ＭＳ Ｐゴシック" charset="0"/>
              <a:cs typeface="Times New Roman" pitchFamily="18" charset="0"/>
            </a:endParaRPr>
          </a:p>
        </p:txBody>
      </p:sp>
      <p:sp>
        <p:nvSpPr>
          <p:cNvPr id="21" name="TextBox 10"/>
          <p:cNvSpPr txBox="1">
            <a:spLocks noChangeArrowheads="1"/>
          </p:cNvSpPr>
          <p:nvPr/>
        </p:nvSpPr>
        <p:spPr bwMode="auto">
          <a:xfrm>
            <a:off x="2556852" y="3975626"/>
            <a:ext cx="83356" cy="231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dirty="0" smtClean="0">
                <a:solidFill>
                  <a:srgbClr val="000000"/>
                </a:solidFill>
                <a:latin typeface="Times New Roman" pitchFamily="18" charset="0"/>
                <a:ea typeface="ＭＳ Ｐゴシック" charset="0"/>
                <a:cs typeface="Times New Roman" pitchFamily="18" charset="0"/>
              </a:rPr>
              <a:t>–</a:t>
            </a:r>
            <a:endParaRPr lang="en-US" sz="1300" b="1" dirty="0">
              <a:solidFill>
                <a:srgbClr val="000000"/>
              </a:solidFill>
              <a:latin typeface="Times New Roman" pitchFamily="18" charset="0"/>
              <a:ea typeface="ＭＳ Ｐゴシック" charset="0"/>
              <a:cs typeface="Times New Roman" pitchFamily="18" charset="0"/>
            </a:endParaRPr>
          </a:p>
        </p:txBody>
      </p:sp>
      <p:sp>
        <p:nvSpPr>
          <p:cNvPr id="22" name="TextBox 10"/>
          <p:cNvSpPr txBox="1">
            <a:spLocks noChangeArrowheads="1"/>
          </p:cNvSpPr>
          <p:nvPr/>
        </p:nvSpPr>
        <p:spPr bwMode="auto">
          <a:xfrm>
            <a:off x="2804502" y="3973248"/>
            <a:ext cx="83356" cy="231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dirty="0" smtClean="0">
                <a:solidFill>
                  <a:srgbClr val="000000"/>
                </a:solidFill>
                <a:latin typeface="Times New Roman" pitchFamily="18" charset="0"/>
                <a:ea typeface="ＭＳ Ｐゴシック" charset="0"/>
                <a:cs typeface="Times New Roman" pitchFamily="18" charset="0"/>
              </a:rPr>
              <a:t>–</a:t>
            </a:r>
            <a:endParaRPr lang="en-US" sz="1300" b="1" dirty="0">
              <a:solidFill>
                <a:srgbClr val="000000"/>
              </a:solidFill>
              <a:latin typeface="Times New Roman" pitchFamily="18" charset="0"/>
              <a:ea typeface="ＭＳ Ｐゴシック" charset="0"/>
              <a:cs typeface="Times New Roman" pitchFamily="18" charset="0"/>
            </a:endParaRPr>
          </a:p>
        </p:txBody>
      </p:sp>
      <p:sp>
        <p:nvSpPr>
          <p:cNvPr id="23" name="TextBox 5"/>
          <p:cNvSpPr txBox="1">
            <a:spLocks noChangeArrowheads="1"/>
          </p:cNvSpPr>
          <p:nvPr/>
        </p:nvSpPr>
        <p:spPr bwMode="auto">
          <a:xfrm>
            <a:off x="1431317" y="1298315"/>
            <a:ext cx="110608" cy="230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dirty="0" smtClean="0">
                <a:solidFill>
                  <a:srgbClr val="000000"/>
                </a:solidFill>
                <a:latin typeface="Arial"/>
                <a:ea typeface="ＭＳ Ｐゴシック" charset="0"/>
              </a:rPr>
              <a:t>P</a:t>
            </a:r>
            <a:endParaRPr lang="en-US" sz="1300" b="1" dirty="0">
              <a:solidFill>
                <a:srgbClr val="000000"/>
              </a:solidFill>
              <a:latin typeface="Arial"/>
              <a:ea typeface="ＭＳ Ｐゴシック" charset="0"/>
            </a:endParaRPr>
          </a:p>
        </p:txBody>
      </p:sp>
      <p:pic>
        <p:nvPicPr>
          <p:cNvPr id="24" name="Picture 23"/>
          <p:cNvPicPr>
            <a:picLocks noChangeAspect="1"/>
          </p:cNvPicPr>
          <p:nvPr/>
        </p:nvPicPr>
        <p:blipFill>
          <a:blip r:embed="rId2" r:link="rId4">
            <a:extLst>
              <a:ext uri="{28A0092B-C50C-407E-A947-70E740481C1C}">
                <a14:useLocalDpi xmlns:a14="http://schemas.microsoft.com/office/drawing/2010/main" val="0"/>
              </a:ext>
            </a:extLst>
          </a:blip>
          <a:srcRect b="2315"/>
          <a:stretch>
            <a:fillRect/>
          </a:stretch>
        </p:blipFill>
        <p:spPr>
          <a:xfrm>
            <a:off x="6000062" y="377952"/>
            <a:ext cx="2493264" cy="6431280"/>
          </a:xfrm>
          <a:prstGeom prst="rect">
            <a:avLst/>
          </a:prstGeom>
        </p:spPr>
      </p:pic>
      <p:sp>
        <p:nvSpPr>
          <p:cNvPr id="25" name="TextBox 2"/>
          <p:cNvSpPr txBox="1">
            <a:spLocks noChangeArrowheads="1"/>
          </p:cNvSpPr>
          <p:nvPr/>
        </p:nvSpPr>
        <p:spPr bwMode="auto">
          <a:xfrm>
            <a:off x="6756900" y="358504"/>
            <a:ext cx="660437"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a:solidFill>
                  <a:srgbClr val="000000"/>
                </a:solidFill>
                <a:latin typeface="Arial"/>
                <a:ea typeface="ＭＳ Ｐゴシック" charset="0"/>
              </a:rPr>
              <a:t>Glucose</a:t>
            </a:r>
          </a:p>
        </p:txBody>
      </p:sp>
      <p:sp>
        <p:nvSpPr>
          <p:cNvPr id="26" name="TextBox 25"/>
          <p:cNvSpPr txBox="1"/>
          <p:nvPr/>
        </p:nvSpPr>
        <p:spPr>
          <a:xfrm>
            <a:off x="6940201" y="1174336"/>
            <a:ext cx="256480" cy="836768"/>
          </a:xfrm>
          <a:prstGeom prst="rect">
            <a:avLst/>
          </a:prstGeom>
          <a:noFill/>
        </p:spPr>
        <p:txBody>
          <a:bodyPr vert="vert270" wrap="none" lIns="0" tIns="0" rIns="0" bIns="0">
            <a:spAutoFit/>
          </a:bodyPr>
          <a:lstStyle/>
          <a:p>
            <a:pPr eaLnBrk="0" fontAlgn="auto" hangingPunct="0">
              <a:lnSpc>
                <a:spcPts val="2000"/>
              </a:lnSpc>
              <a:spcBef>
                <a:spcPts val="0"/>
              </a:spcBef>
              <a:spcAft>
                <a:spcPts val="0"/>
              </a:spcAft>
              <a:defRPr/>
            </a:pPr>
            <a:r>
              <a:rPr lang="en-US" sz="1300" b="1" dirty="0">
                <a:solidFill>
                  <a:srgbClr val="FFFFFF"/>
                </a:solidFill>
                <a:latin typeface="Arial"/>
                <a:ea typeface="ＭＳ Ｐゴシック" charset="0"/>
              </a:rPr>
              <a:t>Glycolysis</a:t>
            </a:r>
          </a:p>
        </p:txBody>
      </p:sp>
      <p:sp>
        <p:nvSpPr>
          <p:cNvPr id="27" name="TextBox 4"/>
          <p:cNvSpPr txBox="1">
            <a:spLocks noChangeArrowheads="1"/>
          </p:cNvSpPr>
          <p:nvPr/>
        </p:nvSpPr>
        <p:spPr bwMode="auto">
          <a:xfrm>
            <a:off x="6245725" y="1093517"/>
            <a:ext cx="484363"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a:solidFill>
                  <a:srgbClr val="000000"/>
                </a:solidFill>
                <a:latin typeface="Arial"/>
                <a:ea typeface="ＭＳ Ｐゴシック" charset="0"/>
              </a:rPr>
              <a:t>2 ADP</a:t>
            </a:r>
          </a:p>
        </p:txBody>
      </p:sp>
      <p:sp>
        <p:nvSpPr>
          <p:cNvPr id="28" name="TextBox 5"/>
          <p:cNvSpPr txBox="1">
            <a:spLocks noChangeArrowheads="1"/>
          </p:cNvSpPr>
          <p:nvPr/>
        </p:nvSpPr>
        <p:spPr bwMode="auto">
          <a:xfrm>
            <a:off x="6243344" y="1336405"/>
            <a:ext cx="487313" cy="230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dirty="0" smtClean="0">
                <a:solidFill>
                  <a:srgbClr val="000000"/>
                </a:solidFill>
                <a:latin typeface="Times New Roman" pitchFamily="18" charset="0"/>
                <a:ea typeface="ＭＳ Ｐゴシック" charset="0"/>
                <a:cs typeface="Times New Roman" pitchFamily="18" charset="0"/>
              </a:rPr>
              <a:t>+</a:t>
            </a:r>
            <a:r>
              <a:rPr lang="en-US" sz="1300" b="1" dirty="0" smtClean="0">
                <a:solidFill>
                  <a:srgbClr val="000000"/>
                </a:solidFill>
                <a:latin typeface="Arial"/>
                <a:ea typeface="ＭＳ Ｐゴシック" charset="0"/>
              </a:rPr>
              <a:t> </a:t>
            </a:r>
            <a:r>
              <a:rPr lang="en-US" sz="1300" b="1" dirty="0">
                <a:solidFill>
                  <a:srgbClr val="000000"/>
                </a:solidFill>
                <a:latin typeface="Arial"/>
                <a:ea typeface="ＭＳ Ｐゴシック" charset="0"/>
              </a:rPr>
              <a:t>2   P</a:t>
            </a:r>
          </a:p>
        </p:txBody>
      </p:sp>
      <p:sp>
        <p:nvSpPr>
          <p:cNvPr id="29" name="TextBox 6"/>
          <p:cNvSpPr txBox="1">
            <a:spLocks noChangeArrowheads="1"/>
          </p:cNvSpPr>
          <p:nvPr/>
        </p:nvSpPr>
        <p:spPr bwMode="auto">
          <a:xfrm>
            <a:off x="7490325" y="1076054"/>
            <a:ext cx="610745"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dirty="0">
                <a:solidFill>
                  <a:srgbClr val="000000"/>
                </a:solidFill>
                <a:latin typeface="Arial"/>
                <a:ea typeface="ＭＳ Ｐゴシック" charset="0"/>
              </a:rPr>
              <a:t>2 </a:t>
            </a:r>
            <a:r>
              <a:rPr lang="en-US" sz="1300" b="1" dirty="0" smtClean="0">
                <a:solidFill>
                  <a:srgbClr val="000000"/>
                </a:solidFill>
                <a:latin typeface="Arial"/>
                <a:ea typeface="ＭＳ Ｐゴシック" charset="0"/>
              </a:rPr>
              <a:t> NAD</a:t>
            </a:r>
            <a:r>
              <a:rPr lang="en-US" sz="1300" b="1" baseline="30000" dirty="0" smtClean="0">
                <a:solidFill>
                  <a:srgbClr val="000000"/>
                </a:solidFill>
                <a:latin typeface="Times New Roman" pitchFamily="18" charset="0"/>
                <a:ea typeface="ＭＳ Ｐゴシック" charset="0"/>
                <a:cs typeface="Times New Roman" pitchFamily="18" charset="0"/>
              </a:rPr>
              <a:t>+</a:t>
            </a:r>
            <a:endParaRPr lang="en-US" sz="1300" b="1" baseline="30000" dirty="0">
              <a:solidFill>
                <a:srgbClr val="000000"/>
              </a:solidFill>
              <a:latin typeface="Times New Roman" pitchFamily="18" charset="0"/>
              <a:ea typeface="ＭＳ Ｐゴシック" charset="0"/>
              <a:cs typeface="Times New Roman" pitchFamily="18" charset="0"/>
            </a:endParaRPr>
          </a:p>
        </p:txBody>
      </p:sp>
      <p:sp>
        <p:nvSpPr>
          <p:cNvPr id="30" name="TextBox 7"/>
          <p:cNvSpPr txBox="1">
            <a:spLocks noChangeArrowheads="1"/>
          </p:cNvSpPr>
          <p:nvPr/>
        </p:nvSpPr>
        <p:spPr bwMode="auto">
          <a:xfrm>
            <a:off x="6037762" y="1909492"/>
            <a:ext cx="92974"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a:solidFill>
                  <a:srgbClr val="000000"/>
                </a:solidFill>
                <a:latin typeface="Arial"/>
                <a:ea typeface="ＭＳ Ｐゴシック" charset="0"/>
              </a:rPr>
              <a:t>2</a:t>
            </a:r>
          </a:p>
        </p:txBody>
      </p:sp>
      <p:sp>
        <p:nvSpPr>
          <p:cNvPr id="31" name="TextBox 8"/>
          <p:cNvSpPr txBox="1">
            <a:spLocks noChangeArrowheads="1"/>
          </p:cNvSpPr>
          <p:nvPr/>
        </p:nvSpPr>
        <p:spPr bwMode="auto">
          <a:xfrm>
            <a:off x="6304462" y="1914254"/>
            <a:ext cx="321050" cy="230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dirty="0">
                <a:solidFill>
                  <a:srgbClr val="000000"/>
                </a:solidFill>
                <a:latin typeface="Arial"/>
                <a:ea typeface="ＭＳ Ｐゴシック" charset="0"/>
              </a:rPr>
              <a:t>ATP</a:t>
            </a:r>
          </a:p>
        </p:txBody>
      </p:sp>
      <p:sp>
        <p:nvSpPr>
          <p:cNvPr id="32" name="TextBox 9"/>
          <p:cNvSpPr txBox="1">
            <a:spLocks noChangeArrowheads="1"/>
          </p:cNvSpPr>
          <p:nvPr/>
        </p:nvSpPr>
        <p:spPr bwMode="auto">
          <a:xfrm>
            <a:off x="7495087" y="1956322"/>
            <a:ext cx="92974" cy="230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dirty="0" smtClean="0">
                <a:solidFill>
                  <a:srgbClr val="000000"/>
                </a:solidFill>
                <a:latin typeface="Arial"/>
                <a:ea typeface="ＭＳ Ｐゴシック" charset="0"/>
              </a:rPr>
              <a:t>2</a:t>
            </a:r>
            <a:endParaRPr lang="en-US" sz="1300" b="1" dirty="0">
              <a:solidFill>
                <a:srgbClr val="000000"/>
              </a:solidFill>
              <a:latin typeface="Arial"/>
              <a:ea typeface="ＭＳ Ｐゴシック" charset="0"/>
            </a:endParaRPr>
          </a:p>
        </p:txBody>
      </p:sp>
      <p:sp>
        <p:nvSpPr>
          <p:cNvPr id="33" name="TextBox 10"/>
          <p:cNvSpPr txBox="1">
            <a:spLocks noChangeArrowheads="1"/>
          </p:cNvSpPr>
          <p:nvPr/>
        </p:nvSpPr>
        <p:spPr bwMode="auto">
          <a:xfrm>
            <a:off x="7709402" y="1799164"/>
            <a:ext cx="83356" cy="231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dirty="0" smtClean="0">
                <a:solidFill>
                  <a:srgbClr val="000000"/>
                </a:solidFill>
                <a:latin typeface="Times New Roman" pitchFamily="18" charset="0"/>
                <a:ea typeface="ＭＳ Ｐゴシック" charset="0"/>
                <a:cs typeface="Times New Roman" pitchFamily="18" charset="0"/>
              </a:rPr>
              <a:t>–</a:t>
            </a:r>
            <a:endParaRPr lang="en-US" sz="1300" b="1" dirty="0">
              <a:solidFill>
                <a:srgbClr val="000000"/>
              </a:solidFill>
              <a:latin typeface="Times New Roman" pitchFamily="18" charset="0"/>
              <a:ea typeface="ＭＳ Ｐゴシック" charset="0"/>
              <a:cs typeface="Times New Roman" pitchFamily="18" charset="0"/>
            </a:endParaRPr>
          </a:p>
        </p:txBody>
      </p:sp>
      <p:sp>
        <p:nvSpPr>
          <p:cNvPr id="34" name="TextBox 12"/>
          <p:cNvSpPr txBox="1">
            <a:spLocks noChangeArrowheads="1"/>
          </p:cNvSpPr>
          <p:nvPr/>
        </p:nvSpPr>
        <p:spPr bwMode="auto">
          <a:xfrm>
            <a:off x="6674350" y="3766867"/>
            <a:ext cx="844783"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a:solidFill>
                  <a:srgbClr val="000000"/>
                </a:solidFill>
                <a:latin typeface="Arial"/>
                <a:ea typeface="ＭＳ Ｐゴシック" charset="0"/>
              </a:rPr>
              <a:t>2 Pyruvate</a:t>
            </a:r>
          </a:p>
        </p:txBody>
      </p:sp>
      <p:sp>
        <p:nvSpPr>
          <p:cNvPr id="35" name="TextBox 13"/>
          <p:cNvSpPr txBox="1">
            <a:spLocks noChangeArrowheads="1"/>
          </p:cNvSpPr>
          <p:nvPr/>
        </p:nvSpPr>
        <p:spPr bwMode="auto">
          <a:xfrm>
            <a:off x="7504612" y="4128817"/>
            <a:ext cx="620363"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dirty="0">
                <a:solidFill>
                  <a:srgbClr val="000000"/>
                </a:solidFill>
                <a:latin typeface="Arial"/>
                <a:ea typeface="ＭＳ Ｐゴシック" charset="0"/>
              </a:rPr>
              <a:t>2 NADH</a:t>
            </a:r>
          </a:p>
        </p:txBody>
      </p:sp>
      <p:sp>
        <p:nvSpPr>
          <p:cNvPr id="36" name="TextBox 14"/>
          <p:cNvSpPr txBox="1">
            <a:spLocks noChangeArrowheads="1"/>
          </p:cNvSpPr>
          <p:nvPr/>
        </p:nvSpPr>
        <p:spPr bwMode="auto">
          <a:xfrm>
            <a:off x="6112375" y="4347892"/>
            <a:ext cx="452047" cy="230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dirty="0">
                <a:solidFill>
                  <a:srgbClr val="000000"/>
                </a:solidFill>
                <a:latin typeface="Arial"/>
                <a:ea typeface="ＭＳ Ｐゴシック" charset="0"/>
              </a:rPr>
              <a:t>2 CO</a:t>
            </a:r>
            <a:r>
              <a:rPr lang="en-US" sz="1300" b="1" baseline="-25000" dirty="0">
                <a:solidFill>
                  <a:srgbClr val="000000"/>
                </a:solidFill>
                <a:latin typeface="Arial"/>
                <a:ea typeface="ＭＳ Ｐゴシック" charset="0"/>
              </a:rPr>
              <a:t>2</a:t>
            </a:r>
          </a:p>
        </p:txBody>
      </p:sp>
      <p:sp>
        <p:nvSpPr>
          <p:cNvPr id="37" name="TextBox 15"/>
          <p:cNvSpPr txBox="1">
            <a:spLocks noChangeArrowheads="1"/>
          </p:cNvSpPr>
          <p:nvPr/>
        </p:nvSpPr>
        <p:spPr bwMode="auto">
          <a:xfrm>
            <a:off x="7496675" y="4997179"/>
            <a:ext cx="610745" cy="230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dirty="0">
                <a:solidFill>
                  <a:srgbClr val="000000"/>
                </a:solidFill>
                <a:latin typeface="Arial"/>
                <a:ea typeface="ＭＳ Ｐゴシック" charset="0"/>
              </a:rPr>
              <a:t>2 </a:t>
            </a:r>
            <a:r>
              <a:rPr lang="en-US" sz="1300" b="1" dirty="0" smtClean="0">
                <a:solidFill>
                  <a:srgbClr val="000000"/>
                </a:solidFill>
                <a:latin typeface="Arial"/>
                <a:ea typeface="ＭＳ Ｐゴシック" charset="0"/>
              </a:rPr>
              <a:t> NAD</a:t>
            </a:r>
            <a:r>
              <a:rPr lang="en-US" sz="1300" b="1" baseline="30000" dirty="0" smtClean="0">
                <a:solidFill>
                  <a:srgbClr val="000000"/>
                </a:solidFill>
                <a:latin typeface="Times New Roman" pitchFamily="18" charset="0"/>
                <a:ea typeface="ＭＳ Ｐゴシック" charset="0"/>
                <a:cs typeface="Times New Roman" pitchFamily="18" charset="0"/>
              </a:rPr>
              <a:t>+</a:t>
            </a:r>
            <a:endParaRPr lang="en-US" sz="1300" b="1" baseline="30000" dirty="0">
              <a:solidFill>
                <a:srgbClr val="000000"/>
              </a:solidFill>
              <a:latin typeface="Times New Roman" pitchFamily="18" charset="0"/>
              <a:ea typeface="ＭＳ Ｐゴシック" charset="0"/>
              <a:cs typeface="Times New Roman" pitchFamily="18" charset="0"/>
            </a:endParaRPr>
          </a:p>
        </p:txBody>
      </p:sp>
      <p:sp>
        <p:nvSpPr>
          <p:cNvPr id="38" name="TextBox 18"/>
          <p:cNvSpPr txBox="1">
            <a:spLocks noChangeArrowheads="1"/>
          </p:cNvSpPr>
          <p:nvPr/>
        </p:nvSpPr>
        <p:spPr bwMode="auto">
          <a:xfrm>
            <a:off x="6699750" y="6519592"/>
            <a:ext cx="753411" cy="256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a:solidFill>
                  <a:srgbClr val="000000"/>
                </a:solidFill>
                <a:latin typeface="Arial"/>
                <a:ea typeface="ＭＳ Ｐゴシック" charset="0"/>
              </a:rPr>
              <a:t>2 Ethanol</a:t>
            </a:r>
          </a:p>
        </p:txBody>
      </p:sp>
      <p:sp>
        <p:nvSpPr>
          <p:cNvPr id="39" name="TextBox 9"/>
          <p:cNvSpPr txBox="1">
            <a:spLocks noChangeArrowheads="1"/>
          </p:cNvSpPr>
          <p:nvPr/>
        </p:nvSpPr>
        <p:spPr bwMode="auto">
          <a:xfrm>
            <a:off x="7657011" y="1958707"/>
            <a:ext cx="480901" cy="230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dirty="0" smtClean="0">
                <a:solidFill>
                  <a:srgbClr val="000000"/>
                </a:solidFill>
                <a:latin typeface="Arial"/>
                <a:ea typeface="ＭＳ Ｐゴシック" charset="0"/>
              </a:rPr>
              <a:t>NADH</a:t>
            </a:r>
            <a:endParaRPr lang="en-US" sz="1300" b="1" dirty="0">
              <a:solidFill>
                <a:srgbClr val="000000"/>
              </a:solidFill>
              <a:latin typeface="Arial"/>
              <a:ea typeface="ＭＳ Ｐゴシック" charset="0"/>
            </a:endParaRPr>
          </a:p>
        </p:txBody>
      </p:sp>
      <p:sp>
        <p:nvSpPr>
          <p:cNvPr id="40" name="TextBox 10"/>
          <p:cNvSpPr txBox="1">
            <a:spLocks noChangeArrowheads="1"/>
          </p:cNvSpPr>
          <p:nvPr/>
        </p:nvSpPr>
        <p:spPr bwMode="auto">
          <a:xfrm>
            <a:off x="7957052" y="1796786"/>
            <a:ext cx="83356" cy="231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dirty="0" smtClean="0">
                <a:solidFill>
                  <a:srgbClr val="000000"/>
                </a:solidFill>
                <a:latin typeface="Times New Roman" pitchFamily="18" charset="0"/>
                <a:ea typeface="ＭＳ Ｐゴシック" charset="0"/>
                <a:cs typeface="Times New Roman" pitchFamily="18" charset="0"/>
              </a:rPr>
              <a:t>–</a:t>
            </a:r>
            <a:endParaRPr lang="en-US" sz="1300" b="1" dirty="0">
              <a:solidFill>
                <a:srgbClr val="000000"/>
              </a:solidFill>
              <a:latin typeface="Times New Roman" pitchFamily="18" charset="0"/>
              <a:ea typeface="ＭＳ Ｐゴシック" charset="0"/>
              <a:cs typeface="Times New Roman" pitchFamily="18" charset="0"/>
            </a:endParaRPr>
          </a:p>
        </p:txBody>
      </p:sp>
      <p:sp>
        <p:nvSpPr>
          <p:cNvPr id="41" name="TextBox 10"/>
          <p:cNvSpPr txBox="1">
            <a:spLocks noChangeArrowheads="1"/>
          </p:cNvSpPr>
          <p:nvPr/>
        </p:nvSpPr>
        <p:spPr bwMode="auto">
          <a:xfrm>
            <a:off x="7711782" y="3982769"/>
            <a:ext cx="83356" cy="231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dirty="0" smtClean="0">
                <a:solidFill>
                  <a:srgbClr val="000000"/>
                </a:solidFill>
                <a:latin typeface="Times New Roman" pitchFamily="18" charset="0"/>
                <a:ea typeface="ＭＳ Ｐゴシック" charset="0"/>
                <a:cs typeface="Times New Roman" pitchFamily="18" charset="0"/>
              </a:rPr>
              <a:t>–</a:t>
            </a:r>
            <a:endParaRPr lang="en-US" sz="1300" b="1" dirty="0">
              <a:solidFill>
                <a:srgbClr val="000000"/>
              </a:solidFill>
              <a:latin typeface="Times New Roman" pitchFamily="18" charset="0"/>
              <a:ea typeface="ＭＳ Ｐゴシック" charset="0"/>
              <a:cs typeface="Times New Roman" pitchFamily="18" charset="0"/>
            </a:endParaRPr>
          </a:p>
        </p:txBody>
      </p:sp>
      <p:sp>
        <p:nvSpPr>
          <p:cNvPr id="42" name="TextBox 10"/>
          <p:cNvSpPr txBox="1">
            <a:spLocks noChangeArrowheads="1"/>
          </p:cNvSpPr>
          <p:nvPr/>
        </p:nvSpPr>
        <p:spPr bwMode="auto">
          <a:xfrm>
            <a:off x="7959432" y="3980391"/>
            <a:ext cx="83356" cy="231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300" b="1" dirty="0" smtClean="0">
                <a:solidFill>
                  <a:srgbClr val="000000"/>
                </a:solidFill>
                <a:latin typeface="Times New Roman" pitchFamily="18" charset="0"/>
                <a:ea typeface="ＭＳ Ｐゴシック" charset="0"/>
                <a:cs typeface="Times New Roman" pitchFamily="18" charset="0"/>
              </a:rPr>
              <a:t>–</a:t>
            </a:r>
            <a:endParaRPr lang="en-US" sz="1300" b="1" dirty="0">
              <a:solidFill>
                <a:srgbClr val="000000"/>
              </a:solidFill>
              <a:latin typeface="Times New Roman" pitchFamily="18" charset="0"/>
              <a:ea typeface="ＭＳ Ｐゴシック" charset="0"/>
              <a:cs typeface="Times New Roman" pitchFamily="18" charset="0"/>
            </a:endParaRPr>
          </a:p>
        </p:txBody>
      </p:sp>
      <p:sp>
        <p:nvSpPr>
          <p:cNvPr id="43" name="Rectangle 42"/>
          <p:cNvSpPr/>
          <p:nvPr/>
        </p:nvSpPr>
        <p:spPr>
          <a:xfrm>
            <a:off x="106065" y="28694"/>
            <a:ext cx="2839915" cy="369332"/>
          </a:xfrm>
          <a:prstGeom prst="rect">
            <a:avLst/>
          </a:prstGeom>
        </p:spPr>
        <p:txBody>
          <a:bodyPr wrap="none">
            <a:spAutoFit/>
          </a:bodyPr>
          <a:lstStyle/>
          <a:p>
            <a:r>
              <a:rPr lang="en-US" b="1" dirty="0" smtClean="0">
                <a:latin typeface="Arial"/>
                <a:cs typeface="Arial"/>
              </a:rPr>
              <a:t>Lactic </a:t>
            </a:r>
            <a:r>
              <a:rPr lang="en-US" b="1" dirty="0">
                <a:latin typeface="Arial"/>
                <a:cs typeface="Arial"/>
              </a:rPr>
              <a:t>acid fermentation</a:t>
            </a:r>
            <a:endParaRPr lang="en-US" dirty="0"/>
          </a:p>
        </p:txBody>
      </p:sp>
      <p:sp>
        <p:nvSpPr>
          <p:cNvPr id="44" name="Rectangle 43"/>
          <p:cNvSpPr/>
          <p:nvPr/>
        </p:nvSpPr>
        <p:spPr>
          <a:xfrm>
            <a:off x="4926403" y="0"/>
            <a:ext cx="2493103" cy="369332"/>
          </a:xfrm>
          <a:prstGeom prst="rect">
            <a:avLst/>
          </a:prstGeom>
        </p:spPr>
        <p:txBody>
          <a:bodyPr wrap="none">
            <a:spAutoFit/>
          </a:bodyPr>
          <a:lstStyle/>
          <a:p>
            <a:r>
              <a:rPr lang="en-US" b="1" dirty="0" smtClean="0">
                <a:latin typeface="Arial"/>
                <a:cs typeface="Arial"/>
              </a:rPr>
              <a:t>Alcohol </a:t>
            </a:r>
            <a:r>
              <a:rPr lang="en-US" b="1" dirty="0">
                <a:latin typeface="Arial"/>
                <a:cs typeface="Arial"/>
              </a:rPr>
              <a:t>fermentation</a:t>
            </a:r>
            <a:endParaRPr lang="en-US" dirty="0"/>
          </a:p>
        </p:txBody>
      </p:sp>
    </p:spTree>
    <p:extLst>
      <p:ext uri="{BB962C8B-B14F-4D97-AF65-F5344CB8AC3E}">
        <p14:creationId xmlns:p14="http://schemas.microsoft.com/office/powerpoint/2010/main" val="14661062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a:bodyPr>
          <a:lstStyle/>
          <a:p>
            <a:r>
              <a:rPr lang="en-US" sz="3200" b="1" dirty="0" smtClean="0">
                <a:solidFill>
                  <a:srgbClr val="4782AB"/>
                </a:solidFill>
                <a:latin typeface="Arial"/>
                <a:cs typeface="Arial"/>
              </a:rPr>
              <a:t>Fermentation enables cells to produce ATP without oxygen</a:t>
            </a:r>
            <a:endParaRPr lang="en-US" sz="3200" b="1" dirty="0">
              <a:solidFill>
                <a:srgbClr val="4782AB"/>
              </a:solidFill>
              <a:latin typeface="Arial"/>
              <a:cs typeface="Arial"/>
            </a:endParaRPr>
          </a:p>
        </p:txBody>
      </p:sp>
      <p:sp>
        <p:nvSpPr>
          <p:cNvPr id="74755" name="Rectangle 3"/>
          <p:cNvSpPr>
            <a:spLocks noGrp="1" noChangeArrowheads="1"/>
          </p:cNvSpPr>
          <p:nvPr>
            <p:ph idx="1"/>
          </p:nvPr>
        </p:nvSpPr>
        <p:spPr/>
        <p:txBody>
          <a:bodyPr/>
          <a:lstStyle/>
          <a:p>
            <a:r>
              <a:rPr lang="en-US" dirty="0" smtClean="0">
                <a:latin typeface="Arial"/>
                <a:cs typeface="Arial"/>
              </a:rPr>
              <a:t>Fermentation is a way of harvesting chemical energy that does not require oxygen. </a:t>
            </a:r>
          </a:p>
          <a:p>
            <a:r>
              <a:rPr lang="en-US" dirty="0" smtClean="0">
                <a:latin typeface="Arial"/>
                <a:cs typeface="Arial"/>
              </a:rPr>
              <a:t>Under anaerobic conditions, muscle cells, yeasts, and certain bacteria produce ATP by glycolysis. </a:t>
            </a:r>
          </a:p>
          <a:p>
            <a:r>
              <a:rPr lang="en-US" dirty="0" smtClean="0">
                <a:latin typeface="Arial"/>
                <a:cs typeface="Arial"/>
              </a:rPr>
              <a:t>NAD</a:t>
            </a:r>
            <a:r>
              <a:rPr lang="en-US" baseline="30000" dirty="0" smtClean="0">
                <a:latin typeface="Arial"/>
                <a:cs typeface="Arial"/>
              </a:rPr>
              <a:t>+</a:t>
            </a:r>
            <a:r>
              <a:rPr lang="en-US" dirty="0" smtClean="0">
                <a:latin typeface="Arial"/>
                <a:cs typeface="Arial"/>
              </a:rPr>
              <a:t> is recycled from NADH as pyruvate is reduced to </a:t>
            </a:r>
          </a:p>
          <a:p>
            <a:pPr lvl="1"/>
            <a:r>
              <a:rPr lang="en-US" smtClean="0">
                <a:latin typeface="Arial"/>
                <a:cs typeface="Arial"/>
              </a:rPr>
              <a:t>Lactic acid (</a:t>
            </a:r>
            <a:r>
              <a:rPr lang="en-US" dirty="0" smtClean="0">
                <a:latin typeface="Arial"/>
                <a:cs typeface="Arial"/>
              </a:rPr>
              <a:t>in </a:t>
            </a:r>
            <a:r>
              <a:rPr lang="en-US" b="1" dirty="0" smtClean="0">
                <a:latin typeface="Arial"/>
                <a:cs typeface="Arial"/>
              </a:rPr>
              <a:t>lactic acid fermentation</a:t>
            </a:r>
            <a:r>
              <a:rPr lang="en-US" dirty="0" smtClean="0">
                <a:latin typeface="Arial"/>
                <a:cs typeface="Arial"/>
              </a:rPr>
              <a:t>) or </a:t>
            </a:r>
          </a:p>
          <a:p>
            <a:pPr lvl="1"/>
            <a:r>
              <a:rPr lang="en-US" dirty="0" smtClean="0">
                <a:latin typeface="Arial"/>
                <a:cs typeface="Arial"/>
              </a:rPr>
              <a:t>alcohol and CO</a:t>
            </a:r>
            <a:r>
              <a:rPr lang="en-US" baseline="-25000" dirty="0" smtClean="0">
                <a:latin typeface="Arial"/>
                <a:cs typeface="Arial"/>
              </a:rPr>
              <a:t>2</a:t>
            </a:r>
            <a:r>
              <a:rPr lang="en-US" dirty="0" smtClean="0">
                <a:latin typeface="Arial"/>
                <a:cs typeface="Arial"/>
              </a:rPr>
              <a:t> (in </a:t>
            </a:r>
            <a:r>
              <a:rPr lang="en-US" b="1" dirty="0" smtClean="0">
                <a:latin typeface="Arial"/>
                <a:cs typeface="Arial"/>
              </a:rPr>
              <a:t>alcohol fermentation</a:t>
            </a:r>
            <a:r>
              <a:rPr lang="en-US" dirty="0" smtClean="0">
                <a:latin typeface="Arial"/>
                <a:cs typeface="Arial"/>
              </a:rPr>
              <a:t>).</a:t>
            </a:r>
            <a:endParaRPr lang="en-US" dirty="0">
              <a:latin typeface="Arial"/>
              <a:cs typeface="Arial"/>
            </a:endParaRPr>
          </a:p>
        </p:txBody>
      </p:sp>
    </p:spTree>
    <p:extLst>
      <p:ext uri="{BB962C8B-B14F-4D97-AF65-F5344CB8AC3E}">
        <p14:creationId xmlns:p14="http://schemas.microsoft.com/office/powerpoint/2010/main" val="2101438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r:link="rId4">
            <a:extLst>
              <a:ext uri="{28A0092B-C50C-407E-A947-70E740481C1C}">
                <a14:useLocalDpi xmlns:a14="http://schemas.microsoft.com/office/drawing/2010/main" val="0"/>
              </a:ext>
            </a:extLst>
          </a:blip>
          <a:srcRect b="53101"/>
          <a:stretch/>
        </p:blipFill>
        <p:spPr>
          <a:xfrm>
            <a:off x="74635" y="1702689"/>
            <a:ext cx="8924672" cy="1378018"/>
          </a:xfrm>
          <a:prstGeom prst="rect">
            <a:avLst/>
          </a:prstGeom>
        </p:spPr>
      </p:pic>
      <p:sp>
        <p:nvSpPr>
          <p:cNvPr id="11" name="TextBox 2"/>
          <p:cNvSpPr txBox="1">
            <a:spLocks noChangeArrowheads="1"/>
          </p:cNvSpPr>
          <p:nvPr/>
        </p:nvSpPr>
        <p:spPr bwMode="auto">
          <a:xfrm>
            <a:off x="1638177" y="1707593"/>
            <a:ext cx="2737096" cy="646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500"/>
              </a:lnSpc>
            </a:pPr>
            <a:r>
              <a:rPr lang="en-US" sz="2300" b="1" dirty="0" smtClean="0">
                <a:solidFill>
                  <a:srgbClr val="000000"/>
                </a:solidFill>
                <a:latin typeface="Arial"/>
                <a:ea typeface="ＭＳ Ｐゴシック" charset="0"/>
              </a:rPr>
              <a:t>Loss of electrons</a:t>
            </a:r>
          </a:p>
          <a:p>
            <a:pPr algn="ctr" eaLnBrk="0" hangingPunct="0">
              <a:lnSpc>
                <a:spcPts val="2500"/>
              </a:lnSpc>
            </a:pPr>
            <a:r>
              <a:rPr lang="en-US" sz="2300" b="1" dirty="0" smtClean="0">
                <a:solidFill>
                  <a:srgbClr val="000000"/>
                </a:solidFill>
                <a:latin typeface="Arial"/>
                <a:ea typeface="ＭＳ Ｐゴシック" charset="0"/>
              </a:rPr>
              <a:t>(becomes oxidized) </a:t>
            </a:r>
            <a:endParaRPr lang="en-US" sz="2300" b="1" dirty="0">
              <a:solidFill>
                <a:srgbClr val="000000"/>
              </a:solidFill>
              <a:latin typeface="Arial"/>
              <a:ea typeface="ＭＳ Ｐゴシック" charset="0"/>
            </a:endParaRPr>
          </a:p>
        </p:txBody>
      </p:sp>
      <p:sp>
        <p:nvSpPr>
          <p:cNvPr id="12" name="TextBox 4"/>
          <p:cNvSpPr txBox="1">
            <a:spLocks noChangeArrowheads="1"/>
          </p:cNvSpPr>
          <p:nvPr/>
        </p:nvSpPr>
        <p:spPr bwMode="auto">
          <a:xfrm>
            <a:off x="285827" y="3071256"/>
            <a:ext cx="1091646" cy="32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500"/>
              </a:lnSpc>
            </a:pPr>
            <a:r>
              <a:rPr lang="en-US" sz="2300" b="1" dirty="0" smtClean="0">
                <a:solidFill>
                  <a:srgbClr val="000000"/>
                </a:solidFill>
                <a:latin typeface="Arial"/>
                <a:ea typeface="ＭＳ Ｐゴシック" charset="0"/>
              </a:rPr>
              <a:t>C</a:t>
            </a:r>
            <a:r>
              <a:rPr lang="en-US" sz="2300" b="1" baseline="-25000" dirty="0" smtClean="0">
                <a:solidFill>
                  <a:srgbClr val="000000"/>
                </a:solidFill>
                <a:latin typeface="Arial"/>
                <a:ea typeface="ＭＳ Ｐゴシック" charset="0"/>
              </a:rPr>
              <a:t>6</a:t>
            </a:r>
            <a:r>
              <a:rPr lang="en-US" sz="2300" b="1" dirty="0" smtClean="0">
                <a:solidFill>
                  <a:srgbClr val="000000"/>
                </a:solidFill>
                <a:latin typeface="Arial"/>
                <a:ea typeface="ＭＳ Ｐゴシック" charset="0"/>
              </a:rPr>
              <a:t>H</a:t>
            </a:r>
            <a:r>
              <a:rPr lang="en-US" sz="2300" b="1" baseline="-25000" dirty="0" smtClean="0">
                <a:solidFill>
                  <a:srgbClr val="000000"/>
                </a:solidFill>
                <a:latin typeface="Arial"/>
                <a:ea typeface="ＭＳ Ｐゴシック" charset="0"/>
              </a:rPr>
              <a:t>12</a:t>
            </a:r>
            <a:r>
              <a:rPr lang="en-US" sz="2300" b="1" dirty="0" smtClean="0">
                <a:solidFill>
                  <a:srgbClr val="000000"/>
                </a:solidFill>
                <a:latin typeface="Arial"/>
                <a:ea typeface="ＭＳ Ｐゴシック" charset="0"/>
              </a:rPr>
              <a:t>O</a:t>
            </a:r>
            <a:r>
              <a:rPr lang="en-US" sz="2300" b="1" baseline="-25000" dirty="0" smtClean="0">
                <a:solidFill>
                  <a:srgbClr val="000000"/>
                </a:solidFill>
                <a:latin typeface="Arial"/>
                <a:ea typeface="ＭＳ Ｐゴシック" charset="0"/>
              </a:rPr>
              <a:t>6</a:t>
            </a:r>
            <a:endParaRPr lang="en-US" sz="2300" b="1" dirty="0">
              <a:solidFill>
                <a:srgbClr val="000000"/>
              </a:solidFill>
              <a:latin typeface="Arial"/>
              <a:ea typeface="ＭＳ Ｐゴシック" charset="0"/>
            </a:endParaRPr>
          </a:p>
        </p:txBody>
      </p:sp>
      <p:sp>
        <p:nvSpPr>
          <p:cNvPr id="14" name="TextBox 6"/>
          <p:cNvSpPr txBox="1">
            <a:spLocks noChangeArrowheads="1"/>
          </p:cNvSpPr>
          <p:nvPr/>
        </p:nvSpPr>
        <p:spPr bwMode="auto">
          <a:xfrm>
            <a:off x="1031876" y="3047824"/>
            <a:ext cx="7638804" cy="326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500"/>
              </a:lnSpc>
            </a:pPr>
            <a:r>
              <a:rPr lang="en-US" sz="2300" dirty="0" smtClean="0">
                <a:solidFill>
                  <a:srgbClr val="000000"/>
                </a:solidFill>
                <a:latin typeface="Arial"/>
                <a:ea typeface="ＭＳ Ｐゴシック" charset="0"/>
              </a:rPr>
              <a:t>      +                                                   +                 + </a:t>
            </a:r>
            <a:r>
              <a:rPr lang="en-US" sz="2300" b="1" dirty="0" smtClean="0">
                <a:solidFill>
                  <a:srgbClr val="000000"/>
                </a:solidFill>
                <a:latin typeface="Arial"/>
                <a:ea typeface="ＭＳ Ｐゴシック" charset="0"/>
              </a:rPr>
              <a:t>energy</a:t>
            </a:r>
            <a:endParaRPr lang="en-US" sz="2300" b="1" dirty="0">
              <a:solidFill>
                <a:srgbClr val="000000"/>
              </a:solidFill>
              <a:latin typeface="Arial"/>
              <a:ea typeface="ＭＳ Ｐゴシック" charset="0"/>
            </a:endParaRPr>
          </a:p>
        </p:txBody>
      </p:sp>
      <p:sp>
        <p:nvSpPr>
          <p:cNvPr id="17" name="TextBox 4"/>
          <p:cNvSpPr txBox="1">
            <a:spLocks noChangeArrowheads="1"/>
          </p:cNvSpPr>
          <p:nvPr/>
        </p:nvSpPr>
        <p:spPr bwMode="auto">
          <a:xfrm>
            <a:off x="2128337" y="3074431"/>
            <a:ext cx="583493" cy="32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500"/>
              </a:lnSpc>
            </a:pPr>
            <a:r>
              <a:rPr lang="en-US" sz="2300" b="1" dirty="0" smtClean="0">
                <a:solidFill>
                  <a:srgbClr val="000000"/>
                </a:solidFill>
                <a:latin typeface="Arial"/>
                <a:ea typeface="ＭＳ Ｐゴシック" charset="0"/>
              </a:rPr>
              <a:t>6 </a:t>
            </a:r>
            <a:r>
              <a:rPr lang="en-US" sz="2300" b="1" dirty="0">
                <a:solidFill>
                  <a:srgbClr val="000000"/>
                </a:solidFill>
                <a:latin typeface="Arial"/>
                <a:ea typeface="ＭＳ Ｐゴシック" charset="0"/>
              </a:rPr>
              <a:t>O</a:t>
            </a:r>
            <a:r>
              <a:rPr lang="en-US" sz="2300" b="1" baseline="-25000" dirty="0">
                <a:solidFill>
                  <a:srgbClr val="000000"/>
                </a:solidFill>
                <a:latin typeface="Arial"/>
                <a:ea typeface="ＭＳ Ｐゴシック" charset="0"/>
              </a:rPr>
              <a:t>2</a:t>
            </a:r>
          </a:p>
        </p:txBody>
      </p:sp>
      <p:sp>
        <p:nvSpPr>
          <p:cNvPr id="3" name="Oval 2"/>
          <p:cNvSpPr/>
          <p:nvPr/>
        </p:nvSpPr>
        <p:spPr bwMode="auto">
          <a:xfrm>
            <a:off x="262281" y="2820729"/>
            <a:ext cx="1121609" cy="1072207"/>
          </a:xfrm>
          <a:prstGeom prst="ellipse">
            <a:avLst/>
          </a:prstGeom>
          <a:gradFill flip="none" rotWithShape="1">
            <a:gsLst>
              <a:gs pos="0">
                <a:srgbClr val="894CF8"/>
              </a:gs>
              <a:gs pos="100000">
                <a:srgbClr val="FFFFFF"/>
              </a:gs>
            </a:gsLst>
            <a:lin ang="0" scaled="1"/>
            <a:tileRect/>
          </a:gra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84" charset="0"/>
            </a:endParaRPr>
          </a:p>
        </p:txBody>
      </p:sp>
      <p:sp>
        <p:nvSpPr>
          <p:cNvPr id="18" name="Oval 17"/>
          <p:cNvSpPr/>
          <p:nvPr/>
        </p:nvSpPr>
        <p:spPr bwMode="auto">
          <a:xfrm>
            <a:off x="1768840" y="2808174"/>
            <a:ext cx="1121609" cy="1072207"/>
          </a:xfrm>
          <a:prstGeom prst="ellipse">
            <a:avLst/>
          </a:prstGeom>
          <a:gradFill flip="none" rotWithShape="1">
            <a:gsLst>
              <a:gs pos="0">
                <a:srgbClr val="F2C552"/>
              </a:gs>
              <a:gs pos="100000">
                <a:srgbClr val="FFFFFF"/>
              </a:gs>
            </a:gsLst>
            <a:lin ang="9540000" scaled="0"/>
            <a:tileRect/>
          </a:gra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84" charset="0"/>
            </a:endParaRPr>
          </a:p>
        </p:txBody>
      </p:sp>
      <p:sp>
        <p:nvSpPr>
          <p:cNvPr id="19" name="Oval 18"/>
          <p:cNvSpPr/>
          <p:nvPr/>
        </p:nvSpPr>
        <p:spPr bwMode="auto">
          <a:xfrm>
            <a:off x="855455" y="2887331"/>
            <a:ext cx="379368" cy="362901"/>
          </a:xfrm>
          <a:prstGeom prst="ellipse">
            <a:avLst/>
          </a:prstGeom>
          <a:solidFill>
            <a:srgbClr val="FF0000"/>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84" charset="0"/>
            </a:endParaRPr>
          </a:p>
        </p:txBody>
      </p:sp>
      <p:sp>
        <p:nvSpPr>
          <p:cNvPr id="20" name="TextBox 4"/>
          <p:cNvSpPr txBox="1">
            <a:spLocks noChangeArrowheads="1"/>
          </p:cNvSpPr>
          <p:nvPr/>
        </p:nvSpPr>
        <p:spPr bwMode="auto">
          <a:xfrm>
            <a:off x="4612899" y="3058701"/>
            <a:ext cx="1091646" cy="32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500"/>
              </a:lnSpc>
            </a:pPr>
            <a:r>
              <a:rPr lang="en-US" sz="2300" b="1" dirty="0" smtClean="0">
                <a:solidFill>
                  <a:srgbClr val="000000"/>
                </a:solidFill>
                <a:latin typeface="Arial"/>
                <a:ea typeface="ＭＳ Ｐゴシック" charset="0"/>
              </a:rPr>
              <a:t>C</a:t>
            </a:r>
            <a:r>
              <a:rPr lang="en-US" sz="2300" b="1" baseline="-25000" dirty="0" smtClean="0">
                <a:solidFill>
                  <a:srgbClr val="000000"/>
                </a:solidFill>
                <a:latin typeface="Arial"/>
                <a:ea typeface="ＭＳ Ｐゴシック" charset="0"/>
              </a:rPr>
              <a:t>6</a:t>
            </a:r>
            <a:r>
              <a:rPr lang="en-US" sz="2300" b="1" dirty="0" smtClean="0">
                <a:solidFill>
                  <a:srgbClr val="000000"/>
                </a:solidFill>
                <a:latin typeface="Arial"/>
                <a:ea typeface="ＭＳ Ｐゴシック" charset="0"/>
              </a:rPr>
              <a:t>H</a:t>
            </a:r>
            <a:r>
              <a:rPr lang="en-US" sz="2300" b="1" baseline="-25000" dirty="0" smtClean="0">
                <a:solidFill>
                  <a:srgbClr val="000000"/>
                </a:solidFill>
                <a:latin typeface="Arial"/>
                <a:ea typeface="ＭＳ Ｐゴシック" charset="0"/>
              </a:rPr>
              <a:t>12</a:t>
            </a:r>
            <a:r>
              <a:rPr lang="en-US" sz="2300" b="1" dirty="0" smtClean="0">
                <a:solidFill>
                  <a:srgbClr val="000000"/>
                </a:solidFill>
                <a:latin typeface="Arial"/>
                <a:ea typeface="ＭＳ Ｐゴシック" charset="0"/>
              </a:rPr>
              <a:t>O</a:t>
            </a:r>
            <a:r>
              <a:rPr lang="en-US" sz="2300" b="1" baseline="-25000" dirty="0" smtClean="0">
                <a:solidFill>
                  <a:srgbClr val="000000"/>
                </a:solidFill>
                <a:latin typeface="Arial"/>
                <a:ea typeface="ＭＳ Ｐゴシック" charset="0"/>
              </a:rPr>
              <a:t>6</a:t>
            </a:r>
            <a:endParaRPr lang="en-US" sz="2300" b="1" dirty="0">
              <a:solidFill>
                <a:srgbClr val="000000"/>
              </a:solidFill>
              <a:latin typeface="Arial"/>
              <a:ea typeface="ＭＳ Ｐゴシック" charset="0"/>
            </a:endParaRPr>
          </a:p>
        </p:txBody>
      </p:sp>
      <p:sp>
        <p:nvSpPr>
          <p:cNvPr id="24" name="Oval 23"/>
          <p:cNvSpPr/>
          <p:nvPr/>
        </p:nvSpPr>
        <p:spPr bwMode="auto">
          <a:xfrm>
            <a:off x="4589353" y="2808174"/>
            <a:ext cx="1121609" cy="1072207"/>
          </a:xfrm>
          <a:prstGeom prst="ellipse">
            <a:avLst/>
          </a:prstGeom>
          <a:gradFill flip="none" rotWithShape="1">
            <a:gsLst>
              <a:gs pos="0">
                <a:srgbClr val="894CF8"/>
              </a:gs>
              <a:gs pos="100000">
                <a:srgbClr val="FFFFFF"/>
              </a:gs>
            </a:gsLst>
            <a:lin ang="0" scaled="1"/>
            <a:tileRect/>
          </a:gra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84" charset="0"/>
            </a:endParaRPr>
          </a:p>
        </p:txBody>
      </p:sp>
      <p:pic>
        <p:nvPicPr>
          <p:cNvPr id="28" name="Picture 27"/>
          <p:cNvPicPr>
            <a:picLocks noChangeAspect="1"/>
          </p:cNvPicPr>
          <p:nvPr/>
        </p:nvPicPr>
        <p:blipFill rotWithShape="1">
          <a:blip r:embed="rId3" r:link="rId4">
            <a:extLst>
              <a:ext uri="{28A0092B-C50C-407E-A947-70E740481C1C}">
                <a14:useLocalDpi xmlns:a14="http://schemas.microsoft.com/office/drawing/2010/main" val="0"/>
              </a:ext>
            </a:extLst>
          </a:blip>
          <a:srcRect l="23777" t="51005" r="22185" b="5188"/>
          <a:stretch/>
        </p:blipFill>
        <p:spPr>
          <a:xfrm>
            <a:off x="1945361" y="4032250"/>
            <a:ext cx="4976733" cy="1287179"/>
          </a:xfrm>
          <a:prstGeom prst="rect">
            <a:avLst/>
          </a:prstGeom>
        </p:spPr>
      </p:pic>
      <p:sp>
        <p:nvSpPr>
          <p:cNvPr id="15" name="TextBox 7"/>
          <p:cNvSpPr txBox="1">
            <a:spLocks noChangeArrowheads="1"/>
          </p:cNvSpPr>
          <p:nvPr/>
        </p:nvSpPr>
        <p:spPr bwMode="auto">
          <a:xfrm>
            <a:off x="3011918" y="4501335"/>
            <a:ext cx="2704548" cy="646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500"/>
              </a:lnSpc>
            </a:pPr>
            <a:r>
              <a:rPr lang="en-US" sz="2300" b="1" dirty="0" smtClean="0">
                <a:solidFill>
                  <a:srgbClr val="000000"/>
                </a:solidFill>
                <a:latin typeface="Arial"/>
                <a:ea typeface="ＭＳ Ｐゴシック" charset="0"/>
              </a:rPr>
              <a:t>Gain of electrons</a:t>
            </a:r>
          </a:p>
          <a:p>
            <a:pPr algn="ctr" eaLnBrk="0" hangingPunct="0">
              <a:lnSpc>
                <a:spcPts val="2500"/>
              </a:lnSpc>
            </a:pPr>
            <a:r>
              <a:rPr lang="en-US" sz="2300" b="1" dirty="0" smtClean="0">
                <a:solidFill>
                  <a:srgbClr val="000000"/>
                </a:solidFill>
                <a:latin typeface="Arial"/>
                <a:ea typeface="ＭＳ Ｐゴシック" charset="0"/>
              </a:rPr>
              <a:t>(becomes reduced) </a:t>
            </a:r>
            <a:endParaRPr lang="en-US" sz="2300" b="1" dirty="0">
              <a:solidFill>
                <a:srgbClr val="000000"/>
              </a:solidFill>
              <a:latin typeface="Arial"/>
              <a:ea typeface="ＭＳ Ｐゴシック" charset="0"/>
            </a:endParaRPr>
          </a:p>
        </p:txBody>
      </p:sp>
      <p:sp>
        <p:nvSpPr>
          <p:cNvPr id="29" name="Oval 28"/>
          <p:cNvSpPr/>
          <p:nvPr/>
        </p:nvSpPr>
        <p:spPr bwMode="auto">
          <a:xfrm>
            <a:off x="6110777" y="2795619"/>
            <a:ext cx="1121609" cy="1072207"/>
          </a:xfrm>
          <a:prstGeom prst="ellipse">
            <a:avLst/>
          </a:prstGeom>
          <a:gradFill flip="none" rotWithShape="1">
            <a:gsLst>
              <a:gs pos="0">
                <a:srgbClr val="F2C552"/>
              </a:gs>
              <a:gs pos="100000">
                <a:srgbClr val="FFFFFF"/>
              </a:gs>
            </a:gsLst>
            <a:lin ang="9540000" scaled="0"/>
            <a:tileRect/>
          </a:gra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84" charset="0"/>
            </a:endParaRPr>
          </a:p>
        </p:txBody>
      </p:sp>
      <p:sp>
        <p:nvSpPr>
          <p:cNvPr id="26" name="Oval 25"/>
          <p:cNvSpPr/>
          <p:nvPr/>
        </p:nvSpPr>
        <p:spPr bwMode="auto">
          <a:xfrm>
            <a:off x="6767213" y="2892512"/>
            <a:ext cx="379368" cy="362901"/>
          </a:xfrm>
          <a:prstGeom prst="ellipse">
            <a:avLst/>
          </a:prstGeom>
          <a:solidFill>
            <a:srgbClr val="FF0000"/>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84" charset="0"/>
            </a:endParaRPr>
          </a:p>
        </p:txBody>
      </p:sp>
      <p:sp>
        <p:nvSpPr>
          <p:cNvPr id="30" name="Rectangle 2"/>
          <p:cNvSpPr>
            <a:spLocks noGrp="1" noChangeArrowheads="1"/>
          </p:cNvSpPr>
          <p:nvPr>
            <p:ph type="title" idx="4294967295"/>
          </p:nvPr>
        </p:nvSpPr>
        <p:spPr>
          <a:xfrm>
            <a:off x="0" y="194421"/>
            <a:ext cx="9144000" cy="914400"/>
          </a:xfrm>
        </p:spPr>
        <p:txBody>
          <a:bodyPr>
            <a:noAutofit/>
          </a:bodyPr>
          <a:lstStyle/>
          <a:p>
            <a:pPr algn="ctr"/>
            <a:r>
              <a:rPr lang="en-US" sz="2800" b="1" dirty="0">
                <a:solidFill>
                  <a:srgbClr val="4782AB"/>
                </a:solidFill>
                <a:effectLst/>
                <a:latin typeface="Arial"/>
                <a:cs typeface="Arial"/>
              </a:rPr>
              <a:t>Cellular Respiration </a:t>
            </a:r>
            <a:r>
              <a:rPr lang="en-US" sz="2800" b="1" dirty="0" smtClean="0">
                <a:solidFill>
                  <a:srgbClr val="4782AB"/>
                </a:solidFill>
                <a:effectLst/>
                <a:latin typeface="Arial"/>
                <a:cs typeface="Arial"/>
              </a:rPr>
              <a:t>is a </a:t>
            </a:r>
            <a:br>
              <a:rPr lang="en-US" sz="2800" b="1" dirty="0" smtClean="0">
                <a:solidFill>
                  <a:srgbClr val="4782AB"/>
                </a:solidFill>
                <a:effectLst/>
                <a:latin typeface="Arial"/>
                <a:cs typeface="Arial"/>
              </a:rPr>
            </a:br>
            <a:r>
              <a:rPr lang="en-US" sz="2800" b="1" dirty="0" smtClean="0">
                <a:solidFill>
                  <a:srgbClr val="4782AB"/>
                </a:solidFill>
                <a:effectLst/>
                <a:latin typeface="Arial"/>
                <a:cs typeface="Arial"/>
              </a:rPr>
              <a:t>reduction</a:t>
            </a:r>
            <a:r>
              <a:rPr lang="en-US" sz="2800" b="1" dirty="0">
                <a:solidFill>
                  <a:srgbClr val="4782AB"/>
                </a:solidFill>
                <a:latin typeface="Arial"/>
                <a:cs typeface="Arial"/>
              </a:rPr>
              <a:t>-oxidation(=</a:t>
            </a:r>
            <a:r>
              <a:rPr lang="en-US" sz="2800" b="1" dirty="0" smtClean="0">
                <a:solidFill>
                  <a:srgbClr val="4782AB"/>
                </a:solidFill>
                <a:latin typeface="Arial"/>
                <a:cs typeface="Arial"/>
              </a:rPr>
              <a:t>redox) reaction</a:t>
            </a:r>
            <a:endParaRPr lang="en-US" sz="2800" b="1" dirty="0">
              <a:solidFill>
                <a:srgbClr val="4782AB"/>
              </a:solidFill>
              <a:effectLst/>
              <a:latin typeface="Arial"/>
              <a:cs typeface="Arial"/>
            </a:endParaRPr>
          </a:p>
        </p:txBody>
      </p:sp>
      <p:sp>
        <p:nvSpPr>
          <p:cNvPr id="6" name="Rectangle 5"/>
          <p:cNvSpPr/>
          <p:nvPr/>
        </p:nvSpPr>
        <p:spPr>
          <a:xfrm>
            <a:off x="7232386" y="5433762"/>
            <a:ext cx="1514708" cy="523220"/>
          </a:xfrm>
          <a:prstGeom prst="rect">
            <a:avLst/>
          </a:prstGeom>
        </p:spPr>
        <p:txBody>
          <a:bodyPr wrap="none">
            <a:spAutoFit/>
          </a:bodyPr>
          <a:lstStyle/>
          <a:p>
            <a:r>
              <a:rPr kumimoji="1" lang="en-US" sz="2800" b="1" dirty="0">
                <a:solidFill>
                  <a:srgbClr val="FF0000"/>
                </a:solidFill>
                <a:latin typeface="Arial"/>
                <a:cs typeface="Arial"/>
              </a:rPr>
              <a:t>OIL RIG</a:t>
            </a:r>
            <a:endParaRPr lang="en-US" sz="2800" b="1" dirty="0"/>
          </a:p>
        </p:txBody>
      </p:sp>
      <p:sp>
        <p:nvSpPr>
          <p:cNvPr id="8" name="TextBox 7"/>
          <p:cNvSpPr txBox="1"/>
          <p:nvPr/>
        </p:nvSpPr>
        <p:spPr>
          <a:xfrm>
            <a:off x="815861" y="2802516"/>
            <a:ext cx="432029" cy="461665"/>
          </a:xfrm>
          <a:prstGeom prst="rect">
            <a:avLst/>
          </a:prstGeom>
          <a:noFill/>
        </p:spPr>
        <p:txBody>
          <a:bodyPr wrap="none" rtlCol="0">
            <a:spAutoFit/>
          </a:bodyPr>
          <a:lstStyle/>
          <a:p>
            <a:r>
              <a:rPr lang="en-US" sz="2400" b="1" dirty="0" smtClean="0"/>
              <a:t>e-</a:t>
            </a:r>
            <a:endParaRPr lang="en-US" sz="2400" b="1" dirty="0"/>
          </a:p>
        </p:txBody>
      </p:sp>
      <p:sp>
        <p:nvSpPr>
          <p:cNvPr id="32" name="TextBox 31"/>
          <p:cNvSpPr txBox="1"/>
          <p:nvPr/>
        </p:nvSpPr>
        <p:spPr>
          <a:xfrm>
            <a:off x="6761244" y="2788413"/>
            <a:ext cx="432029" cy="461665"/>
          </a:xfrm>
          <a:prstGeom prst="rect">
            <a:avLst/>
          </a:prstGeom>
          <a:noFill/>
        </p:spPr>
        <p:txBody>
          <a:bodyPr wrap="none" rtlCol="0">
            <a:spAutoFit/>
          </a:bodyPr>
          <a:lstStyle/>
          <a:p>
            <a:r>
              <a:rPr lang="en-US" sz="2400" b="1" dirty="0" smtClean="0"/>
              <a:t>e-</a:t>
            </a:r>
            <a:endParaRPr lang="en-US" sz="2400" b="1" dirty="0"/>
          </a:p>
        </p:txBody>
      </p:sp>
    </p:spTree>
    <p:extLst>
      <p:ext uri="{BB962C8B-B14F-4D97-AF65-F5344CB8AC3E}">
        <p14:creationId xmlns:p14="http://schemas.microsoft.com/office/powerpoint/2010/main" val="1044035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0"/>
            <a:ext cx="8229600" cy="1139825"/>
          </a:xfrm>
        </p:spPr>
        <p:txBody>
          <a:bodyPr>
            <a:normAutofit/>
          </a:bodyPr>
          <a:lstStyle/>
          <a:p>
            <a:r>
              <a:rPr lang="en-US" sz="3200" b="1" dirty="0" smtClean="0">
                <a:solidFill>
                  <a:srgbClr val="0070C0"/>
                </a:solidFill>
                <a:effectLst/>
                <a:latin typeface="Arial" panose="020B0604020202020204" pitchFamily="34" charset="0"/>
                <a:ea typeface="ＭＳ Ｐゴシック" charset="0"/>
                <a:cs typeface="Arial" panose="020B0604020202020204" pitchFamily="34" charset="0"/>
              </a:rPr>
              <a:t>Redox Reaction</a:t>
            </a:r>
            <a:endParaRPr lang="en-US" sz="3200" dirty="0">
              <a:solidFill>
                <a:srgbClr val="0070C0"/>
              </a:solidFill>
              <a:effectLst/>
              <a:latin typeface="Arial" panose="020B0604020202020204" pitchFamily="34" charset="0"/>
              <a:ea typeface="ＭＳ Ｐゴシック" charset="0"/>
              <a:cs typeface="Arial" panose="020B0604020202020204" pitchFamily="34" charset="0"/>
            </a:endParaRPr>
          </a:p>
        </p:txBody>
      </p:sp>
      <p:pic>
        <p:nvPicPr>
          <p:cNvPr id="15" name="Content Placeholder 2"/>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81000" y="1524000"/>
            <a:ext cx="8475637" cy="3276600"/>
          </a:xfrm>
        </p:spPr>
      </p:pic>
    </p:spTree>
    <p:extLst>
      <p:ext uri="{BB962C8B-B14F-4D97-AF65-F5344CB8AC3E}">
        <p14:creationId xmlns:p14="http://schemas.microsoft.com/office/powerpoint/2010/main" val="38899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idx="1"/>
          </p:nvPr>
        </p:nvSpPr>
        <p:spPr>
          <a:xfrm>
            <a:off x="457200" y="990600"/>
            <a:ext cx="8229600" cy="5135563"/>
          </a:xfrm>
          <a:prstGeom prst="rect">
            <a:avLst/>
          </a:prstGeom>
        </p:spPr>
        <p:txBody>
          <a:bodyPr>
            <a:normAutofit/>
          </a:bodyPr>
          <a:lstStyle/>
          <a:p>
            <a:pPr marL="0" indent="0">
              <a:buFontTx/>
              <a:buNone/>
            </a:pPr>
            <a:r>
              <a:rPr lang="en-US" altLang="en-US" sz="3200" dirty="0">
                <a:solidFill>
                  <a:srgbClr val="0070C0"/>
                </a:solidFill>
                <a:latin typeface="Arial"/>
                <a:ea typeface="ＭＳ Ｐゴシック" pitchFamily="34" charset="-128"/>
                <a:cs typeface="Arial"/>
              </a:rPr>
              <a:t>Which statement correctly describes redox reactions?</a:t>
            </a:r>
          </a:p>
          <a:p>
            <a:pPr marL="0" indent="0">
              <a:buFontTx/>
              <a:buNone/>
            </a:pPr>
            <a:endParaRPr lang="en-US" altLang="en-US" sz="3200" dirty="0">
              <a:latin typeface="Arial"/>
              <a:ea typeface="ＭＳ Ｐゴシック" pitchFamily="34" charset="-128"/>
              <a:cs typeface="Arial"/>
            </a:endParaRPr>
          </a:p>
          <a:p>
            <a:pPr marL="514350" indent="-514350">
              <a:buFont typeface="+mj-lt"/>
              <a:buAutoNum type="alphaUcPeriod"/>
            </a:pPr>
            <a:r>
              <a:rPr lang="en-US" altLang="en-US" dirty="0">
                <a:latin typeface="Arial"/>
                <a:ea typeface="ＭＳ Ｐゴシック" pitchFamily="34" charset="-128"/>
                <a:cs typeface="Arial"/>
              </a:rPr>
              <a:t>Reduction does not occur without oxidation.</a:t>
            </a:r>
          </a:p>
          <a:p>
            <a:pPr marL="514350" indent="-514350">
              <a:buFont typeface="+mj-lt"/>
              <a:buAutoNum type="alphaUcPeriod"/>
            </a:pPr>
            <a:r>
              <a:rPr lang="en-US" altLang="en-US" dirty="0">
                <a:latin typeface="Arial"/>
                <a:ea typeface="ＭＳ Ｐゴシック" pitchFamily="34" charset="-128"/>
                <a:cs typeface="Arial"/>
              </a:rPr>
              <a:t>A molecule is reduced if it gains electrons.</a:t>
            </a:r>
          </a:p>
          <a:p>
            <a:pPr marL="514350" indent="-514350">
              <a:buFont typeface="+mj-lt"/>
              <a:buAutoNum type="alphaUcPeriod"/>
            </a:pPr>
            <a:r>
              <a:rPr lang="en-US" altLang="en-US" dirty="0">
                <a:latin typeface="Arial"/>
                <a:ea typeface="ＭＳ Ｐゴシック" pitchFamily="34" charset="-128"/>
                <a:cs typeface="Arial"/>
              </a:rPr>
              <a:t>Oxidation </a:t>
            </a:r>
            <a:r>
              <a:rPr lang="en-US" altLang="en-US" dirty="0" smtClean="0">
                <a:latin typeface="Arial"/>
                <a:ea typeface="ＭＳ Ｐゴシック" pitchFamily="34" charset="-128"/>
                <a:cs typeface="Arial"/>
              </a:rPr>
              <a:t>may involve </a:t>
            </a:r>
            <a:r>
              <a:rPr lang="en-US" altLang="en-US" dirty="0">
                <a:latin typeface="Arial"/>
                <a:ea typeface="ＭＳ Ｐゴシック" pitchFamily="34" charset="-128"/>
                <a:cs typeface="Arial"/>
              </a:rPr>
              <a:t>the loss of H</a:t>
            </a:r>
            <a:r>
              <a:rPr lang="en-US" altLang="en-US" baseline="30000" dirty="0">
                <a:latin typeface="Arial"/>
                <a:ea typeface="ＭＳ Ｐゴシック" pitchFamily="34" charset="-128"/>
                <a:cs typeface="Arial"/>
              </a:rPr>
              <a:t>+</a:t>
            </a:r>
            <a:r>
              <a:rPr lang="en-US" altLang="en-US" dirty="0">
                <a:latin typeface="Arial"/>
                <a:ea typeface="ＭＳ Ｐゴシック" pitchFamily="34" charset="-128"/>
                <a:cs typeface="Arial"/>
              </a:rPr>
              <a:t> ions in addition to the loss of electrons.</a:t>
            </a:r>
          </a:p>
          <a:p>
            <a:pPr marL="514350" indent="-514350">
              <a:buFont typeface="+mj-lt"/>
              <a:buAutoNum type="alphaUcPeriod"/>
            </a:pPr>
            <a:r>
              <a:rPr lang="en-US" altLang="en-US" dirty="0">
                <a:latin typeface="Arial"/>
                <a:ea typeface="ＭＳ Ｐゴシック" pitchFamily="34" charset="-128"/>
                <a:cs typeface="Arial"/>
              </a:rPr>
              <a:t>All of these describe redox reactions </a:t>
            </a:r>
          </a:p>
        </p:txBody>
      </p:sp>
    </p:spTree>
    <p:extLst>
      <p:ext uri="{BB962C8B-B14F-4D97-AF65-F5344CB8AC3E}">
        <p14:creationId xmlns:p14="http://schemas.microsoft.com/office/powerpoint/2010/main" val="3855067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p:cNvSpPr>
            <a:spLocks noGrp="1"/>
          </p:cNvSpPr>
          <p:nvPr>
            <p:ph idx="1"/>
          </p:nvPr>
        </p:nvSpPr>
        <p:spPr>
          <a:xfrm>
            <a:off x="457200" y="990600"/>
            <a:ext cx="8229600" cy="5135563"/>
          </a:xfrm>
          <a:prstGeom prst="rect">
            <a:avLst/>
          </a:prstGeom>
        </p:spPr>
        <p:txBody>
          <a:bodyPr>
            <a:normAutofit/>
          </a:bodyPr>
          <a:lstStyle/>
          <a:p>
            <a:pPr marL="0" indent="0">
              <a:buFontTx/>
              <a:buNone/>
            </a:pPr>
            <a:r>
              <a:rPr lang="en-US" altLang="en-US" sz="3200" dirty="0">
                <a:solidFill>
                  <a:srgbClr val="0070C0"/>
                </a:solidFill>
                <a:latin typeface="Arial"/>
                <a:ea typeface="ＭＳ Ｐゴシック" pitchFamily="34" charset="-128"/>
                <a:cs typeface="Arial"/>
              </a:rPr>
              <a:t>Which statement correctly describes redox reactions?</a:t>
            </a:r>
          </a:p>
          <a:p>
            <a:pPr marL="0" indent="0">
              <a:buFontTx/>
              <a:buNone/>
            </a:pPr>
            <a:endParaRPr lang="en-US" altLang="en-US" sz="3200" dirty="0">
              <a:latin typeface="Arial"/>
              <a:ea typeface="ＭＳ Ｐゴシック" pitchFamily="34" charset="-128"/>
              <a:cs typeface="Arial"/>
            </a:endParaRPr>
          </a:p>
          <a:p>
            <a:pPr marL="514350" indent="-514350">
              <a:buFont typeface="+mj-lt"/>
              <a:buAutoNum type="alphaUcPeriod"/>
            </a:pPr>
            <a:r>
              <a:rPr lang="en-US" altLang="en-US" dirty="0">
                <a:latin typeface="Arial"/>
                <a:ea typeface="ＭＳ Ｐゴシック" pitchFamily="34" charset="-128"/>
                <a:cs typeface="Arial"/>
              </a:rPr>
              <a:t>Reduction does not occur without oxidation.</a:t>
            </a:r>
          </a:p>
          <a:p>
            <a:pPr marL="514350" indent="-514350">
              <a:buFont typeface="+mj-lt"/>
              <a:buAutoNum type="alphaUcPeriod"/>
            </a:pPr>
            <a:r>
              <a:rPr lang="en-US" altLang="en-US" dirty="0">
                <a:latin typeface="Arial"/>
                <a:ea typeface="ＭＳ Ｐゴシック" pitchFamily="34" charset="-128"/>
                <a:cs typeface="Arial"/>
              </a:rPr>
              <a:t>A molecule is reduced if it gains electrons.</a:t>
            </a:r>
          </a:p>
          <a:p>
            <a:pPr marL="514350" indent="-514350">
              <a:buFont typeface="+mj-lt"/>
              <a:buAutoNum type="alphaUcPeriod"/>
            </a:pPr>
            <a:r>
              <a:rPr lang="en-US" altLang="en-US" dirty="0">
                <a:latin typeface="Arial"/>
                <a:ea typeface="ＭＳ Ｐゴシック" pitchFamily="34" charset="-128"/>
                <a:cs typeface="Arial"/>
              </a:rPr>
              <a:t>Oxidation </a:t>
            </a:r>
            <a:r>
              <a:rPr lang="en-US" altLang="en-US" dirty="0" smtClean="0">
                <a:latin typeface="Arial"/>
                <a:ea typeface="ＭＳ Ｐゴシック" pitchFamily="34" charset="-128"/>
                <a:cs typeface="Arial"/>
              </a:rPr>
              <a:t>may involve </a:t>
            </a:r>
            <a:r>
              <a:rPr lang="en-US" altLang="en-US" dirty="0">
                <a:latin typeface="Arial"/>
                <a:ea typeface="ＭＳ Ｐゴシック" pitchFamily="34" charset="-128"/>
                <a:cs typeface="Arial"/>
              </a:rPr>
              <a:t>the loss of H</a:t>
            </a:r>
            <a:r>
              <a:rPr lang="en-US" altLang="en-US" baseline="30000" dirty="0">
                <a:latin typeface="Arial"/>
                <a:ea typeface="ＭＳ Ｐゴシック" pitchFamily="34" charset="-128"/>
                <a:cs typeface="Arial"/>
              </a:rPr>
              <a:t>+</a:t>
            </a:r>
            <a:r>
              <a:rPr lang="en-US" altLang="en-US" dirty="0">
                <a:latin typeface="Arial"/>
                <a:ea typeface="ＭＳ Ｐゴシック" pitchFamily="34" charset="-128"/>
                <a:cs typeface="Arial"/>
              </a:rPr>
              <a:t> ions in addition to the loss of electrons.</a:t>
            </a:r>
          </a:p>
          <a:p>
            <a:pPr marL="514350" indent="-514350">
              <a:buFont typeface="+mj-lt"/>
              <a:buAutoNum type="alphaUcPeriod"/>
            </a:pPr>
            <a:r>
              <a:rPr lang="en-US" altLang="en-US" dirty="0">
                <a:solidFill>
                  <a:srgbClr val="FF0000"/>
                </a:solidFill>
                <a:latin typeface="Arial"/>
                <a:ea typeface="ＭＳ Ｐゴシック" pitchFamily="34" charset="-128"/>
                <a:cs typeface="Arial"/>
              </a:rPr>
              <a:t>All of these describe redox reactions </a:t>
            </a:r>
          </a:p>
        </p:txBody>
      </p:sp>
    </p:spTree>
    <p:extLst>
      <p:ext uri="{BB962C8B-B14F-4D97-AF65-F5344CB8AC3E}">
        <p14:creationId xmlns:p14="http://schemas.microsoft.com/office/powerpoint/2010/main" val="1634973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r:link="rId4">
            <a:extLst>
              <a:ext uri="{28A0092B-C50C-407E-A947-70E740481C1C}">
                <a14:useLocalDpi xmlns:a14="http://schemas.microsoft.com/office/drawing/2010/main" val="0"/>
              </a:ext>
            </a:extLst>
          </a:blip>
          <a:srcRect b="5187"/>
          <a:stretch>
            <a:fillRect/>
          </a:stretch>
        </p:blipFill>
        <p:spPr>
          <a:xfrm>
            <a:off x="298704" y="1728759"/>
            <a:ext cx="8546592" cy="2785872"/>
          </a:xfrm>
          <a:prstGeom prst="rect">
            <a:avLst/>
          </a:prstGeom>
        </p:spPr>
      </p:pic>
      <p:sp>
        <p:nvSpPr>
          <p:cNvPr id="11" name="TextBox 2"/>
          <p:cNvSpPr txBox="1">
            <a:spLocks noChangeArrowheads="1"/>
          </p:cNvSpPr>
          <p:nvPr/>
        </p:nvSpPr>
        <p:spPr bwMode="auto">
          <a:xfrm>
            <a:off x="1378100" y="1733663"/>
            <a:ext cx="3416000" cy="641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500"/>
              </a:lnSpc>
            </a:pPr>
            <a:r>
              <a:rPr lang="en-US" sz="2300" b="1" dirty="0" smtClean="0">
                <a:solidFill>
                  <a:srgbClr val="000000"/>
                </a:solidFill>
                <a:latin typeface="Arial"/>
                <a:ea typeface="ＭＳ Ｐゴシック" charset="0"/>
              </a:rPr>
              <a:t>Loss of hydrogen atoms</a:t>
            </a:r>
          </a:p>
          <a:p>
            <a:pPr algn="ctr" eaLnBrk="0" hangingPunct="0">
              <a:lnSpc>
                <a:spcPts val="2500"/>
              </a:lnSpc>
            </a:pPr>
            <a:r>
              <a:rPr lang="en-US" sz="2300" b="1" dirty="0" smtClean="0">
                <a:solidFill>
                  <a:srgbClr val="000000"/>
                </a:solidFill>
                <a:latin typeface="Arial"/>
                <a:ea typeface="ＭＳ Ｐゴシック" charset="0"/>
              </a:rPr>
              <a:t>(becomes oxidized) </a:t>
            </a:r>
            <a:endParaRPr lang="en-US" sz="2300" b="1" dirty="0">
              <a:solidFill>
                <a:srgbClr val="000000"/>
              </a:solidFill>
              <a:latin typeface="Arial"/>
              <a:ea typeface="ＭＳ Ｐゴシック" charset="0"/>
            </a:endParaRPr>
          </a:p>
        </p:txBody>
      </p:sp>
      <p:sp>
        <p:nvSpPr>
          <p:cNvPr id="12" name="TextBox 4"/>
          <p:cNvSpPr txBox="1">
            <a:spLocks noChangeArrowheads="1"/>
          </p:cNvSpPr>
          <p:nvPr/>
        </p:nvSpPr>
        <p:spPr bwMode="auto">
          <a:xfrm>
            <a:off x="452396" y="2763951"/>
            <a:ext cx="1091646" cy="32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500"/>
              </a:lnSpc>
            </a:pPr>
            <a:r>
              <a:rPr lang="en-US" sz="2300" b="1" dirty="0" smtClean="0">
                <a:solidFill>
                  <a:srgbClr val="000000"/>
                </a:solidFill>
                <a:latin typeface="Arial"/>
                <a:ea typeface="ＭＳ Ｐゴシック" charset="0"/>
              </a:rPr>
              <a:t>C</a:t>
            </a:r>
            <a:r>
              <a:rPr lang="en-US" sz="2300" b="1" baseline="-25000" dirty="0" smtClean="0">
                <a:solidFill>
                  <a:srgbClr val="000000"/>
                </a:solidFill>
                <a:latin typeface="Arial"/>
                <a:ea typeface="ＭＳ Ｐゴシック" charset="0"/>
              </a:rPr>
              <a:t>6</a:t>
            </a:r>
            <a:r>
              <a:rPr lang="en-US" sz="2300" b="1" dirty="0" smtClean="0">
                <a:solidFill>
                  <a:srgbClr val="000000"/>
                </a:solidFill>
                <a:latin typeface="Arial"/>
                <a:ea typeface="ＭＳ Ｐゴシック" charset="0"/>
              </a:rPr>
              <a:t>H</a:t>
            </a:r>
            <a:r>
              <a:rPr lang="en-US" sz="2300" b="1" baseline="-25000" dirty="0" smtClean="0">
                <a:solidFill>
                  <a:srgbClr val="000000"/>
                </a:solidFill>
                <a:latin typeface="Arial"/>
                <a:ea typeface="ＭＳ Ｐゴシック" charset="0"/>
              </a:rPr>
              <a:t>12</a:t>
            </a:r>
            <a:r>
              <a:rPr lang="en-US" sz="2300" b="1" dirty="0" smtClean="0">
                <a:solidFill>
                  <a:srgbClr val="000000"/>
                </a:solidFill>
                <a:latin typeface="Arial"/>
                <a:ea typeface="ＭＳ Ｐゴシック" charset="0"/>
              </a:rPr>
              <a:t>O</a:t>
            </a:r>
            <a:r>
              <a:rPr lang="en-US" sz="2300" b="1" baseline="-25000" dirty="0" smtClean="0">
                <a:solidFill>
                  <a:srgbClr val="000000"/>
                </a:solidFill>
                <a:latin typeface="Arial"/>
                <a:ea typeface="ＭＳ Ｐゴシック" charset="0"/>
              </a:rPr>
              <a:t>6</a:t>
            </a:r>
            <a:endParaRPr lang="en-US" sz="2300" b="1" dirty="0">
              <a:solidFill>
                <a:srgbClr val="000000"/>
              </a:solidFill>
              <a:latin typeface="Arial"/>
              <a:ea typeface="ＭＳ Ｐゴシック" charset="0"/>
            </a:endParaRPr>
          </a:p>
        </p:txBody>
      </p:sp>
      <p:sp>
        <p:nvSpPr>
          <p:cNvPr id="13" name="TextBox 5"/>
          <p:cNvSpPr txBox="1">
            <a:spLocks noChangeArrowheads="1"/>
          </p:cNvSpPr>
          <p:nvPr/>
        </p:nvSpPr>
        <p:spPr bwMode="auto">
          <a:xfrm>
            <a:off x="322221" y="3081451"/>
            <a:ext cx="1356140" cy="32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500"/>
              </a:lnSpc>
            </a:pPr>
            <a:r>
              <a:rPr lang="en-US" sz="2300" b="1">
                <a:solidFill>
                  <a:srgbClr val="000000"/>
                </a:solidFill>
                <a:latin typeface="Arial"/>
                <a:ea typeface="ＭＳ Ｐゴシック" charset="0"/>
              </a:rPr>
              <a:t>(Glucose)</a:t>
            </a:r>
          </a:p>
        </p:txBody>
      </p:sp>
      <p:sp>
        <p:nvSpPr>
          <p:cNvPr id="14" name="TextBox 6"/>
          <p:cNvSpPr txBox="1">
            <a:spLocks noChangeArrowheads="1"/>
          </p:cNvSpPr>
          <p:nvPr/>
        </p:nvSpPr>
        <p:spPr bwMode="auto">
          <a:xfrm>
            <a:off x="4683083" y="2767126"/>
            <a:ext cx="3562858" cy="326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500"/>
              </a:lnSpc>
            </a:pPr>
            <a:r>
              <a:rPr lang="en-US" sz="2300" b="1" dirty="0">
                <a:solidFill>
                  <a:srgbClr val="000000"/>
                </a:solidFill>
                <a:latin typeface="Arial"/>
                <a:ea typeface="ＭＳ Ｐゴシック" charset="0"/>
                <a:cs typeface="Arial"/>
              </a:rPr>
              <a:t>6 CO</a:t>
            </a:r>
            <a:r>
              <a:rPr lang="en-US" sz="2300" b="1" baseline="-25000" dirty="0">
                <a:solidFill>
                  <a:srgbClr val="000000"/>
                </a:solidFill>
                <a:latin typeface="Arial"/>
                <a:ea typeface="ＭＳ Ｐゴシック" charset="0"/>
                <a:cs typeface="Arial"/>
              </a:rPr>
              <a:t>2</a:t>
            </a:r>
            <a:r>
              <a:rPr lang="en-US" sz="2300" b="1" dirty="0">
                <a:solidFill>
                  <a:srgbClr val="000000"/>
                </a:solidFill>
                <a:latin typeface="Arial"/>
                <a:ea typeface="ＭＳ Ｐゴシック" charset="0"/>
                <a:cs typeface="Arial"/>
              </a:rPr>
              <a:t>   +  </a:t>
            </a:r>
            <a:r>
              <a:rPr lang="en-US" sz="2300" b="1" dirty="0" smtClean="0">
                <a:solidFill>
                  <a:srgbClr val="000000"/>
                </a:solidFill>
                <a:latin typeface="Arial"/>
                <a:ea typeface="ＭＳ Ｐゴシック" charset="0"/>
                <a:cs typeface="Arial"/>
              </a:rPr>
              <a:t> 6 </a:t>
            </a:r>
            <a:r>
              <a:rPr lang="en-US" sz="2300" b="1" dirty="0">
                <a:solidFill>
                  <a:srgbClr val="000000"/>
                </a:solidFill>
                <a:latin typeface="Arial"/>
                <a:ea typeface="ＭＳ Ｐゴシック" charset="0"/>
                <a:cs typeface="Arial"/>
              </a:rPr>
              <a:t>H</a:t>
            </a:r>
            <a:r>
              <a:rPr lang="en-US" sz="2300" b="1" baseline="-25000" dirty="0">
                <a:solidFill>
                  <a:srgbClr val="000000"/>
                </a:solidFill>
                <a:latin typeface="Arial"/>
                <a:ea typeface="ＭＳ Ｐゴシック" charset="0"/>
                <a:cs typeface="Arial"/>
              </a:rPr>
              <a:t>2</a:t>
            </a:r>
            <a:r>
              <a:rPr lang="en-US" sz="2300" b="1" dirty="0">
                <a:solidFill>
                  <a:srgbClr val="000000"/>
                </a:solidFill>
                <a:latin typeface="Arial"/>
                <a:ea typeface="ＭＳ Ｐゴシック" charset="0"/>
                <a:cs typeface="Arial"/>
              </a:rPr>
              <a:t>O </a:t>
            </a:r>
            <a:r>
              <a:rPr lang="en-US" sz="2300" b="1" dirty="0" smtClean="0">
                <a:solidFill>
                  <a:srgbClr val="000000"/>
                </a:solidFill>
                <a:latin typeface="Arial"/>
                <a:ea typeface="ＭＳ Ｐゴシック" charset="0"/>
                <a:cs typeface="Arial"/>
              </a:rPr>
              <a:t>+ energy</a:t>
            </a:r>
            <a:endParaRPr lang="en-US" sz="2300" b="1" dirty="0">
              <a:solidFill>
                <a:srgbClr val="000000"/>
              </a:solidFill>
              <a:latin typeface="Arial"/>
              <a:ea typeface="ＭＳ Ｐゴシック" charset="0"/>
              <a:cs typeface="Arial"/>
            </a:endParaRPr>
          </a:p>
        </p:txBody>
      </p:sp>
      <p:sp>
        <p:nvSpPr>
          <p:cNvPr id="15" name="TextBox 7"/>
          <p:cNvSpPr txBox="1">
            <a:spLocks noChangeArrowheads="1"/>
          </p:cNvSpPr>
          <p:nvPr/>
        </p:nvSpPr>
        <p:spPr bwMode="auto">
          <a:xfrm>
            <a:off x="2871046" y="3852976"/>
            <a:ext cx="3383940" cy="641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500"/>
              </a:lnSpc>
            </a:pPr>
            <a:r>
              <a:rPr lang="en-US" sz="2300" b="1" dirty="0" smtClean="0">
                <a:solidFill>
                  <a:srgbClr val="000000"/>
                </a:solidFill>
                <a:latin typeface="Arial"/>
                <a:ea typeface="ＭＳ Ｐゴシック" charset="0"/>
              </a:rPr>
              <a:t>Gain of hydrogen atoms</a:t>
            </a:r>
          </a:p>
          <a:p>
            <a:pPr algn="ctr" eaLnBrk="0" hangingPunct="0">
              <a:lnSpc>
                <a:spcPts val="2500"/>
              </a:lnSpc>
            </a:pPr>
            <a:r>
              <a:rPr lang="en-US" sz="2300" b="1" dirty="0" smtClean="0">
                <a:solidFill>
                  <a:srgbClr val="000000"/>
                </a:solidFill>
                <a:latin typeface="Arial"/>
                <a:ea typeface="ＭＳ Ｐゴシック" charset="0"/>
              </a:rPr>
              <a:t>(becomes reduced) </a:t>
            </a:r>
            <a:endParaRPr lang="en-US" sz="2300" b="1" dirty="0">
              <a:solidFill>
                <a:srgbClr val="000000"/>
              </a:solidFill>
              <a:latin typeface="Arial"/>
              <a:ea typeface="ＭＳ Ｐゴシック" charset="0"/>
            </a:endParaRPr>
          </a:p>
        </p:txBody>
      </p:sp>
      <p:sp>
        <p:nvSpPr>
          <p:cNvPr id="16" name="TextBox 4"/>
          <p:cNvSpPr txBox="1">
            <a:spLocks noChangeArrowheads="1"/>
          </p:cNvSpPr>
          <p:nvPr/>
        </p:nvSpPr>
        <p:spPr bwMode="auto">
          <a:xfrm>
            <a:off x="1903371" y="2786176"/>
            <a:ext cx="171522" cy="32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500"/>
              </a:lnSpc>
            </a:pPr>
            <a:r>
              <a:rPr lang="en-US" sz="2300" b="1" dirty="0" smtClean="0">
                <a:solidFill>
                  <a:srgbClr val="000000"/>
                </a:solidFill>
                <a:latin typeface="Times New Roman" pitchFamily="18" charset="0"/>
                <a:ea typeface="ＭＳ Ｐゴシック" charset="0"/>
                <a:cs typeface="Times New Roman" pitchFamily="18" charset="0"/>
              </a:rPr>
              <a:t>+</a:t>
            </a:r>
            <a:endParaRPr lang="en-US" sz="2300" b="1" dirty="0">
              <a:solidFill>
                <a:srgbClr val="000000"/>
              </a:solidFill>
              <a:latin typeface="Times New Roman" pitchFamily="18" charset="0"/>
              <a:ea typeface="ＭＳ Ｐゴシック" charset="0"/>
              <a:cs typeface="Times New Roman" pitchFamily="18" charset="0"/>
            </a:endParaRPr>
          </a:p>
        </p:txBody>
      </p:sp>
      <p:sp>
        <p:nvSpPr>
          <p:cNvPr id="17" name="TextBox 4"/>
          <p:cNvSpPr txBox="1">
            <a:spLocks noChangeArrowheads="1"/>
          </p:cNvSpPr>
          <p:nvPr/>
        </p:nvSpPr>
        <p:spPr bwMode="auto">
          <a:xfrm>
            <a:off x="2309771" y="2767126"/>
            <a:ext cx="583493" cy="320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500"/>
              </a:lnSpc>
            </a:pPr>
            <a:r>
              <a:rPr lang="en-US" sz="2300" b="1" dirty="0" smtClean="0">
                <a:solidFill>
                  <a:srgbClr val="000000"/>
                </a:solidFill>
                <a:latin typeface="Arial"/>
                <a:ea typeface="ＭＳ Ｐゴシック" charset="0"/>
              </a:rPr>
              <a:t>6 </a:t>
            </a:r>
            <a:r>
              <a:rPr lang="en-US" sz="2300" b="1" dirty="0">
                <a:solidFill>
                  <a:srgbClr val="000000"/>
                </a:solidFill>
                <a:latin typeface="Arial"/>
                <a:ea typeface="ＭＳ Ｐゴシック" charset="0"/>
              </a:rPr>
              <a:t>O</a:t>
            </a:r>
            <a:r>
              <a:rPr lang="en-US" sz="2300" b="1" baseline="-25000" dirty="0">
                <a:solidFill>
                  <a:srgbClr val="000000"/>
                </a:solidFill>
                <a:latin typeface="Arial"/>
                <a:ea typeface="ＭＳ Ｐゴシック" charset="0"/>
              </a:rPr>
              <a:t>2</a:t>
            </a:r>
          </a:p>
        </p:txBody>
      </p:sp>
      <p:sp>
        <p:nvSpPr>
          <p:cNvPr id="18" name="Rectangle 2"/>
          <p:cNvSpPr>
            <a:spLocks noGrp="1" noChangeArrowheads="1"/>
          </p:cNvSpPr>
          <p:nvPr>
            <p:ph type="title" idx="4294967295"/>
          </p:nvPr>
        </p:nvSpPr>
        <p:spPr>
          <a:xfrm>
            <a:off x="0" y="194421"/>
            <a:ext cx="9144000" cy="914400"/>
          </a:xfrm>
        </p:spPr>
        <p:txBody>
          <a:bodyPr>
            <a:noAutofit/>
          </a:bodyPr>
          <a:lstStyle/>
          <a:p>
            <a:pPr algn="ctr"/>
            <a:r>
              <a:rPr lang="en-US" sz="2800" b="1" dirty="0" smtClean="0">
                <a:solidFill>
                  <a:srgbClr val="4782AB"/>
                </a:solidFill>
                <a:latin typeface="Arial"/>
                <a:cs typeface="Arial"/>
              </a:rPr>
              <a:t>Burning of sugar is a redox reaction  </a:t>
            </a:r>
            <a:endParaRPr lang="en-US" sz="2800" b="1" dirty="0">
              <a:solidFill>
                <a:srgbClr val="4782AB"/>
              </a:solidFill>
              <a:effectLst/>
              <a:latin typeface="Arial"/>
              <a:cs typeface="Arial"/>
            </a:endParaRPr>
          </a:p>
        </p:txBody>
      </p:sp>
      <p:pic>
        <p:nvPicPr>
          <p:cNvPr id="20" name="Picture 19" descr="burning_marshmallow_letterhead-r2c9841d2ea0d4996a828811b88e0f497_vg63g_8byvr_32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6583" y="4674446"/>
            <a:ext cx="1471508" cy="1471508"/>
          </a:xfrm>
          <a:prstGeom prst="rect">
            <a:avLst/>
          </a:prstGeom>
        </p:spPr>
      </p:pic>
      <p:sp>
        <p:nvSpPr>
          <p:cNvPr id="3" name="Rectangle 2"/>
          <p:cNvSpPr/>
          <p:nvPr/>
        </p:nvSpPr>
        <p:spPr>
          <a:xfrm>
            <a:off x="678461" y="1513370"/>
            <a:ext cx="4888398" cy="12505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074893" y="3202889"/>
            <a:ext cx="4888398" cy="13117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392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Lst>
  </p:timing>
</p:sld>
</file>

<file path=ppt/theme/theme1.xml><?xml version="1.0" encoding="utf-8"?>
<a:theme xmlns:a="http://schemas.openxmlformats.org/drawingml/2006/main" name="Campbell_CC_Clicker_Question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pbell_CC_Clicker_Questions" id="{6F4D86FB-5C4A-472B-AF59-E51293E5F366}" vid="{85C3FBCA-499B-4C04-9F75-1650C013FCD6}"/>
    </a:ext>
  </a:extLst>
</a:theme>
</file>

<file path=ppt/theme/theme2.xml><?xml version="1.0" encoding="utf-8"?>
<a:theme xmlns:a="http://schemas.openxmlformats.org/drawingml/2006/main" name="Office Theme">
  <a:themeElements>
    <a:clrScheme name="Custom 3">
      <a:dk1>
        <a:srgbClr val="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Clif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
      <a:clrScheme name="Cliff 8">
        <a:dk1>
          <a:srgbClr val="009999"/>
        </a:dk1>
        <a:lt1>
          <a:srgbClr val="EAEAEA"/>
        </a:lt1>
        <a:dk2>
          <a:srgbClr val="006260"/>
        </a:dk2>
        <a:lt2>
          <a:srgbClr val="FFFFCC"/>
        </a:lt2>
        <a:accent1>
          <a:srgbClr val="339966"/>
        </a:accent1>
        <a:accent2>
          <a:srgbClr val="5E855B"/>
        </a:accent2>
        <a:accent3>
          <a:srgbClr val="AAB7B6"/>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9">
        <a:dk1>
          <a:srgbClr val="008986"/>
        </a:dk1>
        <a:lt1>
          <a:srgbClr val="EAEAEA"/>
        </a:lt1>
        <a:dk2>
          <a:srgbClr val="006260"/>
        </a:dk2>
        <a:lt2>
          <a:srgbClr val="FFFFCC"/>
        </a:lt2>
        <a:accent1>
          <a:srgbClr val="339966"/>
        </a:accent1>
        <a:accent2>
          <a:srgbClr val="5E855B"/>
        </a:accent2>
        <a:accent3>
          <a:srgbClr val="AAB7B6"/>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10">
        <a:dk1>
          <a:srgbClr val="007E7B"/>
        </a:dk1>
        <a:lt1>
          <a:srgbClr val="EAEAEA"/>
        </a:lt1>
        <a:dk2>
          <a:srgbClr val="006260"/>
        </a:dk2>
        <a:lt2>
          <a:srgbClr val="FFFFCC"/>
        </a:lt2>
        <a:accent1>
          <a:srgbClr val="339966"/>
        </a:accent1>
        <a:accent2>
          <a:srgbClr val="5E855B"/>
        </a:accent2>
        <a:accent3>
          <a:srgbClr val="AAB7B6"/>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11">
        <a:dk1>
          <a:srgbClr val="007E7B"/>
        </a:dk1>
        <a:lt1>
          <a:srgbClr val="EAEAEA"/>
        </a:lt1>
        <a:dk2>
          <a:srgbClr val="005C5A"/>
        </a:dk2>
        <a:lt2>
          <a:srgbClr val="FFFFCC"/>
        </a:lt2>
        <a:accent1>
          <a:srgbClr val="2C8458"/>
        </a:accent1>
        <a:accent2>
          <a:srgbClr val="577C54"/>
        </a:accent2>
        <a:accent3>
          <a:srgbClr val="AAB5B5"/>
        </a:accent3>
        <a:accent4>
          <a:srgbClr val="C8C8C8"/>
        </a:accent4>
        <a:accent5>
          <a:srgbClr val="ACC2B4"/>
        </a:accent5>
        <a:accent6>
          <a:srgbClr val="4E704B"/>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12">
        <a:dk1>
          <a:srgbClr val="007E7B"/>
        </a:dk1>
        <a:lt1>
          <a:srgbClr val="EAEAEA"/>
        </a:lt1>
        <a:dk2>
          <a:srgbClr val="005C5A"/>
        </a:dk2>
        <a:lt2>
          <a:srgbClr val="F8F200"/>
        </a:lt2>
        <a:accent1>
          <a:srgbClr val="2C8458"/>
        </a:accent1>
        <a:accent2>
          <a:srgbClr val="577C54"/>
        </a:accent2>
        <a:accent3>
          <a:srgbClr val="AAB5B5"/>
        </a:accent3>
        <a:accent4>
          <a:srgbClr val="C8C8C8"/>
        </a:accent4>
        <a:accent5>
          <a:srgbClr val="ACC2B4"/>
        </a:accent5>
        <a:accent6>
          <a:srgbClr val="4E704B"/>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13">
        <a:dk1>
          <a:srgbClr val="007E7B"/>
        </a:dk1>
        <a:lt1>
          <a:srgbClr val="EAEAEA"/>
        </a:lt1>
        <a:dk2>
          <a:srgbClr val="004846"/>
        </a:dk2>
        <a:lt2>
          <a:srgbClr val="F8F200"/>
        </a:lt2>
        <a:accent1>
          <a:srgbClr val="2C8458"/>
        </a:accent1>
        <a:accent2>
          <a:srgbClr val="577C54"/>
        </a:accent2>
        <a:accent3>
          <a:srgbClr val="AAB1B0"/>
        </a:accent3>
        <a:accent4>
          <a:srgbClr val="C8C8C8"/>
        </a:accent4>
        <a:accent5>
          <a:srgbClr val="ACC2B4"/>
        </a:accent5>
        <a:accent6>
          <a:srgbClr val="4E704B"/>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14">
        <a:dk1>
          <a:srgbClr val="007E7B"/>
        </a:dk1>
        <a:lt1>
          <a:srgbClr val="EAEAEA"/>
        </a:lt1>
        <a:dk2>
          <a:srgbClr val="004846"/>
        </a:dk2>
        <a:lt2>
          <a:srgbClr val="D2CD00"/>
        </a:lt2>
        <a:accent1>
          <a:srgbClr val="2C8458"/>
        </a:accent1>
        <a:accent2>
          <a:srgbClr val="577C54"/>
        </a:accent2>
        <a:accent3>
          <a:srgbClr val="AAB1B0"/>
        </a:accent3>
        <a:accent4>
          <a:srgbClr val="C8C8C8"/>
        </a:accent4>
        <a:accent5>
          <a:srgbClr val="ACC2B4"/>
        </a:accent5>
        <a:accent6>
          <a:srgbClr val="4E704B"/>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15">
        <a:dk1>
          <a:srgbClr val="007E7B"/>
        </a:dk1>
        <a:lt1>
          <a:srgbClr val="EAEAEA"/>
        </a:lt1>
        <a:dk2>
          <a:srgbClr val="004846"/>
        </a:dk2>
        <a:lt2>
          <a:srgbClr val="EAE400"/>
        </a:lt2>
        <a:accent1>
          <a:srgbClr val="2C8458"/>
        </a:accent1>
        <a:accent2>
          <a:srgbClr val="577C54"/>
        </a:accent2>
        <a:accent3>
          <a:srgbClr val="AAB1B0"/>
        </a:accent3>
        <a:accent4>
          <a:srgbClr val="C8C8C8"/>
        </a:accent4>
        <a:accent5>
          <a:srgbClr val="ACC2B4"/>
        </a:accent5>
        <a:accent6>
          <a:srgbClr val="4E704B"/>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16">
        <a:dk1>
          <a:srgbClr val="007E7B"/>
        </a:dk1>
        <a:lt1>
          <a:srgbClr val="EAEAEA"/>
        </a:lt1>
        <a:dk2>
          <a:srgbClr val="00605E"/>
        </a:dk2>
        <a:lt2>
          <a:srgbClr val="EAE400"/>
        </a:lt2>
        <a:accent1>
          <a:srgbClr val="2C8458"/>
        </a:accent1>
        <a:accent2>
          <a:srgbClr val="577C54"/>
        </a:accent2>
        <a:accent3>
          <a:srgbClr val="AAB6B6"/>
        </a:accent3>
        <a:accent4>
          <a:srgbClr val="C8C8C8"/>
        </a:accent4>
        <a:accent5>
          <a:srgbClr val="ACC2B4"/>
        </a:accent5>
        <a:accent6>
          <a:srgbClr val="4E704B"/>
        </a:accent6>
        <a:hlink>
          <a:srgbClr val="EEC85E"/>
        </a:hlink>
        <a:folHlink>
          <a:srgbClr val="AA845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27902</TotalTime>
  <Words>2280</Words>
  <Application>Microsoft Macintosh PowerPoint</Application>
  <PresentationFormat>On-screen Show (4:3)</PresentationFormat>
  <Paragraphs>653</Paragraphs>
  <Slides>47</Slides>
  <Notes>37</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47</vt:i4>
      </vt:variant>
    </vt:vector>
  </HeadingPairs>
  <TitlesOfParts>
    <vt:vector size="62" baseType="lpstr">
      <vt:lpstr>Calibri</vt:lpstr>
      <vt:lpstr>Calibri Light</vt:lpstr>
      <vt:lpstr>ＭＳ Ｐゴシック</vt:lpstr>
      <vt:lpstr>Symbol</vt:lpstr>
      <vt:lpstr>Symbol Std</vt:lpstr>
      <vt:lpstr>Times</vt:lpstr>
      <vt:lpstr>Times New Roman</vt:lpstr>
      <vt:lpstr>Verdana</vt:lpstr>
      <vt:lpstr>Wingdings</vt:lpstr>
      <vt:lpstr>ヒラギノ角ゴ Pro W3</vt:lpstr>
      <vt:lpstr>等线</vt:lpstr>
      <vt:lpstr>Arial</vt:lpstr>
      <vt:lpstr>Campbell_CC_Clicker_Questions</vt:lpstr>
      <vt:lpstr>Office Theme</vt:lpstr>
      <vt:lpstr>Cliff</vt:lpstr>
      <vt:lpstr>PowerPoint Presentation</vt:lpstr>
      <vt:lpstr>PowerPoint Presentation</vt:lpstr>
      <vt:lpstr> 1. Is Cellular respiration an exergonic or endergonic             reaction (Overall reaction)?  2. Which has more energy: the reactants or the products?  3. Is the reaction catabolic or anabolic?  </vt:lpstr>
      <vt:lpstr>PowerPoint Presentation</vt:lpstr>
      <vt:lpstr>Cellular Respiration is a  reduction-oxidation(=redox) reaction</vt:lpstr>
      <vt:lpstr>Redox Reaction</vt:lpstr>
      <vt:lpstr>PowerPoint Presentation</vt:lpstr>
      <vt:lpstr>PowerPoint Presentation</vt:lpstr>
      <vt:lpstr>Burning of sugar is a redox reaction  </vt:lpstr>
      <vt:lpstr>PowerPoint Presentation</vt:lpstr>
      <vt:lpstr>PowerPoint Presentation</vt:lpstr>
      <vt:lpstr>In cellular respiration energy is released in small amounts and harvested in a step-wise manner </vt:lpstr>
      <vt:lpstr>PowerPoint Presentation</vt:lpstr>
      <vt:lpstr>PowerPoint Presentation</vt:lpstr>
      <vt:lpstr>Cellular Respiration: three Stages</vt:lpstr>
      <vt:lpstr>Cellular Respiration: three Stages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Cellular Respiration Transition step: Pyruvate grooming to Acetyl CoA  </vt:lpstr>
      <vt:lpstr>PowerPoint Presentation</vt:lpstr>
      <vt:lpstr>Cellular Respiration: three Stages</vt:lpstr>
      <vt:lpstr>PowerPoint Presentation</vt:lpstr>
      <vt:lpstr>PowerPoint Presentation</vt:lpstr>
      <vt:lpstr>Cellular Respiration: three Stages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Energy harvesting</vt:lpstr>
      <vt:lpstr>Alcoholic Fermentation</vt:lpstr>
      <vt:lpstr>PowerPoint Presentation</vt:lpstr>
      <vt:lpstr>Fermentation enables cells to produce ATP without oxygen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LIAI User</dc:creator>
  <cp:lastModifiedBy>Frank Santana</cp:lastModifiedBy>
  <cp:revision>555</cp:revision>
  <dcterms:created xsi:type="dcterms:W3CDTF">2014-04-21T00:44:29Z</dcterms:created>
  <dcterms:modified xsi:type="dcterms:W3CDTF">2018-10-09T18:45:37Z</dcterms:modified>
</cp:coreProperties>
</file>