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1"/>
  </p:sldMasterIdLst>
  <p:notesMasterIdLst>
    <p:notesMasterId r:id="rId41"/>
  </p:notesMasterIdLst>
  <p:sldIdLst>
    <p:sldId id="257" r:id="rId2"/>
    <p:sldId id="371" r:id="rId3"/>
    <p:sldId id="356" r:id="rId4"/>
    <p:sldId id="359" r:id="rId5"/>
    <p:sldId id="360" r:id="rId6"/>
    <p:sldId id="372" r:id="rId7"/>
    <p:sldId id="418" r:id="rId8"/>
    <p:sldId id="394" r:id="rId9"/>
    <p:sldId id="396" r:id="rId10"/>
    <p:sldId id="259" r:id="rId11"/>
    <p:sldId id="266" r:id="rId12"/>
    <p:sldId id="374" r:id="rId13"/>
    <p:sldId id="375" r:id="rId14"/>
    <p:sldId id="402" r:id="rId15"/>
    <p:sldId id="412" r:id="rId16"/>
    <p:sldId id="376" r:id="rId17"/>
    <p:sldId id="426" r:id="rId18"/>
    <p:sldId id="414" r:id="rId19"/>
    <p:sldId id="413" r:id="rId20"/>
    <p:sldId id="421" r:id="rId21"/>
    <p:sldId id="362" r:id="rId22"/>
    <p:sldId id="401" r:id="rId23"/>
    <p:sldId id="400" r:id="rId24"/>
    <p:sldId id="398" r:id="rId25"/>
    <p:sldId id="399" r:id="rId26"/>
    <p:sldId id="415" r:id="rId27"/>
    <p:sldId id="424" r:id="rId28"/>
    <p:sldId id="425" r:id="rId29"/>
    <p:sldId id="342" r:id="rId30"/>
    <p:sldId id="345" r:id="rId31"/>
    <p:sldId id="409" r:id="rId32"/>
    <p:sldId id="407" r:id="rId33"/>
    <p:sldId id="313" r:id="rId34"/>
    <p:sldId id="363" r:id="rId35"/>
    <p:sldId id="428" r:id="rId36"/>
    <p:sldId id="422" r:id="rId37"/>
    <p:sldId id="423" r:id="rId38"/>
    <p:sldId id="419" r:id="rId39"/>
    <p:sldId id="42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22" autoAdjust="0"/>
    <p:restoredTop sz="86997" autoAdjust="0"/>
  </p:normalViewPr>
  <p:slideViewPr>
    <p:cSldViewPr snapToGrid="0" snapToObjects="1">
      <p:cViewPr>
        <p:scale>
          <a:sx n="86" d="100"/>
          <a:sy n="86" d="100"/>
        </p:scale>
        <p:origin x="1768" y="352"/>
      </p:cViewPr>
      <p:guideLst>
        <p:guide orient="horz" pos="2160"/>
        <p:guide pos="2880"/>
      </p:guideLst>
    </p:cSldViewPr>
  </p:slideViewPr>
  <p:outlineViewPr>
    <p:cViewPr>
      <p:scale>
        <a:sx n="33" d="100"/>
        <a:sy n="33" d="100"/>
      </p:scale>
      <p:origin x="0" y="-1163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5"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F10EC-DD4B-1B4B-A52F-36DC5DCABA93}" type="datetimeFigureOut">
              <a:rPr lang="en-US" smtClean="0"/>
              <a:t>10/11/18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BA72E-B070-A44E-A3EB-CE12B680FE20}" type="slidenum">
              <a:rPr lang="en-US" smtClean="0"/>
              <a:t>‹#›</a:t>
            </a:fld>
            <a:endParaRPr lang="en-US"/>
          </a:p>
        </p:txBody>
      </p:sp>
    </p:spTree>
    <p:extLst>
      <p:ext uri="{BB962C8B-B14F-4D97-AF65-F5344CB8AC3E}">
        <p14:creationId xmlns:p14="http://schemas.microsoft.com/office/powerpoint/2010/main" val="39131333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39C75D43-609F-0F4A-B4A3-55F453D8056F}" type="slidenum">
              <a:rPr lang="en-US" sz="1200">
                <a:latin typeface="Times" charset="0"/>
              </a:rPr>
              <a:pPr algn="r"/>
              <a:t>1</a:t>
            </a:fld>
            <a:endParaRPr lang="en-US" sz="1200">
              <a:latin typeface="Times" charset="0"/>
            </a:endParaRPr>
          </a:p>
        </p:txBody>
      </p:sp>
      <p:sp>
        <p:nvSpPr>
          <p:cNvPr id="4608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460804" name="Rectangle 3"/>
          <p:cNvSpPr>
            <a:spLocks noGrp="1" noChangeArrowheads="1"/>
          </p:cNvSpPr>
          <p:nvPr>
            <p:ph type="body" idx="1"/>
          </p:nvPr>
        </p:nvSpPr>
        <p:spPr bwMode="auto">
          <a:xfrm>
            <a:off x="914400" y="4330700"/>
            <a:ext cx="5029200" cy="4114800"/>
          </a:xfrm>
          <a:prstGeom prst="rect">
            <a:avLst/>
          </a:prstGeom>
          <a:solidFill>
            <a:srgbClr val="FFFFFF"/>
          </a:solidFill>
          <a:ln>
            <a:solidFill>
              <a:srgbClr val="000000"/>
            </a:solidFill>
            <a:miter lim="800000"/>
            <a:headEnd/>
            <a:tailEnd/>
          </a:ln>
        </p:spPr>
        <p:txBody>
          <a:bodyPr/>
          <a:lstStyle/>
          <a:p>
            <a:pPr eaLnBrk="1" hangingPunct="1"/>
            <a:endParaRPr lang="en-US" dirty="0">
              <a:solidFill>
                <a:srgbClr val="000000"/>
              </a:solidFill>
              <a:latin typeface="Times" charset="0"/>
              <a:ea typeface="ＭＳ Ｐゴシック" charset="0"/>
              <a:cs typeface="ＭＳ Ｐゴシック" charset="0"/>
            </a:endParaRPr>
          </a:p>
          <a:p>
            <a:pPr eaLnBrk="1" hangingPunct="1"/>
            <a:endParaRPr lang="en-US" dirty="0">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pPr/>
              <a:t>12</a:t>
            </a:fld>
            <a:endParaRPr lang="en-US" sz="1200" b="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a:cs typeface="Times New Roman"/>
              </a:rPr>
              <a:t>The radiation from the sun </a:t>
            </a:r>
            <a:r>
              <a:rPr lang="en-US" dirty="0" err="1" smtClean="0">
                <a:latin typeface="Times New Roman"/>
                <a:cs typeface="Times New Roman"/>
              </a:rPr>
              <a:t>traveles</a:t>
            </a:r>
            <a:r>
              <a:rPr lang="en-US" dirty="0" smtClean="0">
                <a:latin typeface="Times New Roman"/>
                <a:cs typeface="Times New Roman"/>
              </a:rPr>
              <a:t> as waves. All these waves</a:t>
            </a:r>
            <a:r>
              <a:rPr lang="en-US" smtClean="0">
                <a:latin typeface="Times New Roman"/>
                <a:cs typeface="Times New Roman"/>
              </a:rPr>
              <a:t>: the</a:t>
            </a:r>
            <a:r>
              <a:rPr lang="en-US" baseline="0" smtClean="0">
                <a:latin typeface="Times New Roman"/>
                <a:cs typeface="Times New Roman"/>
              </a:rPr>
              <a:t> </a:t>
            </a:r>
            <a:r>
              <a:rPr lang="en-US" smtClean="0">
                <a:latin typeface="Times New Roman"/>
                <a:cs typeface="Times New Roman"/>
              </a:rPr>
              <a:t>spectrum </a:t>
            </a:r>
            <a:r>
              <a:rPr lang="en-US" dirty="0" smtClean="0">
                <a:latin typeface="Times New Roman"/>
                <a:cs typeface="Times New Roman"/>
              </a:rPr>
              <a:t>includes all the electromagnetic</a:t>
            </a:r>
            <a:r>
              <a:rPr lang="en-US" baseline="0" dirty="0" smtClean="0">
                <a:latin typeface="Times New Roman"/>
                <a:cs typeface="Times New Roman"/>
              </a:rPr>
              <a:t> waves</a:t>
            </a:r>
            <a:endParaRPr lang="en-US" dirty="0" smtClean="0">
              <a:latin typeface="Times New Roman"/>
              <a:cs typeface="Times New Roman"/>
            </a:endParaRPr>
          </a:p>
          <a:p>
            <a:pPr eaLnBrk="1" hangingPunct="1"/>
            <a:r>
              <a:rPr lang="en-US" dirty="0" smtClean="0">
                <a:latin typeface="Times New Roman"/>
                <a:cs typeface="Times New Roman"/>
              </a:rPr>
              <a:t>Electro </a:t>
            </a:r>
            <a:r>
              <a:rPr lang="en-US" dirty="0">
                <a:latin typeface="Times New Roman"/>
                <a:cs typeface="Times New Roman"/>
              </a:rPr>
              <a:t>E travels as </a:t>
            </a:r>
            <a:r>
              <a:rPr lang="en-US" dirty="0" err="1">
                <a:latin typeface="Times New Roman"/>
                <a:cs typeface="Times New Roman"/>
              </a:rPr>
              <a:t>waves..the</a:t>
            </a:r>
            <a:r>
              <a:rPr lang="en-US" dirty="0">
                <a:latin typeface="Times New Roman"/>
                <a:cs typeface="Times New Roman"/>
              </a:rPr>
              <a:t> full range of electro wavelengths</a:t>
            </a:r>
          </a:p>
          <a:p>
            <a:pPr eaLnBrk="1"/>
            <a:r>
              <a:rPr lang="en-US" dirty="0">
                <a:ea typeface="ＭＳ Ｐゴシック" charset="0"/>
                <a:cs typeface="ＭＳ Ｐゴシック" charset="0"/>
              </a:rPr>
              <a:t>Also as separate packets of E/</a:t>
            </a:r>
            <a:r>
              <a:rPr lang="en-US" baseline="0" dirty="0">
                <a:ea typeface="ＭＳ Ｐゴシック" charset="0"/>
                <a:cs typeface="ＭＳ Ｐゴシック" charset="0"/>
              </a:rPr>
              <a:t> particles.</a:t>
            </a:r>
          </a:p>
          <a:p>
            <a:pPr eaLnBrk="1"/>
            <a:r>
              <a:rPr lang="en-US" baseline="0" dirty="0">
                <a:ea typeface="ＭＳ Ｐゴシック" charset="0"/>
                <a:cs typeface="ＭＳ Ｐゴシック" charset="0"/>
              </a:rPr>
              <a:t>The shorter</a:t>
            </a:r>
            <a:r>
              <a:rPr lang="mr-IN" baseline="0" dirty="0">
                <a:ea typeface="ＭＳ Ｐゴシック" charset="0"/>
                <a:cs typeface="ＭＳ Ｐゴシック" charset="0"/>
              </a:rPr>
              <a:t>…</a:t>
            </a:r>
            <a:r>
              <a:rPr lang="en-US" baseline="0" dirty="0">
                <a:ea typeface="ＭＳ Ｐゴシック" charset="0"/>
                <a:cs typeface="ＭＳ Ｐゴシック" charset="0"/>
              </a:rPr>
              <a:t> </a:t>
            </a:r>
            <a:r>
              <a:rPr lang="en-US" baseline="0" dirty="0" err="1">
                <a:ea typeface="ＭＳ Ｐゴシック" charset="0"/>
                <a:cs typeface="ＭＳ Ｐゴシック" charset="0"/>
              </a:rPr>
              <a:t>thre</a:t>
            </a:r>
            <a:r>
              <a:rPr lang="en-US" baseline="0" dirty="0">
                <a:ea typeface="ＭＳ Ｐゴシック" charset="0"/>
                <a:cs typeface="ＭＳ Ｐゴシック" charset="0"/>
              </a:rPr>
              <a:t> greater E</a:t>
            </a:r>
            <a:endParaRPr lang="en-US" dirty="0">
              <a:ea typeface="ＭＳ Ｐゴシック" charset="0"/>
              <a:cs typeface="ＭＳ Ｐゴシック" charset="0"/>
            </a:endParaRPr>
          </a:p>
          <a:p>
            <a:pPr eaLnBrk="1" hangingPunct="1"/>
            <a:endParaRPr lang="en-US" dirty="0">
              <a:latin typeface="Times New Roman"/>
              <a:cs typeface="Times New Roman"/>
            </a:endParaRPr>
          </a:p>
        </p:txBody>
      </p:sp>
    </p:spTree>
    <p:extLst>
      <p:ext uri="{BB962C8B-B14F-4D97-AF65-F5344CB8AC3E}">
        <p14:creationId xmlns:p14="http://schemas.microsoft.com/office/powerpoint/2010/main" val="207513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2349F23-D936-244C-9C1A-9071C3A4AD22}" type="slidenum">
              <a:rPr lang="en-US" sz="1200">
                <a:latin typeface="Times New Roman" charset="0"/>
                <a:cs typeface="Arial" charset="0"/>
              </a:rPr>
              <a:pPr algn="r"/>
              <a:t>13</a:t>
            </a:fld>
            <a:endParaRPr lang="en-US" sz="1200">
              <a:latin typeface="Times New Roman" charset="0"/>
              <a:cs typeface="Arial" charset="0"/>
            </a:endParaRPr>
          </a:p>
        </p:txBody>
      </p:sp>
      <p:sp>
        <p:nvSpPr>
          <p:cNvPr id="2764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484"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a:r>
              <a:rPr lang="en-US" dirty="0" smtClean="0">
                <a:ea typeface="ＭＳ Ｐゴシック" charset="0"/>
                <a:cs typeface="ＭＳ Ｐゴシック" charset="0"/>
              </a:rPr>
              <a:t>separate </a:t>
            </a:r>
            <a:r>
              <a:rPr lang="en-US" dirty="0">
                <a:ea typeface="ＭＳ Ｐゴシック" charset="0"/>
                <a:cs typeface="ＭＳ Ｐゴシック" charset="0"/>
              </a:rPr>
              <a:t>packets of E/</a:t>
            </a:r>
            <a:r>
              <a:rPr lang="en-US" baseline="0" dirty="0">
                <a:ea typeface="ＭＳ Ｐゴシック" charset="0"/>
                <a:cs typeface="ＭＳ Ｐゴシック" charset="0"/>
              </a:rPr>
              <a:t> particles</a:t>
            </a:r>
            <a:r>
              <a:rPr lang="en-US" baseline="0" dirty="0" smtClean="0">
                <a:ea typeface="ＭＳ Ｐゴシック" charset="0"/>
                <a:cs typeface="ＭＳ Ｐゴシック" charset="0"/>
              </a:rPr>
              <a:t>.</a:t>
            </a:r>
            <a:endParaRPr lang="en-US" baseline="0"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6B40C-C04B-8044-AB5A-7C2C433D723E}" type="slidenum">
              <a:rPr lang="en-US" smtClean="0"/>
              <a:t>14</a:t>
            </a:fld>
            <a:endParaRPr lang="en-US"/>
          </a:p>
        </p:txBody>
      </p:sp>
    </p:spTree>
    <p:extLst>
      <p:ext uri="{BB962C8B-B14F-4D97-AF65-F5344CB8AC3E}">
        <p14:creationId xmlns:p14="http://schemas.microsoft.com/office/powerpoint/2010/main" val="4187124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6B40C-C04B-8044-AB5A-7C2C433D723E}" type="slidenum">
              <a:rPr lang="en-US" smtClean="0"/>
              <a:t>15</a:t>
            </a:fld>
            <a:endParaRPr lang="en-US"/>
          </a:p>
        </p:txBody>
      </p:sp>
    </p:spTree>
    <p:extLst>
      <p:ext uri="{BB962C8B-B14F-4D97-AF65-F5344CB8AC3E}">
        <p14:creationId xmlns:p14="http://schemas.microsoft.com/office/powerpoint/2010/main" val="4187124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A72E-B070-A44E-A3EB-CE12B680FE20}" type="slidenum">
              <a:rPr lang="en-US" smtClean="0"/>
              <a:t>16</a:t>
            </a:fld>
            <a:endParaRPr lang="en-US"/>
          </a:p>
        </p:txBody>
      </p:sp>
    </p:spTree>
    <p:extLst>
      <p:ext uri="{BB962C8B-B14F-4D97-AF65-F5344CB8AC3E}">
        <p14:creationId xmlns:p14="http://schemas.microsoft.com/office/powerpoint/2010/main" val="4035433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7.5b_3 An overview of the two stages of photosynthesis in a chloroplast (step 3)</a:t>
            </a:r>
          </a:p>
          <a:p>
            <a:endParaRPr lang="en-US" dirty="0">
              <a:latin typeface="Arial"/>
            </a:endParaRPr>
          </a:p>
        </p:txBody>
      </p:sp>
    </p:spTree>
    <p:extLst>
      <p:ext uri="{BB962C8B-B14F-4D97-AF65-F5344CB8AC3E}">
        <p14:creationId xmlns:p14="http://schemas.microsoft.com/office/powerpoint/2010/main" val="66982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6B40C-C04B-8044-AB5A-7C2C433D723E}" type="slidenum">
              <a:rPr lang="en-US" smtClean="0"/>
              <a:t>20</a:t>
            </a:fld>
            <a:endParaRPr lang="en-US"/>
          </a:p>
        </p:txBody>
      </p:sp>
    </p:spTree>
    <p:extLst>
      <p:ext uri="{BB962C8B-B14F-4D97-AF65-F5344CB8AC3E}">
        <p14:creationId xmlns:p14="http://schemas.microsoft.com/office/powerpoint/2010/main" val="64750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A72E-B070-A44E-A3EB-CE12B680FE20}" type="slidenum">
              <a:rPr lang="en-US" smtClean="0"/>
              <a:t>21</a:t>
            </a:fld>
            <a:endParaRPr lang="en-US"/>
          </a:p>
        </p:txBody>
      </p:sp>
    </p:spTree>
    <p:extLst>
      <p:ext uri="{BB962C8B-B14F-4D97-AF65-F5344CB8AC3E}">
        <p14:creationId xmlns:p14="http://schemas.microsoft.com/office/powerpoint/2010/main" val="527401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7.9_3 The light reactions take place within the thylakoid membranes (step 3)</a:t>
            </a:r>
          </a:p>
          <a:p>
            <a:endParaRPr lang="en-US">
              <a:latin typeface="Arial"/>
            </a:endParaRPr>
          </a:p>
        </p:txBody>
      </p:sp>
    </p:spTree>
    <p:extLst>
      <p:ext uri="{BB962C8B-B14F-4D97-AF65-F5344CB8AC3E}">
        <p14:creationId xmlns:p14="http://schemas.microsoft.com/office/powerpoint/2010/main" val="3988188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7.9_5 The light reactions take place within the thylakoid membranes (step 5)</a:t>
            </a:r>
          </a:p>
          <a:p>
            <a:endParaRPr lang="en-US">
              <a:latin typeface="Arial"/>
            </a:endParaRPr>
          </a:p>
        </p:txBody>
      </p:sp>
    </p:spTree>
    <p:extLst>
      <p:ext uri="{BB962C8B-B14F-4D97-AF65-F5344CB8AC3E}">
        <p14:creationId xmlns:p14="http://schemas.microsoft.com/office/powerpoint/2010/main" val="346766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A72E-B070-A44E-A3EB-CE12B680FE20}" type="slidenum">
              <a:rPr lang="en-US" smtClean="0"/>
              <a:t>2</a:t>
            </a:fld>
            <a:endParaRPr lang="en-US"/>
          </a:p>
        </p:txBody>
      </p:sp>
    </p:spTree>
    <p:extLst>
      <p:ext uri="{BB962C8B-B14F-4D97-AF65-F5344CB8AC3E}">
        <p14:creationId xmlns:p14="http://schemas.microsoft.com/office/powerpoint/2010/main" val="2071387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panose="02020603050405020304" pitchFamily="18" charset="0"/>
                <a:ea typeface="+mn-ea"/>
                <a:cs typeface="Times New Roman" panose="02020603050405020304" pitchFamily="18" charset="0"/>
              </a:rPr>
              <a:t>Teaching Tips</a:t>
            </a:r>
            <a:endParaRPr lang="en-US" sz="1200" kern="1200" dirty="0" smtClean="0">
              <a:solidFill>
                <a:schemeClr val="tx1"/>
              </a:solidFill>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latin typeface="Times New Roman" panose="02020603050405020304" pitchFamily="18" charset="0"/>
                <a:ea typeface="+mn-ea"/>
                <a:cs typeface="Times New Roman" panose="02020603050405020304" pitchFamily="18" charset="0"/>
              </a:rPr>
              <a:t>Module 7.9 can be the basis for an excellent comparison between oxidative phosphorylation in mitochondria and photophosphorylation in chloroplasts. If your students have not already read or discussed chemiosmosis in mitochondria, consider assigning Modules 6.6 and 6.9 to show the similarities of these processes. (As noted in Module 7.2, the thylakoid space is analogous to the intermembrane space of mitochondria.) (7.9)</a:t>
            </a:r>
          </a:p>
          <a:p>
            <a:r>
              <a:rPr lang="en-US" sz="1200" b="1" kern="1200" dirty="0" smtClean="0">
                <a:solidFill>
                  <a:schemeClr val="tx1"/>
                </a:solidFill>
                <a:latin typeface="Times New Roman" panose="02020603050405020304" pitchFamily="18" charset="0"/>
                <a:ea typeface="+mn-ea"/>
                <a:cs typeface="Times New Roman" panose="02020603050405020304" pitchFamily="18" charset="0"/>
              </a:rPr>
              <a:t>Active Lecture Tips</a:t>
            </a:r>
            <a:endParaRPr lang="en-US" sz="1200" kern="1200" dirty="0" smtClean="0">
              <a:solidFill>
                <a:schemeClr val="tx1"/>
              </a:solidFill>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latin typeface="Times New Roman" panose="02020603050405020304" pitchFamily="18" charset="0"/>
                <a:ea typeface="+mn-ea"/>
                <a:cs typeface="Times New Roman" panose="02020603050405020304" pitchFamily="18" charset="0"/>
              </a:rPr>
              <a:t>See the Activity “Demonstration of the Light Dependent Reactions of Photosynthesis Using Students as Molecules” on the Instructor Exchange. Visit the Instructor Exchange in the </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MasteringBiology</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instructor resource area for a description of this activity. (7.6–7.9)</a:t>
            </a:r>
          </a:p>
          <a:p>
            <a:r>
              <a:rPr lang="en-US" sz="1200" kern="1200" dirty="0" smtClean="0">
                <a:solidFill>
                  <a:schemeClr val="tx1"/>
                </a:solidFill>
                <a:latin typeface="Times New Roman" panose="02020603050405020304" pitchFamily="18" charset="0"/>
                <a:ea typeface="+mn-ea"/>
                <a:cs typeface="Times New Roman" panose="02020603050405020304" pitchFamily="18" charset="0"/>
              </a:rPr>
              <a:t>See the Activity “Satellite TV and Photosystems” on the Instructor Exchange. Visit the Instructor Exchange in the </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MasteringBiology</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instructor resource area for a description of this activity. (7.6–7.9)</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Times New Roman" panose="02020603050405020304" pitchFamily="18" charset="0"/>
              <a:ea typeface="ＭＳ Ｐゴシック"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133DCB9-FCFA-424C-9390-3ECF613363B3}" type="slidenum">
              <a:rPr lang="en-US" smtClean="0"/>
              <a:pPr/>
              <a:t>26</a:t>
            </a:fld>
            <a:endParaRPr lang="en-US" dirty="0"/>
          </a:p>
        </p:txBody>
      </p:sp>
    </p:spTree>
    <p:extLst>
      <p:ext uri="{BB962C8B-B14F-4D97-AF65-F5344CB8AC3E}">
        <p14:creationId xmlns:p14="http://schemas.microsoft.com/office/powerpoint/2010/main" val="2061911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a:spcBef>
                <a:spcPct val="0"/>
              </a:spcBef>
            </a:pPr>
            <a:fld id="{35844E9C-8A7A-4ECC-80FE-1B24C53CD1E1}" type="slidenum">
              <a:rPr lang="en-US" altLang="en-US">
                <a:cs typeface="Arial" panose="020B0604020202020204" pitchFamily="34" charset="0"/>
              </a:rPr>
              <a:pPr algn="r">
                <a:spcBef>
                  <a:spcPct val="0"/>
                </a:spcBef>
              </a:pPr>
              <a:t>27</a:t>
            </a:fld>
            <a:endParaRPr lang="en-US" altLang="en-US">
              <a:cs typeface="Arial" panose="020B0604020202020204" pitchFamily="34"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New Roman" panose="02020603050405020304" pitchFamily="18" charset="0"/>
                <a:ea typeface="ＭＳ Ｐゴシック" panose="020B0600070205080204" pitchFamily="34" charset="-128"/>
              </a:rPr>
              <a:t>Answer: b</a:t>
            </a:r>
          </a:p>
        </p:txBody>
      </p:sp>
    </p:spTree>
    <p:extLst>
      <p:ext uri="{BB962C8B-B14F-4D97-AF65-F5344CB8AC3E}">
        <p14:creationId xmlns:p14="http://schemas.microsoft.com/office/powerpoint/2010/main" val="586770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a:spcBef>
                <a:spcPct val="0"/>
              </a:spcBef>
            </a:pPr>
            <a:fld id="{35844E9C-8A7A-4ECC-80FE-1B24C53CD1E1}" type="slidenum">
              <a:rPr lang="en-US" altLang="en-US">
                <a:cs typeface="Arial" panose="020B0604020202020204" pitchFamily="34" charset="0"/>
              </a:rPr>
              <a:pPr algn="r">
                <a:spcBef>
                  <a:spcPct val="0"/>
                </a:spcBef>
              </a:pPr>
              <a:t>28</a:t>
            </a:fld>
            <a:endParaRPr lang="en-US" altLang="en-US">
              <a:cs typeface="Arial" panose="020B0604020202020204" pitchFamily="34"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Times New Roman" panose="02020603050405020304" pitchFamily="18" charset="0"/>
                <a:ea typeface="ＭＳ Ｐゴシック" panose="020B0600070205080204" pitchFamily="34" charset="-128"/>
              </a:rPr>
              <a:t>Answer: b</a:t>
            </a:r>
          </a:p>
        </p:txBody>
      </p:sp>
    </p:spTree>
    <p:extLst>
      <p:ext uri="{BB962C8B-B14F-4D97-AF65-F5344CB8AC3E}">
        <p14:creationId xmlns:p14="http://schemas.microsoft.com/office/powerpoint/2010/main" val="586770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A72E-B070-A44E-A3EB-CE12B680FE20}" type="slidenum">
              <a:rPr lang="en-US" smtClean="0"/>
              <a:t>29</a:t>
            </a:fld>
            <a:endParaRPr lang="en-US"/>
          </a:p>
        </p:txBody>
      </p:sp>
    </p:spTree>
    <p:extLst>
      <p:ext uri="{BB962C8B-B14F-4D97-AF65-F5344CB8AC3E}">
        <p14:creationId xmlns:p14="http://schemas.microsoft.com/office/powerpoint/2010/main" val="95349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A72E-B070-A44E-A3EB-CE12B680FE20}" type="slidenum">
              <a:rPr lang="en-US" smtClean="0"/>
              <a:t>30</a:t>
            </a:fld>
            <a:endParaRPr lang="en-US"/>
          </a:p>
        </p:txBody>
      </p:sp>
    </p:spTree>
    <p:extLst>
      <p:ext uri="{BB962C8B-B14F-4D97-AF65-F5344CB8AC3E}">
        <p14:creationId xmlns:p14="http://schemas.microsoft.com/office/powerpoint/2010/main" val="1642301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Arial"/>
              </a:rPr>
              <a:t>Figure 7.5b_3 An overview of the two stages of photosynthesis in a chloroplast (step 3)</a:t>
            </a:r>
          </a:p>
          <a:p>
            <a:endParaRPr lang="en-US" dirty="0">
              <a:latin typeface="Arial"/>
            </a:endParaRPr>
          </a:p>
        </p:txBody>
      </p:sp>
    </p:spTree>
    <p:extLst>
      <p:ext uri="{BB962C8B-B14F-4D97-AF65-F5344CB8AC3E}">
        <p14:creationId xmlns:p14="http://schemas.microsoft.com/office/powerpoint/2010/main" val="6698258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6B40C-C04B-8044-AB5A-7C2C433D723E}" type="slidenum">
              <a:rPr lang="en-US" smtClean="0"/>
              <a:t>32</a:t>
            </a:fld>
            <a:endParaRPr lang="en-US"/>
          </a:p>
        </p:txBody>
      </p:sp>
    </p:spTree>
    <p:extLst>
      <p:ext uri="{BB962C8B-B14F-4D97-AF65-F5344CB8AC3E}">
        <p14:creationId xmlns:p14="http://schemas.microsoft.com/office/powerpoint/2010/main" val="6475069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A72E-B070-A44E-A3EB-CE12B680FE20}" type="slidenum">
              <a:rPr lang="en-US" smtClean="0"/>
              <a:t>33</a:t>
            </a:fld>
            <a:endParaRPr lang="en-US"/>
          </a:p>
        </p:txBody>
      </p:sp>
    </p:spTree>
    <p:extLst>
      <p:ext uri="{BB962C8B-B14F-4D97-AF65-F5344CB8AC3E}">
        <p14:creationId xmlns:p14="http://schemas.microsoft.com/office/powerpoint/2010/main" val="2236617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A72E-B070-A44E-A3EB-CE12B680FE20}" type="slidenum">
              <a:rPr lang="en-US" smtClean="0"/>
              <a:t>34</a:t>
            </a:fld>
            <a:endParaRPr lang="en-US"/>
          </a:p>
        </p:txBody>
      </p:sp>
    </p:spTree>
    <p:extLst>
      <p:ext uri="{BB962C8B-B14F-4D97-AF65-F5344CB8AC3E}">
        <p14:creationId xmlns:p14="http://schemas.microsoft.com/office/powerpoint/2010/main" val="3368810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6B40C-C04B-8044-AB5A-7C2C433D723E}" type="slidenum">
              <a:rPr lang="en-US" smtClean="0"/>
              <a:t>36</a:t>
            </a:fld>
            <a:endParaRPr lang="en-US"/>
          </a:p>
        </p:txBody>
      </p:sp>
    </p:spTree>
    <p:extLst>
      <p:ext uri="{BB962C8B-B14F-4D97-AF65-F5344CB8AC3E}">
        <p14:creationId xmlns:p14="http://schemas.microsoft.com/office/powerpoint/2010/main" val="347639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2349F23-D936-244C-9C1A-9071C3A4AD22}" type="slidenum">
              <a:rPr lang="en-US" sz="1200">
                <a:latin typeface="Times New Roman" charset="0"/>
                <a:cs typeface="Arial" charset="0"/>
              </a:rPr>
              <a:pPr algn="r"/>
              <a:t>3</a:t>
            </a:fld>
            <a:endParaRPr lang="en-US" sz="1200">
              <a:latin typeface="Times New Roman" charset="0"/>
              <a:cs typeface="Arial" charset="0"/>
            </a:endParaRPr>
          </a:p>
        </p:txBody>
      </p:sp>
      <p:sp>
        <p:nvSpPr>
          <p:cNvPr id="2764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484"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a:endParaRPr lang="en-US" dirty="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6B40C-C04B-8044-AB5A-7C2C433D723E}" type="slidenum">
              <a:rPr lang="en-US" smtClean="0"/>
              <a:t>37</a:t>
            </a:fld>
            <a:endParaRPr lang="en-US"/>
          </a:p>
        </p:txBody>
      </p:sp>
    </p:spTree>
    <p:extLst>
      <p:ext uri="{BB962C8B-B14F-4D97-AF65-F5344CB8AC3E}">
        <p14:creationId xmlns:p14="http://schemas.microsoft.com/office/powerpoint/2010/main" val="3476395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p>
        </p:txBody>
      </p:sp>
      <p:sp>
        <p:nvSpPr>
          <p:cNvPr id="4" name="Slide Number Placeholder 3"/>
          <p:cNvSpPr>
            <a:spLocks noGrp="1"/>
          </p:cNvSpPr>
          <p:nvPr>
            <p:ph type="sldNum" sz="quarter" idx="10"/>
          </p:nvPr>
        </p:nvSpPr>
        <p:spPr/>
        <p:txBody>
          <a:bodyPr/>
          <a:lstStyle/>
          <a:p>
            <a:fld id="{A196B40C-C04B-8044-AB5A-7C2C433D723E}" type="slidenum">
              <a:rPr lang="en-US" smtClean="0"/>
              <a:t>38</a:t>
            </a:fld>
            <a:endParaRPr lang="en-US"/>
          </a:p>
        </p:txBody>
      </p:sp>
    </p:spTree>
    <p:extLst>
      <p:ext uri="{BB962C8B-B14F-4D97-AF65-F5344CB8AC3E}">
        <p14:creationId xmlns:p14="http://schemas.microsoft.com/office/powerpoint/2010/main" val="23610192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6B40C-C04B-8044-AB5A-7C2C433D723E}" type="slidenum">
              <a:rPr lang="en-US" smtClean="0"/>
              <a:t>39</a:t>
            </a:fld>
            <a:endParaRPr lang="en-US"/>
          </a:p>
        </p:txBody>
      </p:sp>
    </p:spTree>
    <p:extLst>
      <p:ext uri="{BB962C8B-B14F-4D97-AF65-F5344CB8AC3E}">
        <p14:creationId xmlns:p14="http://schemas.microsoft.com/office/powerpoint/2010/main" val="2361019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A72E-B070-A44E-A3EB-CE12B680FE20}" type="slidenum">
              <a:rPr lang="en-US" smtClean="0"/>
              <a:t>4</a:t>
            </a:fld>
            <a:endParaRPr lang="en-US"/>
          </a:p>
        </p:txBody>
      </p:sp>
    </p:spTree>
    <p:extLst>
      <p:ext uri="{BB962C8B-B14F-4D97-AF65-F5344CB8AC3E}">
        <p14:creationId xmlns:p14="http://schemas.microsoft.com/office/powerpoint/2010/main" val="2230867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5BA72E-B070-A44E-A3EB-CE12B680FE20}" type="slidenum">
              <a:rPr lang="en-US" smtClean="0"/>
              <a:t>5</a:t>
            </a:fld>
            <a:endParaRPr lang="en-US"/>
          </a:p>
        </p:txBody>
      </p:sp>
    </p:spTree>
    <p:extLst>
      <p:ext uri="{BB962C8B-B14F-4D97-AF65-F5344CB8AC3E}">
        <p14:creationId xmlns:p14="http://schemas.microsoft.com/office/powerpoint/2010/main" val="2230867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2349F23-D936-244C-9C1A-9071C3A4AD22}" type="slidenum">
              <a:rPr lang="en-US" sz="1200">
                <a:latin typeface="Times New Roman" charset="0"/>
                <a:cs typeface="Arial" charset="0"/>
              </a:rPr>
              <a:pPr algn="r"/>
              <a:t>6</a:t>
            </a:fld>
            <a:endParaRPr lang="en-US" sz="1200">
              <a:latin typeface="Times New Roman" charset="0"/>
              <a:cs typeface="Arial" charset="0"/>
            </a:endParaRPr>
          </a:p>
        </p:txBody>
      </p:sp>
      <p:sp>
        <p:nvSpPr>
          <p:cNvPr id="2764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484"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a:endParaRPr lang="en-US" b="0" dirty="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96B40C-C04B-8044-AB5A-7C2C433D723E}" type="slidenum">
              <a:rPr lang="en-US" smtClean="0"/>
              <a:t>8</a:t>
            </a:fld>
            <a:endParaRPr lang="en-US"/>
          </a:p>
        </p:txBody>
      </p:sp>
    </p:spTree>
    <p:extLst>
      <p:ext uri="{BB962C8B-B14F-4D97-AF65-F5344CB8AC3E}">
        <p14:creationId xmlns:p14="http://schemas.microsoft.com/office/powerpoint/2010/main" val="174771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2349F23-D936-244C-9C1A-9071C3A4AD22}" type="slidenum">
              <a:rPr lang="en-US" sz="1200">
                <a:latin typeface="Times New Roman" charset="0"/>
                <a:cs typeface="Arial" charset="0"/>
              </a:rPr>
              <a:pPr algn="r"/>
              <a:t>10</a:t>
            </a:fld>
            <a:endParaRPr lang="en-US" sz="1200">
              <a:latin typeface="Times New Roman" charset="0"/>
              <a:cs typeface="Arial" charset="0"/>
            </a:endParaRPr>
          </a:p>
        </p:txBody>
      </p:sp>
      <p:sp>
        <p:nvSpPr>
          <p:cNvPr id="2764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484"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a:endParaRPr lang="en-US" dirty="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62349F23-D936-244C-9C1A-9071C3A4AD22}" type="slidenum">
              <a:rPr lang="en-US" sz="1200">
                <a:latin typeface="Times New Roman" charset="0"/>
                <a:cs typeface="Arial" charset="0"/>
              </a:rPr>
              <a:pPr algn="r"/>
              <a:t>11</a:t>
            </a:fld>
            <a:endParaRPr lang="en-US" sz="1200">
              <a:latin typeface="Times New Roman" charset="0"/>
              <a:cs typeface="Arial" charset="0"/>
            </a:endParaRPr>
          </a:p>
        </p:txBody>
      </p:sp>
      <p:sp>
        <p:nvSpPr>
          <p:cNvPr id="2764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76484"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eaLnBrk="1"/>
            <a:endParaRPr lang="en-US" dirty="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862FBC2-1B00-2446-B420-18E94FC6291B}"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8CE27-9F17-2E47-90CD-D3C90F107922}" type="slidenum">
              <a:rPr lang="en-US" smtClean="0"/>
              <a:t>‹#›</a:t>
            </a:fld>
            <a:endParaRPr lang="en-US"/>
          </a:p>
        </p:txBody>
      </p:sp>
    </p:spTree>
    <p:extLst>
      <p:ext uri="{BB962C8B-B14F-4D97-AF65-F5344CB8AC3E}">
        <p14:creationId xmlns:p14="http://schemas.microsoft.com/office/powerpoint/2010/main" val="2671656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2FBC2-1B00-2446-B420-18E94FC6291B}"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8CE27-9F17-2E47-90CD-D3C90F107922}" type="slidenum">
              <a:rPr lang="en-US" smtClean="0"/>
              <a:t>‹#›</a:t>
            </a:fld>
            <a:endParaRPr lang="en-US"/>
          </a:p>
        </p:txBody>
      </p:sp>
    </p:spTree>
    <p:extLst>
      <p:ext uri="{BB962C8B-B14F-4D97-AF65-F5344CB8AC3E}">
        <p14:creationId xmlns:p14="http://schemas.microsoft.com/office/powerpoint/2010/main" val="74096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2FBC2-1B00-2446-B420-18E94FC6291B}"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8CE27-9F17-2E47-90CD-D3C90F107922}" type="slidenum">
              <a:rPr lang="en-US" smtClean="0"/>
              <a:t>‹#›</a:t>
            </a:fld>
            <a:endParaRPr lang="en-US"/>
          </a:p>
        </p:txBody>
      </p:sp>
    </p:spTree>
    <p:extLst>
      <p:ext uri="{BB962C8B-B14F-4D97-AF65-F5344CB8AC3E}">
        <p14:creationId xmlns:p14="http://schemas.microsoft.com/office/powerpoint/2010/main" val="1365000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4"/>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1"/>
                  </a:outerShdw>
                </a:effectLst>
              </a14:hiddenEffects>
            </a:ext>
          </a:extLst>
        </p:spPr>
        <p:txBody>
          <a:bodyPr/>
          <a:lstStyle>
            <a:lvl1pPr>
              <a:defRPr>
                <a:effectLst>
                  <a:outerShdw blurRad="38100" dist="38100" dir="2700000" algn="tl">
                    <a:srgbClr val="C0C0C0"/>
                  </a:outerShdw>
                </a:effectLst>
                <a:ea typeface="ＭＳ Ｐゴシック" charset="-128"/>
              </a:defRPr>
            </a:lvl1pPr>
          </a:lstStyle>
          <a:p>
            <a:fld id="{9F029BEE-028A-C04F-812C-6983848B00F1}" type="datetimeFigureOut">
              <a:rPr lang="en-US" altLang="en-US"/>
              <a:pPr/>
              <a:t>10/11/18</a:t>
            </a:fld>
            <a:endParaRPr lang="en-US" altLang="en-US"/>
          </a:p>
        </p:txBody>
      </p:sp>
      <p:sp>
        <p:nvSpPr>
          <p:cNvPr id="6" name="Footer Placeholder 5"/>
          <p:cNvSpPr>
            <a:spLocks noGrp="1"/>
          </p:cNvSpPr>
          <p:nvPr>
            <p:ph type="ftr" sz="quarter" idx="1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1"/>
                  </a:outerShdw>
                </a:effectLst>
              </a14:hiddenEffects>
            </a:ext>
          </a:extLst>
        </p:spPr>
        <p:txBody>
          <a:bodyPr/>
          <a:lstStyle>
            <a:lvl1pPr>
              <a:defRPr/>
            </a:lvl1pPr>
          </a:lstStyle>
          <a:p>
            <a:pPr>
              <a:defRPr/>
            </a:pPr>
            <a:endParaRPr lang="en-US"/>
          </a:p>
        </p:txBody>
      </p:sp>
      <p:sp>
        <p:nvSpPr>
          <p:cNvPr id="7" name="Slide Number Placeholder 6"/>
          <p:cNvSpPr>
            <a:spLocks noGrp="1"/>
          </p:cNvSpPr>
          <p:nvPr>
            <p:ph type="sldNum" sz="quarter" idx="16"/>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1"/>
                  </a:outerShdw>
                </a:effectLst>
              </a14:hiddenEffects>
            </a:ext>
          </a:extLst>
        </p:spPr>
        <p:txBody>
          <a:bodyPr/>
          <a:lstStyle>
            <a:lvl1pPr>
              <a:defRPr/>
            </a:lvl1pPr>
          </a:lstStyle>
          <a:p>
            <a:fld id="{4F4920B4-B620-CB42-A95D-CB40E37D41CD}" type="slidenum">
              <a:rPr lang="en-US" altLang="en-US"/>
              <a:pPr/>
              <a:t>‹#›</a:t>
            </a:fld>
            <a:endParaRPr lang="en-US" altLang="en-US"/>
          </a:p>
        </p:txBody>
      </p:sp>
    </p:spTree>
    <p:extLst>
      <p:ext uri="{BB962C8B-B14F-4D97-AF65-F5344CB8AC3E}">
        <p14:creationId xmlns:p14="http://schemas.microsoft.com/office/powerpoint/2010/main" val="320578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2FBC2-1B00-2446-B420-18E94FC6291B}"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8CE27-9F17-2E47-90CD-D3C90F107922}" type="slidenum">
              <a:rPr lang="en-US" smtClean="0"/>
              <a:t>‹#›</a:t>
            </a:fld>
            <a:endParaRPr lang="en-US"/>
          </a:p>
        </p:txBody>
      </p:sp>
    </p:spTree>
    <p:extLst>
      <p:ext uri="{BB962C8B-B14F-4D97-AF65-F5344CB8AC3E}">
        <p14:creationId xmlns:p14="http://schemas.microsoft.com/office/powerpoint/2010/main" val="191327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62FBC2-1B00-2446-B420-18E94FC6291B}" type="datetimeFigureOut">
              <a:rPr lang="en-US" smtClean="0"/>
              <a:t>10/11/18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8CE27-9F17-2E47-90CD-D3C90F107922}" type="slidenum">
              <a:rPr lang="en-US" smtClean="0"/>
              <a:t>‹#›</a:t>
            </a:fld>
            <a:endParaRPr lang="en-US"/>
          </a:p>
        </p:txBody>
      </p:sp>
    </p:spTree>
    <p:extLst>
      <p:ext uri="{BB962C8B-B14F-4D97-AF65-F5344CB8AC3E}">
        <p14:creationId xmlns:p14="http://schemas.microsoft.com/office/powerpoint/2010/main" val="93161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62FBC2-1B00-2446-B420-18E94FC6291B}" type="datetimeFigureOut">
              <a:rPr lang="en-US" smtClean="0"/>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8CE27-9F17-2E47-90CD-D3C90F107922}" type="slidenum">
              <a:rPr lang="en-US" smtClean="0"/>
              <a:t>‹#›</a:t>
            </a:fld>
            <a:endParaRPr lang="en-US"/>
          </a:p>
        </p:txBody>
      </p:sp>
    </p:spTree>
    <p:extLst>
      <p:ext uri="{BB962C8B-B14F-4D97-AF65-F5344CB8AC3E}">
        <p14:creationId xmlns:p14="http://schemas.microsoft.com/office/powerpoint/2010/main" val="821591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62FBC2-1B00-2446-B420-18E94FC6291B}" type="datetimeFigureOut">
              <a:rPr lang="en-US" smtClean="0"/>
              <a:t>10/11/18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8CE27-9F17-2E47-90CD-D3C90F107922}" type="slidenum">
              <a:rPr lang="en-US" smtClean="0"/>
              <a:t>‹#›</a:t>
            </a:fld>
            <a:endParaRPr lang="en-US"/>
          </a:p>
        </p:txBody>
      </p:sp>
    </p:spTree>
    <p:extLst>
      <p:ext uri="{BB962C8B-B14F-4D97-AF65-F5344CB8AC3E}">
        <p14:creationId xmlns:p14="http://schemas.microsoft.com/office/powerpoint/2010/main" val="305087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2FBC2-1B00-2446-B420-18E94FC6291B}" type="datetimeFigureOut">
              <a:rPr lang="en-US" smtClean="0"/>
              <a:t>10/11/18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8CE27-9F17-2E47-90CD-D3C90F107922}" type="slidenum">
              <a:rPr lang="en-US" smtClean="0"/>
              <a:t>‹#›</a:t>
            </a:fld>
            <a:endParaRPr lang="en-US"/>
          </a:p>
        </p:txBody>
      </p:sp>
    </p:spTree>
    <p:extLst>
      <p:ext uri="{BB962C8B-B14F-4D97-AF65-F5344CB8AC3E}">
        <p14:creationId xmlns:p14="http://schemas.microsoft.com/office/powerpoint/2010/main" val="2578561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2FBC2-1B00-2446-B420-18E94FC6291B}" type="datetimeFigureOut">
              <a:rPr lang="en-US" smtClean="0"/>
              <a:t>10/11/18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8CE27-9F17-2E47-90CD-D3C90F107922}" type="slidenum">
              <a:rPr lang="en-US" smtClean="0"/>
              <a:t>‹#›</a:t>
            </a:fld>
            <a:endParaRPr lang="en-US"/>
          </a:p>
        </p:txBody>
      </p:sp>
    </p:spTree>
    <p:extLst>
      <p:ext uri="{BB962C8B-B14F-4D97-AF65-F5344CB8AC3E}">
        <p14:creationId xmlns:p14="http://schemas.microsoft.com/office/powerpoint/2010/main" val="3016524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862FBC2-1B00-2446-B420-18E94FC6291B}" type="datetimeFigureOut">
              <a:rPr lang="en-US" smtClean="0"/>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8CE27-9F17-2E47-90CD-D3C90F107922}" type="slidenum">
              <a:rPr lang="en-US" smtClean="0"/>
              <a:t>‹#›</a:t>
            </a:fld>
            <a:endParaRPr lang="en-US"/>
          </a:p>
        </p:txBody>
      </p:sp>
    </p:spTree>
    <p:extLst>
      <p:ext uri="{BB962C8B-B14F-4D97-AF65-F5344CB8AC3E}">
        <p14:creationId xmlns:p14="http://schemas.microsoft.com/office/powerpoint/2010/main" val="2142941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862FBC2-1B00-2446-B420-18E94FC6291B}" type="datetimeFigureOut">
              <a:rPr lang="en-US" smtClean="0"/>
              <a:t>10/11/18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8CE27-9F17-2E47-90CD-D3C90F107922}" type="slidenum">
              <a:rPr lang="en-US" smtClean="0"/>
              <a:t>‹#›</a:t>
            </a:fld>
            <a:endParaRPr lang="en-US"/>
          </a:p>
        </p:txBody>
      </p:sp>
    </p:spTree>
    <p:extLst>
      <p:ext uri="{BB962C8B-B14F-4D97-AF65-F5344CB8AC3E}">
        <p14:creationId xmlns:p14="http://schemas.microsoft.com/office/powerpoint/2010/main" val="12110622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862FBC2-1B00-2446-B420-18E94FC6291B}" type="datetimeFigureOut">
              <a:rPr lang="en-US" smtClean="0"/>
              <a:t>10/11/18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38CE27-9F17-2E47-90CD-D3C90F107922}" type="slidenum">
              <a:rPr lang="en-US" smtClean="0"/>
              <a:t>‹#›</a:t>
            </a:fld>
            <a:endParaRPr lang="en-US"/>
          </a:p>
        </p:txBody>
      </p:sp>
    </p:spTree>
    <p:extLst>
      <p:ext uri="{BB962C8B-B14F-4D97-AF65-F5344CB8AC3E}">
        <p14:creationId xmlns:p14="http://schemas.microsoft.com/office/powerpoint/2010/main" val="32907706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file:///C:\Documents%20and%20Settings\rajesh.ACEPRO\Desktop\19-Oct\Campbell%209E\Unlabeled\07_02_2Chloroplasts-U.jpg"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file:///C:\Documents%20and%20Settings\rajesh.ACEPRO\Desktop\19-Oct\Campbell%209E\Unlabeled\07_05bPhotosynOverview_3-U.jpg" TargetMode="Externa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file:///C:\Documents%20and%20Settings\rajesh.ACEPRO\Desktop\19-Oct\Campbell%209E\Unlabeled\07_05bPhotosynOverview_2-U.jpg" TargetMode="External"/><Relationship Id="rId4" Type="http://schemas.openxmlformats.org/officeDocument/2006/relationships/image" Target="../media/image22.jpg"/><Relationship Id="rId5" Type="http://schemas.openxmlformats.org/officeDocument/2006/relationships/image" Target="file:///C:\Documents%20and%20Settings\rajesh.ACEPRO\Desktop\19-Oct\Campbell%209E\Unlabeled\07_05bPhotosynOverview_1-U.jpg" TargetMode="External"/><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file:///C:\Documents%20and%20Settings\rajesh.ACEPRO\Desktop\19-Oct\Campbell%209E\Unlabeled\07_09_1LightReactions_3-U.jpg" TargetMode="Externa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image" Target="file:///C:\Documents%20and%20Settings\rajesh.ACEPRO\Desktop\19-Oct\Campbell%209E\Unlabeled\07_09_1LightReactions_5-U.jpg" TargetMode="External"/><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file:///C:\Documents%20and%20Settings\rajesh.ACEPRO\Desktop\19-Oct\Campbell%209E\Unlabeled\07_UN01ReviewConcepts-U.jpg"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file:///C:\Documents%20and%20Settings\rajesh.ACEPRO\Desktop\19-Oct\Campbell%209E\Unlabeled\07_05bPhotosynOverview_3-U.jpg" TargetMode="External"/><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file:///C:\Documents%20and%20Settings\rajesh.ACEPRO\Desktop\19-Oct\Campbell%209E\Unlabeled\07_05bPhotosynOverview_3-U.jpg" TargetMode="External"/><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file:///C:\Documents%20and%20Settings\rajesh.ACEPRO\Desktop\19-Oct\Campbell%209E\Unlabeled\07_02_2Chloroplasts-U.jpg" TargetMode="External"/><Relationship Id="rId1" Type="http://schemas.openxmlformats.org/officeDocument/2006/relationships/slideLayout" Target="../slideLayouts/slideLayout7.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960" y="3957117"/>
            <a:ext cx="4689380" cy="1938992"/>
          </a:xfrm>
          <a:prstGeom prst="rect">
            <a:avLst/>
          </a:prstGeom>
          <a:noFill/>
        </p:spPr>
        <p:txBody>
          <a:bodyPr wrap="square" rtlCol="0">
            <a:spAutoFit/>
          </a:bodyPr>
          <a:lstStyle/>
          <a:p>
            <a:pPr algn="ctr"/>
            <a:r>
              <a:rPr lang="en-US" sz="3000" b="1" dirty="0">
                <a:solidFill>
                  <a:srgbClr val="00B050"/>
                </a:solidFill>
                <a:latin typeface="Verdana"/>
                <a:cs typeface="Verdana"/>
              </a:rPr>
              <a:t>Photosynthesis: </a:t>
            </a:r>
          </a:p>
          <a:p>
            <a:pPr algn="ctr"/>
            <a:r>
              <a:rPr lang="en-US" sz="3000" b="1" dirty="0">
                <a:solidFill>
                  <a:srgbClr val="00B050"/>
                </a:solidFill>
                <a:latin typeface="Verdana"/>
                <a:cs typeface="Verdana"/>
              </a:rPr>
              <a:t>Using Light to Make Food</a:t>
            </a:r>
          </a:p>
          <a:p>
            <a:pPr algn="ctr"/>
            <a:endParaRPr lang="en-US" sz="3000" b="1" dirty="0">
              <a:solidFill>
                <a:srgbClr val="00B050"/>
              </a:solidFill>
              <a:latin typeface="Verdana"/>
              <a:cs typeface="Verdana"/>
            </a:endParaRPr>
          </a:p>
        </p:txBody>
      </p:sp>
      <p:sp>
        <p:nvSpPr>
          <p:cNvPr id="7" name="Line 4"/>
          <p:cNvSpPr>
            <a:spLocks noChangeShapeType="1"/>
          </p:cNvSpPr>
          <p:nvPr/>
        </p:nvSpPr>
        <p:spPr bwMode="auto">
          <a:xfrm>
            <a:off x="155575" y="489308"/>
            <a:ext cx="8775700" cy="0"/>
          </a:xfrm>
          <a:prstGeom prst="line">
            <a:avLst/>
          </a:prstGeom>
          <a:noFill/>
          <a:ln w="76200">
            <a:solidFill>
              <a:srgbClr val="006D35"/>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 name="AutoShape 2" descr="Image result for happy sunshine clipar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0173" y="3432271"/>
            <a:ext cx="3343841" cy="33438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314" y="642779"/>
            <a:ext cx="4212611" cy="279645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760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78933" y="392152"/>
            <a:ext cx="7185680" cy="6230464"/>
            <a:chOff x="1167829" y="191336"/>
            <a:chExt cx="7796784" cy="6431280"/>
          </a:xfrm>
        </p:grpSpPr>
        <p:pic>
          <p:nvPicPr>
            <p:cNvPr id="104" name="Picture 103"/>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1167829" y="191336"/>
              <a:ext cx="7796784" cy="6431280"/>
            </a:xfrm>
            <a:prstGeom prst="rect">
              <a:avLst/>
            </a:prstGeom>
          </p:spPr>
        </p:pic>
        <p:sp>
          <p:nvSpPr>
            <p:cNvPr id="106" name="TextBox 3"/>
            <p:cNvSpPr txBox="1">
              <a:spLocks noChangeArrowheads="1"/>
            </p:cNvSpPr>
            <p:nvPr/>
          </p:nvSpPr>
          <p:spPr bwMode="auto">
            <a:xfrm>
              <a:off x="2614013" y="1714727"/>
              <a:ext cx="1708801" cy="3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b="1" dirty="0">
                  <a:solidFill>
                    <a:srgbClr val="000000"/>
                  </a:solidFill>
                  <a:latin typeface="Arial"/>
                  <a:ea typeface="ＭＳ Ｐゴシック" charset="0"/>
                </a:rPr>
                <a:t>Chloroplast</a:t>
              </a:r>
            </a:p>
          </p:txBody>
        </p:sp>
        <p:sp>
          <p:nvSpPr>
            <p:cNvPr id="107" name="TextBox 4"/>
            <p:cNvSpPr txBox="1">
              <a:spLocks noChangeArrowheads="1"/>
            </p:cNvSpPr>
            <p:nvPr/>
          </p:nvSpPr>
          <p:spPr bwMode="auto">
            <a:xfrm>
              <a:off x="6698835" y="3138714"/>
              <a:ext cx="2237792" cy="6668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b="1" smtClean="0">
                  <a:solidFill>
                    <a:srgbClr val="000000"/>
                  </a:solidFill>
                  <a:latin typeface="Arial"/>
                  <a:ea typeface="ＭＳ Ｐゴシック" charset="0"/>
                </a:rPr>
                <a:t>Inner and outer</a:t>
              </a:r>
            </a:p>
            <a:p>
              <a:pPr eaLnBrk="0" hangingPunct="0">
                <a:lnSpc>
                  <a:spcPts val="2600"/>
                </a:lnSpc>
              </a:pPr>
              <a:r>
                <a:rPr lang="en-US" b="1" smtClean="0">
                  <a:solidFill>
                    <a:srgbClr val="000000"/>
                  </a:solidFill>
                  <a:latin typeface="Arial"/>
                  <a:ea typeface="ＭＳ Ｐゴシック" charset="0"/>
                </a:rPr>
                <a:t>membranes</a:t>
              </a:r>
              <a:endParaRPr lang="en-US" b="1" dirty="0">
                <a:solidFill>
                  <a:srgbClr val="000000"/>
                </a:solidFill>
                <a:latin typeface="Arial"/>
                <a:ea typeface="ＭＳ Ｐゴシック" charset="0"/>
              </a:endParaRPr>
            </a:p>
          </p:txBody>
        </p:sp>
        <p:sp>
          <p:nvSpPr>
            <p:cNvPr id="109" name="TextBox 7"/>
            <p:cNvSpPr txBox="1">
              <a:spLocks noChangeArrowheads="1"/>
            </p:cNvSpPr>
            <p:nvPr/>
          </p:nvSpPr>
          <p:spPr bwMode="auto">
            <a:xfrm>
              <a:off x="3144423" y="4815114"/>
              <a:ext cx="1434688" cy="3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b="1">
                  <a:solidFill>
                    <a:srgbClr val="000000"/>
                  </a:solidFill>
                  <a:latin typeface="Arial"/>
                  <a:ea typeface="ＭＳ Ｐゴシック" charset="0"/>
                </a:rPr>
                <a:t>Thylakoid</a:t>
              </a:r>
            </a:p>
          </p:txBody>
        </p:sp>
        <p:sp>
          <p:nvSpPr>
            <p:cNvPr id="110" name="TextBox 8"/>
            <p:cNvSpPr txBox="1">
              <a:spLocks noChangeArrowheads="1"/>
            </p:cNvSpPr>
            <p:nvPr/>
          </p:nvSpPr>
          <p:spPr bwMode="auto">
            <a:xfrm>
              <a:off x="2903123" y="5221514"/>
              <a:ext cx="2393284" cy="3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b="1">
                  <a:solidFill>
                    <a:srgbClr val="000000"/>
                  </a:solidFill>
                  <a:latin typeface="Arial"/>
                  <a:ea typeface="ＭＳ Ｐゴシック" charset="0"/>
                </a:rPr>
                <a:t>Thylakoid space</a:t>
              </a:r>
            </a:p>
          </p:txBody>
        </p:sp>
        <p:sp>
          <p:nvSpPr>
            <p:cNvPr id="111" name="TextBox 9"/>
            <p:cNvSpPr txBox="1">
              <a:spLocks noChangeArrowheads="1"/>
            </p:cNvSpPr>
            <p:nvPr/>
          </p:nvSpPr>
          <p:spPr bwMode="auto">
            <a:xfrm>
              <a:off x="3144423" y="5778727"/>
              <a:ext cx="1061188" cy="3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b="1" dirty="0" err="1">
                  <a:solidFill>
                    <a:srgbClr val="000000"/>
                  </a:solidFill>
                  <a:latin typeface="Arial"/>
                  <a:ea typeface="ＭＳ Ｐゴシック" charset="0"/>
                </a:rPr>
                <a:t>Stroma</a:t>
              </a:r>
              <a:endParaRPr lang="en-US" b="1" dirty="0">
                <a:solidFill>
                  <a:srgbClr val="000000"/>
                </a:solidFill>
                <a:latin typeface="Arial"/>
                <a:ea typeface="ＭＳ Ｐゴシック" charset="0"/>
              </a:endParaRPr>
            </a:p>
          </p:txBody>
        </p:sp>
        <p:sp>
          <p:nvSpPr>
            <p:cNvPr id="112" name="Freeform 111"/>
            <p:cNvSpPr/>
            <p:nvPr/>
          </p:nvSpPr>
          <p:spPr>
            <a:xfrm>
              <a:off x="3814892" y="3278132"/>
              <a:ext cx="2851962" cy="510831"/>
            </a:xfrm>
            <a:custGeom>
              <a:avLst/>
              <a:gdLst>
                <a:gd name="connsiteX0" fmla="*/ 25400 w 2851962"/>
                <a:gd name="connsiteY0" fmla="*/ 118300 h 510831"/>
                <a:gd name="connsiteX1" fmla="*/ 2826562 w 2851962"/>
                <a:gd name="connsiteY1" fmla="*/ 25400 h 510831"/>
                <a:gd name="connsiteX2" fmla="*/ 780529 w 2851962"/>
                <a:gd name="connsiteY2" fmla="*/ 485431 h 510831"/>
              </a:gdLst>
              <a:ahLst/>
              <a:cxnLst>
                <a:cxn ang="0">
                  <a:pos x="connsiteX0" y="connsiteY0"/>
                </a:cxn>
                <a:cxn ang="1">
                  <a:pos x="connsiteX1" y="connsiteY1"/>
                </a:cxn>
                <a:cxn ang="2">
                  <a:pos x="connsiteX2" y="connsiteY2"/>
                </a:cxn>
              </a:cxnLst>
              <a:rect l="l" t="t" r="r" b="b"/>
              <a:pathLst>
                <a:path w="2851962" h="510831">
                  <a:moveTo>
                    <a:pt x="25400" y="118300"/>
                  </a:moveTo>
                  <a:lnTo>
                    <a:pt x="2826562" y="25400"/>
                  </a:lnTo>
                  <a:lnTo>
                    <a:pt x="780529" y="485431"/>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13" name="Freeform 3"/>
            <p:cNvSpPr/>
            <p:nvPr/>
          </p:nvSpPr>
          <p:spPr>
            <a:xfrm>
              <a:off x="1779312" y="4348511"/>
              <a:ext cx="1323784" cy="1615566"/>
            </a:xfrm>
            <a:custGeom>
              <a:avLst/>
              <a:gdLst>
                <a:gd name="connsiteX0" fmla="*/ 1298384 w 1323784"/>
                <a:gd name="connsiteY0" fmla="*/ 1590166 h 1615566"/>
                <a:gd name="connsiteX1" fmla="*/ 25400 w 1323784"/>
                <a:gd name="connsiteY1" fmla="*/ 25400 h 1615566"/>
              </a:gdLst>
              <a:ahLst/>
              <a:cxnLst>
                <a:cxn ang="0">
                  <a:pos x="connsiteX0" y="connsiteY0"/>
                </a:cxn>
                <a:cxn ang="1">
                  <a:pos x="connsiteX1" y="connsiteY1"/>
                </a:cxn>
              </a:cxnLst>
              <a:rect l="l" t="t" r="r" b="b"/>
              <a:pathLst>
                <a:path w="1323784" h="1615566">
                  <a:moveTo>
                    <a:pt x="1298384" y="1590166"/>
                  </a:moveTo>
                  <a:lnTo>
                    <a:pt x="25400" y="25400"/>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17" name="Freeform 3"/>
            <p:cNvSpPr/>
            <p:nvPr/>
          </p:nvSpPr>
          <p:spPr>
            <a:xfrm>
              <a:off x="4207103" y="5549875"/>
              <a:ext cx="1639735" cy="424484"/>
            </a:xfrm>
            <a:custGeom>
              <a:avLst/>
              <a:gdLst>
                <a:gd name="connsiteX0" fmla="*/ 12700 w 1639735"/>
                <a:gd name="connsiteY0" fmla="*/ 411784 h 424484"/>
                <a:gd name="connsiteX1" fmla="*/ 1627035 w 1639735"/>
                <a:gd name="connsiteY1" fmla="*/ 12700 h 424484"/>
              </a:gdLst>
              <a:ahLst/>
              <a:cxnLst>
                <a:cxn ang="0">
                  <a:pos x="connsiteX0" y="connsiteY0"/>
                </a:cxn>
                <a:cxn ang="1">
                  <a:pos x="connsiteX1" y="connsiteY1"/>
                </a:cxn>
              </a:cxnLst>
              <a:rect l="l" t="t" r="r" b="b"/>
              <a:pathLst>
                <a:path w="1639735" h="424484">
                  <a:moveTo>
                    <a:pt x="12700" y="411784"/>
                  </a:moveTo>
                  <a:lnTo>
                    <a:pt x="1627035" y="12700"/>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18" name="Freeform 3"/>
            <p:cNvSpPr/>
            <p:nvPr/>
          </p:nvSpPr>
          <p:spPr>
            <a:xfrm>
              <a:off x="2259278" y="4379083"/>
              <a:ext cx="599909" cy="930808"/>
            </a:xfrm>
            <a:custGeom>
              <a:avLst/>
              <a:gdLst>
                <a:gd name="connsiteX0" fmla="*/ 25400 w 599909"/>
                <a:gd name="connsiteY0" fmla="*/ 25400 h 930808"/>
                <a:gd name="connsiteX1" fmla="*/ 574509 w 599909"/>
                <a:gd name="connsiteY1" fmla="*/ 905408 h 930808"/>
              </a:gdLst>
              <a:ahLst/>
              <a:cxnLst>
                <a:cxn ang="0">
                  <a:pos x="connsiteX0" y="connsiteY0"/>
                </a:cxn>
                <a:cxn ang="1">
                  <a:pos x="connsiteX1" y="connsiteY1"/>
                </a:cxn>
              </a:cxnLst>
              <a:rect l="l" t="t" r="r" b="b"/>
              <a:pathLst>
                <a:path w="599909" h="930808">
                  <a:moveTo>
                    <a:pt x="25400" y="25400"/>
                  </a:moveTo>
                  <a:lnTo>
                    <a:pt x="574509" y="905408"/>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nvGrpSpPr>
            <p:cNvPr id="119" name="Group 118"/>
            <p:cNvGrpSpPr/>
            <p:nvPr/>
          </p:nvGrpSpPr>
          <p:grpSpPr>
            <a:xfrm>
              <a:off x="2553809" y="3593506"/>
              <a:ext cx="1109592" cy="1269949"/>
              <a:chOff x="1695605" y="4690045"/>
              <a:chExt cx="1109592" cy="1269949"/>
            </a:xfrm>
          </p:grpSpPr>
          <p:sp>
            <p:nvSpPr>
              <p:cNvPr id="120" name="Freeform 3"/>
              <p:cNvSpPr/>
              <p:nvPr/>
            </p:nvSpPr>
            <p:spPr>
              <a:xfrm>
                <a:off x="1797961" y="4773091"/>
                <a:ext cx="1007236" cy="1186903"/>
              </a:xfrm>
              <a:custGeom>
                <a:avLst/>
                <a:gdLst>
                  <a:gd name="connsiteX0" fmla="*/ 25400 w 1007236"/>
                  <a:gd name="connsiteY0" fmla="*/ 25400 h 1186903"/>
                  <a:gd name="connsiteX1" fmla="*/ 981837 w 1007236"/>
                  <a:gd name="connsiteY1" fmla="*/ 1161503 h 1186903"/>
                </a:gdLst>
                <a:ahLst/>
                <a:cxnLst>
                  <a:cxn ang="0">
                    <a:pos x="connsiteX0" y="connsiteY0"/>
                  </a:cxn>
                  <a:cxn ang="1">
                    <a:pos x="connsiteX1" y="connsiteY1"/>
                  </a:cxn>
                </a:cxnLst>
                <a:rect l="l" t="t" r="r" b="b"/>
                <a:pathLst>
                  <a:path w="1007236" h="1186903">
                    <a:moveTo>
                      <a:pt x="25400" y="25400"/>
                    </a:moveTo>
                    <a:lnTo>
                      <a:pt x="981837" y="1161503"/>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21" name="Freeform 3"/>
              <p:cNvSpPr/>
              <p:nvPr/>
            </p:nvSpPr>
            <p:spPr>
              <a:xfrm>
                <a:off x="1695605" y="4690045"/>
                <a:ext cx="157886" cy="231973"/>
              </a:xfrm>
              <a:custGeom>
                <a:avLst/>
                <a:gdLst>
                  <a:gd name="connsiteX0" fmla="*/ 25400 w 157886"/>
                  <a:gd name="connsiteY0" fmla="*/ 25400 h 231973"/>
                  <a:gd name="connsiteX1" fmla="*/ 96392 w 157886"/>
                  <a:gd name="connsiteY1" fmla="*/ 66014 h 231973"/>
                  <a:gd name="connsiteX2" fmla="*/ 96392 w 157886"/>
                  <a:gd name="connsiteY2" fmla="*/ 74028 h 231973"/>
                  <a:gd name="connsiteX3" fmla="*/ 132486 w 157886"/>
                  <a:gd name="connsiteY3" fmla="*/ 110020 h 231973"/>
                  <a:gd name="connsiteX4" fmla="*/ 96392 w 157886"/>
                  <a:gd name="connsiteY4" fmla="*/ 157391 h 231973"/>
                  <a:gd name="connsiteX5" fmla="*/ 96392 w 157886"/>
                  <a:gd name="connsiteY5" fmla="*/ 166052 h 231973"/>
                  <a:gd name="connsiteX6" fmla="*/ 25400 w 157886"/>
                  <a:gd name="connsiteY6" fmla="*/ 205943 h 231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57886" h="231973">
                    <a:moveTo>
                      <a:pt x="25400" y="25400"/>
                    </a:moveTo>
                    <a:cubicBezTo>
                      <a:pt x="25400" y="25400"/>
                      <a:pt x="96392" y="22034"/>
                      <a:pt x="96392" y="66014"/>
                    </a:cubicBezTo>
                    <a:lnTo>
                      <a:pt x="96392" y="74028"/>
                    </a:lnTo>
                    <a:cubicBezTo>
                      <a:pt x="96392" y="117627"/>
                      <a:pt x="132486" y="110020"/>
                      <a:pt x="132486" y="110020"/>
                    </a:cubicBezTo>
                    <a:cubicBezTo>
                      <a:pt x="132486" y="110020"/>
                      <a:pt x="96392" y="113766"/>
                      <a:pt x="96392" y="157391"/>
                    </a:cubicBezTo>
                    <a:lnTo>
                      <a:pt x="96392" y="166052"/>
                    </a:lnTo>
                    <a:cubicBezTo>
                      <a:pt x="96392" y="214858"/>
                      <a:pt x="25400" y="205943"/>
                      <a:pt x="25400" y="205943"/>
                    </a:cubicBez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sp>
          <p:nvSpPr>
            <p:cNvPr id="122" name="Freeform 3"/>
            <p:cNvSpPr/>
            <p:nvPr/>
          </p:nvSpPr>
          <p:spPr>
            <a:xfrm>
              <a:off x="4148461" y="1906068"/>
              <a:ext cx="3578619" cy="470700"/>
            </a:xfrm>
            <a:custGeom>
              <a:avLst/>
              <a:gdLst>
                <a:gd name="connsiteX0" fmla="*/ 3565918 w 3578619"/>
                <a:gd name="connsiteY0" fmla="*/ 12700 h 470700"/>
                <a:gd name="connsiteX1" fmla="*/ 12700 w 3578619"/>
                <a:gd name="connsiteY1" fmla="*/ 12700 h 470700"/>
                <a:gd name="connsiteX2" fmla="*/ 139801 w 3578619"/>
                <a:gd name="connsiteY2" fmla="*/ 458000 h 470700"/>
              </a:gdLst>
              <a:ahLst/>
              <a:cxnLst>
                <a:cxn ang="0">
                  <a:pos x="connsiteX0" y="connsiteY0"/>
                </a:cxn>
                <a:cxn ang="1">
                  <a:pos x="connsiteX1" y="connsiteY1"/>
                </a:cxn>
                <a:cxn ang="2">
                  <a:pos x="connsiteX2" y="connsiteY2"/>
                </a:cxn>
              </a:cxnLst>
              <a:rect l="l" t="t" r="r" b="b"/>
              <a:pathLst>
                <a:path w="3578619" h="470700">
                  <a:moveTo>
                    <a:pt x="3565918" y="12700"/>
                  </a:moveTo>
                  <a:lnTo>
                    <a:pt x="12700" y="12700"/>
                  </a:lnTo>
                  <a:lnTo>
                    <a:pt x="139801" y="45800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23" name="Freeform 122"/>
            <p:cNvSpPr/>
            <p:nvPr/>
          </p:nvSpPr>
          <p:spPr>
            <a:xfrm>
              <a:off x="3814513" y="3278132"/>
              <a:ext cx="2851962" cy="510831"/>
            </a:xfrm>
            <a:custGeom>
              <a:avLst/>
              <a:gdLst>
                <a:gd name="connsiteX0" fmla="*/ 25400 w 2851962"/>
                <a:gd name="connsiteY0" fmla="*/ 118300 h 510831"/>
                <a:gd name="connsiteX1" fmla="*/ 2826562 w 2851962"/>
                <a:gd name="connsiteY1" fmla="*/ 25400 h 510831"/>
                <a:gd name="connsiteX2" fmla="*/ 780529 w 2851962"/>
                <a:gd name="connsiteY2" fmla="*/ 485431 h 510831"/>
              </a:gdLst>
              <a:ahLst/>
              <a:cxnLst>
                <a:cxn ang="0">
                  <a:pos x="connsiteX0" y="connsiteY0"/>
                </a:cxn>
                <a:cxn ang="1">
                  <a:pos x="connsiteX1" y="connsiteY1"/>
                </a:cxn>
                <a:cxn ang="2">
                  <a:pos x="connsiteX2" y="connsiteY2"/>
                </a:cxn>
              </a:cxnLst>
              <a:rect l="l" t="t" r="r" b="b"/>
              <a:pathLst>
                <a:path w="2851962" h="510831">
                  <a:moveTo>
                    <a:pt x="25400" y="118300"/>
                  </a:moveTo>
                  <a:lnTo>
                    <a:pt x="2826562" y="25400"/>
                  </a:lnTo>
                  <a:lnTo>
                    <a:pt x="780529" y="485431"/>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24" name="Freeform 3"/>
            <p:cNvSpPr/>
            <p:nvPr/>
          </p:nvSpPr>
          <p:spPr>
            <a:xfrm>
              <a:off x="1778933" y="4348511"/>
              <a:ext cx="1323784" cy="1615566"/>
            </a:xfrm>
            <a:custGeom>
              <a:avLst/>
              <a:gdLst>
                <a:gd name="connsiteX0" fmla="*/ 1298384 w 1323784"/>
                <a:gd name="connsiteY0" fmla="*/ 1590166 h 1615566"/>
                <a:gd name="connsiteX1" fmla="*/ 25400 w 1323784"/>
                <a:gd name="connsiteY1" fmla="*/ 25400 h 1615566"/>
              </a:gdLst>
              <a:ahLst/>
              <a:cxnLst>
                <a:cxn ang="0">
                  <a:pos x="connsiteX0" y="connsiteY0"/>
                </a:cxn>
                <a:cxn ang="1">
                  <a:pos x="connsiteX1" y="connsiteY1"/>
                </a:cxn>
              </a:cxnLst>
              <a:rect l="l" t="t" r="r" b="b"/>
              <a:pathLst>
                <a:path w="1323784" h="1615566">
                  <a:moveTo>
                    <a:pt x="1298384" y="1590166"/>
                  </a:moveTo>
                  <a:lnTo>
                    <a:pt x="25400" y="2540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28" name="Freeform 3"/>
            <p:cNvSpPr/>
            <p:nvPr/>
          </p:nvSpPr>
          <p:spPr>
            <a:xfrm>
              <a:off x="4206724" y="5549875"/>
              <a:ext cx="1639735" cy="424484"/>
            </a:xfrm>
            <a:custGeom>
              <a:avLst/>
              <a:gdLst>
                <a:gd name="connsiteX0" fmla="*/ 12700 w 1639735"/>
                <a:gd name="connsiteY0" fmla="*/ 411784 h 424484"/>
                <a:gd name="connsiteX1" fmla="*/ 1627035 w 1639735"/>
                <a:gd name="connsiteY1" fmla="*/ 12700 h 424484"/>
              </a:gdLst>
              <a:ahLst/>
              <a:cxnLst>
                <a:cxn ang="0">
                  <a:pos x="connsiteX0" y="connsiteY0"/>
                </a:cxn>
                <a:cxn ang="1">
                  <a:pos x="connsiteX1" y="connsiteY1"/>
                </a:cxn>
              </a:cxnLst>
              <a:rect l="l" t="t" r="r" b="b"/>
              <a:pathLst>
                <a:path w="1639735" h="424484">
                  <a:moveTo>
                    <a:pt x="12700" y="411784"/>
                  </a:moveTo>
                  <a:lnTo>
                    <a:pt x="1627035" y="1270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29" name="Freeform 3"/>
            <p:cNvSpPr/>
            <p:nvPr/>
          </p:nvSpPr>
          <p:spPr>
            <a:xfrm>
              <a:off x="2258899" y="4379083"/>
              <a:ext cx="599909" cy="930808"/>
            </a:xfrm>
            <a:custGeom>
              <a:avLst/>
              <a:gdLst>
                <a:gd name="connsiteX0" fmla="*/ 25400 w 599909"/>
                <a:gd name="connsiteY0" fmla="*/ 25400 h 930808"/>
                <a:gd name="connsiteX1" fmla="*/ 574509 w 599909"/>
                <a:gd name="connsiteY1" fmla="*/ 905408 h 930808"/>
              </a:gdLst>
              <a:ahLst/>
              <a:cxnLst>
                <a:cxn ang="0">
                  <a:pos x="connsiteX0" y="connsiteY0"/>
                </a:cxn>
                <a:cxn ang="1">
                  <a:pos x="connsiteX1" y="connsiteY1"/>
                </a:cxn>
              </a:cxnLst>
              <a:rect l="l" t="t" r="r" b="b"/>
              <a:pathLst>
                <a:path w="599909" h="930808">
                  <a:moveTo>
                    <a:pt x="25400" y="25400"/>
                  </a:moveTo>
                  <a:lnTo>
                    <a:pt x="574509" y="905408"/>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nvGrpSpPr>
            <p:cNvPr id="130" name="Group 129"/>
            <p:cNvGrpSpPr/>
            <p:nvPr/>
          </p:nvGrpSpPr>
          <p:grpSpPr>
            <a:xfrm>
              <a:off x="2553430" y="3593506"/>
              <a:ext cx="1109592" cy="1269949"/>
              <a:chOff x="1695605" y="4690045"/>
              <a:chExt cx="1109592" cy="1269949"/>
            </a:xfrm>
          </p:grpSpPr>
          <p:sp>
            <p:nvSpPr>
              <p:cNvPr id="131" name="Freeform 3"/>
              <p:cNvSpPr/>
              <p:nvPr/>
            </p:nvSpPr>
            <p:spPr>
              <a:xfrm>
                <a:off x="1797961" y="4773091"/>
                <a:ext cx="1007236" cy="1186903"/>
              </a:xfrm>
              <a:custGeom>
                <a:avLst/>
                <a:gdLst>
                  <a:gd name="connsiteX0" fmla="*/ 25400 w 1007236"/>
                  <a:gd name="connsiteY0" fmla="*/ 25400 h 1186903"/>
                  <a:gd name="connsiteX1" fmla="*/ 981837 w 1007236"/>
                  <a:gd name="connsiteY1" fmla="*/ 1161503 h 1186903"/>
                </a:gdLst>
                <a:ahLst/>
                <a:cxnLst>
                  <a:cxn ang="0">
                    <a:pos x="connsiteX0" y="connsiteY0"/>
                  </a:cxn>
                  <a:cxn ang="1">
                    <a:pos x="connsiteX1" y="connsiteY1"/>
                  </a:cxn>
                </a:cxnLst>
                <a:rect l="l" t="t" r="r" b="b"/>
                <a:pathLst>
                  <a:path w="1007236" h="1186903">
                    <a:moveTo>
                      <a:pt x="25400" y="25400"/>
                    </a:moveTo>
                    <a:lnTo>
                      <a:pt x="981837" y="1161503"/>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32" name="Freeform 3"/>
              <p:cNvSpPr/>
              <p:nvPr/>
            </p:nvSpPr>
            <p:spPr>
              <a:xfrm>
                <a:off x="1695605" y="4690045"/>
                <a:ext cx="157886" cy="231973"/>
              </a:xfrm>
              <a:custGeom>
                <a:avLst/>
                <a:gdLst>
                  <a:gd name="connsiteX0" fmla="*/ 25400 w 157886"/>
                  <a:gd name="connsiteY0" fmla="*/ 25400 h 231973"/>
                  <a:gd name="connsiteX1" fmla="*/ 96392 w 157886"/>
                  <a:gd name="connsiteY1" fmla="*/ 66014 h 231973"/>
                  <a:gd name="connsiteX2" fmla="*/ 96392 w 157886"/>
                  <a:gd name="connsiteY2" fmla="*/ 74028 h 231973"/>
                  <a:gd name="connsiteX3" fmla="*/ 132486 w 157886"/>
                  <a:gd name="connsiteY3" fmla="*/ 110020 h 231973"/>
                  <a:gd name="connsiteX4" fmla="*/ 96392 w 157886"/>
                  <a:gd name="connsiteY4" fmla="*/ 157391 h 231973"/>
                  <a:gd name="connsiteX5" fmla="*/ 96392 w 157886"/>
                  <a:gd name="connsiteY5" fmla="*/ 166052 h 231973"/>
                  <a:gd name="connsiteX6" fmla="*/ 25400 w 157886"/>
                  <a:gd name="connsiteY6" fmla="*/ 205943 h 231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57886" h="231973">
                    <a:moveTo>
                      <a:pt x="25400" y="25400"/>
                    </a:moveTo>
                    <a:cubicBezTo>
                      <a:pt x="25400" y="25400"/>
                      <a:pt x="96392" y="22034"/>
                      <a:pt x="96392" y="66014"/>
                    </a:cubicBezTo>
                    <a:lnTo>
                      <a:pt x="96392" y="74028"/>
                    </a:lnTo>
                    <a:cubicBezTo>
                      <a:pt x="96392" y="117627"/>
                      <a:pt x="132486" y="110020"/>
                      <a:pt x="132486" y="110020"/>
                    </a:cubicBezTo>
                    <a:cubicBezTo>
                      <a:pt x="132486" y="110020"/>
                      <a:pt x="96392" y="113766"/>
                      <a:pt x="96392" y="157391"/>
                    </a:cubicBezTo>
                    <a:lnTo>
                      <a:pt x="96392" y="166052"/>
                    </a:lnTo>
                    <a:cubicBezTo>
                      <a:pt x="96392" y="214858"/>
                      <a:pt x="25400" y="205943"/>
                      <a:pt x="25400" y="205943"/>
                    </a:cubicBez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grpSp>
          <p:nvGrpSpPr>
            <p:cNvPr id="133" name="Group 132"/>
            <p:cNvGrpSpPr/>
            <p:nvPr/>
          </p:nvGrpSpPr>
          <p:grpSpPr>
            <a:xfrm>
              <a:off x="7599750" y="4235651"/>
              <a:ext cx="182298" cy="1330097"/>
              <a:chOff x="7105529" y="4389528"/>
              <a:chExt cx="182298" cy="1198243"/>
            </a:xfrm>
          </p:grpSpPr>
          <p:sp>
            <p:nvSpPr>
              <p:cNvPr id="134" name="Freeform 3"/>
              <p:cNvSpPr/>
              <p:nvPr/>
            </p:nvSpPr>
            <p:spPr>
              <a:xfrm>
                <a:off x="7186227" y="4389528"/>
                <a:ext cx="101600" cy="1150790"/>
              </a:xfrm>
              <a:custGeom>
                <a:avLst/>
                <a:gdLst>
                  <a:gd name="connsiteX0" fmla="*/ 25400 w 101600"/>
                  <a:gd name="connsiteY0" fmla="*/ 25400 h 1424660"/>
                  <a:gd name="connsiteX1" fmla="*/ 26403 w 101600"/>
                  <a:gd name="connsiteY1" fmla="*/ 1399260 h 1424660"/>
                </a:gdLst>
                <a:ahLst/>
                <a:cxnLst>
                  <a:cxn ang="0">
                    <a:pos x="connsiteX0" y="connsiteY0"/>
                  </a:cxn>
                  <a:cxn ang="1">
                    <a:pos x="connsiteX1" y="connsiteY1"/>
                  </a:cxn>
                </a:cxnLst>
                <a:rect l="l" t="t" r="r" b="b"/>
                <a:pathLst>
                  <a:path w="101600" h="1424660">
                    <a:moveTo>
                      <a:pt x="25400" y="25400"/>
                    </a:moveTo>
                    <a:lnTo>
                      <a:pt x="26403" y="1399260"/>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36" name="Freeform 3"/>
              <p:cNvSpPr/>
              <p:nvPr/>
            </p:nvSpPr>
            <p:spPr>
              <a:xfrm>
                <a:off x="7105908" y="5432794"/>
                <a:ext cx="120357" cy="154977"/>
              </a:xfrm>
              <a:custGeom>
                <a:avLst/>
                <a:gdLst>
                  <a:gd name="connsiteX0" fmla="*/ 12700 w 120357"/>
                  <a:gd name="connsiteY0" fmla="*/ 12700 h 191859"/>
                  <a:gd name="connsiteX1" fmla="*/ 75679 w 120357"/>
                  <a:gd name="connsiteY1" fmla="*/ 45974 h 191859"/>
                  <a:gd name="connsiteX2" fmla="*/ 75679 w 120357"/>
                  <a:gd name="connsiteY2" fmla="*/ 56514 h 191859"/>
                  <a:gd name="connsiteX3" fmla="*/ 107657 w 120357"/>
                  <a:gd name="connsiteY3" fmla="*/ 101511 h 191859"/>
                  <a:gd name="connsiteX4" fmla="*/ 75679 w 120357"/>
                  <a:gd name="connsiteY4" fmla="*/ 135254 h 191859"/>
                  <a:gd name="connsiteX5" fmla="*/ 75679 w 120357"/>
                  <a:gd name="connsiteY5" fmla="*/ 146050 h 191859"/>
                  <a:gd name="connsiteX6" fmla="*/ 12700 w 120357"/>
                  <a:gd name="connsiteY6" fmla="*/ 179159 h 1918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20357" h="191859">
                    <a:moveTo>
                      <a:pt x="12700" y="12700"/>
                    </a:moveTo>
                    <a:cubicBezTo>
                      <a:pt x="12700" y="12700"/>
                      <a:pt x="75679" y="16738"/>
                      <a:pt x="75679" y="45974"/>
                    </a:cubicBezTo>
                    <a:lnTo>
                      <a:pt x="75679" y="56514"/>
                    </a:lnTo>
                    <a:cubicBezTo>
                      <a:pt x="75679" y="76987"/>
                      <a:pt x="116090" y="87947"/>
                      <a:pt x="107657" y="101511"/>
                    </a:cubicBezTo>
                    <a:cubicBezTo>
                      <a:pt x="99745" y="114249"/>
                      <a:pt x="75679" y="116421"/>
                      <a:pt x="75679" y="135254"/>
                    </a:cubicBezTo>
                    <a:lnTo>
                      <a:pt x="75679" y="146050"/>
                    </a:lnTo>
                    <a:cubicBezTo>
                      <a:pt x="75679" y="175005"/>
                      <a:pt x="12700" y="179159"/>
                      <a:pt x="12700" y="179159"/>
                    </a:cubicBez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137" name="Freeform 136"/>
              <p:cNvSpPr/>
              <p:nvPr/>
            </p:nvSpPr>
            <p:spPr>
              <a:xfrm>
                <a:off x="7105529" y="5432794"/>
                <a:ext cx="120357" cy="154977"/>
              </a:xfrm>
              <a:custGeom>
                <a:avLst/>
                <a:gdLst>
                  <a:gd name="connsiteX0" fmla="*/ 12700 w 120357"/>
                  <a:gd name="connsiteY0" fmla="*/ 12700 h 191859"/>
                  <a:gd name="connsiteX1" fmla="*/ 75679 w 120357"/>
                  <a:gd name="connsiteY1" fmla="*/ 45974 h 191859"/>
                  <a:gd name="connsiteX2" fmla="*/ 75679 w 120357"/>
                  <a:gd name="connsiteY2" fmla="*/ 56514 h 191859"/>
                  <a:gd name="connsiteX3" fmla="*/ 107657 w 120357"/>
                  <a:gd name="connsiteY3" fmla="*/ 101511 h 191859"/>
                  <a:gd name="connsiteX4" fmla="*/ 75679 w 120357"/>
                  <a:gd name="connsiteY4" fmla="*/ 135254 h 191859"/>
                  <a:gd name="connsiteX5" fmla="*/ 75679 w 120357"/>
                  <a:gd name="connsiteY5" fmla="*/ 146050 h 191859"/>
                  <a:gd name="connsiteX6" fmla="*/ 12700 w 120357"/>
                  <a:gd name="connsiteY6" fmla="*/ 179159 h 191859"/>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20357" h="191859">
                    <a:moveTo>
                      <a:pt x="12700" y="12700"/>
                    </a:moveTo>
                    <a:cubicBezTo>
                      <a:pt x="12700" y="12700"/>
                      <a:pt x="75679" y="16738"/>
                      <a:pt x="75679" y="45974"/>
                    </a:cubicBezTo>
                    <a:lnTo>
                      <a:pt x="75679" y="56514"/>
                    </a:lnTo>
                    <a:cubicBezTo>
                      <a:pt x="75679" y="76987"/>
                      <a:pt x="116090" y="87947"/>
                      <a:pt x="107657" y="101511"/>
                    </a:cubicBezTo>
                    <a:cubicBezTo>
                      <a:pt x="99745" y="114249"/>
                      <a:pt x="75679" y="116421"/>
                      <a:pt x="75679" y="135254"/>
                    </a:cubicBezTo>
                    <a:lnTo>
                      <a:pt x="75679" y="146050"/>
                    </a:lnTo>
                    <a:cubicBezTo>
                      <a:pt x="75679" y="175005"/>
                      <a:pt x="12700" y="179159"/>
                      <a:pt x="12700" y="179159"/>
                    </a:cubicBez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grpSp>
      <p:sp>
        <p:nvSpPr>
          <p:cNvPr id="8" name="TextBox 7"/>
          <p:cNvSpPr txBox="1"/>
          <p:nvPr/>
        </p:nvSpPr>
        <p:spPr>
          <a:xfrm>
            <a:off x="201613" y="190500"/>
            <a:ext cx="8763000" cy="584776"/>
          </a:xfrm>
          <a:prstGeom prst="rect">
            <a:avLst/>
          </a:prstGeom>
          <a:noFill/>
        </p:spPr>
        <p:txBody>
          <a:bodyPr wrap="square" rtlCol="0">
            <a:spAutoFit/>
          </a:bodyPr>
          <a:lstStyle/>
          <a:p>
            <a:r>
              <a:rPr lang="en-US" sz="3200" b="1" dirty="0">
                <a:solidFill>
                  <a:srgbClr val="548235"/>
                </a:solidFill>
                <a:latin typeface="Arial"/>
                <a:cs typeface="Arial"/>
              </a:rPr>
              <a:t>Chloroplast structure</a:t>
            </a:r>
          </a:p>
        </p:txBody>
      </p:sp>
      <p:sp>
        <p:nvSpPr>
          <p:cNvPr id="4" name="Rectangle 3"/>
          <p:cNvSpPr/>
          <p:nvPr/>
        </p:nvSpPr>
        <p:spPr>
          <a:xfrm>
            <a:off x="66002" y="1221644"/>
            <a:ext cx="4208199" cy="646331"/>
          </a:xfrm>
          <a:prstGeom prst="rect">
            <a:avLst/>
          </a:prstGeom>
          <a:solidFill>
            <a:srgbClr val="D9D9D9"/>
          </a:solidFill>
        </p:spPr>
        <p:txBody>
          <a:bodyPr wrap="square">
            <a:spAutoFit/>
          </a:bodyPr>
          <a:lstStyle/>
          <a:p>
            <a:r>
              <a:rPr lang="en-US" b="1" i="1" dirty="0" err="1">
                <a:latin typeface="Arial"/>
                <a:cs typeface="Arial"/>
              </a:rPr>
              <a:t>Stroma</a:t>
            </a:r>
            <a:r>
              <a:rPr lang="en-US" b="1" i="1" dirty="0">
                <a:latin typeface="Arial"/>
                <a:cs typeface="Arial"/>
              </a:rPr>
              <a:t> </a:t>
            </a:r>
            <a:r>
              <a:rPr lang="en-US" dirty="0">
                <a:latin typeface="Arial"/>
                <a:cs typeface="Arial"/>
              </a:rPr>
              <a:t>– thick fluid inside chloroplasts</a:t>
            </a:r>
          </a:p>
          <a:p>
            <a:r>
              <a:rPr lang="en-US" b="1" i="1" dirty="0">
                <a:latin typeface="Arial"/>
                <a:cs typeface="Arial"/>
              </a:rPr>
              <a:t>Thylakoid </a:t>
            </a:r>
            <a:r>
              <a:rPr lang="en-US" dirty="0">
                <a:latin typeface="Arial"/>
                <a:cs typeface="Arial"/>
              </a:rPr>
              <a:t>– membranous </a:t>
            </a:r>
            <a:r>
              <a:rPr lang="en-US" dirty="0" smtClean="0">
                <a:latin typeface="Arial"/>
                <a:cs typeface="Arial"/>
              </a:rPr>
              <a:t>sacs</a:t>
            </a:r>
            <a:endParaRPr lang="en-US" dirty="0">
              <a:latin typeface="Arial"/>
              <a:cs typeface="Arial"/>
            </a:endParaRPr>
          </a:p>
        </p:txBody>
      </p:sp>
    </p:spTree>
    <p:extLst>
      <p:ext uri="{BB962C8B-B14F-4D97-AF65-F5344CB8AC3E}">
        <p14:creationId xmlns:p14="http://schemas.microsoft.com/office/powerpoint/2010/main" val="4100576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4191" y="0"/>
            <a:ext cx="8026226" cy="661720"/>
          </a:xfrm>
          <a:prstGeom prst="rect">
            <a:avLst/>
          </a:prstGeom>
          <a:noFill/>
        </p:spPr>
        <p:txBody>
          <a:bodyPr wrap="square" rtlCol="0">
            <a:spAutoFit/>
          </a:bodyPr>
          <a:lstStyle/>
          <a:p>
            <a:pPr algn="ctr"/>
            <a:r>
              <a:rPr lang="en-US" sz="3600" b="1" dirty="0">
                <a:solidFill>
                  <a:schemeClr val="accent6">
                    <a:lumMod val="75000"/>
                  </a:schemeClr>
                </a:solidFill>
                <a:latin typeface="Arial "/>
                <a:cs typeface="Verdana"/>
              </a:rPr>
              <a:t>Two stages of photosynthesis</a:t>
            </a:r>
          </a:p>
        </p:txBody>
      </p:sp>
      <p:grpSp>
        <p:nvGrpSpPr>
          <p:cNvPr id="3" name="Group 2"/>
          <p:cNvGrpSpPr/>
          <p:nvPr/>
        </p:nvGrpSpPr>
        <p:grpSpPr>
          <a:xfrm>
            <a:off x="797369" y="957265"/>
            <a:ext cx="7898242" cy="5763010"/>
            <a:chOff x="791834" y="190734"/>
            <a:chExt cx="8327136" cy="6418122"/>
          </a:xfrm>
        </p:grpSpPr>
        <p:pic>
          <p:nvPicPr>
            <p:cNvPr id="24" name="Picture 23" descr="07_05PhotosynOverview_3-U.jpg"/>
            <p:cNvPicPr>
              <a:picLocks noChangeAspect="1"/>
            </p:cNvPicPr>
            <p:nvPr/>
          </p:nvPicPr>
          <p:blipFill rotWithShape="1">
            <a:blip r:embed="rId3" cstate="email">
              <a:extLst>
                <a:ext uri="{28A0092B-C50C-407E-A947-70E740481C1C}">
                  <a14:useLocalDpi xmlns:a14="http://schemas.microsoft.com/office/drawing/2010/main" val="0"/>
                </a:ext>
              </a:extLst>
            </a:blip>
            <a:srcRect b="2515"/>
            <a:stretch/>
          </p:blipFill>
          <p:spPr>
            <a:xfrm>
              <a:off x="791834" y="190734"/>
              <a:ext cx="8327136" cy="6418122"/>
            </a:xfrm>
            <a:prstGeom prst="rect">
              <a:avLst/>
            </a:prstGeom>
          </p:spPr>
        </p:pic>
        <p:sp>
          <p:nvSpPr>
            <p:cNvPr id="25" name="Text Box 31"/>
            <p:cNvSpPr txBox="1">
              <a:spLocks noChangeArrowheads="1"/>
            </p:cNvSpPr>
            <p:nvPr/>
          </p:nvSpPr>
          <p:spPr bwMode="auto">
            <a:xfrm>
              <a:off x="922372" y="1045766"/>
              <a:ext cx="93364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Light</a:t>
              </a:r>
              <a:endParaRPr lang="en-US" sz="1700" dirty="0">
                <a:solidFill>
                  <a:srgbClr val="000000"/>
                </a:solidFill>
                <a:latin typeface="Arial" charset="0"/>
              </a:endParaRPr>
            </a:p>
          </p:txBody>
        </p:sp>
        <p:sp>
          <p:nvSpPr>
            <p:cNvPr id="26" name="Text Box 31"/>
            <p:cNvSpPr txBox="1">
              <a:spLocks noChangeArrowheads="1"/>
            </p:cNvSpPr>
            <p:nvPr/>
          </p:nvSpPr>
          <p:spPr bwMode="auto">
            <a:xfrm>
              <a:off x="833563" y="5340032"/>
              <a:ext cx="164412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Chloroplast</a:t>
              </a:r>
              <a:endParaRPr lang="en-US" sz="1700" dirty="0">
                <a:solidFill>
                  <a:srgbClr val="000000"/>
                </a:solidFill>
                <a:latin typeface="Arial" charset="0"/>
              </a:endParaRPr>
            </a:p>
          </p:txBody>
        </p:sp>
        <p:cxnSp>
          <p:nvCxnSpPr>
            <p:cNvPr id="27" name="Straight Connector 26"/>
            <p:cNvCxnSpPr/>
            <p:nvPr/>
          </p:nvCxnSpPr>
          <p:spPr bwMode="auto">
            <a:xfrm flipV="1">
              <a:off x="2325714" y="5228655"/>
              <a:ext cx="266427" cy="26641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8" name="Text Box 31"/>
            <p:cNvSpPr txBox="1">
              <a:spLocks noChangeArrowheads="1"/>
            </p:cNvSpPr>
            <p:nvPr/>
          </p:nvSpPr>
          <p:spPr bwMode="auto">
            <a:xfrm>
              <a:off x="2407470" y="2959055"/>
              <a:ext cx="1644120" cy="893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340"/>
                </a:lnSpc>
                <a:spcBef>
                  <a:spcPct val="0"/>
                </a:spcBef>
                <a:spcAft>
                  <a:spcPct val="0"/>
                </a:spcAft>
              </a:pPr>
              <a:r>
                <a:rPr lang="en-US" sz="1700" dirty="0" smtClean="0">
                  <a:solidFill>
                    <a:srgbClr val="000000"/>
                  </a:solidFill>
                  <a:latin typeface="Arial" charset="0"/>
                </a:rPr>
                <a:t>Light</a:t>
              </a:r>
              <a:br>
                <a:rPr lang="en-US" sz="1700" dirty="0" smtClean="0">
                  <a:solidFill>
                    <a:srgbClr val="000000"/>
                  </a:solidFill>
                  <a:latin typeface="Arial" charset="0"/>
                </a:rPr>
              </a:br>
              <a:r>
                <a:rPr lang="en-US" sz="1700" dirty="0">
                  <a:solidFill>
                    <a:srgbClr val="000000"/>
                  </a:solidFill>
                  <a:latin typeface="Arial" charset="0"/>
                </a:rPr>
                <a:t>Reactions</a:t>
              </a:r>
              <a:br>
                <a:rPr lang="en-US" sz="1700" dirty="0">
                  <a:solidFill>
                    <a:srgbClr val="000000"/>
                  </a:solidFill>
                  <a:latin typeface="Arial" charset="0"/>
                </a:rPr>
              </a:br>
              <a:r>
                <a:rPr lang="en-US" sz="1700" dirty="0">
                  <a:solidFill>
                    <a:srgbClr val="000000"/>
                  </a:solidFill>
                  <a:latin typeface="Arial" charset="0"/>
                </a:rPr>
                <a:t>(in thylakoids</a:t>
              </a:r>
              <a:r>
                <a:rPr lang="en-US" sz="1700" dirty="0" smtClean="0">
                  <a:solidFill>
                    <a:srgbClr val="000000"/>
                  </a:solidFill>
                  <a:latin typeface="Arial" charset="0"/>
                </a:rPr>
                <a:t>)</a:t>
              </a:r>
              <a:endParaRPr lang="en-US" sz="1700" dirty="0">
                <a:solidFill>
                  <a:srgbClr val="000000"/>
                </a:solidFill>
                <a:latin typeface="Arial" charset="0"/>
              </a:endParaRPr>
            </a:p>
          </p:txBody>
        </p:sp>
        <p:sp>
          <p:nvSpPr>
            <p:cNvPr id="29" name="Text Box 31"/>
            <p:cNvSpPr txBox="1">
              <a:spLocks noChangeArrowheads="1"/>
            </p:cNvSpPr>
            <p:nvPr/>
          </p:nvSpPr>
          <p:spPr bwMode="auto">
            <a:xfrm>
              <a:off x="4598072" y="1560838"/>
              <a:ext cx="93364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NADP</a:t>
              </a:r>
              <a:r>
                <a:rPr lang="en-US" sz="400" dirty="0" smtClean="0">
                  <a:solidFill>
                    <a:srgbClr val="000000"/>
                  </a:solidFill>
                  <a:latin typeface="Arial" charset="0"/>
                </a:rPr>
                <a:t> </a:t>
              </a:r>
              <a:r>
                <a:rPr lang="en-US" sz="1700" baseline="30000" dirty="0" smtClean="0">
                  <a:solidFill>
                    <a:srgbClr val="000000"/>
                  </a:solidFill>
                  <a:latin typeface="Symbol Std"/>
                  <a:cs typeface="Symbol Std"/>
                </a:rPr>
                <a:t>+</a:t>
              </a:r>
              <a:endParaRPr lang="en-US" sz="1700" baseline="30000" dirty="0">
                <a:solidFill>
                  <a:srgbClr val="000000"/>
                </a:solidFill>
                <a:latin typeface="Symbol Std"/>
                <a:cs typeface="Symbol Std"/>
              </a:endParaRPr>
            </a:p>
          </p:txBody>
        </p:sp>
        <p:sp>
          <p:nvSpPr>
            <p:cNvPr id="30" name="Text Box 31"/>
            <p:cNvSpPr txBox="1">
              <a:spLocks noChangeArrowheads="1"/>
            </p:cNvSpPr>
            <p:nvPr/>
          </p:nvSpPr>
          <p:spPr bwMode="auto">
            <a:xfrm>
              <a:off x="4624714" y="1933821"/>
              <a:ext cx="93364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ADP</a:t>
              </a:r>
              <a:endParaRPr lang="en-US" sz="1700" baseline="30000" dirty="0">
                <a:solidFill>
                  <a:srgbClr val="000000"/>
                </a:solidFill>
                <a:latin typeface="Symbol Std"/>
                <a:cs typeface="Symbol Std"/>
              </a:endParaRPr>
            </a:p>
          </p:txBody>
        </p:sp>
        <p:sp>
          <p:nvSpPr>
            <p:cNvPr id="31" name="Text Box 31"/>
            <p:cNvSpPr txBox="1">
              <a:spLocks noChangeArrowheads="1"/>
            </p:cNvSpPr>
            <p:nvPr/>
          </p:nvSpPr>
          <p:spPr bwMode="auto">
            <a:xfrm>
              <a:off x="2796240" y="255399"/>
              <a:ext cx="93364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H</a:t>
              </a:r>
              <a:r>
                <a:rPr lang="en-US" sz="1700" baseline="-25000" dirty="0" smtClean="0">
                  <a:solidFill>
                    <a:srgbClr val="000000"/>
                  </a:solidFill>
                  <a:latin typeface="Arial" charset="0"/>
                </a:rPr>
                <a:t>2</a:t>
              </a:r>
              <a:r>
                <a:rPr lang="en-US" sz="1700" dirty="0" smtClean="0">
                  <a:solidFill>
                    <a:srgbClr val="000000"/>
                  </a:solidFill>
                  <a:latin typeface="Arial" charset="0"/>
                </a:rPr>
                <a:t>O</a:t>
              </a:r>
              <a:endParaRPr lang="en-US" sz="1700" baseline="30000" dirty="0">
                <a:solidFill>
                  <a:srgbClr val="000000"/>
                </a:solidFill>
                <a:latin typeface="Symbol Std"/>
                <a:cs typeface="Symbol Std"/>
              </a:endParaRPr>
            </a:p>
          </p:txBody>
        </p:sp>
        <p:sp>
          <p:nvSpPr>
            <p:cNvPr id="32" name="Text Box 31"/>
            <p:cNvSpPr txBox="1">
              <a:spLocks noChangeArrowheads="1"/>
            </p:cNvSpPr>
            <p:nvPr/>
          </p:nvSpPr>
          <p:spPr bwMode="auto">
            <a:xfrm>
              <a:off x="4943271" y="2302095"/>
              <a:ext cx="39076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500" dirty="0" smtClean="0">
                  <a:solidFill>
                    <a:srgbClr val="000000"/>
                  </a:solidFill>
                  <a:latin typeface="Arial" charset="0"/>
                </a:rPr>
                <a:t>P</a:t>
              </a:r>
              <a:endParaRPr lang="en-US" sz="1500" dirty="0">
                <a:solidFill>
                  <a:srgbClr val="000000"/>
                </a:solidFill>
                <a:latin typeface="Arial" charset="0"/>
              </a:endParaRPr>
            </a:p>
          </p:txBody>
        </p:sp>
        <p:sp>
          <p:nvSpPr>
            <p:cNvPr id="33" name="Text Box 31"/>
            <p:cNvSpPr txBox="1">
              <a:spLocks noChangeArrowheads="1"/>
            </p:cNvSpPr>
            <p:nvPr/>
          </p:nvSpPr>
          <p:spPr bwMode="auto">
            <a:xfrm>
              <a:off x="4751836" y="2261301"/>
              <a:ext cx="20338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Symbol Std"/>
                  <a:cs typeface="Symbol Std"/>
                </a:rPr>
                <a:t>+</a:t>
              </a:r>
              <a:endParaRPr lang="en-US" sz="1700" dirty="0">
                <a:solidFill>
                  <a:srgbClr val="000000"/>
                </a:solidFill>
                <a:latin typeface="Symbol Std"/>
                <a:cs typeface="Symbol Std"/>
              </a:endParaRPr>
            </a:p>
          </p:txBody>
        </p:sp>
        <p:sp>
          <p:nvSpPr>
            <p:cNvPr id="34" name="Text Box 31"/>
            <p:cNvSpPr txBox="1">
              <a:spLocks noChangeArrowheads="1"/>
            </p:cNvSpPr>
            <p:nvPr/>
          </p:nvSpPr>
          <p:spPr bwMode="auto">
            <a:xfrm>
              <a:off x="4590227" y="3909264"/>
              <a:ext cx="93364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ATP</a:t>
              </a:r>
              <a:endParaRPr lang="en-US" sz="1700" dirty="0">
                <a:solidFill>
                  <a:srgbClr val="000000"/>
                </a:solidFill>
                <a:latin typeface="Arial" charset="0"/>
              </a:endParaRPr>
            </a:p>
          </p:txBody>
        </p:sp>
        <p:sp>
          <p:nvSpPr>
            <p:cNvPr id="35" name="Text Box 31"/>
            <p:cNvSpPr txBox="1">
              <a:spLocks noChangeArrowheads="1"/>
            </p:cNvSpPr>
            <p:nvPr/>
          </p:nvSpPr>
          <p:spPr bwMode="auto">
            <a:xfrm>
              <a:off x="4582338" y="4532451"/>
              <a:ext cx="93364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NADPH</a:t>
              </a:r>
              <a:endParaRPr lang="en-US" sz="1700" dirty="0">
                <a:solidFill>
                  <a:srgbClr val="000000"/>
                </a:solidFill>
                <a:latin typeface="Arial" charset="0"/>
              </a:endParaRPr>
            </a:p>
          </p:txBody>
        </p:sp>
        <p:sp>
          <p:nvSpPr>
            <p:cNvPr id="36" name="Text Box 31"/>
            <p:cNvSpPr txBox="1">
              <a:spLocks noChangeArrowheads="1"/>
            </p:cNvSpPr>
            <p:nvPr/>
          </p:nvSpPr>
          <p:spPr bwMode="auto">
            <a:xfrm>
              <a:off x="2796240" y="6084945"/>
              <a:ext cx="93364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O</a:t>
              </a:r>
              <a:r>
                <a:rPr lang="en-US" sz="1700" baseline="-25000" dirty="0" smtClean="0">
                  <a:solidFill>
                    <a:srgbClr val="000000"/>
                  </a:solidFill>
                  <a:latin typeface="Arial" charset="0"/>
                </a:rPr>
                <a:t>2</a:t>
              </a:r>
              <a:endParaRPr lang="en-US" sz="1700" baseline="30000" dirty="0">
                <a:solidFill>
                  <a:srgbClr val="000000"/>
                </a:solidFill>
                <a:latin typeface="Symbol Std"/>
                <a:cs typeface="Symbol Std"/>
              </a:endParaRPr>
            </a:p>
          </p:txBody>
        </p:sp>
        <p:sp>
          <p:nvSpPr>
            <p:cNvPr id="54" name="Text Box 31"/>
            <p:cNvSpPr txBox="1">
              <a:spLocks noChangeArrowheads="1"/>
            </p:cNvSpPr>
            <p:nvPr/>
          </p:nvSpPr>
          <p:spPr bwMode="auto">
            <a:xfrm>
              <a:off x="6314223" y="263290"/>
              <a:ext cx="93364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CO</a:t>
              </a:r>
              <a:r>
                <a:rPr lang="en-US" sz="1700" baseline="-25000" dirty="0" smtClean="0">
                  <a:solidFill>
                    <a:srgbClr val="000000"/>
                  </a:solidFill>
                  <a:latin typeface="Arial" charset="0"/>
                </a:rPr>
                <a:t>2</a:t>
              </a:r>
              <a:endParaRPr lang="en-US" sz="1700" baseline="30000" dirty="0">
                <a:solidFill>
                  <a:srgbClr val="000000"/>
                </a:solidFill>
                <a:latin typeface="Symbol Std"/>
                <a:cs typeface="Symbol Std"/>
              </a:endParaRPr>
            </a:p>
          </p:txBody>
        </p:sp>
        <p:sp>
          <p:nvSpPr>
            <p:cNvPr id="55" name="Text Box 31"/>
            <p:cNvSpPr txBox="1">
              <a:spLocks noChangeArrowheads="1"/>
            </p:cNvSpPr>
            <p:nvPr/>
          </p:nvSpPr>
          <p:spPr bwMode="auto">
            <a:xfrm>
              <a:off x="6004336" y="2888058"/>
              <a:ext cx="1644120"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040"/>
                </a:lnSpc>
                <a:spcBef>
                  <a:spcPct val="0"/>
                </a:spcBef>
                <a:spcAft>
                  <a:spcPct val="0"/>
                </a:spcAft>
              </a:pPr>
              <a:r>
                <a:rPr lang="en-US" sz="1700" dirty="0" smtClean="0">
                  <a:solidFill>
                    <a:srgbClr val="000000"/>
                  </a:solidFill>
                  <a:latin typeface="Arial" charset="0"/>
                </a:rPr>
                <a:t>Calvin</a:t>
              </a:r>
              <a:br>
                <a:rPr lang="en-US" sz="1700" dirty="0" smtClean="0">
                  <a:solidFill>
                    <a:srgbClr val="000000"/>
                  </a:solidFill>
                  <a:latin typeface="Arial" charset="0"/>
                </a:rPr>
              </a:br>
              <a:r>
                <a:rPr lang="en-US" sz="1700" dirty="0" smtClean="0">
                  <a:solidFill>
                    <a:srgbClr val="000000"/>
                  </a:solidFill>
                  <a:latin typeface="Arial" charset="0"/>
                </a:rPr>
                <a:t>Cycle</a:t>
              </a:r>
              <a:br>
                <a:rPr lang="en-US" sz="1700" dirty="0" smtClean="0">
                  <a:solidFill>
                    <a:srgbClr val="000000"/>
                  </a:solidFill>
                  <a:latin typeface="Arial" charset="0"/>
                </a:rPr>
              </a:br>
              <a:r>
                <a:rPr lang="en-US" sz="1700" dirty="0" smtClean="0">
                  <a:solidFill>
                    <a:srgbClr val="000000"/>
                  </a:solidFill>
                  <a:latin typeface="Arial" charset="0"/>
                </a:rPr>
                <a:t>(in </a:t>
              </a:r>
              <a:r>
                <a:rPr lang="en-US" sz="1700" dirty="0" err="1" smtClean="0">
                  <a:solidFill>
                    <a:srgbClr val="000000"/>
                  </a:solidFill>
                  <a:latin typeface="Arial" charset="0"/>
                </a:rPr>
                <a:t>stroma</a:t>
              </a:r>
              <a:r>
                <a:rPr lang="en-US" sz="1700" dirty="0" smtClean="0">
                  <a:solidFill>
                    <a:srgbClr val="000000"/>
                  </a:solidFill>
                  <a:latin typeface="Arial" charset="0"/>
                </a:rPr>
                <a:t>)</a:t>
              </a:r>
              <a:endParaRPr lang="en-US" sz="1700" dirty="0">
                <a:solidFill>
                  <a:srgbClr val="000000"/>
                </a:solidFill>
                <a:latin typeface="Arial" charset="0"/>
              </a:endParaRPr>
            </a:p>
          </p:txBody>
        </p:sp>
        <p:sp>
          <p:nvSpPr>
            <p:cNvPr id="56" name="Text Box 31"/>
            <p:cNvSpPr txBox="1">
              <a:spLocks noChangeArrowheads="1"/>
            </p:cNvSpPr>
            <p:nvPr/>
          </p:nvSpPr>
          <p:spPr bwMode="auto">
            <a:xfrm>
              <a:off x="6329998" y="6077062"/>
              <a:ext cx="93364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700" dirty="0" smtClean="0">
                  <a:solidFill>
                    <a:srgbClr val="000000"/>
                  </a:solidFill>
                  <a:latin typeface="Arial" charset="0"/>
                </a:rPr>
                <a:t>Sugar</a:t>
              </a:r>
              <a:endParaRPr lang="en-US" sz="1700" baseline="30000" dirty="0">
                <a:solidFill>
                  <a:srgbClr val="000000"/>
                </a:solidFill>
                <a:latin typeface="Symbol Std"/>
                <a:cs typeface="Symbol Std"/>
              </a:endParaRPr>
            </a:p>
          </p:txBody>
        </p:sp>
      </p:grpSp>
      <p:sp>
        <p:nvSpPr>
          <p:cNvPr id="2" name="Rectangle 1"/>
          <p:cNvSpPr/>
          <p:nvPr/>
        </p:nvSpPr>
        <p:spPr>
          <a:xfrm>
            <a:off x="-160940" y="756709"/>
            <a:ext cx="2856703" cy="477054"/>
          </a:xfrm>
          <a:prstGeom prst="rect">
            <a:avLst/>
          </a:prstGeom>
        </p:spPr>
        <p:txBody>
          <a:bodyPr wrap="none">
            <a:spAutoFit/>
          </a:bodyPr>
          <a:lstStyle/>
          <a:p>
            <a:pPr marL="114300">
              <a:buClr>
                <a:srgbClr val="008000"/>
              </a:buClr>
              <a:buSzPct val="100000"/>
            </a:pPr>
            <a:r>
              <a:rPr lang="en-US" sz="2500" b="1" dirty="0">
                <a:latin typeface="Arial "/>
                <a:cs typeface="Arial" charset="0"/>
              </a:rPr>
              <a:t>1) Light </a:t>
            </a:r>
            <a:r>
              <a:rPr lang="en-US" sz="2500" b="1" dirty="0" smtClean="0">
                <a:latin typeface="Arial "/>
                <a:cs typeface="Arial" charset="0"/>
              </a:rPr>
              <a:t>reactions</a:t>
            </a:r>
            <a:endParaRPr lang="en-US" sz="2500" b="1" dirty="0">
              <a:latin typeface="Arial "/>
              <a:cs typeface="Arial" charset="0"/>
            </a:endParaRPr>
          </a:p>
        </p:txBody>
      </p:sp>
      <p:sp>
        <p:nvSpPr>
          <p:cNvPr id="23" name="Rectangle 3"/>
          <p:cNvSpPr txBox="1">
            <a:spLocks noChangeArrowheads="1"/>
          </p:cNvSpPr>
          <p:nvPr/>
        </p:nvSpPr>
        <p:spPr>
          <a:xfrm>
            <a:off x="6336072" y="768273"/>
            <a:ext cx="3000111" cy="55462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735013" lvl="1" indent="-323850">
              <a:buClr>
                <a:srgbClr val="008000"/>
              </a:buClr>
              <a:buSzPct val="100000"/>
              <a:buNone/>
            </a:pPr>
            <a:r>
              <a:rPr lang="en-US" sz="2400" b="1" dirty="0">
                <a:latin typeface="Arial "/>
                <a:cs typeface="Arial" charset="0"/>
              </a:rPr>
              <a:t> 2</a:t>
            </a:r>
            <a:r>
              <a:rPr lang="en-US" sz="2400" b="1" dirty="0" smtClean="0">
                <a:latin typeface="Arial "/>
                <a:cs typeface="Arial" charset="0"/>
              </a:rPr>
              <a:t>)Light independent reaction: </a:t>
            </a:r>
            <a:r>
              <a:rPr lang="en-US" sz="2500" b="1" dirty="0">
                <a:latin typeface="Arial "/>
                <a:ea typeface="Arial" charset="0"/>
                <a:cs typeface="Arial" charset="0"/>
              </a:rPr>
              <a:t>Calvin Cycle</a:t>
            </a:r>
          </a:p>
          <a:p>
            <a:pPr marL="114300" indent="0">
              <a:buClr>
                <a:srgbClr val="008000"/>
              </a:buClr>
              <a:buSzPct val="100000"/>
              <a:buNone/>
            </a:pPr>
            <a:r>
              <a:rPr lang="en-US" sz="2400" b="1" dirty="0">
                <a:latin typeface="Arial "/>
                <a:ea typeface="Arial" charset="0"/>
                <a:cs typeface="Arial" charset="0"/>
              </a:rPr>
              <a:t>   </a:t>
            </a:r>
            <a:endParaRPr lang="en-US" sz="2400" dirty="0">
              <a:latin typeface="Arial "/>
              <a:ea typeface="Arial" charset="0"/>
              <a:cs typeface="Arial" charset="0"/>
            </a:endParaRPr>
          </a:p>
        </p:txBody>
      </p:sp>
    </p:spTree>
    <p:extLst>
      <p:ext uri="{BB962C8B-B14F-4D97-AF65-F5344CB8AC3E}">
        <p14:creationId xmlns:p14="http://schemas.microsoft.com/office/powerpoint/2010/main" val="2191518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p:cNvSpPr>
            <a:spLocks noGrp="1" noChangeArrowheads="1"/>
          </p:cNvSpPr>
          <p:nvPr>
            <p:ph type="ctrTitle"/>
          </p:nvPr>
        </p:nvSpPr>
        <p:spPr bwMode="auto">
          <a:xfrm>
            <a:off x="8021638" y="6553200"/>
            <a:ext cx="5648325" cy="30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7.6a</a:t>
            </a:r>
          </a:p>
        </p:txBody>
      </p:sp>
      <p:grpSp>
        <p:nvGrpSpPr>
          <p:cNvPr id="2" name="Group 1"/>
          <p:cNvGrpSpPr/>
          <p:nvPr/>
        </p:nvGrpSpPr>
        <p:grpSpPr>
          <a:xfrm>
            <a:off x="298704" y="1679296"/>
            <a:ext cx="8717118" cy="4694132"/>
            <a:chOff x="298704" y="970368"/>
            <a:chExt cx="8717118" cy="4694132"/>
          </a:xfrm>
        </p:grpSpPr>
        <p:pic>
          <p:nvPicPr>
            <p:cNvPr id="4" name="Picture 3" descr="07_06aElectromagSpectrum-U.jpg"/>
            <p:cNvPicPr>
              <a:picLocks noChangeAspect="1"/>
            </p:cNvPicPr>
            <p:nvPr/>
          </p:nvPicPr>
          <p:blipFill rotWithShape="1">
            <a:blip r:embed="rId3" cstate="email">
              <a:extLst>
                <a:ext uri="{28A0092B-C50C-407E-A947-70E740481C1C}">
                  <a14:useLocalDpi xmlns:a14="http://schemas.microsoft.com/office/drawing/2010/main" val="0"/>
                </a:ext>
              </a:extLst>
            </a:blip>
            <a:srcRect b="4115"/>
            <a:stretch/>
          </p:blipFill>
          <p:spPr>
            <a:xfrm>
              <a:off x="298704" y="993648"/>
              <a:ext cx="8546592" cy="4670242"/>
            </a:xfrm>
            <a:prstGeom prst="rect">
              <a:avLst/>
            </a:prstGeom>
          </p:spPr>
        </p:pic>
        <p:sp>
          <p:nvSpPr>
            <p:cNvPr id="27" name="Text Box 31"/>
            <p:cNvSpPr txBox="1">
              <a:spLocks noChangeArrowheads="1"/>
            </p:cNvSpPr>
            <p:nvPr/>
          </p:nvSpPr>
          <p:spPr bwMode="auto">
            <a:xfrm>
              <a:off x="418056" y="970368"/>
              <a:ext cx="242157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900" dirty="0">
                  <a:latin typeface="Arial" charset="0"/>
                </a:rPr>
                <a:t>Shorter wavelength</a:t>
              </a:r>
            </a:p>
          </p:txBody>
        </p:sp>
        <p:sp>
          <p:nvSpPr>
            <p:cNvPr id="6" name="Text Box 31"/>
            <p:cNvSpPr txBox="1">
              <a:spLocks noChangeArrowheads="1"/>
            </p:cNvSpPr>
            <p:nvPr/>
          </p:nvSpPr>
          <p:spPr bwMode="auto">
            <a:xfrm>
              <a:off x="6594249" y="978257"/>
              <a:ext cx="242157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900" dirty="0">
                  <a:latin typeface="Arial" charset="0"/>
                </a:rPr>
                <a:t>Longer wavelength</a:t>
              </a:r>
            </a:p>
          </p:txBody>
        </p:sp>
        <p:sp>
          <p:nvSpPr>
            <p:cNvPr id="7" name="Text Box 31"/>
            <p:cNvSpPr txBox="1">
              <a:spLocks noChangeArrowheads="1"/>
            </p:cNvSpPr>
            <p:nvPr/>
          </p:nvSpPr>
          <p:spPr bwMode="auto">
            <a:xfrm>
              <a:off x="6594249" y="1325348"/>
              <a:ext cx="2421573"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r>
                <a:rPr lang="en-US" sz="1900" dirty="0">
                  <a:latin typeface="Arial" charset="0"/>
                </a:rPr>
                <a:t>Lower energy</a:t>
              </a:r>
            </a:p>
          </p:txBody>
        </p:sp>
        <p:sp>
          <p:nvSpPr>
            <p:cNvPr id="8" name="Text Box 31"/>
            <p:cNvSpPr txBox="1">
              <a:spLocks noChangeArrowheads="1"/>
            </p:cNvSpPr>
            <p:nvPr/>
          </p:nvSpPr>
          <p:spPr bwMode="auto">
            <a:xfrm>
              <a:off x="741459" y="1317461"/>
              <a:ext cx="2106059"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900" dirty="0">
                  <a:latin typeface="Arial" charset="0"/>
                </a:rPr>
                <a:t>Higher energy</a:t>
              </a:r>
            </a:p>
          </p:txBody>
        </p:sp>
        <p:sp>
          <p:nvSpPr>
            <p:cNvPr id="9" name="Text Box 31"/>
            <p:cNvSpPr txBox="1">
              <a:spLocks noChangeArrowheads="1"/>
            </p:cNvSpPr>
            <p:nvPr/>
          </p:nvSpPr>
          <p:spPr bwMode="auto">
            <a:xfrm>
              <a:off x="3281348" y="4031078"/>
              <a:ext cx="2106059"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900" dirty="0">
                  <a:latin typeface="Arial" charset="0"/>
                </a:rPr>
                <a:t>Visible light</a:t>
              </a:r>
            </a:p>
          </p:txBody>
        </p:sp>
        <p:sp>
          <p:nvSpPr>
            <p:cNvPr id="10" name="Text Box 31"/>
            <p:cNvSpPr txBox="1">
              <a:spLocks noChangeArrowheads="1"/>
            </p:cNvSpPr>
            <p:nvPr/>
          </p:nvSpPr>
          <p:spPr bwMode="auto">
            <a:xfrm>
              <a:off x="3573198" y="5372112"/>
              <a:ext cx="2106059"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a:r>
                <a:rPr lang="en-US" sz="1900" dirty="0">
                  <a:latin typeface="Arial" charset="0"/>
                </a:rPr>
                <a:t>Wavelength (nm)</a:t>
              </a:r>
            </a:p>
          </p:txBody>
        </p:sp>
        <p:sp>
          <p:nvSpPr>
            <p:cNvPr id="11" name="Text Box 31"/>
            <p:cNvSpPr txBox="1">
              <a:spLocks noChangeArrowheads="1"/>
            </p:cNvSpPr>
            <p:nvPr/>
          </p:nvSpPr>
          <p:spPr bwMode="auto">
            <a:xfrm>
              <a:off x="1214729" y="5080241"/>
              <a:ext cx="7327822"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tabLst>
                  <a:tab pos="488950" algn="l"/>
                  <a:tab pos="2146300" algn="l"/>
                  <a:tab pos="3951288" algn="l"/>
                  <a:tab pos="5789613" algn="l"/>
                  <a:tab pos="6507163" algn="l"/>
                </a:tabLst>
              </a:pPr>
              <a:r>
                <a:rPr lang="en-US" sz="1900" dirty="0">
                  <a:latin typeface="Arial" charset="0"/>
                </a:rPr>
                <a:t>380	400	500	600	700	750</a:t>
              </a:r>
            </a:p>
          </p:txBody>
        </p:sp>
        <p:sp>
          <p:nvSpPr>
            <p:cNvPr id="12" name="Text Box 31"/>
            <p:cNvSpPr txBox="1">
              <a:spLocks noChangeArrowheads="1"/>
            </p:cNvSpPr>
            <p:nvPr/>
          </p:nvSpPr>
          <p:spPr bwMode="auto">
            <a:xfrm>
              <a:off x="725683" y="2350845"/>
              <a:ext cx="993872"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800" dirty="0">
                  <a:latin typeface="Arial" charset="0"/>
                </a:rPr>
                <a:t>Gamma</a:t>
              </a:r>
              <a:br>
                <a:rPr lang="en-US" sz="1800" dirty="0">
                  <a:latin typeface="Arial" charset="0"/>
                </a:rPr>
              </a:br>
              <a:r>
                <a:rPr lang="en-US" sz="1800" dirty="0">
                  <a:latin typeface="Arial" charset="0"/>
                </a:rPr>
                <a:t>rays</a:t>
              </a:r>
            </a:p>
          </p:txBody>
        </p:sp>
        <p:sp>
          <p:nvSpPr>
            <p:cNvPr id="13" name="Text Box 31"/>
            <p:cNvSpPr txBox="1">
              <a:spLocks noChangeArrowheads="1"/>
            </p:cNvSpPr>
            <p:nvPr/>
          </p:nvSpPr>
          <p:spPr bwMode="auto">
            <a:xfrm>
              <a:off x="1798431" y="2461284"/>
              <a:ext cx="9938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800" dirty="0">
                  <a:latin typeface="Arial" charset="0"/>
                </a:rPr>
                <a:t>X-rays</a:t>
              </a:r>
            </a:p>
          </p:txBody>
        </p:sp>
        <p:sp>
          <p:nvSpPr>
            <p:cNvPr id="14" name="Text Box 31"/>
            <p:cNvSpPr txBox="1">
              <a:spLocks noChangeArrowheads="1"/>
            </p:cNvSpPr>
            <p:nvPr/>
          </p:nvSpPr>
          <p:spPr bwMode="auto">
            <a:xfrm>
              <a:off x="2934282" y="2461283"/>
              <a:ext cx="9938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800" dirty="0">
                  <a:latin typeface="Arial" charset="0"/>
                </a:rPr>
                <a:t>UV</a:t>
              </a:r>
            </a:p>
          </p:txBody>
        </p:sp>
        <p:sp>
          <p:nvSpPr>
            <p:cNvPr id="15" name="Text Box 31"/>
            <p:cNvSpPr txBox="1">
              <a:spLocks noChangeArrowheads="1"/>
            </p:cNvSpPr>
            <p:nvPr/>
          </p:nvSpPr>
          <p:spPr bwMode="auto">
            <a:xfrm>
              <a:off x="4306769" y="2461285"/>
              <a:ext cx="99387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800" dirty="0">
                  <a:latin typeface="Arial" charset="0"/>
                </a:rPr>
                <a:t>Infrared</a:t>
              </a:r>
            </a:p>
          </p:txBody>
        </p:sp>
        <p:sp>
          <p:nvSpPr>
            <p:cNvPr id="16" name="Text Box 31"/>
            <p:cNvSpPr txBox="1">
              <a:spLocks noChangeArrowheads="1"/>
            </p:cNvSpPr>
            <p:nvPr/>
          </p:nvSpPr>
          <p:spPr bwMode="auto">
            <a:xfrm>
              <a:off x="5671369" y="2342961"/>
              <a:ext cx="993872"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800" dirty="0">
                  <a:latin typeface="Arial" charset="0"/>
                </a:rPr>
                <a:t>Micro-</a:t>
              </a:r>
              <a:br>
                <a:rPr lang="en-US" sz="1800" dirty="0">
                  <a:latin typeface="Arial" charset="0"/>
                </a:rPr>
              </a:br>
              <a:r>
                <a:rPr lang="en-US" sz="1800" dirty="0">
                  <a:latin typeface="Arial" charset="0"/>
                </a:rPr>
                <a:t>waves</a:t>
              </a:r>
            </a:p>
          </p:txBody>
        </p:sp>
        <p:sp>
          <p:nvSpPr>
            <p:cNvPr id="17" name="Text Box 31"/>
            <p:cNvSpPr txBox="1">
              <a:spLocks noChangeArrowheads="1"/>
            </p:cNvSpPr>
            <p:nvPr/>
          </p:nvSpPr>
          <p:spPr bwMode="auto">
            <a:xfrm>
              <a:off x="7241054" y="2350850"/>
              <a:ext cx="993872"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a:r>
                <a:rPr lang="en-US" sz="1800" dirty="0">
                  <a:latin typeface="Arial" charset="0"/>
                </a:rPr>
                <a:t>Radio</a:t>
              </a:r>
              <a:br>
                <a:rPr lang="en-US" sz="1800" dirty="0">
                  <a:latin typeface="Arial" charset="0"/>
                </a:rPr>
              </a:br>
              <a:r>
                <a:rPr lang="en-US" sz="1800" dirty="0">
                  <a:latin typeface="Arial" charset="0"/>
                </a:rPr>
                <a:t>waves</a:t>
              </a:r>
            </a:p>
          </p:txBody>
        </p:sp>
        <p:sp>
          <p:nvSpPr>
            <p:cNvPr id="18" name="Text Box 31"/>
            <p:cNvSpPr txBox="1">
              <a:spLocks noChangeArrowheads="1"/>
            </p:cNvSpPr>
            <p:nvPr/>
          </p:nvSpPr>
          <p:spPr bwMode="auto">
            <a:xfrm>
              <a:off x="362841" y="1806544"/>
              <a:ext cx="8605654"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tabLst>
                  <a:tab pos="488950" algn="l"/>
                  <a:tab pos="977900" algn="l"/>
                  <a:tab pos="2343150" algn="l"/>
                  <a:tab pos="3454400" algn="l"/>
                  <a:tab pos="3951288" algn="l"/>
                  <a:tab pos="4787900" algn="l"/>
                  <a:tab pos="6294438" algn="l"/>
                  <a:tab pos="7540625" algn="l"/>
                </a:tabLst>
              </a:pPr>
              <a:r>
                <a:rPr lang="en-US" sz="1900" dirty="0">
                  <a:latin typeface="Arial" charset="0"/>
                </a:rPr>
                <a:t>10</a:t>
              </a:r>
              <a:r>
                <a:rPr lang="en-US" sz="1900" baseline="30000" dirty="0">
                  <a:latin typeface="Symbol Std"/>
                  <a:cs typeface="Symbol Std"/>
                </a:rPr>
                <a:t>−</a:t>
              </a:r>
              <a:r>
                <a:rPr lang="en-US" sz="1900" baseline="30000" dirty="0">
                  <a:latin typeface="Arial" charset="0"/>
                </a:rPr>
                <a:t>5  </a:t>
              </a:r>
              <a:r>
                <a:rPr lang="en-US" sz="1900" dirty="0">
                  <a:latin typeface="Arial" charset="0"/>
                </a:rPr>
                <a:t>nm	10</a:t>
              </a:r>
              <a:r>
                <a:rPr lang="en-US" sz="1900" baseline="30000" dirty="0">
                  <a:latin typeface="Symbol Std"/>
                  <a:cs typeface="Symbol Std"/>
                </a:rPr>
                <a:t>−</a:t>
              </a:r>
              <a:r>
                <a:rPr lang="en-US" sz="1900" baseline="30000" dirty="0">
                  <a:latin typeface="Arial" charset="0"/>
                </a:rPr>
                <a:t>3 </a:t>
              </a:r>
              <a:r>
                <a:rPr lang="en-US" sz="1900" dirty="0">
                  <a:latin typeface="Arial" charset="0"/>
                </a:rPr>
                <a:t>nm	1 nm	10</a:t>
              </a:r>
              <a:r>
                <a:rPr lang="en-US" sz="1900" baseline="30000" dirty="0">
                  <a:latin typeface="Arial" charset="0"/>
                </a:rPr>
                <a:t>3</a:t>
              </a:r>
              <a:r>
                <a:rPr lang="en-US" sz="1900" dirty="0">
                  <a:latin typeface="Arial" charset="0"/>
                </a:rPr>
                <a:t> nm	10</a:t>
              </a:r>
              <a:r>
                <a:rPr lang="en-US" sz="1900" baseline="30000" dirty="0">
                  <a:latin typeface="Arial" charset="0"/>
                </a:rPr>
                <a:t>6</a:t>
              </a:r>
              <a:r>
                <a:rPr lang="en-US" sz="1900" dirty="0">
                  <a:latin typeface="Arial" charset="0"/>
                </a:rPr>
                <a:t> nm	1 m	10</a:t>
              </a:r>
              <a:r>
                <a:rPr lang="en-US" sz="1900" baseline="30000" dirty="0">
                  <a:latin typeface="Arial" charset="0"/>
                </a:rPr>
                <a:t>3</a:t>
              </a:r>
              <a:r>
                <a:rPr lang="en-US" sz="1900" dirty="0">
                  <a:latin typeface="Arial" charset="0"/>
                </a:rPr>
                <a:t> m	</a:t>
              </a:r>
              <a:endParaRPr lang="en-US" sz="1900" baseline="30000" dirty="0">
                <a:latin typeface="Arial" charset="0"/>
              </a:endParaRPr>
            </a:p>
          </p:txBody>
        </p:sp>
      </p:grpSp>
      <p:pic>
        <p:nvPicPr>
          <p:cNvPr id="20" name="Picture 19" descr="main-qimg-a264051a809068bd6d84e9a06c1bea6b-c.jpeg"/>
          <p:cNvPicPr>
            <a:picLocks noChangeAspect="1"/>
          </p:cNvPicPr>
          <p:nvPr/>
        </p:nvPicPr>
        <p:blipFill rotWithShape="1">
          <a:blip r:embed="rId4">
            <a:extLst>
              <a:ext uri="{28A0092B-C50C-407E-A947-70E740481C1C}">
                <a14:useLocalDpi xmlns:a14="http://schemas.microsoft.com/office/drawing/2010/main" val="0"/>
              </a:ext>
            </a:extLst>
          </a:blip>
          <a:srcRect b="83436"/>
          <a:stretch/>
        </p:blipFill>
        <p:spPr>
          <a:xfrm>
            <a:off x="627741" y="708928"/>
            <a:ext cx="7914810" cy="759428"/>
          </a:xfrm>
          <a:prstGeom prst="rect">
            <a:avLst/>
          </a:prstGeom>
        </p:spPr>
      </p:pic>
      <p:sp>
        <p:nvSpPr>
          <p:cNvPr id="21" name="TextBox 20"/>
          <p:cNvSpPr txBox="1"/>
          <p:nvPr/>
        </p:nvSpPr>
        <p:spPr>
          <a:xfrm>
            <a:off x="195263" y="96434"/>
            <a:ext cx="8928100" cy="461665"/>
          </a:xfrm>
          <a:prstGeom prst="rect">
            <a:avLst/>
          </a:prstGeom>
          <a:noFill/>
        </p:spPr>
        <p:txBody>
          <a:bodyPr wrap="square" rtlCol="0">
            <a:spAutoFit/>
          </a:bodyPr>
          <a:lstStyle/>
          <a:p>
            <a:r>
              <a:rPr lang="en-US" sz="2400" b="1" dirty="0">
                <a:solidFill>
                  <a:schemeClr val="accent6">
                    <a:lumMod val="75000"/>
                  </a:schemeClr>
                </a:solidFill>
                <a:latin typeface="Arial"/>
                <a:cs typeface="Arial"/>
              </a:rPr>
              <a:t>The electromagnetic spectrum</a:t>
            </a:r>
          </a:p>
        </p:txBody>
      </p:sp>
    </p:spTree>
    <p:extLst>
      <p:ext uri="{BB962C8B-B14F-4D97-AF65-F5344CB8AC3E}">
        <p14:creationId xmlns:p14="http://schemas.microsoft.com/office/powerpoint/2010/main" val="2693102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5263" y="96434"/>
            <a:ext cx="8928100" cy="492443"/>
          </a:xfrm>
          <a:prstGeom prst="rect">
            <a:avLst/>
          </a:prstGeom>
          <a:noFill/>
        </p:spPr>
        <p:txBody>
          <a:bodyPr wrap="square" rtlCol="0">
            <a:spAutoFit/>
          </a:bodyPr>
          <a:lstStyle/>
          <a:p>
            <a:pPr algn="ctr"/>
            <a:r>
              <a:rPr lang="en-US" sz="2600" b="1" dirty="0">
                <a:solidFill>
                  <a:srgbClr val="548235"/>
                </a:solidFill>
                <a:latin typeface="Arial"/>
                <a:cs typeface="Arial"/>
              </a:rPr>
              <a:t>Photosynthesis is powered by light energy</a:t>
            </a:r>
          </a:p>
        </p:txBody>
      </p:sp>
      <p:pic>
        <p:nvPicPr>
          <p:cNvPr id="78" name="Content Placeholder 5" descr="07_06aElectromagSpectrum-L.jpg"/>
          <p:cNvPicPr>
            <a:picLocks noChangeAspect="1"/>
          </p:cNvPicPr>
          <p:nvPr/>
        </p:nvPicPr>
        <p:blipFill>
          <a:blip r:embed="rId3">
            <a:extLst>
              <a:ext uri="{28A0092B-C50C-407E-A947-70E740481C1C}">
                <a14:useLocalDpi xmlns:a14="http://schemas.microsoft.com/office/drawing/2010/main" val="0"/>
              </a:ext>
            </a:extLst>
          </a:blip>
          <a:srcRect b="4053"/>
          <a:stretch>
            <a:fillRect/>
          </a:stretch>
        </p:blipFill>
        <p:spPr>
          <a:xfrm>
            <a:off x="195263" y="1019206"/>
            <a:ext cx="3431343" cy="2221983"/>
          </a:xfrm>
          <a:prstGeom prst="rect">
            <a:avLst/>
          </a:prstGeom>
        </p:spPr>
      </p:pic>
      <p:sp>
        <p:nvSpPr>
          <p:cNvPr id="14" name="TextBox 13"/>
          <p:cNvSpPr txBox="1"/>
          <p:nvPr/>
        </p:nvSpPr>
        <p:spPr>
          <a:xfrm>
            <a:off x="2375294" y="2351650"/>
            <a:ext cx="184666" cy="369332"/>
          </a:xfrm>
          <a:prstGeom prst="rect">
            <a:avLst/>
          </a:prstGeom>
          <a:noFill/>
        </p:spPr>
        <p:txBody>
          <a:bodyPr wrap="none" rtlCol="0">
            <a:spAutoFit/>
          </a:bodyPr>
          <a:lstStyle/>
          <a:p>
            <a:endParaRPr lang="en-US" dirty="0"/>
          </a:p>
        </p:txBody>
      </p:sp>
      <p:sp>
        <p:nvSpPr>
          <p:cNvPr id="80" name="Rectangle 3"/>
          <p:cNvSpPr txBox="1">
            <a:spLocks noChangeArrowheads="1"/>
          </p:cNvSpPr>
          <p:nvPr/>
        </p:nvSpPr>
        <p:spPr>
          <a:xfrm>
            <a:off x="1430846" y="3670962"/>
            <a:ext cx="7223131" cy="234148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008000"/>
              </a:buClr>
              <a:buSzPct val="100000"/>
              <a:buFont typeface="Wingdings" charset="2"/>
              <a:buChar char="v"/>
            </a:pPr>
            <a:r>
              <a:rPr lang="en-US" b="1" dirty="0">
                <a:latin typeface="Arial"/>
                <a:cs typeface="Arial"/>
              </a:rPr>
              <a:t> </a:t>
            </a:r>
            <a:r>
              <a:rPr lang="en-US" b="1" u="sng" dirty="0">
                <a:latin typeface="Arial"/>
                <a:cs typeface="Arial"/>
              </a:rPr>
              <a:t>Photon </a:t>
            </a:r>
            <a:r>
              <a:rPr lang="en-US" b="1" dirty="0">
                <a:latin typeface="Arial"/>
                <a:cs typeface="Arial"/>
              </a:rPr>
              <a:t>- has a fixed quantity of energy</a:t>
            </a:r>
          </a:p>
          <a:p>
            <a:pPr>
              <a:buClr>
                <a:srgbClr val="008000"/>
              </a:buClr>
              <a:buSzPct val="100000"/>
              <a:buFont typeface="Wingdings" charset="2"/>
              <a:buChar char="v"/>
            </a:pPr>
            <a:r>
              <a:rPr lang="en-US" b="1" dirty="0">
                <a:latin typeface="Arial"/>
                <a:cs typeface="Arial"/>
              </a:rPr>
              <a:t>Visible light (white) is a mixture of all colors</a:t>
            </a:r>
          </a:p>
          <a:p>
            <a:pPr>
              <a:buClr>
                <a:srgbClr val="008000"/>
              </a:buClr>
              <a:buSzPct val="100000"/>
              <a:buFont typeface="Wingdings" charset="2"/>
              <a:buChar char="v"/>
            </a:pPr>
            <a:r>
              <a:rPr lang="en-US" b="1" dirty="0">
                <a:latin typeface="Arial"/>
                <a:cs typeface="Arial"/>
              </a:rPr>
              <a:t>Visible light absorbed by plants’ pigments drives photosynthesis</a:t>
            </a:r>
          </a:p>
          <a:p>
            <a:pPr>
              <a:buClr>
                <a:srgbClr val="008000"/>
              </a:buClr>
              <a:buSzPct val="100000"/>
              <a:buFont typeface="Wingdings" charset="2"/>
              <a:buChar char="v"/>
            </a:pPr>
            <a:r>
              <a:rPr lang="en-US" b="1" dirty="0">
                <a:latin typeface="Arial"/>
                <a:cs typeface="Arial"/>
              </a:rPr>
              <a:t>Pigment -  A light absorbing molecule</a:t>
            </a:r>
          </a:p>
          <a:p>
            <a:pPr>
              <a:buClr>
                <a:srgbClr val="008000"/>
              </a:buClr>
              <a:buSzPct val="100000"/>
              <a:buFont typeface="Wingdings" charset="2"/>
              <a:buChar char="v"/>
            </a:pPr>
            <a:endParaRPr lang="en-US" b="1" dirty="0">
              <a:latin typeface="Arial"/>
              <a:cs typeface="Arial"/>
            </a:endParaRPr>
          </a:p>
        </p:txBody>
      </p:sp>
    </p:spTree>
    <p:extLst>
      <p:ext uri="{BB962C8B-B14F-4D97-AF65-F5344CB8AC3E}">
        <p14:creationId xmlns:p14="http://schemas.microsoft.com/office/powerpoint/2010/main" val="11029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latin typeface="Arial"/>
                <a:cs typeface="Arial"/>
              </a:rPr>
              <a:t>High energy photons</a:t>
            </a:r>
            <a:endParaRPr lang="en-US" dirty="0">
              <a:solidFill>
                <a:schemeClr val="accent6">
                  <a:lumMod val="75000"/>
                </a:schemeClr>
              </a:solidFill>
              <a:latin typeface="Arial"/>
              <a:cs typeface="Arial"/>
            </a:endParaRPr>
          </a:p>
        </p:txBody>
      </p:sp>
      <p:sp>
        <p:nvSpPr>
          <p:cNvPr id="3" name="Content Placeholder 2"/>
          <p:cNvSpPr>
            <a:spLocks noGrp="1"/>
          </p:cNvSpPr>
          <p:nvPr>
            <p:ph idx="1"/>
          </p:nvPr>
        </p:nvSpPr>
        <p:spPr>
          <a:xfrm>
            <a:off x="628650" y="1825625"/>
            <a:ext cx="8515350" cy="4351338"/>
          </a:xfrm>
        </p:spPr>
        <p:txBody>
          <a:bodyPr>
            <a:normAutofit/>
          </a:bodyPr>
          <a:lstStyle/>
          <a:p>
            <a:pPr marL="457200" indent="-457200">
              <a:buFont typeface="+mj-lt"/>
              <a:buAutoNum type="alphaUcPeriod"/>
            </a:pPr>
            <a:r>
              <a:rPr lang="en-US" sz="2800" dirty="0" smtClean="0">
                <a:latin typeface="Arial"/>
                <a:cs typeface="Arial"/>
              </a:rPr>
              <a:t>Have long wavelengths</a:t>
            </a:r>
          </a:p>
          <a:p>
            <a:pPr marL="457200" indent="-457200">
              <a:buFont typeface="+mj-lt"/>
              <a:buAutoNum type="alphaUcPeriod"/>
            </a:pPr>
            <a:r>
              <a:rPr lang="en-US" sz="2800" dirty="0" smtClean="0">
                <a:latin typeface="Arial"/>
                <a:cs typeface="Arial"/>
              </a:rPr>
              <a:t>Have short wavelengths</a:t>
            </a:r>
          </a:p>
          <a:p>
            <a:pPr marL="457200" indent="-457200">
              <a:buFont typeface="+mj-lt"/>
              <a:buAutoNum type="alphaUcPeriod"/>
            </a:pPr>
            <a:r>
              <a:rPr lang="en-US" sz="2800" dirty="0" smtClean="0">
                <a:latin typeface="Arial"/>
                <a:cs typeface="Arial"/>
              </a:rPr>
              <a:t>Are more likely to produce red light than blue light</a:t>
            </a:r>
          </a:p>
          <a:p>
            <a:pPr marL="457200" indent="-457200">
              <a:buFont typeface="+mj-lt"/>
              <a:buAutoNum type="alphaUcPeriod"/>
            </a:pPr>
            <a:r>
              <a:rPr lang="en-US" sz="2800" dirty="0" smtClean="0">
                <a:latin typeface="Arial"/>
                <a:cs typeface="Arial"/>
              </a:rPr>
              <a:t>Cannot be absorbed</a:t>
            </a:r>
            <a:endParaRPr lang="en-US" sz="2800" dirty="0">
              <a:latin typeface="Arial"/>
              <a:cs typeface="Arial"/>
            </a:endParaRPr>
          </a:p>
        </p:txBody>
      </p:sp>
    </p:spTree>
    <p:extLst>
      <p:ext uri="{BB962C8B-B14F-4D97-AF65-F5344CB8AC3E}">
        <p14:creationId xmlns:p14="http://schemas.microsoft.com/office/powerpoint/2010/main" val="2318434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latin typeface="Arial"/>
                <a:cs typeface="Arial"/>
              </a:rPr>
              <a:t>High energy photons</a:t>
            </a:r>
            <a:endParaRPr lang="en-US" dirty="0">
              <a:solidFill>
                <a:schemeClr val="accent6">
                  <a:lumMod val="75000"/>
                </a:schemeClr>
              </a:solidFill>
              <a:latin typeface="Arial"/>
              <a:cs typeface="Arial"/>
            </a:endParaRPr>
          </a:p>
        </p:txBody>
      </p:sp>
      <p:sp>
        <p:nvSpPr>
          <p:cNvPr id="3" name="Content Placeholder 2"/>
          <p:cNvSpPr>
            <a:spLocks noGrp="1"/>
          </p:cNvSpPr>
          <p:nvPr>
            <p:ph idx="1"/>
          </p:nvPr>
        </p:nvSpPr>
        <p:spPr>
          <a:xfrm>
            <a:off x="628650" y="1825625"/>
            <a:ext cx="8515350" cy="4351338"/>
          </a:xfrm>
        </p:spPr>
        <p:txBody>
          <a:bodyPr>
            <a:normAutofit/>
          </a:bodyPr>
          <a:lstStyle/>
          <a:p>
            <a:pPr marL="457200" indent="-457200">
              <a:buFont typeface="+mj-lt"/>
              <a:buAutoNum type="alphaUcPeriod"/>
            </a:pPr>
            <a:r>
              <a:rPr lang="en-US" sz="2800" dirty="0" smtClean="0">
                <a:latin typeface="Arial"/>
                <a:cs typeface="Arial"/>
              </a:rPr>
              <a:t>Have long wavelengths</a:t>
            </a:r>
          </a:p>
          <a:p>
            <a:pPr marL="457200" indent="-457200">
              <a:buFont typeface="+mj-lt"/>
              <a:buAutoNum type="alphaUcPeriod"/>
            </a:pPr>
            <a:r>
              <a:rPr lang="en-US" sz="2800" dirty="0" smtClean="0">
                <a:solidFill>
                  <a:srgbClr val="FF0000"/>
                </a:solidFill>
                <a:latin typeface="Arial"/>
                <a:cs typeface="Arial"/>
              </a:rPr>
              <a:t>Have short wavelengths</a:t>
            </a:r>
          </a:p>
          <a:p>
            <a:pPr marL="457200" indent="-457200">
              <a:buFont typeface="+mj-lt"/>
              <a:buAutoNum type="alphaUcPeriod"/>
            </a:pPr>
            <a:r>
              <a:rPr lang="en-US" sz="2800" dirty="0" smtClean="0">
                <a:latin typeface="Arial"/>
                <a:cs typeface="Arial"/>
              </a:rPr>
              <a:t>Are more likely to produce red light than blue light</a:t>
            </a:r>
          </a:p>
          <a:p>
            <a:pPr marL="457200" indent="-457200">
              <a:buFont typeface="+mj-lt"/>
              <a:buAutoNum type="alphaUcPeriod"/>
            </a:pPr>
            <a:r>
              <a:rPr lang="en-US" sz="2800" dirty="0" smtClean="0">
                <a:latin typeface="Arial"/>
                <a:cs typeface="Arial"/>
              </a:rPr>
              <a:t>Cannot be absorbed</a:t>
            </a:r>
            <a:endParaRPr lang="en-US" sz="2800" dirty="0">
              <a:latin typeface="Arial"/>
              <a:cs typeface="Arial"/>
            </a:endParaRPr>
          </a:p>
        </p:txBody>
      </p:sp>
    </p:spTree>
    <p:extLst>
      <p:ext uri="{BB962C8B-B14F-4D97-AF65-F5344CB8AC3E}">
        <p14:creationId xmlns:p14="http://schemas.microsoft.com/office/powerpoint/2010/main" val="136712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6"/>
            <a:ext cx="2564316" cy="1325563"/>
          </a:xfrm>
        </p:spPr>
        <p:txBody>
          <a:bodyPr/>
          <a:lstStyle/>
          <a:p>
            <a:r>
              <a:rPr lang="en-US" altLang="en-US" b="1" dirty="0">
                <a:solidFill>
                  <a:srgbClr val="548235"/>
                </a:solidFill>
                <a:effectLst>
                  <a:outerShdw blurRad="38100" dist="38100" dir="2700000" algn="tl">
                    <a:srgbClr val="C0C0C0"/>
                  </a:outerShdw>
                </a:effectLst>
                <a:latin typeface="Arial"/>
                <a:ea typeface="ＭＳ Ｐゴシック" charset="-128"/>
                <a:cs typeface="Arial"/>
              </a:rPr>
              <a:t>The Leaf and Light</a:t>
            </a:r>
          </a:p>
        </p:txBody>
      </p:sp>
      <p:pic>
        <p:nvPicPr>
          <p:cNvPr id="49154" name="Content Placeholder 6" descr="07_06b_LightChloroplast-L.jpg"/>
          <p:cNvPicPr>
            <a:picLocks noGrp="1" noChangeAspect="1"/>
          </p:cNvPicPr>
          <p:nvPr>
            <p:ph idx="1"/>
          </p:nvPr>
        </p:nvPicPr>
        <p:blipFill rotWithShape="1">
          <a:blip r:embed="rId3">
            <a:extLst>
              <a:ext uri="{28A0092B-C50C-407E-A947-70E740481C1C}">
                <a14:useLocalDpi xmlns:a14="http://schemas.microsoft.com/office/drawing/2010/main" val="0"/>
              </a:ext>
            </a:extLst>
          </a:blip>
          <a:srcRect b="3962"/>
          <a:stretch/>
        </p:blipFill>
        <p:spPr>
          <a:xfrm>
            <a:off x="3192966" y="131664"/>
            <a:ext cx="5759570" cy="4178938"/>
          </a:xfrm>
        </p:spPr>
      </p:pic>
      <p:sp>
        <p:nvSpPr>
          <p:cNvPr id="7" name="Rectangle 3"/>
          <p:cNvSpPr txBox="1">
            <a:spLocks noChangeArrowheads="1"/>
          </p:cNvSpPr>
          <p:nvPr/>
        </p:nvSpPr>
        <p:spPr>
          <a:xfrm>
            <a:off x="338484" y="4349093"/>
            <a:ext cx="8329926" cy="2354302"/>
          </a:xfrm>
          <a:prstGeom prst="rect">
            <a:avLst/>
          </a:prstGeom>
        </p:spPr>
        <p:txBody>
          <a:bodyPr vert="horz" lIns="91440" tIns="45720" rIns="91440" bIns="45720" rtlCol="0">
            <a:normAutofit fontScale="92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008000"/>
              </a:buClr>
              <a:buSzPct val="100000"/>
              <a:buFont typeface="Wingdings" charset="2"/>
              <a:buChar char="v"/>
            </a:pPr>
            <a:r>
              <a:rPr lang="en-US" b="1" dirty="0">
                <a:latin typeface="Arial"/>
                <a:cs typeface="Arial"/>
              </a:rPr>
              <a:t> Pigments in the thylakoid membranes of plants absorb light </a:t>
            </a:r>
          </a:p>
          <a:p>
            <a:pPr marL="411480" lvl="1" indent="0">
              <a:buClr>
                <a:srgbClr val="008000"/>
              </a:buClr>
              <a:buSzPct val="100000"/>
              <a:buNone/>
            </a:pPr>
            <a:r>
              <a:rPr lang="en-US" b="1" dirty="0">
                <a:latin typeface="Arial"/>
                <a:cs typeface="Arial"/>
              </a:rPr>
              <a:t>And capture the kinetic energy of photons.</a:t>
            </a:r>
          </a:p>
          <a:p>
            <a:pPr>
              <a:buClr>
                <a:srgbClr val="008000"/>
              </a:buClr>
              <a:buSzPct val="100000"/>
              <a:buFont typeface="Wingdings" charset="2"/>
              <a:buChar char="v"/>
            </a:pPr>
            <a:r>
              <a:rPr lang="en-US" b="1" dirty="0">
                <a:latin typeface="Arial"/>
                <a:cs typeface="Arial"/>
              </a:rPr>
              <a:t> Chlorophyll </a:t>
            </a:r>
            <a:r>
              <a:rPr lang="mr-IN" b="1" dirty="0">
                <a:latin typeface="Arial"/>
                <a:cs typeface="Arial"/>
              </a:rPr>
              <a:t>–</a:t>
            </a:r>
            <a:r>
              <a:rPr lang="en-US" b="1" dirty="0">
                <a:latin typeface="Arial"/>
                <a:cs typeface="Arial"/>
              </a:rPr>
              <a:t> A pigment important for photosynthesis.</a:t>
            </a:r>
          </a:p>
          <a:p>
            <a:pPr marL="695325" indent="0">
              <a:buClr>
                <a:srgbClr val="008000"/>
              </a:buClr>
              <a:buSzPct val="100000"/>
              <a:buFont typeface="Wingdings" charset="2"/>
              <a:buChar char="§"/>
            </a:pPr>
            <a:r>
              <a:rPr lang="en-US" b="1" dirty="0">
                <a:latin typeface="Arial"/>
                <a:cs typeface="Arial"/>
              </a:rPr>
              <a:t> Chlorophyll a absorbs mainly blue-violet and red light</a:t>
            </a:r>
          </a:p>
          <a:p>
            <a:pPr marL="695325" indent="0">
              <a:buClr>
                <a:srgbClr val="008000"/>
              </a:buClr>
              <a:buSzPct val="100000"/>
              <a:buNone/>
            </a:pPr>
            <a:r>
              <a:rPr lang="en-US" b="1" dirty="0">
                <a:latin typeface="Arial"/>
                <a:cs typeface="Arial"/>
              </a:rPr>
              <a:t>  (reflects green).</a:t>
            </a:r>
          </a:p>
          <a:p>
            <a:pPr marL="695325" indent="0">
              <a:buClr>
                <a:srgbClr val="008000"/>
              </a:buClr>
              <a:buSzPct val="100000"/>
              <a:buFont typeface="Wingdings" charset="2"/>
              <a:buChar char="§"/>
            </a:pPr>
            <a:r>
              <a:rPr lang="en-US" b="1" dirty="0">
                <a:latin typeface="Arial"/>
                <a:cs typeface="Arial"/>
              </a:rPr>
              <a:t>Chlorophyll b absorbs mainly blue and orange</a:t>
            </a:r>
          </a:p>
          <a:p>
            <a:pPr marL="695325" indent="0">
              <a:buClr>
                <a:srgbClr val="008000"/>
              </a:buClr>
              <a:buSzPct val="100000"/>
              <a:buNone/>
            </a:pPr>
            <a:r>
              <a:rPr lang="en-US" b="1" dirty="0">
                <a:latin typeface="Arial"/>
                <a:cs typeface="Arial"/>
              </a:rPr>
              <a:t> (reflects yellow-green). </a:t>
            </a:r>
          </a:p>
        </p:txBody>
      </p:sp>
    </p:spTree>
    <p:extLst>
      <p:ext uri="{BB962C8B-B14F-4D97-AF65-F5344CB8AC3E}">
        <p14:creationId xmlns:p14="http://schemas.microsoft.com/office/powerpoint/2010/main" val="270401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4458"/>
            <a:ext cx="7886700" cy="1325563"/>
          </a:xfrm>
        </p:spPr>
        <p:txBody>
          <a:bodyPr/>
          <a:lstStyle/>
          <a:p>
            <a:r>
              <a:rPr lang="en-US" sz="3000" dirty="0" smtClean="0">
                <a:latin typeface="Arial"/>
                <a:cs typeface="Arial"/>
              </a:rPr>
              <a:t>Which organisms perform photosynthesis?</a:t>
            </a:r>
            <a:endParaRPr lang="en-US" sz="3000" dirty="0">
              <a:latin typeface="Arial"/>
              <a:cs typeface="Arial"/>
            </a:endParaRPr>
          </a:p>
        </p:txBody>
      </p:sp>
      <p:sp>
        <p:nvSpPr>
          <p:cNvPr id="3" name="Content Placeholder 2"/>
          <p:cNvSpPr>
            <a:spLocks noGrp="1"/>
          </p:cNvSpPr>
          <p:nvPr>
            <p:ph idx="1"/>
          </p:nvPr>
        </p:nvSpPr>
        <p:spPr>
          <a:xfrm>
            <a:off x="628650" y="1825625"/>
            <a:ext cx="7886700" cy="1466363"/>
          </a:xfrm>
        </p:spPr>
        <p:txBody>
          <a:bodyPr>
            <a:normAutofit lnSpcReduction="10000"/>
          </a:bodyPr>
          <a:lstStyle/>
          <a:p>
            <a:pPr marL="457200" indent="-457200">
              <a:buFont typeface="+mj-lt"/>
              <a:buAutoNum type="alphaLcPeriod"/>
            </a:pPr>
            <a:r>
              <a:rPr lang="en-US" dirty="0" smtClean="0">
                <a:latin typeface="Arial"/>
                <a:cs typeface="Arial"/>
              </a:rPr>
              <a:t>Only plants</a:t>
            </a:r>
          </a:p>
          <a:p>
            <a:pPr marL="457200" indent="-457200">
              <a:buFont typeface="+mj-lt"/>
              <a:buAutoNum type="alphaLcPeriod"/>
            </a:pPr>
            <a:r>
              <a:rPr lang="en-US" dirty="0" smtClean="0">
                <a:latin typeface="Arial"/>
                <a:cs typeface="Arial"/>
              </a:rPr>
              <a:t>Photoautotrophs</a:t>
            </a:r>
          </a:p>
          <a:p>
            <a:pPr marL="457200" indent="-457200">
              <a:buFont typeface="+mj-lt"/>
              <a:buAutoNum type="alphaLcPeriod"/>
            </a:pPr>
            <a:r>
              <a:rPr lang="en-US" dirty="0">
                <a:latin typeface="Arial"/>
                <a:cs typeface="Arial"/>
              </a:rPr>
              <a:t>P</a:t>
            </a:r>
            <a:r>
              <a:rPr lang="en-US" dirty="0" smtClean="0">
                <a:latin typeface="Arial"/>
                <a:cs typeface="Arial"/>
              </a:rPr>
              <a:t>lants and algae</a:t>
            </a:r>
          </a:p>
          <a:p>
            <a:pPr marL="457200" indent="-457200">
              <a:buFont typeface="+mj-lt"/>
              <a:buAutoNum type="alphaLcPeriod"/>
            </a:pPr>
            <a:r>
              <a:rPr lang="en-US" dirty="0" smtClean="0">
                <a:latin typeface="Arial"/>
                <a:cs typeface="Arial"/>
              </a:rPr>
              <a:t>Bacteria</a:t>
            </a:r>
          </a:p>
          <a:p>
            <a:endParaRPr lang="en-US" dirty="0">
              <a:latin typeface="Arial"/>
              <a:cs typeface="Arial"/>
            </a:endParaRPr>
          </a:p>
        </p:txBody>
      </p:sp>
      <p:sp>
        <p:nvSpPr>
          <p:cNvPr id="4" name="Title 1"/>
          <p:cNvSpPr txBox="1">
            <a:spLocks/>
          </p:cNvSpPr>
          <p:nvPr/>
        </p:nvSpPr>
        <p:spPr>
          <a:xfrm>
            <a:off x="628650" y="3291988"/>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000" dirty="0" smtClean="0">
                <a:latin typeface="Arial"/>
                <a:cs typeface="Arial"/>
              </a:rPr>
              <a:t>Which organisms perform cellular respiration?</a:t>
            </a:r>
            <a:endParaRPr lang="en-US" sz="3000" dirty="0">
              <a:latin typeface="Arial"/>
              <a:cs typeface="Arial"/>
            </a:endParaRPr>
          </a:p>
        </p:txBody>
      </p:sp>
      <p:sp>
        <p:nvSpPr>
          <p:cNvPr id="5" name="Content Placeholder 2"/>
          <p:cNvSpPr txBox="1">
            <a:spLocks/>
          </p:cNvSpPr>
          <p:nvPr/>
        </p:nvSpPr>
        <p:spPr>
          <a:xfrm>
            <a:off x="628650" y="4623170"/>
            <a:ext cx="7886700" cy="1609599"/>
          </a:xfrm>
          <a:prstGeom prst="rect">
            <a:avLst/>
          </a:prstGeom>
        </p:spPr>
        <p:txBody>
          <a:bodyPr vert="horz" lIns="91440" tIns="45720" rIns="91440" bIns="45720" rtlCol="0">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lphaLcPeriod"/>
            </a:pPr>
            <a:r>
              <a:rPr lang="en-US" sz="3000" dirty="0" smtClean="0">
                <a:latin typeface="Arial"/>
                <a:cs typeface="Arial"/>
              </a:rPr>
              <a:t>Animals</a:t>
            </a:r>
          </a:p>
          <a:p>
            <a:pPr marL="457200" indent="-457200">
              <a:buFont typeface="+mj-lt"/>
              <a:buAutoNum type="alphaLcPeriod"/>
            </a:pPr>
            <a:r>
              <a:rPr lang="en-US" sz="3000" dirty="0" smtClean="0">
                <a:latin typeface="Arial"/>
                <a:cs typeface="Arial"/>
              </a:rPr>
              <a:t>Animal and plants</a:t>
            </a:r>
          </a:p>
          <a:p>
            <a:pPr marL="457200" indent="-457200">
              <a:buFont typeface="+mj-lt"/>
              <a:buAutoNum type="alphaLcPeriod"/>
            </a:pPr>
            <a:r>
              <a:rPr lang="en-US" sz="3000" dirty="0" smtClean="0">
                <a:latin typeface="Arial"/>
                <a:cs typeface="Arial"/>
              </a:rPr>
              <a:t>Photoautotrophs</a:t>
            </a:r>
          </a:p>
          <a:p>
            <a:pPr marL="457200" indent="-457200">
              <a:buFont typeface="+mj-lt"/>
              <a:buAutoNum type="alphaLcPeriod"/>
            </a:pPr>
            <a:r>
              <a:rPr lang="en-US" sz="3000" dirty="0" smtClean="0">
                <a:latin typeface="Arial"/>
                <a:cs typeface="Arial"/>
              </a:rPr>
              <a:t>All organisms</a:t>
            </a:r>
          </a:p>
          <a:p>
            <a:pPr marL="457200" indent="-457200">
              <a:buFont typeface="+mj-lt"/>
              <a:buAutoNum type="alphaLcPeriod"/>
            </a:pPr>
            <a:r>
              <a:rPr lang="en-US" sz="3000" dirty="0" smtClean="0">
                <a:latin typeface="Arial"/>
                <a:cs typeface="Arial"/>
              </a:rPr>
              <a:t>Bacteria</a:t>
            </a:r>
          </a:p>
          <a:p>
            <a:endParaRPr lang="en-US" dirty="0">
              <a:latin typeface="Arial"/>
              <a:cs typeface="Arial"/>
            </a:endParaRPr>
          </a:p>
        </p:txBody>
      </p:sp>
      <p:sp>
        <p:nvSpPr>
          <p:cNvPr id="6" name="TextBox 5"/>
          <p:cNvSpPr txBox="1"/>
          <p:nvPr/>
        </p:nvSpPr>
        <p:spPr>
          <a:xfrm>
            <a:off x="332154" y="267436"/>
            <a:ext cx="5483329" cy="369332"/>
          </a:xfrm>
          <a:prstGeom prst="rect">
            <a:avLst/>
          </a:prstGeom>
          <a:noFill/>
        </p:spPr>
        <p:txBody>
          <a:bodyPr wrap="none" rtlCol="0">
            <a:spAutoFit/>
          </a:bodyPr>
          <a:lstStyle/>
          <a:p>
            <a:r>
              <a:rPr lang="en-US" dirty="0" smtClean="0">
                <a:latin typeface="Arial"/>
                <a:cs typeface="Arial"/>
              </a:rPr>
              <a:t>Go to </a:t>
            </a:r>
            <a:r>
              <a:rPr lang="en-US" dirty="0" err="1" smtClean="0">
                <a:latin typeface="Arial"/>
                <a:cs typeface="Arial"/>
              </a:rPr>
              <a:t>Socrative</a:t>
            </a:r>
            <a:r>
              <a:rPr lang="en-US" dirty="0" smtClean="0">
                <a:latin typeface="Arial"/>
                <a:cs typeface="Arial"/>
              </a:rPr>
              <a:t> and select the most correct answer:</a:t>
            </a:r>
            <a:endParaRPr lang="en-US" dirty="0">
              <a:latin typeface="Arial"/>
              <a:cs typeface="Arial"/>
            </a:endParaRPr>
          </a:p>
        </p:txBody>
      </p:sp>
    </p:spTree>
    <p:extLst>
      <p:ext uri="{BB962C8B-B14F-4D97-AF65-F5344CB8AC3E}">
        <p14:creationId xmlns:p14="http://schemas.microsoft.com/office/powerpoint/2010/main" val="27462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371856" y="377256"/>
            <a:ext cx="8400288" cy="6431280"/>
          </a:xfrm>
          <a:prstGeom prst="rect">
            <a:avLst/>
          </a:prstGeom>
        </p:spPr>
      </p:pic>
      <p:sp>
        <p:nvSpPr>
          <p:cNvPr id="6" name="TextBox 2"/>
          <p:cNvSpPr txBox="1">
            <a:spLocks noChangeArrowheads="1"/>
          </p:cNvSpPr>
          <p:nvPr/>
        </p:nvSpPr>
        <p:spPr bwMode="auto">
          <a:xfrm>
            <a:off x="2197989" y="523399"/>
            <a:ext cx="503343"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H</a:t>
            </a:r>
            <a:r>
              <a:rPr lang="en-US" sz="2100" b="1" baseline="-25000" dirty="0">
                <a:solidFill>
                  <a:srgbClr val="000000"/>
                </a:solidFill>
                <a:latin typeface="Arial"/>
                <a:ea typeface="ＭＳ Ｐゴシック" charset="0"/>
              </a:rPr>
              <a:t>2</a:t>
            </a:r>
            <a:r>
              <a:rPr lang="en-US" sz="2100" b="1" dirty="0">
                <a:solidFill>
                  <a:srgbClr val="000000"/>
                </a:solidFill>
                <a:latin typeface="Arial"/>
                <a:ea typeface="ＭＳ Ｐゴシック" charset="0"/>
              </a:rPr>
              <a:t>O</a:t>
            </a:r>
          </a:p>
        </p:txBody>
      </p:sp>
      <p:sp>
        <p:nvSpPr>
          <p:cNvPr id="7" name="TextBox 3"/>
          <p:cNvSpPr txBox="1">
            <a:spLocks noChangeArrowheads="1"/>
          </p:cNvSpPr>
          <p:nvPr/>
        </p:nvSpPr>
        <p:spPr bwMode="auto">
          <a:xfrm>
            <a:off x="6305645" y="509111"/>
            <a:ext cx="503343"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CO</a:t>
            </a:r>
            <a:r>
              <a:rPr lang="en-US" sz="2100" b="1" baseline="-25000" dirty="0">
                <a:solidFill>
                  <a:srgbClr val="000000"/>
                </a:solidFill>
                <a:latin typeface="Arial"/>
                <a:ea typeface="ＭＳ Ｐゴシック" charset="0"/>
              </a:rPr>
              <a:t>2</a:t>
            </a:r>
          </a:p>
        </p:txBody>
      </p:sp>
      <p:sp>
        <p:nvSpPr>
          <p:cNvPr id="8" name="TextBox 4"/>
          <p:cNvSpPr txBox="1">
            <a:spLocks noChangeArrowheads="1"/>
          </p:cNvSpPr>
          <p:nvPr/>
        </p:nvSpPr>
        <p:spPr bwMode="auto">
          <a:xfrm>
            <a:off x="1009744" y="1779905"/>
            <a:ext cx="660437"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Light</a:t>
            </a:r>
          </a:p>
        </p:txBody>
      </p:sp>
      <p:sp>
        <p:nvSpPr>
          <p:cNvPr id="10" name="TextBox 6"/>
          <p:cNvSpPr txBox="1">
            <a:spLocks noChangeArrowheads="1"/>
          </p:cNvSpPr>
          <p:nvPr/>
        </p:nvSpPr>
        <p:spPr bwMode="auto">
          <a:xfrm>
            <a:off x="4248244" y="2526030"/>
            <a:ext cx="567463"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ADP</a:t>
            </a:r>
          </a:p>
        </p:txBody>
      </p:sp>
      <p:sp>
        <p:nvSpPr>
          <p:cNvPr id="12" name="TextBox 8"/>
          <p:cNvSpPr txBox="1">
            <a:spLocks noChangeArrowheads="1"/>
          </p:cNvSpPr>
          <p:nvPr/>
        </p:nvSpPr>
        <p:spPr bwMode="auto">
          <a:xfrm>
            <a:off x="1498444" y="3353118"/>
            <a:ext cx="1827423" cy="884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300"/>
              </a:lnSpc>
            </a:pPr>
            <a:r>
              <a:rPr lang="en-US" sz="2100" b="1" smtClean="0">
                <a:solidFill>
                  <a:srgbClr val="000000"/>
                </a:solidFill>
                <a:latin typeface="Arial"/>
                <a:ea typeface="ＭＳ Ｐゴシック" charset="0"/>
              </a:rPr>
              <a:t>Light</a:t>
            </a:r>
          </a:p>
          <a:p>
            <a:pPr algn="ctr" eaLnBrk="0" hangingPunct="0">
              <a:lnSpc>
                <a:spcPts val="2300"/>
              </a:lnSpc>
            </a:pPr>
            <a:r>
              <a:rPr lang="en-US" sz="2100" b="1" smtClean="0">
                <a:solidFill>
                  <a:srgbClr val="000000"/>
                </a:solidFill>
                <a:latin typeface="Arial"/>
                <a:ea typeface="ＭＳ Ｐゴシック" charset="0"/>
              </a:rPr>
              <a:t>Reactions</a:t>
            </a:r>
          </a:p>
          <a:p>
            <a:pPr algn="ctr" eaLnBrk="0" hangingPunct="0">
              <a:lnSpc>
                <a:spcPts val="2300"/>
              </a:lnSpc>
            </a:pPr>
            <a:r>
              <a:rPr lang="en-US" sz="2100" b="1" smtClean="0">
                <a:solidFill>
                  <a:srgbClr val="000000"/>
                </a:solidFill>
                <a:latin typeface="Arial"/>
                <a:ea typeface="ＭＳ Ｐゴシック" charset="0"/>
              </a:rPr>
              <a:t>(in thylakoids)</a:t>
            </a:r>
            <a:endParaRPr lang="en-US" sz="2100" b="1">
              <a:solidFill>
                <a:srgbClr val="000000"/>
              </a:solidFill>
              <a:latin typeface="Arial"/>
              <a:ea typeface="ＭＳ Ｐゴシック" charset="0"/>
            </a:endParaRPr>
          </a:p>
        </p:txBody>
      </p:sp>
      <p:sp>
        <p:nvSpPr>
          <p:cNvPr id="13" name="TextBox 11"/>
          <p:cNvSpPr txBox="1">
            <a:spLocks noChangeArrowheads="1"/>
          </p:cNvSpPr>
          <p:nvPr/>
        </p:nvSpPr>
        <p:spPr bwMode="auto">
          <a:xfrm>
            <a:off x="5988311" y="3095943"/>
            <a:ext cx="1391407" cy="884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300"/>
              </a:lnSpc>
            </a:pPr>
            <a:r>
              <a:rPr lang="en-US" sz="2100" b="1" smtClean="0">
                <a:solidFill>
                  <a:srgbClr val="000000"/>
                </a:solidFill>
                <a:latin typeface="Arial"/>
                <a:ea typeface="ＭＳ Ｐゴシック" charset="0"/>
              </a:rPr>
              <a:t>Calvin</a:t>
            </a:r>
          </a:p>
          <a:p>
            <a:pPr algn="ctr" eaLnBrk="0" hangingPunct="0">
              <a:lnSpc>
                <a:spcPts val="2300"/>
              </a:lnSpc>
            </a:pPr>
            <a:r>
              <a:rPr lang="en-US" sz="2100" b="1" smtClean="0">
                <a:solidFill>
                  <a:srgbClr val="000000"/>
                </a:solidFill>
                <a:latin typeface="Arial"/>
                <a:ea typeface="ＭＳ Ｐゴシック" charset="0"/>
              </a:rPr>
              <a:t>Cycle</a:t>
            </a:r>
          </a:p>
          <a:p>
            <a:pPr algn="ctr" eaLnBrk="0" hangingPunct="0">
              <a:lnSpc>
                <a:spcPts val="2300"/>
              </a:lnSpc>
            </a:pPr>
            <a:r>
              <a:rPr lang="en-US" sz="2100" b="1" smtClean="0">
                <a:solidFill>
                  <a:srgbClr val="000000"/>
                </a:solidFill>
                <a:latin typeface="Arial"/>
                <a:ea typeface="ＭＳ Ｐゴシック" charset="0"/>
              </a:rPr>
              <a:t>(in stroma)</a:t>
            </a:r>
            <a:endParaRPr lang="en-US" sz="2100" b="1">
              <a:solidFill>
                <a:srgbClr val="000000"/>
              </a:solidFill>
              <a:latin typeface="Arial"/>
              <a:ea typeface="ＭＳ Ｐゴシック" charset="0"/>
            </a:endParaRPr>
          </a:p>
        </p:txBody>
      </p:sp>
      <p:sp>
        <p:nvSpPr>
          <p:cNvPr id="14" name="TextBox 14"/>
          <p:cNvSpPr txBox="1">
            <a:spLocks noChangeArrowheads="1"/>
          </p:cNvSpPr>
          <p:nvPr/>
        </p:nvSpPr>
        <p:spPr bwMode="auto">
          <a:xfrm>
            <a:off x="4184744" y="4026218"/>
            <a:ext cx="518604"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ATP</a:t>
            </a:r>
          </a:p>
        </p:txBody>
      </p:sp>
      <p:sp>
        <p:nvSpPr>
          <p:cNvPr id="15" name="TextBox 15"/>
          <p:cNvSpPr txBox="1">
            <a:spLocks noChangeArrowheads="1"/>
          </p:cNvSpPr>
          <p:nvPr/>
        </p:nvSpPr>
        <p:spPr bwMode="auto">
          <a:xfrm>
            <a:off x="3992657" y="4643755"/>
            <a:ext cx="955390"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NADPH</a:t>
            </a:r>
          </a:p>
        </p:txBody>
      </p:sp>
      <p:sp>
        <p:nvSpPr>
          <p:cNvPr id="16" name="TextBox 16"/>
          <p:cNvSpPr txBox="1">
            <a:spLocks noChangeArrowheads="1"/>
          </p:cNvSpPr>
          <p:nvPr/>
        </p:nvSpPr>
        <p:spPr bwMode="auto">
          <a:xfrm>
            <a:off x="4220803" y="4386123"/>
            <a:ext cx="11702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00"/>
              </a:lnSpc>
            </a:pPr>
            <a:r>
              <a:rPr lang="en-US" sz="1600" b="1" dirty="0">
                <a:solidFill>
                  <a:srgbClr val="000000"/>
                </a:solidFill>
                <a:latin typeface="Times New Roman" pitchFamily="18" charset="0"/>
                <a:ea typeface="ＭＳ Ｐゴシック" charset="0"/>
                <a:cs typeface="Times New Roman" pitchFamily="18" charset="0"/>
              </a:rPr>
              <a:t>−</a:t>
            </a:r>
          </a:p>
        </p:txBody>
      </p:sp>
      <p:sp>
        <p:nvSpPr>
          <p:cNvPr id="17" name="TextBox 17"/>
          <p:cNvSpPr txBox="1">
            <a:spLocks noChangeArrowheads="1"/>
          </p:cNvSpPr>
          <p:nvPr/>
        </p:nvSpPr>
        <p:spPr bwMode="auto">
          <a:xfrm>
            <a:off x="4582410" y="4386123"/>
            <a:ext cx="11702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00"/>
              </a:lnSpc>
            </a:pPr>
            <a:r>
              <a:rPr lang="en-US" sz="1600" b="1" dirty="0">
                <a:solidFill>
                  <a:srgbClr val="000000"/>
                </a:solidFill>
                <a:latin typeface="Times New Roman" pitchFamily="18" charset="0"/>
                <a:ea typeface="ＭＳ Ｐゴシック" charset="0"/>
                <a:cs typeface="Times New Roman" pitchFamily="18" charset="0"/>
              </a:rPr>
              <a:t>−</a:t>
            </a:r>
          </a:p>
        </p:txBody>
      </p:sp>
      <p:sp>
        <p:nvSpPr>
          <p:cNvPr id="18" name="TextBox 18"/>
          <p:cNvSpPr txBox="1">
            <a:spLocks noChangeArrowheads="1"/>
          </p:cNvSpPr>
          <p:nvPr/>
        </p:nvSpPr>
        <p:spPr bwMode="auto">
          <a:xfrm>
            <a:off x="531114" y="5641499"/>
            <a:ext cx="1497205"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Chloroplast</a:t>
            </a:r>
          </a:p>
        </p:txBody>
      </p:sp>
      <p:sp>
        <p:nvSpPr>
          <p:cNvPr id="19" name="TextBox 19"/>
          <p:cNvSpPr txBox="1">
            <a:spLocks noChangeArrowheads="1"/>
          </p:cNvSpPr>
          <p:nvPr/>
        </p:nvSpPr>
        <p:spPr bwMode="auto">
          <a:xfrm>
            <a:off x="2282126" y="6128867"/>
            <a:ext cx="309380"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O</a:t>
            </a:r>
            <a:r>
              <a:rPr lang="en-US" sz="2100" b="1" baseline="-25000" dirty="0">
                <a:solidFill>
                  <a:srgbClr val="000000"/>
                </a:solidFill>
                <a:latin typeface="Arial"/>
                <a:ea typeface="ＭＳ Ｐゴシック" charset="0"/>
              </a:rPr>
              <a:t>2</a:t>
            </a:r>
          </a:p>
        </p:txBody>
      </p:sp>
      <p:sp>
        <p:nvSpPr>
          <p:cNvPr id="20" name="TextBox 21"/>
          <p:cNvSpPr txBox="1">
            <a:spLocks noChangeArrowheads="1"/>
          </p:cNvSpPr>
          <p:nvPr/>
        </p:nvSpPr>
        <p:spPr bwMode="auto">
          <a:xfrm>
            <a:off x="6096889" y="6327299"/>
            <a:ext cx="763029"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Sugar</a:t>
            </a:r>
          </a:p>
        </p:txBody>
      </p:sp>
      <p:sp>
        <p:nvSpPr>
          <p:cNvPr id="22" name="TextBox 7"/>
          <p:cNvSpPr txBox="1">
            <a:spLocks noChangeArrowheads="1"/>
          </p:cNvSpPr>
          <p:nvPr/>
        </p:nvSpPr>
        <p:spPr bwMode="auto">
          <a:xfrm>
            <a:off x="4261739" y="2842737"/>
            <a:ext cx="153888"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smtClean="0">
                <a:solidFill>
                  <a:srgbClr val="000000"/>
                </a:solidFill>
                <a:latin typeface="Times New Roman" pitchFamily="18" charset="0"/>
                <a:ea typeface="ＭＳ Ｐゴシック" charset="0"/>
                <a:cs typeface="Times New Roman" pitchFamily="18" charset="0"/>
              </a:rPr>
              <a:t>+</a:t>
            </a:r>
            <a:endParaRPr lang="en-US" sz="2100" b="1" dirty="0">
              <a:solidFill>
                <a:srgbClr val="000000"/>
              </a:solidFill>
              <a:latin typeface="Arial"/>
              <a:ea typeface="ＭＳ Ｐゴシック" charset="0"/>
            </a:endParaRPr>
          </a:p>
        </p:txBody>
      </p:sp>
      <p:sp>
        <p:nvSpPr>
          <p:cNvPr id="23" name="TextBox 7"/>
          <p:cNvSpPr txBox="1">
            <a:spLocks noChangeArrowheads="1"/>
          </p:cNvSpPr>
          <p:nvPr/>
        </p:nvSpPr>
        <p:spPr bwMode="auto">
          <a:xfrm>
            <a:off x="4524831" y="2859014"/>
            <a:ext cx="179536"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smtClean="0">
                <a:solidFill>
                  <a:srgbClr val="000000"/>
                </a:solidFill>
                <a:latin typeface="Arial"/>
                <a:ea typeface="ＭＳ Ｐゴシック" charset="0"/>
              </a:rPr>
              <a:t>P</a:t>
            </a:r>
            <a:endParaRPr lang="en-US" sz="2100" b="1" dirty="0">
              <a:solidFill>
                <a:srgbClr val="000000"/>
              </a:solidFill>
              <a:latin typeface="Arial"/>
              <a:ea typeface="ＭＳ Ｐゴシック" charset="0"/>
            </a:endParaRPr>
          </a:p>
        </p:txBody>
      </p:sp>
      <p:sp>
        <p:nvSpPr>
          <p:cNvPr id="24" name="TextBox 5"/>
          <p:cNvSpPr txBox="1">
            <a:spLocks noChangeArrowheads="1"/>
          </p:cNvSpPr>
          <p:nvPr/>
        </p:nvSpPr>
        <p:spPr bwMode="auto">
          <a:xfrm>
            <a:off x="4124901" y="2018257"/>
            <a:ext cx="865622"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NADP</a:t>
            </a:r>
            <a:r>
              <a:rPr lang="en-US" sz="2100" b="1" baseline="30000" dirty="0">
                <a:solidFill>
                  <a:srgbClr val="000000"/>
                </a:solidFill>
                <a:latin typeface="Times New Roman" pitchFamily="18" charset="0"/>
                <a:ea typeface="ＭＳ Ｐゴシック" charset="0"/>
                <a:cs typeface="Times New Roman" pitchFamily="18" charset="0"/>
              </a:rPr>
              <a:t>+</a:t>
            </a:r>
          </a:p>
        </p:txBody>
      </p:sp>
      <p:sp>
        <p:nvSpPr>
          <p:cNvPr id="25" name="Freeform 24"/>
          <p:cNvSpPr/>
          <p:nvPr/>
        </p:nvSpPr>
        <p:spPr>
          <a:xfrm>
            <a:off x="1319213" y="5283584"/>
            <a:ext cx="64293" cy="400050"/>
          </a:xfrm>
          <a:custGeom>
            <a:avLst/>
            <a:gdLst>
              <a:gd name="connsiteX0" fmla="*/ 64293 w 64293"/>
              <a:gd name="connsiteY0" fmla="*/ 0 h 400050"/>
              <a:gd name="connsiteX1" fmla="*/ 0 w 64293"/>
              <a:gd name="connsiteY1" fmla="*/ 400050 h 400050"/>
            </a:gdLst>
            <a:ahLst/>
            <a:cxnLst>
              <a:cxn ang="0">
                <a:pos x="connsiteX0" y="connsiteY0"/>
              </a:cxn>
              <a:cxn ang="0">
                <a:pos x="connsiteX1" y="connsiteY1"/>
              </a:cxn>
            </a:cxnLst>
            <a:rect l="l" t="t" r="r" b="b"/>
            <a:pathLst>
              <a:path w="64293" h="400050">
                <a:moveTo>
                  <a:pt x="64293" y="0"/>
                </a:moveTo>
                <a:lnTo>
                  <a:pt x="0" y="40005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2341061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r:link="rId3">
            <a:extLst>
              <a:ext uri="{28A0092B-C50C-407E-A947-70E740481C1C}">
                <a14:useLocalDpi xmlns:a14="http://schemas.microsoft.com/office/drawing/2010/main" val="0"/>
              </a:ext>
            </a:extLst>
          </a:blip>
          <a:srcRect b="2315"/>
          <a:stretch>
            <a:fillRect/>
          </a:stretch>
        </p:blipFill>
        <p:spPr>
          <a:xfrm>
            <a:off x="371856" y="377256"/>
            <a:ext cx="8400288" cy="6431280"/>
          </a:xfrm>
          <a:prstGeom prst="rect">
            <a:avLst/>
          </a:prstGeom>
        </p:spPr>
      </p:pic>
      <p:sp>
        <p:nvSpPr>
          <p:cNvPr id="6" name="TextBox 2"/>
          <p:cNvSpPr txBox="1">
            <a:spLocks noChangeArrowheads="1"/>
          </p:cNvSpPr>
          <p:nvPr/>
        </p:nvSpPr>
        <p:spPr bwMode="auto">
          <a:xfrm>
            <a:off x="2197989" y="523399"/>
            <a:ext cx="503343"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H</a:t>
            </a:r>
            <a:r>
              <a:rPr lang="en-US" sz="2100" b="1" baseline="-25000" dirty="0">
                <a:solidFill>
                  <a:srgbClr val="000000"/>
                </a:solidFill>
                <a:latin typeface="Arial"/>
                <a:ea typeface="ＭＳ Ｐゴシック" charset="0"/>
              </a:rPr>
              <a:t>2</a:t>
            </a:r>
            <a:r>
              <a:rPr lang="en-US" sz="2100" b="1" dirty="0">
                <a:solidFill>
                  <a:srgbClr val="000000"/>
                </a:solidFill>
                <a:latin typeface="Arial"/>
                <a:ea typeface="ＭＳ Ｐゴシック" charset="0"/>
              </a:rPr>
              <a:t>O</a:t>
            </a:r>
          </a:p>
        </p:txBody>
      </p:sp>
      <p:sp>
        <p:nvSpPr>
          <p:cNvPr id="7" name="TextBox 4"/>
          <p:cNvSpPr txBox="1">
            <a:spLocks noChangeArrowheads="1"/>
          </p:cNvSpPr>
          <p:nvPr/>
        </p:nvSpPr>
        <p:spPr bwMode="auto">
          <a:xfrm>
            <a:off x="1009744" y="1779905"/>
            <a:ext cx="660437"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Light</a:t>
            </a:r>
          </a:p>
        </p:txBody>
      </p:sp>
      <p:sp>
        <p:nvSpPr>
          <p:cNvPr id="8" name="TextBox 6"/>
          <p:cNvSpPr txBox="1">
            <a:spLocks noChangeArrowheads="1"/>
          </p:cNvSpPr>
          <p:nvPr/>
        </p:nvSpPr>
        <p:spPr bwMode="auto">
          <a:xfrm>
            <a:off x="4248244" y="2526030"/>
            <a:ext cx="567463"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ADP</a:t>
            </a:r>
          </a:p>
        </p:txBody>
      </p:sp>
      <p:sp>
        <p:nvSpPr>
          <p:cNvPr id="9" name="TextBox 8"/>
          <p:cNvSpPr txBox="1">
            <a:spLocks noChangeArrowheads="1"/>
          </p:cNvSpPr>
          <p:nvPr/>
        </p:nvSpPr>
        <p:spPr bwMode="auto">
          <a:xfrm>
            <a:off x="1498444" y="3353118"/>
            <a:ext cx="1827423" cy="884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300"/>
              </a:lnSpc>
            </a:pPr>
            <a:r>
              <a:rPr lang="en-US" sz="2100" b="1" smtClean="0">
                <a:solidFill>
                  <a:srgbClr val="000000"/>
                </a:solidFill>
                <a:latin typeface="Arial"/>
                <a:ea typeface="ＭＳ Ｐゴシック" charset="0"/>
              </a:rPr>
              <a:t>Light</a:t>
            </a:r>
          </a:p>
          <a:p>
            <a:pPr algn="ctr" eaLnBrk="0" hangingPunct="0">
              <a:lnSpc>
                <a:spcPts val="2300"/>
              </a:lnSpc>
            </a:pPr>
            <a:r>
              <a:rPr lang="en-US" sz="2100" b="1" smtClean="0">
                <a:solidFill>
                  <a:srgbClr val="000000"/>
                </a:solidFill>
                <a:latin typeface="Arial"/>
                <a:ea typeface="ＭＳ Ｐゴシック" charset="0"/>
              </a:rPr>
              <a:t>Reactions</a:t>
            </a:r>
          </a:p>
          <a:p>
            <a:pPr algn="ctr" eaLnBrk="0" hangingPunct="0">
              <a:lnSpc>
                <a:spcPts val="2300"/>
              </a:lnSpc>
            </a:pPr>
            <a:r>
              <a:rPr lang="en-US" sz="2100" b="1" smtClean="0">
                <a:solidFill>
                  <a:srgbClr val="000000"/>
                </a:solidFill>
                <a:latin typeface="Arial"/>
                <a:ea typeface="ＭＳ Ｐゴシック" charset="0"/>
              </a:rPr>
              <a:t>(in thylakoids)</a:t>
            </a:r>
            <a:endParaRPr lang="en-US" sz="2100" b="1">
              <a:solidFill>
                <a:srgbClr val="000000"/>
              </a:solidFill>
              <a:latin typeface="Arial"/>
              <a:ea typeface="ＭＳ Ｐゴシック" charset="0"/>
            </a:endParaRPr>
          </a:p>
        </p:txBody>
      </p:sp>
      <p:sp>
        <p:nvSpPr>
          <p:cNvPr id="10" name="TextBox 14"/>
          <p:cNvSpPr txBox="1">
            <a:spLocks noChangeArrowheads="1"/>
          </p:cNvSpPr>
          <p:nvPr/>
        </p:nvSpPr>
        <p:spPr bwMode="auto">
          <a:xfrm>
            <a:off x="4184744" y="4026218"/>
            <a:ext cx="518604"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ATP</a:t>
            </a:r>
          </a:p>
        </p:txBody>
      </p:sp>
      <p:sp>
        <p:nvSpPr>
          <p:cNvPr id="11" name="TextBox 15"/>
          <p:cNvSpPr txBox="1">
            <a:spLocks noChangeArrowheads="1"/>
          </p:cNvSpPr>
          <p:nvPr/>
        </p:nvSpPr>
        <p:spPr bwMode="auto">
          <a:xfrm>
            <a:off x="3992657" y="4643755"/>
            <a:ext cx="955390"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NADPH</a:t>
            </a:r>
          </a:p>
        </p:txBody>
      </p:sp>
      <p:sp>
        <p:nvSpPr>
          <p:cNvPr id="12" name="TextBox 16"/>
          <p:cNvSpPr txBox="1">
            <a:spLocks noChangeArrowheads="1"/>
          </p:cNvSpPr>
          <p:nvPr/>
        </p:nvSpPr>
        <p:spPr bwMode="auto">
          <a:xfrm>
            <a:off x="4230779" y="4386123"/>
            <a:ext cx="11702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00"/>
              </a:lnSpc>
            </a:pPr>
            <a:r>
              <a:rPr lang="en-US" sz="1600" b="1" dirty="0">
                <a:solidFill>
                  <a:srgbClr val="000000"/>
                </a:solidFill>
                <a:latin typeface="Times New Roman" pitchFamily="18" charset="0"/>
                <a:ea typeface="ＭＳ Ｐゴシック" charset="0"/>
                <a:cs typeface="Times New Roman" pitchFamily="18" charset="0"/>
              </a:rPr>
              <a:t>−</a:t>
            </a:r>
          </a:p>
        </p:txBody>
      </p:sp>
      <p:sp>
        <p:nvSpPr>
          <p:cNvPr id="13" name="TextBox 17"/>
          <p:cNvSpPr txBox="1">
            <a:spLocks noChangeArrowheads="1"/>
          </p:cNvSpPr>
          <p:nvPr/>
        </p:nvSpPr>
        <p:spPr bwMode="auto">
          <a:xfrm>
            <a:off x="4582410" y="4386123"/>
            <a:ext cx="11702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00"/>
              </a:lnSpc>
            </a:pPr>
            <a:r>
              <a:rPr lang="en-US" sz="1600" b="1" dirty="0">
                <a:solidFill>
                  <a:srgbClr val="000000"/>
                </a:solidFill>
                <a:latin typeface="Times New Roman" pitchFamily="18" charset="0"/>
                <a:ea typeface="ＭＳ Ｐゴシック" charset="0"/>
                <a:cs typeface="Times New Roman" pitchFamily="18" charset="0"/>
              </a:rPr>
              <a:t>−</a:t>
            </a:r>
          </a:p>
        </p:txBody>
      </p:sp>
      <p:sp>
        <p:nvSpPr>
          <p:cNvPr id="14" name="TextBox 18"/>
          <p:cNvSpPr txBox="1">
            <a:spLocks noChangeArrowheads="1"/>
          </p:cNvSpPr>
          <p:nvPr/>
        </p:nvSpPr>
        <p:spPr bwMode="auto">
          <a:xfrm>
            <a:off x="531114" y="5641499"/>
            <a:ext cx="1497205"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Chloroplast</a:t>
            </a:r>
          </a:p>
        </p:txBody>
      </p:sp>
      <p:sp>
        <p:nvSpPr>
          <p:cNvPr id="15" name="TextBox 19"/>
          <p:cNvSpPr txBox="1">
            <a:spLocks noChangeArrowheads="1"/>
          </p:cNvSpPr>
          <p:nvPr/>
        </p:nvSpPr>
        <p:spPr bwMode="auto">
          <a:xfrm>
            <a:off x="2282126" y="6128867"/>
            <a:ext cx="309380"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O</a:t>
            </a:r>
            <a:r>
              <a:rPr lang="en-US" sz="2100" b="1" baseline="-25000" dirty="0">
                <a:solidFill>
                  <a:srgbClr val="000000"/>
                </a:solidFill>
                <a:latin typeface="Arial"/>
                <a:ea typeface="ＭＳ Ｐゴシック" charset="0"/>
              </a:rPr>
              <a:t>2</a:t>
            </a:r>
          </a:p>
        </p:txBody>
      </p:sp>
      <p:sp>
        <p:nvSpPr>
          <p:cNvPr id="16" name="TextBox 7"/>
          <p:cNvSpPr txBox="1">
            <a:spLocks noChangeArrowheads="1"/>
          </p:cNvSpPr>
          <p:nvPr/>
        </p:nvSpPr>
        <p:spPr bwMode="auto">
          <a:xfrm>
            <a:off x="4261739" y="2842737"/>
            <a:ext cx="153888"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smtClean="0">
                <a:solidFill>
                  <a:srgbClr val="000000"/>
                </a:solidFill>
                <a:latin typeface="Times New Roman" pitchFamily="18" charset="0"/>
                <a:ea typeface="ＭＳ Ｐゴシック" charset="0"/>
                <a:cs typeface="Times New Roman" pitchFamily="18" charset="0"/>
              </a:rPr>
              <a:t>+</a:t>
            </a:r>
            <a:endParaRPr lang="en-US" sz="2100" b="1" dirty="0">
              <a:solidFill>
                <a:srgbClr val="000000"/>
              </a:solidFill>
              <a:latin typeface="Arial"/>
              <a:ea typeface="ＭＳ Ｐゴシック" charset="0"/>
            </a:endParaRPr>
          </a:p>
        </p:txBody>
      </p:sp>
      <p:sp>
        <p:nvSpPr>
          <p:cNvPr id="17" name="TextBox 7"/>
          <p:cNvSpPr txBox="1">
            <a:spLocks noChangeArrowheads="1"/>
          </p:cNvSpPr>
          <p:nvPr/>
        </p:nvSpPr>
        <p:spPr bwMode="auto">
          <a:xfrm>
            <a:off x="4524831" y="2859014"/>
            <a:ext cx="179536"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smtClean="0">
                <a:solidFill>
                  <a:srgbClr val="000000"/>
                </a:solidFill>
                <a:latin typeface="Arial"/>
                <a:ea typeface="ＭＳ Ｐゴシック" charset="0"/>
              </a:rPr>
              <a:t>P</a:t>
            </a:r>
            <a:endParaRPr lang="en-US" sz="2100" b="1" dirty="0">
              <a:solidFill>
                <a:srgbClr val="000000"/>
              </a:solidFill>
              <a:latin typeface="Arial"/>
              <a:ea typeface="ＭＳ Ｐゴシック" charset="0"/>
            </a:endParaRPr>
          </a:p>
        </p:txBody>
      </p:sp>
      <p:sp>
        <p:nvSpPr>
          <p:cNvPr id="18" name="TextBox 5"/>
          <p:cNvSpPr txBox="1">
            <a:spLocks noChangeArrowheads="1"/>
          </p:cNvSpPr>
          <p:nvPr/>
        </p:nvSpPr>
        <p:spPr bwMode="auto">
          <a:xfrm>
            <a:off x="4124901" y="2018257"/>
            <a:ext cx="865622"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NADP</a:t>
            </a:r>
            <a:r>
              <a:rPr lang="en-US" sz="2100" b="1" baseline="30000" dirty="0">
                <a:solidFill>
                  <a:srgbClr val="000000"/>
                </a:solidFill>
                <a:latin typeface="Times New Roman" pitchFamily="18" charset="0"/>
                <a:ea typeface="ＭＳ Ｐゴシック" charset="0"/>
                <a:cs typeface="Times New Roman" pitchFamily="18" charset="0"/>
              </a:rPr>
              <a:t>+</a:t>
            </a:r>
          </a:p>
        </p:txBody>
      </p:sp>
      <p:sp>
        <p:nvSpPr>
          <p:cNvPr id="19" name="Freeform 18"/>
          <p:cNvSpPr/>
          <p:nvPr/>
        </p:nvSpPr>
        <p:spPr>
          <a:xfrm>
            <a:off x="1319213" y="5283584"/>
            <a:ext cx="64293" cy="400050"/>
          </a:xfrm>
          <a:custGeom>
            <a:avLst/>
            <a:gdLst>
              <a:gd name="connsiteX0" fmla="*/ 64293 w 64293"/>
              <a:gd name="connsiteY0" fmla="*/ 0 h 400050"/>
              <a:gd name="connsiteX1" fmla="*/ 0 w 64293"/>
              <a:gd name="connsiteY1" fmla="*/ 400050 h 400050"/>
            </a:gdLst>
            <a:ahLst/>
            <a:cxnLst>
              <a:cxn ang="0">
                <a:pos x="connsiteX0" y="connsiteY0"/>
              </a:cxn>
              <a:cxn ang="0">
                <a:pos x="connsiteX1" y="connsiteY1"/>
              </a:cxn>
            </a:cxnLst>
            <a:rect l="l" t="t" r="r" b="b"/>
            <a:pathLst>
              <a:path w="64293" h="400050">
                <a:moveTo>
                  <a:pt x="64293" y="0"/>
                </a:moveTo>
                <a:lnTo>
                  <a:pt x="0" y="40005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pic>
        <p:nvPicPr>
          <p:cNvPr id="20" name="Picture 19"/>
          <p:cNvPicPr>
            <a:picLocks noChangeAspect="1"/>
          </p:cNvPicPr>
          <p:nvPr/>
        </p:nvPicPr>
        <p:blipFill rotWithShape="1">
          <a:blip r:embed="rId4" r:link="rId5">
            <a:extLst>
              <a:ext uri="{28A0092B-C50C-407E-A947-70E740481C1C}">
                <a14:useLocalDpi xmlns:a14="http://schemas.microsoft.com/office/drawing/2010/main" val="0"/>
              </a:ext>
            </a:extLst>
          </a:blip>
          <a:srcRect l="42107" t="46322" r="14234" b="31978"/>
          <a:stretch/>
        </p:blipFill>
        <p:spPr>
          <a:xfrm rot="1018960">
            <a:off x="3612101" y="2210495"/>
            <a:ext cx="3667493" cy="1428700"/>
          </a:xfrm>
          <a:prstGeom prst="rect">
            <a:avLst/>
          </a:prstGeom>
        </p:spPr>
      </p:pic>
      <p:pic>
        <p:nvPicPr>
          <p:cNvPr id="21" name="Picture 20"/>
          <p:cNvPicPr>
            <a:picLocks noChangeAspect="1"/>
          </p:cNvPicPr>
          <p:nvPr/>
        </p:nvPicPr>
        <p:blipFill rotWithShape="1">
          <a:blip r:embed="rId4" r:link="rId5">
            <a:extLst>
              <a:ext uri="{28A0092B-C50C-407E-A947-70E740481C1C}">
                <a14:useLocalDpi xmlns:a14="http://schemas.microsoft.com/office/drawing/2010/main" val="0"/>
              </a:ext>
            </a:extLst>
          </a:blip>
          <a:srcRect l="42107" t="46322" r="14234" b="31978"/>
          <a:stretch/>
        </p:blipFill>
        <p:spPr>
          <a:xfrm rot="21170172">
            <a:off x="3686756" y="1825354"/>
            <a:ext cx="1689050" cy="1428700"/>
          </a:xfrm>
          <a:prstGeom prst="rect">
            <a:avLst/>
          </a:prstGeom>
        </p:spPr>
      </p:pic>
      <p:pic>
        <p:nvPicPr>
          <p:cNvPr id="22" name="Picture 21"/>
          <p:cNvPicPr>
            <a:picLocks noChangeAspect="1"/>
          </p:cNvPicPr>
          <p:nvPr/>
        </p:nvPicPr>
        <p:blipFill rotWithShape="1">
          <a:blip r:embed="rId4" r:link="rId5">
            <a:extLst>
              <a:ext uri="{28A0092B-C50C-407E-A947-70E740481C1C}">
                <a14:useLocalDpi xmlns:a14="http://schemas.microsoft.com/office/drawing/2010/main" val="0"/>
              </a:ext>
            </a:extLst>
          </a:blip>
          <a:srcRect l="42107" t="46322" r="14234" b="31978"/>
          <a:stretch/>
        </p:blipFill>
        <p:spPr>
          <a:xfrm rot="19066240">
            <a:off x="3060885" y="2180773"/>
            <a:ext cx="859574" cy="773201"/>
          </a:xfrm>
          <a:prstGeom prst="rect">
            <a:avLst/>
          </a:prstGeom>
        </p:spPr>
      </p:pic>
      <p:pic>
        <p:nvPicPr>
          <p:cNvPr id="23" name="Picture 22"/>
          <p:cNvPicPr>
            <a:picLocks noChangeAspect="1"/>
          </p:cNvPicPr>
          <p:nvPr/>
        </p:nvPicPr>
        <p:blipFill rotWithShape="1">
          <a:blip r:embed="rId4" r:link="rId5">
            <a:extLst>
              <a:ext uri="{28A0092B-C50C-407E-A947-70E740481C1C}">
                <a14:useLocalDpi xmlns:a14="http://schemas.microsoft.com/office/drawing/2010/main" val="0"/>
              </a:ext>
            </a:extLst>
          </a:blip>
          <a:srcRect l="42107" t="46322" r="14234" b="31978"/>
          <a:stretch/>
        </p:blipFill>
        <p:spPr>
          <a:xfrm rot="19781154">
            <a:off x="2851563" y="2192850"/>
            <a:ext cx="859574" cy="512075"/>
          </a:xfrm>
          <a:prstGeom prst="rect">
            <a:avLst/>
          </a:prstGeom>
        </p:spPr>
      </p:pic>
      <p:sp>
        <p:nvSpPr>
          <p:cNvPr id="25" name="TextBox 24"/>
          <p:cNvSpPr txBox="1"/>
          <p:nvPr/>
        </p:nvSpPr>
        <p:spPr>
          <a:xfrm>
            <a:off x="58237" y="398903"/>
            <a:ext cx="8345084" cy="584776"/>
          </a:xfrm>
          <a:prstGeom prst="rect">
            <a:avLst/>
          </a:prstGeom>
          <a:noFill/>
        </p:spPr>
        <p:txBody>
          <a:bodyPr wrap="square" rtlCol="0">
            <a:spAutoFit/>
          </a:bodyPr>
          <a:lstStyle/>
          <a:p>
            <a:pPr algn="r"/>
            <a:r>
              <a:rPr lang="en-US" sz="3200" b="1" dirty="0" smtClean="0">
                <a:solidFill>
                  <a:schemeClr val="accent2">
                    <a:lumMod val="75000"/>
                  </a:schemeClr>
                </a:solidFill>
                <a:latin typeface="Arial "/>
                <a:cs typeface="Verdana"/>
              </a:rPr>
              <a:t>Light Reactions</a:t>
            </a:r>
            <a:endParaRPr lang="en-US" sz="3200" b="1" dirty="0">
              <a:solidFill>
                <a:schemeClr val="accent2">
                  <a:lumMod val="75000"/>
                </a:schemeClr>
              </a:solidFill>
              <a:latin typeface="Arial "/>
              <a:cs typeface="Verdana"/>
            </a:endParaRPr>
          </a:p>
        </p:txBody>
      </p:sp>
    </p:spTree>
    <p:extLst>
      <p:ext uri="{BB962C8B-B14F-4D97-AF65-F5344CB8AC3E}">
        <p14:creationId xmlns:p14="http://schemas.microsoft.com/office/powerpoint/2010/main" val="1413536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462" y="1239367"/>
            <a:ext cx="7886700" cy="4351338"/>
          </a:xfrm>
        </p:spPr>
        <p:txBody>
          <a:bodyPr/>
          <a:lstStyle/>
          <a:p>
            <a:pPr marL="0" indent="0">
              <a:buNone/>
            </a:pPr>
            <a:r>
              <a:rPr lang="en-US" sz="2400" b="1" u="sng" dirty="0" smtClean="0">
                <a:latin typeface="Arial"/>
                <a:cs typeface="Arial"/>
              </a:rPr>
              <a:t>Photoautotrophs</a:t>
            </a:r>
            <a:r>
              <a:rPr lang="en-US" dirty="0" smtClean="0">
                <a:latin typeface="Arial"/>
                <a:cs typeface="Arial"/>
              </a:rPr>
              <a:t> </a:t>
            </a:r>
            <a:endParaRPr lang="he-IL" dirty="0">
              <a:latin typeface="Arial"/>
              <a:cs typeface="Arial"/>
            </a:endParaRPr>
          </a:p>
          <a:p>
            <a:pPr marL="0" indent="0">
              <a:buNone/>
            </a:pPr>
            <a:r>
              <a:rPr lang="en-US" sz="2200" dirty="0">
                <a:latin typeface="Arial"/>
                <a:cs typeface="Arial"/>
              </a:rPr>
              <a:t>Cyanobacteria (Prokaryote)</a:t>
            </a:r>
          </a:p>
          <a:p>
            <a:pPr marL="0" indent="0">
              <a:buNone/>
            </a:pPr>
            <a:r>
              <a:rPr lang="en-US" sz="2200" dirty="0" smtClean="0">
                <a:latin typeface="Arial"/>
                <a:cs typeface="Arial"/>
              </a:rPr>
              <a:t>Phytoplankton </a:t>
            </a:r>
            <a:r>
              <a:rPr lang="en-US" sz="2200" dirty="0">
                <a:latin typeface="Arial"/>
                <a:cs typeface="Arial"/>
              </a:rPr>
              <a:t>(Eukaryote)</a:t>
            </a:r>
          </a:p>
          <a:p>
            <a:pPr marL="0" indent="0">
              <a:buNone/>
            </a:pPr>
            <a:r>
              <a:rPr lang="en-US" sz="2200" dirty="0">
                <a:latin typeface="Arial"/>
                <a:cs typeface="Arial"/>
              </a:rPr>
              <a:t>Algae (Eukaryote)</a:t>
            </a:r>
          </a:p>
          <a:p>
            <a:pPr marL="0" indent="0">
              <a:buNone/>
            </a:pPr>
            <a:r>
              <a:rPr lang="en-US" sz="2200" dirty="0">
                <a:latin typeface="Arial"/>
                <a:cs typeface="Arial"/>
              </a:rPr>
              <a:t>Plants (Eukaryote</a:t>
            </a:r>
            <a:r>
              <a:rPr lang="en-US" sz="2200" dirty="0" smtClean="0">
                <a:latin typeface="Arial"/>
                <a:cs typeface="Arial"/>
              </a:rPr>
              <a:t>)</a:t>
            </a:r>
          </a:p>
          <a:p>
            <a:pPr marL="0" indent="0">
              <a:buNone/>
            </a:pPr>
            <a:endParaRPr lang="en-US" sz="2200" dirty="0">
              <a:latin typeface="Arial"/>
              <a:cs typeface="Arial"/>
            </a:endParaRPr>
          </a:p>
          <a:p>
            <a:pPr>
              <a:lnSpc>
                <a:spcPct val="70000"/>
              </a:lnSpc>
            </a:pPr>
            <a:r>
              <a:rPr lang="en-US" sz="2400" dirty="0">
                <a:latin typeface="Arial"/>
                <a:cs typeface="Arial"/>
              </a:rPr>
              <a:t>Photo – light</a:t>
            </a:r>
          </a:p>
          <a:p>
            <a:pPr>
              <a:lnSpc>
                <a:spcPct val="70000"/>
              </a:lnSpc>
            </a:pPr>
            <a:r>
              <a:rPr lang="en-US" sz="2400" dirty="0">
                <a:latin typeface="Arial"/>
                <a:cs typeface="Arial"/>
              </a:rPr>
              <a:t>Auto – self</a:t>
            </a:r>
          </a:p>
          <a:p>
            <a:pPr>
              <a:lnSpc>
                <a:spcPct val="70000"/>
              </a:lnSpc>
            </a:pPr>
            <a:r>
              <a:rPr lang="en-US" sz="2400" dirty="0" err="1">
                <a:latin typeface="Arial"/>
                <a:cs typeface="Arial"/>
              </a:rPr>
              <a:t>Troph</a:t>
            </a:r>
            <a:r>
              <a:rPr lang="en-US" sz="2400" dirty="0">
                <a:latin typeface="Arial"/>
                <a:cs typeface="Arial"/>
              </a:rPr>
              <a:t> - food</a:t>
            </a:r>
          </a:p>
          <a:p>
            <a:pPr marL="0" indent="0">
              <a:buNone/>
            </a:pPr>
            <a:endParaRPr lang="en-US" sz="2200" dirty="0">
              <a:latin typeface="Arial"/>
              <a:cs typeface="Arial"/>
            </a:endParaRPr>
          </a:p>
          <a:p>
            <a:endParaRPr lang="en-US" dirty="0">
              <a:latin typeface="Arial"/>
              <a:cs typeface="Arial"/>
            </a:endParaRPr>
          </a:p>
        </p:txBody>
      </p:sp>
      <p:pic>
        <p:nvPicPr>
          <p:cNvPr id="5" name="Picture 1" descr="13.jpg"/>
          <p:cNvPicPr>
            <a:picLocks noChangeAspect="1"/>
          </p:cNvPicPr>
          <p:nvPr/>
        </p:nvPicPr>
        <p:blipFill rotWithShape="1">
          <a:blip r:embed="rId3">
            <a:extLst>
              <a:ext uri="{28A0092B-C50C-407E-A947-70E740481C1C}">
                <a14:useLocalDpi xmlns:a14="http://schemas.microsoft.com/office/drawing/2010/main" val="0"/>
              </a:ext>
            </a:extLst>
          </a:blip>
          <a:srcRect l="5378" t="13100" b="20871"/>
          <a:stretch/>
        </p:blipFill>
        <p:spPr bwMode="auto">
          <a:xfrm>
            <a:off x="4505670" y="1263582"/>
            <a:ext cx="2221194" cy="12517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07_01bKelp-L.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68299" y="1972872"/>
            <a:ext cx="1751249" cy="2191597"/>
          </a:xfrm>
          <a:prstGeom prst="rect">
            <a:avLst/>
          </a:prstGeom>
        </p:spPr>
      </p:pic>
      <p:sp>
        <p:nvSpPr>
          <p:cNvPr id="11" name="TextBox 10"/>
          <p:cNvSpPr txBox="1"/>
          <p:nvPr/>
        </p:nvSpPr>
        <p:spPr>
          <a:xfrm>
            <a:off x="5035383" y="2145950"/>
            <a:ext cx="2077279" cy="369332"/>
          </a:xfrm>
          <a:prstGeom prst="rect">
            <a:avLst/>
          </a:prstGeom>
          <a:noFill/>
        </p:spPr>
        <p:txBody>
          <a:bodyPr wrap="square" rtlCol="0">
            <a:spAutoFit/>
          </a:bodyPr>
          <a:lstStyle/>
          <a:p>
            <a:r>
              <a:rPr lang="en-US" dirty="0"/>
              <a:t>Cyanobacteria</a:t>
            </a:r>
          </a:p>
        </p:txBody>
      </p:sp>
      <p:pic>
        <p:nvPicPr>
          <p:cNvPr id="12" name="Picture 11" descr="images-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812" y="2860666"/>
            <a:ext cx="2640278" cy="1173457"/>
          </a:xfrm>
          <a:prstGeom prst="rect">
            <a:avLst/>
          </a:prstGeom>
        </p:spPr>
      </p:pic>
      <p:pic>
        <p:nvPicPr>
          <p:cNvPr id="13" name="Picture 12" descr="moss tre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6837" y="4253909"/>
            <a:ext cx="3192711" cy="2133312"/>
          </a:xfrm>
          <a:prstGeom prst="rect">
            <a:avLst/>
          </a:prstGeom>
        </p:spPr>
      </p:pic>
      <p:pic>
        <p:nvPicPr>
          <p:cNvPr id="14" name="Picture 13" descr="9981717f0ff14e7e8e2a6027574634d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1987" y="4253909"/>
            <a:ext cx="3097209" cy="2064290"/>
          </a:xfrm>
          <a:prstGeom prst="rect">
            <a:avLst/>
          </a:prstGeom>
        </p:spPr>
      </p:pic>
      <p:sp>
        <p:nvSpPr>
          <p:cNvPr id="6" name="TextBox 5"/>
          <p:cNvSpPr txBox="1"/>
          <p:nvPr/>
        </p:nvSpPr>
        <p:spPr>
          <a:xfrm>
            <a:off x="7576548" y="3750796"/>
            <a:ext cx="1143000" cy="369332"/>
          </a:xfrm>
          <a:prstGeom prst="rect">
            <a:avLst/>
          </a:prstGeom>
          <a:noFill/>
        </p:spPr>
        <p:txBody>
          <a:bodyPr wrap="square" rtlCol="0">
            <a:spAutoFit/>
          </a:bodyPr>
          <a:lstStyle/>
          <a:p>
            <a:r>
              <a:rPr lang="en-US" dirty="0">
                <a:solidFill>
                  <a:schemeClr val="bg1"/>
                </a:solidFill>
              </a:rPr>
              <a:t>Algae</a:t>
            </a:r>
          </a:p>
        </p:txBody>
      </p:sp>
      <p:sp>
        <p:nvSpPr>
          <p:cNvPr id="8" name="Rectangle 7"/>
          <p:cNvSpPr/>
          <p:nvPr/>
        </p:nvSpPr>
        <p:spPr>
          <a:xfrm>
            <a:off x="4083812" y="3635158"/>
            <a:ext cx="1560080" cy="369332"/>
          </a:xfrm>
          <a:prstGeom prst="rect">
            <a:avLst/>
          </a:prstGeom>
        </p:spPr>
        <p:txBody>
          <a:bodyPr wrap="none">
            <a:spAutoFit/>
          </a:bodyPr>
          <a:lstStyle/>
          <a:p>
            <a:r>
              <a:rPr lang="en-US" dirty="0">
                <a:solidFill>
                  <a:srgbClr val="FFFFFF"/>
                </a:solidFill>
              </a:rPr>
              <a:t>Phytoplankton</a:t>
            </a:r>
          </a:p>
        </p:txBody>
      </p:sp>
      <p:sp>
        <p:nvSpPr>
          <p:cNvPr id="16" name="TextBox 15"/>
          <p:cNvSpPr txBox="1"/>
          <p:nvPr/>
        </p:nvSpPr>
        <p:spPr>
          <a:xfrm>
            <a:off x="0" y="99446"/>
            <a:ext cx="9144000" cy="523220"/>
          </a:xfrm>
          <a:prstGeom prst="rect">
            <a:avLst/>
          </a:prstGeom>
          <a:noFill/>
        </p:spPr>
        <p:txBody>
          <a:bodyPr wrap="square" rtlCol="0">
            <a:spAutoFit/>
          </a:bodyPr>
          <a:lstStyle/>
          <a:p>
            <a:pPr algn="ctr"/>
            <a:r>
              <a:rPr lang="en-US" sz="2800" b="1" dirty="0">
                <a:solidFill>
                  <a:srgbClr val="548235"/>
                </a:solidFill>
                <a:latin typeface="Arial"/>
                <a:cs typeface="Arial"/>
              </a:rPr>
              <a:t>Autotrophs are the producers of the biosphere</a:t>
            </a:r>
          </a:p>
        </p:txBody>
      </p:sp>
    </p:spTree>
    <p:extLst>
      <p:ext uri="{BB962C8B-B14F-4D97-AF65-F5344CB8AC3E}">
        <p14:creationId xmlns:p14="http://schemas.microsoft.com/office/powerpoint/2010/main" val="1409425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07_10_0CalvinCycOverview-U.jpg"/>
          <p:cNvPicPr>
            <a:picLocks noChangeAspect="1"/>
          </p:cNvPicPr>
          <p:nvPr/>
        </p:nvPicPr>
        <p:blipFill rotWithShape="1">
          <a:blip r:embed="rId3" cstate="email">
            <a:extLst>
              <a:ext uri="{28A0092B-C50C-407E-A947-70E740481C1C}">
                <a14:useLocalDpi xmlns:a14="http://schemas.microsoft.com/office/drawing/2010/main" val="0"/>
              </a:ext>
            </a:extLst>
          </a:blip>
          <a:srcRect b="3319"/>
          <a:stretch/>
        </p:blipFill>
        <p:spPr>
          <a:xfrm>
            <a:off x="600456" y="137160"/>
            <a:ext cx="7943088" cy="6365189"/>
          </a:xfrm>
          <a:prstGeom prst="rect">
            <a:avLst/>
          </a:prstGeom>
        </p:spPr>
      </p:pic>
      <p:sp>
        <p:nvSpPr>
          <p:cNvPr id="5" name="Text Box 31"/>
          <p:cNvSpPr txBox="1">
            <a:spLocks noChangeArrowheads="1"/>
          </p:cNvSpPr>
          <p:nvPr/>
        </p:nvSpPr>
        <p:spPr bwMode="auto">
          <a:xfrm>
            <a:off x="635919" y="2212111"/>
            <a:ext cx="104683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Chloroplast</a:t>
            </a:r>
            <a:endParaRPr lang="en-US" sz="1400" dirty="0">
              <a:solidFill>
                <a:srgbClr val="000000"/>
              </a:solidFill>
              <a:latin typeface="Arial" charset="0"/>
            </a:endParaRPr>
          </a:p>
        </p:txBody>
      </p:sp>
      <p:cxnSp>
        <p:nvCxnSpPr>
          <p:cNvPr id="6" name="Straight Connector 5"/>
          <p:cNvCxnSpPr/>
          <p:nvPr/>
        </p:nvCxnSpPr>
        <p:spPr bwMode="auto">
          <a:xfrm flipV="1">
            <a:off x="1174750" y="2041525"/>
            <a:ext cx="120650" cy="2063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1715419" y="2386736"/>
            <a:ext cx="24038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O</a:t>
            </a:r>
            <a:r>
              <a:rPr lang="en-US" sz="1100" baseline="-25000" dirty="0" smtClean="0">
                <a:solidFill>
                  <a:srgbClr val="000000"/>
                </a:solidFill>
                <a:latin typeface="Arial" charset="0"/>
              </a:rPr>
              <a:t>2</a:t>
            </a:r>
            <a:endParaRPr lang="en-US" sz="1100" baseline="-25000" dirty="0">
              <a:solidFill>
                <a:srgbClr val="000000"/>
              </a:solidFill>
              <a:latin typeface="Arial" charset="0"/>
            </a:endParaRPr>
          </a:p>
        </p:txBody>
      </p:sp>
      <p:sp>
        <p:nvSpPr>
          <p:cNvPr id="8" name="Text Box 31"/>
          <p:cNvSpPr txBox="1">
            <a:spLocks noChangeArrowheads="1"/>
          </p:cNvSpPr>
          <p:nvPr/>
        </p:nvSpPr>
        <p:spPr bwMode="auto">
          <a:xfrm>
            <a:off x="3252119" y="2383561"/>
            <a:ext cx="46263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Sugar</a:t>
            </a:r>
            <a:endParaRPr lang="en-US" sz="1000" baseline="-25000" dirty="0">
              <a:solidFill>
                <a:srgbClr val="000000"/>
              </a:solidFill>
              <a:latin typeface="Arial" charset="0"/>
            </a:endParaRPr>
          </a:p>
        </p:txBody>
      </p:sp>
      <p:sp>
        <p:nvSpPr>
          <p:cNvPr id="9" name="Text Box 31"/>
          <p:cNvSpPr txBox="1">
            <a:spLocks noChangeArrowheads="1"/>
          </p:cNvSpPr>
          <p:nvPr/>
        </p:nvSpPr>
        <p:spPr bwMode="auto">
          <a:xfrm>
            <a:off x="1064544" y="322986"/>
            <a:ext cx="46263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Light</a:t>
            </a:r>
            <a:endParaRPr lang="en-US" sz="1000" baseline="-25000" dirty="0">
              <a:solidFill>
                <a:srgbClr val="000000"/>
              </a:solidFill>
              <a:latin typeface="Arial" charset="0"/>
            </a:endParaRPr>
          </a:p>
        </p:txBody>
      </p:sp>
      <p:sp>
        <p:nvSpPr>
          <p:cNvPr id="10" name="Text Box 31"/>
          <p:cNvSpPr txBox="1">
            <a:spLocks noChangeArrowheads="1"/>
          </p:cNvSpPr>
          <p:nvPr/>
        </p:nvSpPr>
        <p:spPr bwMode="auto">
          <a:xfrm>
            <a:off x="1467769" y="1202461"/>
            <a:ext cx="6150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Light</a:t>
            </a:r>
            <a:br>
              <a:rPr lang="en-US" sz="1000" dirty="0" smtClean="0">
                <a:solidFill>
                  <a:srgbClr val="000000"/>
                </a:solidFill>
                <a:latin typeface="Arial" charset="0"/>
              </a:rPr>
            </a:br>
            <a:r>
              <a:rPr lang="en-US" sz="1000" dirty="0" smtClean="0">
                <a:solidFill>
                  <a:srgbClr val="000000"/>
                </a:solidFill>
                <a:latin typeface="Arial" charset="0"/>
              </a:rPr>
              <a:t>Reactions</a:t>
            </a:r>
            <a:endParaRPr lang="en-US" sz="1000" baseline="-25000" dirty="0">
              <a:solidFill>
                <a:srgbClr val="000000"/>
              </a:solidFill>
              <a:latin typeface="Arial" charset="0"/>
            </a:endParaRPr>
          </a:p>
        </p:txBody>
      </p:sp>
      <p:sp>
        <p:nvSpPr>
          <p:cNvPr id="11" name="Text Box 31"/>
          <p:cNvSpPr txBox="1">
            <a:spLocks noChangeArrowheads="1"/>
          </p:cNvSpPr>
          <p:nvPr/>
        </p:nvSpPr>
        <p:spPr bwMode="auto">
          <a:xfrm>
            <a:off x="3220369" y="1218336"/>
            <a:ext cx="6150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Calvin</a:t>
            </a:r>
            <a:br>
              <a:rPr lang="en-US" sz="1000" dirty="0" smtClean="0">
                <a:solidFill>
                  <a:srgbClr val="000000"/>
                </a:solidFill>
                <a:latin typeface="Arial" charset="0"/>
              </a:rPr>
            </a:br>
            <a:r>
              <a:rPr lang="en-US" sz="1000" dirty="0" smtClean="0">
                <a:solidFill>
                  <a:srgbClr val="000000"/>
                </a:solidFill>
                <a:latin typeface="Arial" charset="0"/>
              </a:rPr>
              <a:t>Cycle</a:t>
            </a:r>
            <a:endParaRPr lang="en-US" sz="1000" baseline="-25000" dirty="0">
              <a:solidFill>
                <a:srgbClr val="000000"/>
              </a:solidFill>
              <a:latin typeface="Arial" charset="0"/>
            </a:endParaRPr>
          </a:p>
        </p:txBody>
      </p:sp>
      <p:sp>
        <p:nvSpPr>
          <p:cNvPr id="12" name="Text Box 31"/>
          <p:cNvSpPr txBox="1">
            <a:spLocks noChangeArrowheads="1"/>
          </p:cNvSpPr>
          <p:nvPr/>
        </p:nvSpPr>
        <p:spPr bwMode="auto">
          <a:xfrm>
            <a:off x="3299744" y="218211"/>
            <a:ext cx="3229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CO</a:t>
            </a:r>
            <a:r>
              <a:rPr lang="en-US" sz="1000" baseline="-25000" dirty="0" smtClean="0">
                <a:solidFill>
                  <a:srgbClr val="000000"/>
                </a:solidFill>
                <a:latin typeface="Arial" charset="0"/>
              </a:rPr>
              <a:t>2</a:t>
            </a:r>
            <a:endParaRPr lang="en-US" sz="1000" baseline="-25000" dirty="0">
              <a:solidFill>
                <a:srgbClr val="000000"/>
              </a:solidFill>
              <a:latin typeface="Arial" charset="0"/>
            </a:endParaRPr>
          </a:p>
        </p:txBody>
      </p:sp>
      <p:sp>
        <p:nvSpPr>
          <p:cNvPr id="13" name="Text Box 31"/>
          <p:cNvSpPr txBox="1">
            <a:spLocks noChangeArrowheads="1"/>
          </p:cNvSpPr>
          <p:nvPr/>
        </p:nvSpPr>
        <p:spPr bwMode="auto">
          <a:xfrm>
            <a:off x="1623344" y="221386"/>
            <a:ext cx="3229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25000" dirty="0" smtClean="0">
                <a:solidFill>
                  <a:srgbClr val="000000"/>
                </a:solidFill>
                <a:latin typeface="Arial" charset="0"/>
              </a:rPr>
              <a:t>2</a:t>
            </a:r>
            <a:r>
              <a:rPr lang="en-US" sz="1000" dirty="0" smtClean="0">
                <a:solidFill>
                  <a:srgbClr val="000000"/>
                </a:solidFill>
                <a:latin typeface="Arial" charset="0"/>
              </a:rPr>
              <a:t>O</a:t>
            </a:r>
            <a:endParaRPr lang="en-US" sz="1000" dirty="0">
              <a:solidFill>
                <a:srgbClr val="000000"/>
              </a:solidFill>
              <a:latin typeface="Arial" charset="0"/>
            </a:endParaRPr>
          </a:p>
        </p:txBody>
      </p:sp>
      <p:sp>
        <p:nvSpPr>
          <p:cNvPr id="14" name="Text Box 31"/>
          <p:cNvSpPr txBox="1">
            <a:spLocks noChangeArrowheads="1"/>
          </p:cNvSpPr>
          <p:nvPr/>
        </p:nvSpPr>
        <p:spPr bwMode="auto">
          <a:xfrm>
            <a:off x="2394869" y="643661"/>
            <a:ext cx="5515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NADP</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15" name="Text Box 31"/>
          <p:cNvSpPr txBox="1">
            <a:spLocks noChangeArrowheads="1"/>
          </p:cNvSpPr>
          <p:nvPr/>
        </p:nvSpPr>
        <p:spPr bwMode="auto">
          <a:xfrm>
            <a:off x="2385344" y="840511"/>
            <a:ext cx="5515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ADP</a:t>
            </a:r>
            <a:endParaRPr lang="en-US" sz="1000" baseline="30000" dirty="0">
              <a:solidFill>
                <a:srgbClr val="000000"/>
              </a:solidFill>
              <a:latin typeface="Arial" charset="0"/>
            </a:endParaRPr>
          </a:p>
        </p:txBody>
      </p:sp>
      <p:sp>
        <p:nvSpPr>
          <p:cNvPr id="16" name="Text Box 31"/>
          <p:cNvSpPr txBox="1">
            <a:spLocks noChangeArrowheads="1"/>
          </p:cNvSpPr>
          <p:nvPr/>
        </p:nvSpPr>
        <p:spPr bwMode="auto">
          <a:xfrm>
            <a:off x="2607595" y="1027836"/>
            <a:ext cx="18005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P</a:t>
            </a:r>
            <a:endParaRPr lang="en-US" sz="1000" baseline="30000" dirty="0">
              <a:solidFill>
                <a:srgbClr val="000000"/>
              </a:solidFill>
              <a:latin typeface="Arial" charset="0"/>
            </a:endParaRPr>
          </a:p>
        </p:txBody>
      </p:sp>
      <p:sp>
        <p:nvSpPr>
          <p:cNvPr id="17" name="Text Box 31"/>
          <p:cNvSpPr txBox="1">
            <a:spLocks noChangeArrowheads="1"/>
          </p:cNvSpPr>
          <p:nvPr/>
        </p:nvSpPr>
        <p:spPr bwMode="auto">
          <a:xfrm>
            <a:off x="2461545" y="1021486"/>
            <a:ext cx="18005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a:t>
            </a:r>
            <a:endParaRPr lang="en-US" sz="1000" baseline="30000" dirty="0">
              <a:solidFill>
                <a:srgbClr val="000000"/>
              </a:solidFill>
              <a:latin typeface="Arial" charset="0"/>
            </a:endParaRPr>
          </a:p>
        </p:txBody>
      </p:sp>
      <p:sp>
        <p:nvSpPr>
          <p:cNvPr id="18" name="Text Box 31"/>
          <p:cNvSpPr txBox="1">
            <a:spLocks noChangeArrowheads="1"/>
          </p:cNvSpPr>
          <p:nvPr/>
        </p:nvSpPr>
        <p:spPr bwMode="auto">
          <a:xfrm>
            <a:off x="2404394" y="1843811"/>
            <a:ext cx="5515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NADPH</a:t>
            </a:r>
            <a:endParaRPr lang="en-US" sz="1000" baseline="30000" dirty="0">
              <a:solidFill>
                <a:srgbClr val="000000"/>
              </a:solidFill>
              <a:latin typeface="Arial" charset="0"/>
            </a:endParaRPr>
          </a:p>
        </p:txBody>
      </p:sp>
      <p:sp>
        <p:nvSpPr>
          <p:cNvPr id="19" name="Text Box 31"/>
          <p:cNvSpPr txBox="1">
            <a:spLocks noChangeArrowheads="1"/>
          </p:cNvSpPr>
          <p:nvPr/>
        </p:nvSpPr>
        <p:spPr bwMode="auto">
          <a:xfrm>
            <a:off x="2553620" y="1513611"/>
            <a:ext cx="29753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ATP</a:t>
            </a:r>
            <a:endParaRPr lang="en-US" sz="1000" baseline="30000" dirty="0">
              <a:solidFill>
                <a:srgbClr val="000000"/>
              </a:solidFill>
              <a:latin typeface="Arial" charset="0"/>
            </a:endParaRPr>
          </a:p>
        </p:txBody>
      </p:sp>
      <p:sp>
        <p:nvSpPr>
          <p:cNvPr id="21" name="Text Box 31"/>
          <p:cNvSpPr txBox="1">
            <a:spLocks noChangeArrowheads="1"/>
          </p:cNvSpPr>
          <p:nvPr/>
        </p:nvSpPr>
        <p:spPr bwMode="auto">
          <a:xfrm>
            <a:off x="779088" y="3698011"/>
            <a:ext cx="2008564" cy="671979"/>
          </a:xfrm>
          <a:prstGeom prst="rect">
            <a:avLst/>
          </a:prstGeom>
          <a:solidFill>
            <a:srgbClr val="D9D9D9"/>
          </a:solidFill>
          <a:ln>
            <a:noFill/>
          </a:ln>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10000"/>
              </a:lnSpc>
              <a:spcBef>
                <a:spcPct val="0"/>
              </a:spcBef>
              <a:spcAft>
                <a:spcPct val="0"/>
              </a:spcAft>
            </a:pPr>
            <a:r>
              <a:rPr lang="en-US" sz="2000" dirty="0" smtClean="0">
                <a:solidFill>
                  <a:srgbClr val="000000"/>
                </a:solidFill>
                <a:latin typeface="Arial" charset="0"/>
              </a:rPr>
              <a:t>Regeneration of </a:t>
            </a:r>
            <a:r>
              <a:rPr lang="en-US" sz="2000" dirty="0" err="1" smtClean="0">
                <a:solidFill>
                  <a:srgbClr val="000000"/>
                </a:solidFill>
                <a:latin typeface="Arial" charset="0"/>
              </a:rPr>
              <a:t>RuBP</a:t>
            </a:r>
            <a:endParaRPr lang="en-US" sz="2000" dirty="0">
              <a:solidFill>
                <a:srgbClr val="000000"/>
              </a:solidFill>
              <a:latin typeface="Arial" charset="0"/>
            </a:endParaRPr>
          </a:p>
        </p:txBody>
      </p:sp>
      <p:sp>
        <p:nvSpPr>
          <p:cNvPr id="22" name="Text Box 31"/>
          <p:cNvSpPr txBox="1">
            <a:spLocks noChangeArrowheads="1"/>
          </p:cNvSpPr>
          <p:nvPr/>
        </p:nvSpPr>
        <p:spPr bwMode="auto">
          <a:xfrm>
            <a:off x="3572794" y="2783611"/>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3  </a:t>
            </a:r>
            <a:endParaRPr lang="en-US" sz="1100" dirty="0">
              <a:solidFill>
                <a:srgbClr val="000000"/>
              </a:solidFill>
              <a:latin typeface="Arial" charset="0"/>
            </a:endParaRPr>
          </a:p>
        </p:txBody>
      </p:sp>
      <p:sp>
        <p:nvSpPr>
          <p:cNvPr id="23" name="Text Box 31"/>
          <p:cNvSpPr txBox="1">
            <a:spLocks noChangeArrowheads="1"/>
          </p:cNvSpPr>
          <p:nvPr/>
        </p:nvSpPr>
        <p:spPr bwMode="auto">
          <a:xfrm>
            <a:off x="6049918" y="5952604"/>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4" name="Text Box 31"/>
          <p:cNvSpPr txBox="1">
            <a:spLocks noChangeArrowheads="1"/>
          </p:cNvSpPr>
          <p:nvPr/>
        </p:nvSpPr>
        <p:spPr bwMode="auto">
          <a:xfrm>
            <a:off x="4357019" y="3466236"/>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5" name="Text Box 31"/>
          <p:cNvSpPr txBox="1">
            <a:spLocks noChangeArrowheads="1"/>
          </p:cNvSpPr>
          <p:nvPr/>
        </p:nvSpPr>
        <p:spPr bwMode="auto">
          <a:xfrm>
            <a:off x="3737894" y="2796311"/>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6" name="Text Box 31"/>
          <p:cNvSpPr txBox="1">
            <a:spLocks noChangeArrowheads="1"/>
          </p:cNvSpPr>
          <p:nvPr/>
        </p:nvSpPr>
        <p:spPr bwMode="auto">
          <a:xfrm>
            <a:off x="4423694" y="2983636"/>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err="1" smtClean="0">
                <a:solidFill>
                  <a:srgbClr val="000000"/>
                </a:solidFill>
                <a:latin typeface="Arial" charset="0"/>
              </a:rPr>
              <a:t>RuBP</a:t>
            </a:r>
            <a:endParaRPr lang="en-US" sz="1350" dirty="0">
              <a:solidFill>
                <a:srgbClr val="000000"/>
              </a:solidFill>
              <a:latin typeface="Arial" charset="0"/>
            </a:endParaRPr>
          </a:p>
        </p:txBody>
      </p:sp>
      <p:sp>
        <p:nvSpPr>
          <p:cNvPr id="27" name="Text Box 31"/>
          <p:cNvSpPr txBox="1">
            <a:spLocks noChangeArrowheads="1"/>
          </p:cNvSpPr>
          <p:nvPr/>
        </p:nvSpPr>
        <p:spPr bwMode="auto">
          <a:xfrm>
            <a:off x="4357019" y="3463061"/>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8" name="Text Box 31"/>
          <p:cNvSpPr txBox="1">
            <a:spLocks noChangeArrowheads="1"/>
          </p:cNvSpPr>
          <p:nvPr/>
        </p:nvSpPr>
        <p:spPr bwMode="auto">
          <a:xfrm>
            <a:off x="3245769" y="3821836"/>
            <a:ext cx="20228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3</a:t>
            </a:r>
            <a:endParaRPr lang="en-US" sz="1200" dirty="0">
              <a:solidFill>
                <a:srgbClr val="000000"/>
              </a:solidFill>
              <a:latin typeface="Arial" charset="0"/>
            </a:endParaRPr>
          </a:p>
        </p:txBody>
      </p:sp>
      <p:sp>
        <p:nvSpPr>
          <p:cNvPr id="29" name="Text Box 31"/>
          <p:cNvSpPr txBox="1">
            <a:spLocks noChangeArrowheads="1"/>
          </p:cNvSpPr>
          <p:nvPr/>
        </p:nvSpPr>
        <p:spPr bwMode="auto">
          <a:xfrm>
            <a:off x="3452144" y="3840886"/>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ATP</a:t>
            </a:r>
            <a:endParaRPr lang="en-US" sz="1200" dirty="0">
              <a:solidFill>
                <a:srgbClr val="000000"/>
              </a:solidFill>
              <a:latin typeface="Arial" charset="0"/>
            </a:endParaRPr>
          </a:p>
        </p:txBody>
      </p:sp>
      <p:sp>
        <p:nvSpPr>
          <p:cNvPr id="30" name="Text Box 31"/>
          <p:cNvSpPr txBox="1">
            <a:spLocks noChangeArrowheads="1"/>
          </p:cNvSpPr>
          <p:nvPr/>
        </p:nvSpPr>
        <p:spPr bwMode="auto">
          <a:xfrm>
            <a:off x="3160044" y="3332886"/>
            <a:ext cx="52295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3 ADP</a:t>
            </a:r>
            <a:endParaRPr lang="en-US" sz="1200" dirty="0">
              <a:solidFill>
                <a:srgbClr val="000000"/>
              </a:solidFill>
              <a:latin typeface="Arial" charset="0"/>
            </a:endParaRPr>
          </a:p>
        </p:txBody>
      </p:sp>
      <p:sp>
        <p:nvSpPr>
          <p:cNvPr id="31" name="Text Box 31"/>
          <p:cNvSpPr txBox="1">
            <a:spLocks noChangeArrowheads="1"/>
          </p:cNvSpPr>
          <p:nvPr/>
        </p:nvSpPr>
        <p:spPr bwMode="auto">
          <a:xfrm>
            <a:off x="4880894" y="2291486"/>
            <a:ext cx="76425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err="1" smtClean="0">
                <a:solidFill>
                  <a:srgbClr val="000000"/>
                </a:solidFill>
                <a:latin typeface="Arial" charset="0"/>
              </a:rPr>
              <a:t>Rubisco</a:t>
            </a:r>
            <a:endParaRPr lang="en-US" sz="1200" dirty="0">
              <a:solidFill>
                <a:srgbClr val="000000"/>
              </a:solidFill>
              <a:latin typeface="Arial" charset="0"/>
            </a:endParaRPr>
          </a:p>
        </p:txBody>
      </p:sp>
      <p:sp>
        <p:nvSpPr>
          <p:cNvPr id="32" name="Text Box 31"/>
          <p:cNvSpPr txBox="1">
            <a:spLocks noChangeArrowheads="1"/>
          </p:cNvSpPr>
          <p:nvPr/>
        </p:nvSpPr>
        <p:spPr bwMode="auto">
          <a:xfrm>
            <a:off x="4080794" y="4736236"/>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5</a:t>
            </a:r>
            <a:endParaRPr lang="en-US" sz="1100" dirty="0">
              <a:solidFill>
                <a:srgbClr val="000000"/>
              </a:solidFill>
              <a:latin typeface="Arial" charset="0"/>
            </a:endParaRPr>
          </a:p>
        </p:txBody>
      </p:sp>
      <p:sp>
        <p:nvSpPr>
          <p:cNvPr id="33" name="Text Box 31"/>
          <p:cNvSpPr txBox="1">
            <a:spLocks noChangeArrowheads="1"/>
          </p:cNvSpPr>
          <p:nvPr/>
        </p:nvSpPr>
        <p:spPr bwMode="auto">
          <a:xfrm>
            <a:off x="4436394" y="4917211"/>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smtClean="0">
                <a:solidFill>
                  <a:srgbClr val="000000"/>
                </a:solidFill>
                <a:latin typeface="Arial" charset="0"/>
              </a:rPr>
              <a:t>G3P</a:t>
            </a:r>
            <a:endParaRPr lang="en-US" sz="1350" dirty="0">
              <a:solidFill>
                <a:srgbClr val="000000"/>
              </a:solidFill>
              <a:latin typeface="Arial" charset="0"/>
            </a:endParaRPr>
          </a:p>
        </p:txBody>
      </p:sp>
      <p:sp>
        <p:nvSpPr>
          <p:cNvPr id="34" name="Text Box 31"/>
          <p:cNvSpPr txBox="1">
            <a:spLocks noChangeArrowheads="1"/>
          </p:cNvSpPr>
          <p:nvPr/>
        </p:nvSpPr>
        <p:spPr bwMode="auto">
          <a:xfrm>
            <a:off x="5217444" y="5945911"/>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1</a:t>
            </a:r>
            <a:endParaRPr lang="en-US" sz="1100" dirty="0">
              <a:solidFill>
                <a:srgbClr val="000000"/>
              </a:solidFill>
              <a:latin typeface="Arial" charset="0"/>
            </a:endParaRPr>
          </a:p>
        </p:txBody>
      </p:sp>
      <p:sp>
        <p:nvSpPr>
          <p:cNvPr id="35" name="Text Box 31"/>
          <p:cNvSpPr txBox="1">
            <a:spLocks noChangeArrowheads="1"/>
          </p:cNvSpPr>
          <p:nvPr/>
        </p:nvSpPr>
        <p:spPr bwMode="auto">
          <a:xfrm>
            <a:off x="5282008" y="6142758"/>
            <a:ext cx="726591" cy="406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580"/>
              </a:lnSpc>
              <a:spcBef>
                <a:spcPct val="0"/>
              </a:spcBef>
              <a:spcAft>
                <a:spcPct val="0"/>
              </a:spcAft>
            </a:pPr>
            <a:r>
              <a:rPr lang="en-US" sz="1350" dirty="0" smtClean="0">
                <a:solidFill>
                  <a:srgbClr val="000000"/>
                </a:solidFill>
                <a:latin typeface="Arial" charset="0"/>
              </a:rPr>
              <a:t>G3P</a:t>
            </a:r>
          </a:p>
          <a:p>
            <a:pPr algn="ctr" eaLnBrk="0" fontAlgn="base" hangingPunct="0">
              <a:lnSpc>
                <a:spcPts val="1580"/>
              </a:lnSpc>
              <a:spcBef>
                <a:spcPct val="0"/>
              </a:spcBef>
              <a:spcAft>
                <a:spcPct val="0"/>
              </a:spcAft>
            </a:pPr>
            <a:r>
              <a:rPr lang="en-US" sz="1350" dirty="0" smtClean="0">
                <a:solidFill>
                  <a:srgbClr val="000000"/>
                </a:solidFill>
                <a:latin typeface="Arial" charset="0"/>
              </a:rPr>
              <a:t>Output</a:t>
            </a:r>
            <a:endParaRPr lang="en-US" sz="1350" dirty="0">
              <a:solidFill>
                <a:srgbClr val="000000"/>
              </a:solidFill>
              <a:latin typeface="Arial" charset="0"/>
            </a:endParaRPr>
          </a:p>
        </p:txBody>
      </p:sp>
      <p:sp>
        <p:nvSpPr>
          <p:cNvPr id="37" name="Text Box 31"/>
          <p:cNvSpPr txBox="1">
            <a:spLocks noChangeArrowheads="1"/>
          </p:cNvSpPr>
          <p:nvPr/>
        </p:nvSpPr>
        <p:spPr bwMode="auto">
          <a:xfrm>
            <a:off x="3269888" y="5466486"/>
            <a:ext cx="2064271" cy="671979"/>
          </a:xfrm>
          <a:prstGeom prst="rect">
            <a:avLst/>
          </a:prstGeom>
          <a:solidFill>
            <a:srgbClr val="D9D9D9"/>
          </a:solidFill>
          <a:ln>
            <a:noFill/>
          </a:ln>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10000"/>
              </a:lnSpc>
              <a:spcBef>
                <a:spcPct val="0"/>
              </a:spcBef>
              <a:spcAft>
                <a:spcPct val="0"/>
              </a:spcAft>
            </a:pPr>
            <a:r>
              <a:rPr lang="en-US" sz="2000" dirty="0" smtClean="0">
                <a:solidFill>
                  <a:srgbClr val="000000"/>
                </a:solidFill>
                <a:latin typeface="Arial" charset="0"/>
              </a:rPr>
              <a:t>Release of one</a:t>
            </a:r>
            <a:br>
              <a:rPr lang="en-US" sz="2000" dirty="0" smtClean="0">
                <a:solidFill>
                  <a:srgbClr val="000000"/>
                </a:solidFill>
                <a:latin typeface="Arial" charset="0"/>
              </a:rPr>
            </a:br>
            <a:r>
              <a:rPr lang="en-US" sz="2000" dirty="0" smtClean="0">
                <a:solidFill>
                  <a:srgbClr val="000000"/>
                </a:solidFill>
                <a:latin typeface="Arial" charset="0"/>
              </a:rPr>
              <a:t>molecule of G3P</a:t>
            </a:r>
            <a:endParaRPr lang="en-US" sz="2000" dirty="0">
              <a:solidFill>
                <a:srgbClr val="000000"/>
              </a:solidFill>
              <a:latin typeface="Arial" charset="0"/>
            </a:endParaRPr>
          </a:p>
        </p:txBody>
      </p:sp>
      <p:sp>
        <p:nvSpPr>
          <p:cNvPr id="38" name="Text Box 31"/>
          <p:cNvSpPr txBox="1">
            <a:spLocks noChangeArrowheads="1"/>
          </p:cNvSpPr>
          <p:nvPr/>
        </p:nvSpPr>
        <p:spPr bwMode="auto">
          <a:xfrm>
            <a:off x="6880508" y="6111167"/>
            <a:ext cx="1680639" cy="406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580"/>
              </a:lnSpc>
              <a:spcBef>
                <a:spcPct val="0"/>
              </a:spcBef>
              <a:spcAft>
                <a:spcPct val="0"/>
              </a:spcAft>
            </a:pPr>
            <a:r>
              <a:rPr lang="en-US" sz="1400" dirty="0" smtClean="0">
                <a:solidFill>
                  <a:srgbClr val="000000"/>
                </a:solidFill>
                <a:latin typeface="Arial" charset="0"/>
              </a:rPr>
              <a:t>Glucose and other</a:t>
            </a:r>
            <a:br>
              <a:rPr lang="en-US" sz="1400" dirty="0" smtClean="0">
                <a:solidFill>
                  <a:srgbClr val="000000"/>
                </a:solidFill>
                <a:latin typeface="Arial" charset="0"/>
              </a:rPr>
            </a:br>
            <a:r>
              <a:rPr lang="en-US" sz="1400" dirty="0" smtClean="0">
                <a:solidFill>
                  <a:srgbClr val="000000"/>
                </a:solidFill>
                <a:latin typeface="Arial" charset="0"/>
              </a:rPr>
              <a:t>compounds</a:t>
            </a:r>
            <a:endParaRPr lang="en-US" sz="1400" dirty="0">
              <a:solidFill>
                <a:srgbClr val="000000"/>
              </a:solidFill>
              <a:latin typeface="Arial" charset="0"/>
            </a:endParaRPr>
          </a:p>
        </p:txBody>
      </p:sp>
      <p:sp>
        <p:nvSpPr>
          <p:cNvPr id="39" name="Text Box 31"/>
          <p:cNvSpPr txBox="1">
            <a:spLocks noChangeArrowheads="1"/>
          </p:cNvSpPr>
          <p:nvPr/>
        </p:nvSpPr>
        <p:spPr bwMode="auto">
          <a:xfrm>
            <a:off x="6822914" y="5332793"/>
            <a:ext cx="1270686" cy="333425"/>
          </a:xfrm>
          <a:prstGeom prst="rect">
            <a:avLst/>
          </a:prstGeom>
          <a:solidFill>
            <a:srgbClr val="D9D9D9"/>
          </a:solidFill>
          <a:ln>
            <a:noFill/>
          </a:ln>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10000"/>
              </a:lnSpc>
              <a:spcBef>
                <a:spcPct val="0"/>
              </a:spcBef>
              <a:spcAft>
                <a:spcPct val="0"/>
              </a:spcAft>
            </a:pPr>
            <a:r>
              <a:rPr lang="en-US" sz="2000" dirty="0" smtClean="0">
                <a:solidFill>
                  <a:srgbClr val="000000"/>
                </a:solidFill>
                <a:latin typeface="Arial" charset="0"/>
              </a:rPr>
              <a:t>Reduction</a:t>
            </a:r>
            <a:endParaRPr lang="en-US" sz="2000" dirty="0">
              <a:solidFill>
                <a:srgbClr val="000000"/>
              </a:solidFill>
              <a:latin typeface="Arial" charset="0"/>
            </a:endParaRPr>
          </a:p>
        </p:txBody>
      </p:sp>
      <p:sp>
        <p:nvSpPr>
          <p:cNvPr id="40" name="Text Box 31"/>
          <p:cNvSpPr txBox="1">
            <a:spLocks noChangeArrowheads="1"/>
          </p:cNvSpPr>
          <p:nvPr/>
        </p:nvSpPr>
        <p:spPr bwMode="auto">
          <a:xfrm>
            <a:off x="6622488" y="4828750"/>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smtClean="0">
                <a:solidFill>
                  <a:srgbClr val="000000"/>
                </a:solidFill>
                <a:latin typeface="Arial" charset="0"/>
              </a:rPr>
              <a:t>G3P</a:t>
            </a:r>
            <a:endParaRPr lang="en-US" sz="1350" dirty="0">
              <a:solidFill>
                <a:srgbClr val="000000"/>
              </a:solidFill>
              <a:latin typeface="Arial" charset="0"/>
            </a:endParaRPr>
          </a:p>
        </p:txBody>
      </p:sp>
      <p:sp>
        <p:nvSpPr>
          <p:cNvPr id="41" name="Text Box 31"/>
          <p:cNvSpPr txBox="1">
            <a:spLocks noChangeArrowheads="1"/>
          </p:cNvSpPr>
          <p:nvPr/>
        </p:nvSpPr>
        <p:spPr bwMode="auto">
          <a:xfrm>
            <a:off x="6330068" y="4635139"/>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6</a:t>
            </a:r>
            <a:endParaRPr lang="en-US" sz="1100" dirty="0">
              <a:solidFill>
                <a:srgbClr val="000000"/>
              </a:solidFill>
              <a:latin typeface="Arial" charset="0"/>
            </a:endParaRPr>
          </a:p>
        </p:txBody>
      </p:sp>
      <p:sp>
        <p:nvSpPr>
          <p:cNvPr id="42" name="Text Box 31"/>
          <p:cNvSpPr txBox="1">
            <a:spLocks noChangeArrowheads="1"/>
          </p:cNvSpPr>
          <p:nvPr/>
        </p:nvSpPr>
        <p:spPr bwMode="auto">
          <a:xfrm>
            <a:off x="5222668" y="2796311"/>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3" name="Text Box 31"/>
          <p:cNvSpPr txBox="1">
            <a:spLocks noChangeArrowheads="1"/>
          </p:cNvSpPr>
          <p:nvPr/>
        </p:nvSpPr>
        <p:spPr bwMode="auto">
          <a:xfrm>
            <a:off x="4906758" y="4748743"/>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4" name="Text Box 31"/>
          <p:cNvSpPr txBox="1">
            <a:spLocks noChangeArrowheads="1"/>
          </p:cNvSpPr>
          <p:nvPr/>
        </p:nvSpPr>
        <p:spPr bwMode="auto">
          <a:xfrm>
            <a:off x="7143397" y="4641327"/>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5" name="Text Box 31"/>
          <p:cNvSpPr txBox="1">
            <a:spLocks noChangeArrowheads="1"/>
          </p:cNvSpPr>
          <p:nvPr/>
        </p:nvSpPr>
        <p:spPr bwMode="auto">
          <a:xfrm>
            <a:off x="8356489" y="3491347"/>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6" name="Text Box 31"/>
          <p:cNvSpPr txBox="1">
            <a:spLocks noChangeArrowheads="1"/>
          </p:cNvSpPr>
          <p:nvPr/>
        </p:nvSpPr>
        <p:spPr bwMode="auto">
          <a:xfrm>
            <a:off x="7035987" y="2707845"/>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7" name="Text Box 31"/>
          <p:cNvSpPr txBox="1">
            <a:spLocks noChangeArrowheads="1"/>
          </p:cNvSpPr>
          <p:nvPr/>
        </p:nvSpPr>
        <p:spPr bwMode="auto">
          <a:xfrm>
            <a:off x="5128151" y="3671698"/>
            <a:ext cx="1046831"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80"/>
              </a:lnSpc>
              <a:spcBef>
                <a:spcPct val="0"/>
              </a:spcBef>
              <a:spcAft>
                <a:spcPct val="0"/>
              </a:spcAft>
            </a:pPr>
            <a:r>
              <a:rPr lang="en-US" sz="1400" dirty="0" smtClean="0">
                <a:solidFill>
                  <a:srgbClr val="000000"/>
                </a:solidFill>
                <a:latin typeface="Arial" charset="0"/>
              </a:rPr>
              <a:t>CALVIN</a:t>
            </a:r>
            <a:br>
              <a:rPr lang="en-US" sz="1400" dirty="0" smtClean="0">
                <a:solidFill>
                  <a:srgbClr val="000000"/>
                </a:solidFill>
                <a:latin typeface="Arial" charset="0"/>
              </a:rPr>
            </a:br>
            <a:r>
              <a:rPr lang="en-US" sz="1400" dirty="0" smtClean="0">
                <a:solidFill>
                  <a:srgbClr val="000000"/>
                </a:solidFill>
                <a:latin typeface="Arial" charset="0"/>
              </a:rPr>
              <a:t>CYCLE</a:t>
            </a:r>
            <a:endParaRPr lang="en-US" sz="1400" dirty="0">
              <a:solidFill>
                <a:srgbClr val="000000"/>
              </a:solidFill>
              <a:latin typeface="Arial" charset="0"/>
            </a:endParaRPr>
          </a:p>
        </p:txBody>
      </p:sp>
      <p:sp>
        <p:nvSpPr>
          <p:cNvPr id="48" name="Text Box 31"/>
          <p:cNvSpPr txBox="1">
            <a:spLocks noChangeArrowheads="1"/>
          </p:cNvSpPr>
          <p:nvPr/>
        </p:nvSpPr>
        <p:spPr bwMode="auto">
          <a:xfrm>
            <a:off x="6226433" y="2701470"/>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6</a:t>
            </a:r>
            <a:endParaRPr lang="en-US" sz="1100" dirty="0">
              <a:solidFill>
                <a:srgbClr val="000000"/>
              </a:solidFill>
              <a:latin typeface="Arial" charset="0"/>
            </a:endParaRPr>
          </a:p>
        </p:txBody>
      </p:sp>
      <p:sp>
        <p:nvSpPr>
          <p:cNvPr id="49" name="Text Box 31"/>
          <p:cNvSpPr txBox="1">
            <a:spLocks noChangeArrowheads="1"/>
          </p:cNvSpPr>
          <p:nvPr/>
        </p:nvSpPr>
        <p:spPr bwMode="auto">
          <a:xfrm>
            <a:off x="7662183" y="2987787"/>
            <a:ext cx="20228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a:t>
            </a:r>
            <a:endParaRPr lang="en-US" sz="1200" dirty="0">
              <a:solidFill>
                <a:srgbClr val="000000"/>
              </a:solidFill>
              <a:latin typeface="Arial" charset="0"/>
            </a:endParaRPr>
          </a:p>
        </p:txBody>
      </p:sp>
      <p:sp>
        <p:nvSpPr>
          <p:cNvPr id="50" name="Text Box 31"/>
          <p:cNvSpPr txBox="1">
            <a:spLocks noChangeArrowheads="1"/>
          </p:cNvSpPr>
          <p:nvPr/>
        </p:nvSpPr>
        <p:spPr bwMode="auto">
          <a:xfrm>
            <a:off x="7874876" y="2975242"/>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ATP</a:t>
            </a:r>
            <a:endParaRPr lang="en-US" sz="1200" dirty="0">
              <a:solidFill>
                <a:srgbClr val="000000"/>
              </a:solidFill>
              <a:latin typeface="Arial" charset="0"/>
            </a:endParaRPr>
          </a:p>
        </p:txBody>
      </p:sp>
      <p:sp>
        <p:nvSpPr>
          <p:cNvPr id="51" name="Text Box 31"/>
          <p:cNvSpPr txBox="1">
            <a:spLocks noChangeArrowheads="1"/>
          </p:cNvSpPr>
          <p:nvPr/>
        </p:nvSpPr>
        <p:spPr bwMode="auto">
          <a:xfrm>
            <a:off x="7660056" y="3493364"/>
            <a:ext cx="113486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 ADP +   P</a:t>
            </a:r>
            <a:endParaRPr lang="en-US" sz="1200" dirty="0">
              <a:solidFill>
                <a:srgbClr val="000000"/>
              </a:solidFill>
              <a:latin typeface="Arial" charset="0"/>
            </a:endParaRPr>
          </a:p>
        </p:txBody>
      </p:sp>
      <p:sp>
        <p:nvSpPr>
          <p:cNvPr id="52" name="Text Box 31"/>
          <p:cNvSpPr txBox="1">
            <a:spLocks noChangeArrowheads="1"/>
          </p:cNvSpPr>
          <p:nvPr/>
        </p:nvSpPr>
        <p:spPr bwMode="auto">
          <a:xfrm>
            <a:off x="7681135" y="3998757"/>
            <a:ext cx="20228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a:t>
            </a:r>
            <a:endParaRPr lang="en-US" sz="1200" dirty="0">
              <a:solidFill>
                <a:srgbClr val="000000"/>
              </a:solidFill>
              <a:latin typeface="Arial" charset="0"/>
            </a:endParaRPr>
          </a:p>
        </p:txBody>
      </p:sp>
      <p:sp>
        <p:nvSpPr>
          <p:cNvPr id="53" name="Text Box 31"/>
          <p:cNvSpPr txBox="1">
            <a:spLocks noChangeArrowheads="1"/>
          </p:cNvSpPr>
          <p:nvPr/>
        </p:nvSpPr>
        <p:spPr bwMode="auto">
          <a:xfrm>
            <a:off x="7681133" y="4485285"/>
            <a:ext cx="20228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a:t>
            </a:r>
            <a:endParaRPr lang="en-US" sz="1200" dirty="0">
              <a:solidFill>
                <a:srgbClr val="000000"/>
              </a:solidFill>
              <a:latin typeface="Arial" charset="0"/>
            </a:endParaRPr>
          </a:p>
        </p:txBody>
      </p:sp>
      <p:sp>
        <p:nvSpPr>
          <p:cNvPr id="54" name="Text Box 31"/>
          <p:cNvSpPr txBox="1">
            <a:spLocks noChangeArrowheads="1"/>
          </p:cNvSpPr>
          <p:nvPr/>
        </p:nvSpPr>
        <p:spPr bwMode="auto">
          <a:xfrm>
            <a:off x="7811694" y="3979890"/>
            <a:ext cx="74945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NADPH</a:t>
            </a:r>
            <a:endParaRPr lang="en-US" sz="1200" dirty="0">
              <a:solidFill>
                <a:srgbClr val="000000"/>
              </a:solidFill>
              <a:latin typeface="Arial" charset="0"/>
            </a:endParaRPr>
          </a:p>
        </p:txBody>
      </p:sp>
      <p:sp>
        <p:nvSpPr>
          <p:cNvPr id="55" name="Text Box 31"/>
          <p:cNvSpPr txBox="1">
            <a:spLocks noChangeArrowheads="1"/>
          </p:cNvSpPr>
          <p:nvPr/>
        </p:nvSpPr>
        <p:spPr bwMode="auto">
          <a:xfrm>
            <a:off x="7830648" y="4466416"/>
            <a:ext cx="74945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NADP</a:t>
            </a:r>
            <a:r>
              <a:rPr lang="en-US" sz="1200" baseline="30000" dirty="0" smtClean="0">
                <a:solidFill>
                  <a:srgbClr val="000000"/>
                </a:solidFill>
                <a:latin typeface="Arial" charset="0"/>
              </a:rPr>
              <a:t>+</a:t>
            </a:r>
            <a:endParaRPr lang="en-US" sz="1200" baseline="30000" dirty="0">
              <a:solidFill>
                <a:srgbClr val="000000"/>
              </a:solidFill>
              <a:latin typeface="Arial" charset="0"/>
            </a:endParaRPr>
          </a:p>
        </p:txBody>
      </p:sp>
      <p:sp>
        <p:nvSpPr>
          <p:cNvPr id="56" name="Text Box 31"/>
          <p:cNvSpPr txBox="1">
            <a:spLocks noChangeArrowheads="1"/>
          </p:cNvSpPr>
          <p:nvPr/>
        </p:nvSpPr>
        <p:spPr bwMode="auto">
          <a:xfrm>
            <a:off x="6451832" y="2888855"/>
            <a:ext cx="72563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smtClean="0">
                <a:solidFill>
                  <a:srgbClr val="000000"/>
                </a:solidFill>
                <a:latin typeface="Arial" charset="0"/>
              </a:rPr>
              <a:t>3-PGA</a:t>
            </a:r>
            <a:endParaRPr lang="en-US" sz="1350" dirty="0">
              <a:solidFill>
                <a:srgbClr val="000000"/>
              </a:solidFill>
              <a:latin typeface="Arial" charset="0"/>
            </a:endParaRPr>
          </a:p>
        </p:txBody>
      </p:sp>
      <p:sp>
        <p:nvSpPr>
          <p:cNvPr id="57" name="Text Box 31"/>
          <p:cNvSpPr txBox="1">
            <a:spLocks noChangeArrowheads="1"/>
          </p:cNvSpPr>
          <p:nvPr/>
        </p:nvSpPr>
        <p:spPr bwMode="auto">
          <a:xfrm>
            <a:off x="5455614" y="1412484"/>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3</a:t>
            </a:r>
            <a:endParaRPr lang="en-US" sz="1100" dirty="0">
              <a:solidFill>
                <a:srgbClr val="000000"/>
              </a:solidFill>
              <a:latin typeface="Arial" charset="0"/>
            </a:endParaRPr>
          </a:p>
        </p:txBody>
      </p:sp>
      <p:sp>
        <p:nvSpPr>
          <p:cNvPr id="58" name="Text Box 31"/>
          <p:cNvSpPr txBox="1">
            <a:spLocks noChangeArrowheads="1"/>
          </p:cNvSpPr>
          <p:nvPr/>
        </p:nvSpPr>
        <p:spPr bwMode="auto">
          <a:xfrm>
            <a:off x="5525940" y="1614738"/>
            <a:ext cx="400520"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CO</a:t>
            </a:r>
            <a:r>
              <a:rPr lang="en-US" sz="1100" baseline="-25000" dirty="0" smtClean="0">
                <a:solidFill>
                  <a:srgbClr val="000000"/>
                </a:solidFill>
                <a:latin typeface="Arial" charset="0"/>
              </a:rPr>
              <a:t>2</a:t>
            </a:r>
            <a:endParaRPr lang="en-US" sz="1100" baseline="-25000" dirty="0">
              <a:solidFill>
                <a:srgbClr val="000000"/>
              </a:solidFill>
              <a:latin typeface="Arial" charset="0"/>
            </a:endParaRPr>
          </a:p>
        </p:txBody>
      </p:sp>
      <p:sp>
        <p:nvSpPr>
          <p:cNvPr id="59" name="Text Box 31"/>
          <p:cNvSpPr txBox="1">
            <a:spLocks noChangeArrowheads="1"/>
          </p:cNvSpPr>
          <p:nvPr/>
        </p:nvSpPr>
        <p:spPr bwMode="auto">
          <a:xfrm>
            <a:off x="5429736" y="1161817"/>
            <a:ext cx="74945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00" dirty="0" smtClean="0">
                <a:solidFill>
                  <a:srgbClr val="000000"/>
                </a:solidFill>
                <a:latin typeface="Arial" charset="0"/>
              </a:rPr>
              <a:t>Input</a:t>
            </a:r>
            <a:endParaRPr lang="en-US" sz="1300" dirty="0">
              <a:solidFill>
                <a:srgbClr val="000000"/>
              </a:solidFill>
              <a:latin typeface="Arial" charset="0"/>
            </a:endParaRPr>
          </a:p>
        </p:txBody>
      </p:sp>
      <p:sp>
        <p:nvSpPr>
          <p:cNvPr id="60" name="Text Box 31"/>
          <p:cNvSpPr txBox="1">
            <a:spLocks noChangeArrowheads="1"/>
          </p:cNvSpPr>
          <p:nvPr/>
        </p:nvSpPr>
        <p:spPr bwMode="auto">
          <a:xfrm>
            <a:off x="6484873" y="1521973"/>
            <a:ext cx="1952738" cy="333425"/>
          </a:xfrm>
          <a:prstGeom prst="rect">
            <a:avLst/>
          </a:prstGeom>
          <a:solidFill>
            <a:srgbClr val="D9D9D9"/>
          </a:solidFill>
          <a:ln>
            <a:noFill/>
          </a:ln>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10000"/>
              </a:lnSpc>
              <a:spcBef>
                <a:spcPct val="0"/>
              </a:spcBef>
              <a:spcAft>
                <a:spcPct val="0"/>
              </a:spcAft>
            </a:pPr>
            <a:r>
              <a:rPr lang="en-US" sz="2000" dirty="0" smtClean="0">
                <a:solidFill>
                  <a:srgbClr val="000000"/>
                </a:solidFill>
                <a:latin typeface="Arial" charset="0"/>
              </a:rPr>
              <a:t>Carbon fixation</a:t>
            </a:r>
            <a:endParaRPr lang="en-US" sz="2000" dirty="0">
              <a:solidFill>
                <a:srgbClr val="000000"/>
              </a:solidFill>
              <a:latin typeface="Arial" charset="0"/>
            </a:endParaRPr>
          </a:p>
        </p:txBody>
      </p:sp>
    </p:spTree>
    <p:extLst>
      <p:ext uri="{BB962C8B-B14F-4D97-AF65-F5344CB8AC3E}">
        <p14:creationId xmlns:p14="http://schemas.microsoft.com/office/powerpoint/2010/main" val="65211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7" grpId="0" animBg="1"/>
      <p:bldP spid="3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_06b_1LightChloroplast-U.jpg"/>
          <p:cNvPicPr>
            <a:picLocks noChangeAspect="1"/>
          </p:cNvPicPr>
          <p:nvPr/>
        </p:nvPicPr>
        <p:blipFill rotWithShape="1">
          <a:blip r:embed="rId3" cstate="email">
            <a:extLst>
              <a:ext uri="{28A0092B-C50C-407E-A947-70E740481C1C}">
                <a14:useLocalDpi xmlns:a14="http://schemas.microsoft.com/office/drawing/2010/main" val="0"/>
              </a:ext>
            </a:extLst>
          </a:blip>
          <a:srcRect b="3949"/>
          <a:stretch/>
        </p:blipFill>
        <p:spPr>
          <a:xfrm>
            <a:off x="5973782" y="244332"/>
            <a:ext cx="2951259" cy="2239999"/>
          </a:xfrm>
          <a:prstGeom prst="rect">
            <a:avLst/>
          </a:prstGeom>
        </p:spPr>
      </p:pic>
      <p:sp>
        <p:nvSpPr>
          <p:cNvPr id="3" name="Rectangle 2"/>
          <p:cNvSpPr/>
          <p:nvPr/>
        </p:nvSpPr>
        <p:spPr>
          <a:xfrm>
            <a:off x="7829867" y="1683689"/>
            <a:ext cx="183029" cy="132202"/>
          </a:xfrm>
          <a:prstGeom prst="rect">
            <a:avLst/>
          </a:prstGeom>
          <a:noFill/>
          <a:ln w="127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411368" y="2101389"/>
            <a:ext cx="4331219" cy="3766036"/>
            <a:chOff x="1141413" y="2565400"/>
            <a:chExt cx="4687887" cy="3890963"/>
          </a:xfrm>
        </p:grpSpPr>
        <p:pic>
          <p:nvPicPr>
            <p:cNvPr id="6" name="Picture 2" descr="07_07bExcitedPhotosystem-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2565400"/>
              <a:ext cx="4687887" cy="3890963"/>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 Box 3"/>
            <p:cNvSpPr txBox="1">
              <a:spLocks noChangeArrowheads="1"/>
            </p:cNvSpPr>
            <p:nvPr/>
          </p:nvSpPr>
          <p:spPr bwMode="auto">
            <a:xfrm>
              <a:off x="3094247" y="2574581"/>
              <a:ext cx="1014389" cy="1805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a:t>Photosystem</a:t>
              </a:r>
            </a:p>
          </p:txBody>
        </p:sp>
        <p:sp>
          <p:nvSpPr>
            <p:cNvPr id="8" name="Text Box 3"/>
            <p:cNvSpPr txBox="1">
              <a:spLocks noChangeArrowheads="1"/>
            </p:cNvSpPr>
            <p:nvPr/>
          </p:nvSpPr>
          <p:spPr bwMode="auto">
            <a:xfrm>
              <a:off x="1909528" y="2862272"/>
              <a:ext cx="411180" cy="146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a:t>Light</a:t>
              </a:r>
            </a:p>
          </p:txBody>
        </p:sp>
        <p:sp>
          <p:nvSpPr>
            <p:cNvPr id="9" name="Text Box 3"/>
            <p:cNvSpPr txBox="1">
              <a:spLocks noChangeArrowheads="1"/>
            </p:cNvSpPr>
            <p:nvPr/>
          </p:nvSpPr>
          <p:spPr bwMode="auto">
            <a:xfrm>
              <a:off x="2476934" y="2939805"/>
              <a:ext cx="1251984" cy="352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a:t>Light-harvesting</a:t>
              </a:r>
              <a:br>
                <a:rPr lang="en-US" sz="1100" b="1"/>
              </a:br>
              <a:r>
                <a:rPr lang="en-US" sz="1100" b="1"/>
                <a:t>complexes</a:t>
              </a:r>
            </a:p>
          </p:txBody>
        </p:sp>
        <p:sp>
          <p:nvSpPr>
            <p:cNvPr id="10" name="Text Box 3"/>
            <p:cNvSpPr txBox="1">
              <a:spLocks noChangeArrowheads="1"/>
            </p:cNvSpPr>
            <p:nvPr/>
          </p:nvSpPr>
          <p:spPr bwMode="auto">
            <a:xfrm>
              <a:off x="3787503" y="2942866"/>
              <a:ext cx="1251984" cy="352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a:t>Reaction-center</a:t>
              </a:r>
              <a:br>
                <a:rPr lang="en-US" sz="1100" b="1"/>
              </a:br>
              <a:r>
                <a:rPr lang="en-US" sz="1100" b="1"/>
                <a:t>complex</a:t>
              </a:r>
            </a:p>
          </p:txBody>
        </p:sp>
        <p:sp>
          <p:nvSpPr>
            <p:cNvPr id="11" name="Text Box 3"/>
            <p:cNvSpPr txBox="1">
              <a:spLocks noChangeArrowheads="1"/>
            </p:cNvSpPr>
            <p:nvPr/>
          </p:nvSpPr>
          <p:spPr bwMode="auto">
            <a:xfrm>
              <a:off x="4564297" y="3372361"/>
              <a:ext cx="1251984" cy="352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dirty="0"/>
                <a:t>Primary electron</a:t>
              </a:r>
              <a:br>
                <a:rPr lang="en-US" sz="1100" b="1" dirty="0"/>
              </a:br>
              <a:r>
                <a:rPr lang="en-US" sz="1100" b="1" dirty="0"/>
                <a:t>acceptor</a:t>
              </a:r>
            </a:p>
          </p:txBody>
        </p:sp>
        <p:sp>
          <p:nvSpPr>
            <p:cNvPr id="12" name="Text Box 3"/>
            <p:cNvSpPr txBox="1">
              <a:spLocks noChangeArrowheads="1"/>
            </p:cNvSpPr>
            <p:nvPr/>
          </p:nvSpPr>
          <p:spPr bwMode="auto">
            <a:xfrm>
              <a:off x="4874581" y="5839154"/>
              <a:ext cx="805002" cy="352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a:t>Pigment</a:t>
              </a:r>
              <a:br>
                <a:rPr lang="en-US" sz="1100" b="1"/>
              </a:br>
              <a:r>
                <a:rPr lang="en-US" sz="1100" b="1"/>
                <a:t>molecules</a:t>
              </a:r>
            </a:p>
          </p:txBody>
        </p:sp>
        <p:sp>
          <p:nvSpPr>
            <p:cNvPr id="13" name="Text Box 3"/>
            <p:cNvSpPr txBox="1">
              <a:spLocks noChangeArrowheads="1"/>
            </p:cNvSpPr>
            <p:nvPr/>
          </p:nvSpPr>
          <p:spPr bwMode="auto">
            <a:xfrm>
              <a:off x="2679813" y="5933011"/>
              <a:ext cx="1826985" cy="352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t>Pair of</a:t>
              </a:r>
              <a:br>
                <a:rPr lang="en-US" sz="1100" b="1"/>
              </a:br>
              <a:r>
                <a:rPr lang="en-US" sz="1100" b="1"/>
                <a:t>chlorophyll </a:t>
              </a:r>
              <a:r>
                <a:rPr lang="en-US" sz="1100" b="1" i="1"/>
                <a:t>a</a:t>
              </a:r>
              <a:r>
                <a:rPr lang="en-US" sz="1100" b="1"/>
                <a:t> molecules</a:t>
              </a:r>
            </a:p>
          </p:txBody>
        </p:sp>
        <p:sp>
          <p:nvSpPr>
            <p:cNvPr id="14" name="Text Box 3"/>
            <p:cNvSpPr txBox="1">
              <a:spLocks noChangeArrowheads="1"/>
            </p:cNvSpPr>
            <p:nvPr/>
          </p:nvSpPr>
          <p:spPr bwMode="auto">
            <a:xfrm>
              <a:off x="1732688" y="5984020"/>
              <a:ext cx="722549" cy="352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a:t>Transfer</a:t>
              </a:r>
              <a:br>
                <a:rPr lang="en-US" sz="1100" b="1"/>
              </a:br>
              <a:r>
                <a:rPr lang="en-US" sz="1100" b="1"/>
                <a:t>of energy</a:t>
              </a:r>
            </a:p>
          </p:txBody>
        </p:sp>
        <p:sp>
          <p:nvSpPr>
            <p:cNvPr id="15" name="Text Box 3"/>
            <p:cNvSpPr txBox="1">
              <a:spLocks noChangeArrowheads="1"/>
            </p:cNvSpPr>
            <p:nvPr/>
          </p:nvSpPr>
          <p:spPr bwMode="auto">
            <a:xfrm rot="16200000">
              <a:off x="489895" y="4552850"/>
              <a:ext cx="1503744" cy="183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100" b="1"/>
                <a:t>Thylakoid membrane</a:t>
              </a:r>
            </a:p>
          </p:txBody>
        </p:sp>
        <p:sp>
          <p:nvSpPr>
            <p:cNvPr id="16" name="AutoShape 13"/>
            <p:cNvSpPr>
              <a:spLocks/>
            </p:cNvSpPr>
            <p:nvPr/>
          </p:nvSpPr>
          <p:spPr bwMode="auto">
            <a:xfrm rot="16200000">
              <a:off x="3489571" y="1918077"/>
              <a:ext cx="149967" cy="1830239"/>
            </a:xfrm>
            <a:prstGeom prst="rightBrace">
              <a:avLst>
                <a:gd name="adj1" fmla="val 95635"/>
                <a:gd name="adj2" fmla="val 50000"/>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17" name="Line 14"/>
            <p:cNvSpPr>
              <a:spLocks noChangeShapeType="1"/>
            </p:cNvSpPr>
            <p:nvPr/>
          </p:nvSpPr>
          <p:spPr bwMode="auto">
            <a:xfrm flipV="1">
              <a:off x="2380378" y="5291318"/>
              <a:ext cx="616228" cy="783498"/>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18" name="Line 15"/>
            <p:cNvSpPr>
              <a:spLocks noChangeShapeType="1"/>
            </p:cNvSpPr>
            <p:nvPr/>
          </p:nvSpPr>
          <p:spPr bwMode="auto">
            <a:xfrm flipV="1">
              <a:off x="2380378" y="5291318"/>
              <a:ext cx="616228" cy="783498"/>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19" name="Line 16"/>
            <p:cNvSpPr>
              <a:spLocks noChangeShapeType="1"/>
            </p:cNvSpPr>
            <p:nvPr/>
          </p:nvSpPr>
          <p:spPr bwMode="auto">
            <a:xfrm flipH="1">
              <a:off x="3599814" y="5266834"/>
              <a:ext cx="160566" cy="669237"/>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20" name="Line 17"/>
            <p:cNvSpPr>
              <a:spLocks noChangeShapeType="1"/>
            </p:cNvSpPr>
            <p:nvPr/>
          </p:nvSpPr>
          <p:spPr bwMode="auto">
            <a:xfrm>
              <a:off x="3465286" y="5274996"/>
              <a:ext cx="134529" cy="661076"/>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21" name="Line 18"/>
            <p:cNvSpPr>
              <a:spLocks noChangeShapeType="1"/>
            </p:cNvSpPr>
            <p:nvPr/>
          </p:nvSpPr>
          <p:spPr bwMode="auto">
            <a:xfrm>
              <a:off x="3465286" y="5274996"/>
              <a:ext cx="134529" cy="661076"/>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22" name="Line 19"/>
            <p:cNvSpPr>
              <a:spLocks noChangeShapeType="1"/>
            </p:cNvSpPr>
            <p:nvPr/>
          </p:nvSpPr>
          <p:spPr bwMode="auto">
            <a:xfrm flipH="1">
              <a:off x="3599814" y="5270915"/>
              <a:ext cx="160566" cy="66515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23" name="Line 20"/>
            <p:cNvSpPr>
              <a:spLocks noChangeShapeType="1"/>
            </p:cNvSpPr>
            <p:nvPr/>
          </p:nvSpPr>
          <p:spPr bwMode="auto">
            <a:xfrm>
              <a:off x="4324533" y="5258673"/>
              <a:ext cx="529435" cy="628430"/>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24" name="Line 21"/>
            <p:cNvSpPr>
              <a:spLocks noChangeShapeType="1"/>
            </p:cNvSpPr>
            <p:nvPr/>
          </p:nvSpPr>
          <p:spPr bwMode="auto">
            <a:xfrm>
              <a:off x="4320193" y="5254592"/>
              <a:ext cx="533775" cy="632511"/>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25" name="Line 22"/>
            <p:cNvSpPr>
              <a:spLocks noChangeShapeType="1"/>
            </p:cNvSpPr>
            <p:nvPr/>
          </p:nvSpPr>
          <p:spPr bwMode="auto">
            <a:xfrm>
              <a:off x="4229061" y="5662664"/>
              <a:ext cx="624907" cy="224439"/>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26" name="Line 23"/>
            <p:cNvSpPr>
              <a:spLocks noChangeShapeType="1"/>
            </p:cNvSpPr>
            <p:nvPr/>
          </p:nvSpPr>
          <p:spPr bwMode="auto">
            <a:xfrm>
              <a:off x="4229061" y="5662664"/>
              <a:ext cx="624907" cy="224439"/>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27" name="Line 24"/>
            <p:cNvSpPr>
              <a:spLocks noChangeShapeType="1"/>
            </p:cNvSpPr>
            <p:nvPr/>
          </p:nvSpPr>
          <p:spPr bwMode="auto">
            <a:xfrm flipV="1">
              <a:off x="3664909" y="3471319"/>
              <a:ext cx="867926" cy="550897"/>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28" name="Line 25"/>
            <p:cNvSpPr>
              <a:spLocks noChangeShapeType="1"/>
            </p:cNvSpPr>
            <p:nvPr/>
          </p:nvSpPr>
          <p:spPr bwMode="auto">
            <a:xfrm flipV="1">
              <a:off x="3664909" y="3471319"/>
              <a:ext cx="867926" cy="55089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29" name="Line 26"/>
            <p:cNvSpPr>
              <a:spLocks noChangeShapeType="1"/>
            </p:cNvSpPr>
            <p:nvPr/>
          </p:nvSpPr>
          <p:spPr bwMode="auto">
            <a:xfrm flipV="1">
              <a:off x="3608494" y="3312171"/>
              <a:ext cx="368869" cy="542735"/>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30" name="Line 27"/>
            <p:cNvSpPr>
              <a:spLocks noChangeShapeType="1"/>
            </p:cNvSpPr>
            <p:nvPr/>
          </p:nvSpPr>
          <p:spPr bwMode="auto">
            <a:xfrm flipV="1">
              <a:off x="3608494" y="3312171"/>
              <a:ext cx="368869" cy="54273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31" name="Line 28"/>
            <p:cNvSpPr>
              <a:spLocks noChangeShapeType="1"/>
            </p:cNvSpPr>
            <p:nvPr/>
          </p:nvSpPr>
          <p:spPr bwMode="auto">
            <a:xfrm>
              <a:off x="3035662" y="3320333"/>
              <a:ext cx="425284" cy="155067"/>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32" name="Line 29"/>
            <p:cNvSpPr>
              <a:spLocks noChangeShapeType="1"/>
            </p:cNvSpPr>
            <p:nvPr/>
          </p:nvSpPr>
          <p:spPr bwMode="auto">
            <a:xfrm flipH="1">
              <a:off x="3018304" y="3320333"/>
              <a:ext cx="17359" cy="367264"/>
            </a:xfrm>
            <a:prstGeom prst="line">
              <a:avLst/>
            </a:prstGeom>
            <a:noFill/>
            <a:ln w="25400">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33" name="Line 30"/>
            <p:cNvSpPr>
              <a:spLocks noChangeShapeType="1"/>
            </p:cNvSpPr>
            <p:nvPr/>
          </p:nvSpPr>
          <p:spPr bwMode="auto">
            <a:xfrm flipH="1">
              <a:off x="3018304" y="3320333"/>
              <a:ext cx="17359" cy="371345"/>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34" name="AutoShape 31"/>
            <p:cNvSpPr>
              <a:spLocks/>
            </p:cNvSpPr>
            <p:nvPr/>
          </p:nvSpPr>
          <p:spPr bwMode="auto">
            <a:xfrm>
              <a:off x="1311743" y="3819200"/>
              <a:ext cx="168161" cy="1782253"/>
            </a:xfrm>
            <a:prstGeom prst="leftBrace">
              <a:avLst>
                <a:gd name="adj1" fmla="val 93925"/>
                <a:gd name="adj2" fmla="val 50000"/>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sp>
          <p:nvSpPr>
            <p:cNvPr id="35" name="Line 32"/>
            <p:cNvSpPr>
              <a:spLocks noChangeShapeType="1"/>
            </p:cNvSpPr>
            <p:nvPr/>
          </p:nvSpPr>
          <p:spPr bwMode="auto">
            <a:xfrm>
              <a:off x="3035662" y="3320333"/>
              <a:ext cx="429624" cy="155067"/>
            </a:xfrm>
            <a:prstGeom prst="line">
              <a:avLst/>
            </a:prstGeom>
            <a:noFill/>
            <a:ln w="127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100"/>
            </a:p>
          </p:txBody>
        </p:sp>
      </p:grpSp>
      <p:sp>
        <p:nvSpPr>
          <p:cNvPr id="37" name="Right Arrow 36"/>
          <p:cNvSpPr/>
          <p:nvPr/>
        </p:nvSpPr>
        <p:spPr>
          <a:xfrm rot="9055347">
            <a:off x="4775445" y="2484062"/>
            <a:ext cx="2182040" cy="279258"/>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95263" y="233580"/>
            <a:ext cx="8928100" cy="523220"/>
          </a:xfrm>
          <a:prstGeom prst="rect">
            <a:avLst/>
          </a:prstGeom>
          <a:noFill/>
        </p:spPr>
        <p:txBody>
          <a:bodyPr wrap="square" rtlCol="0">
            <a:spAutoFit/>
          </a:bodyPr>
          <a:lstStyle/>
          <a:p>
            <a:r>
              <a:rPr lang="en-US" sz="2800" b="1" dirty="0">
                <a:solidFill>
                  <a:srgbClr val="548235"/>
                </a:solidFill>
                <a:latin typeface="Arial"/>
                <a:cs typeface="Arial"/>
              </a:rPr>
              <a:t>Photosystems capture solar energy</a:t>
            </a:r>
            <a:endParaRPr lang="en-US" sz="2600" b="1" dirty="0">
              <a:solidFill>
                <a:srgbClr val="548235"/>
              </a:solidFill>
              <a:latin typeface="Arial"/>
              <a:cs typeface="Arial"/>
            </a:endParaRPr>
          </a:p>
        </p:txBody>
      </p:sp>
      <p:sp>
        <p:nvSpPr>
          <p:cNvPr id="40" name="Rectangle 3"/>
          <p:cNvSpPr txBox="1">
            <a:spLocks noChangeArrowheads="1"/>
          </p:cNvSpPr>
          <p:nvPr/>
        </p:nvSpPr>
        <p:spPr>
          <a:xfrm>
            <a:off x="5062143" y="4083861"/>
            <a:ext cx="4061220" cy="277413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008000"/>
              </a:buClr>
              <a:buSzPct val="100000"/>
              <a:buFont typeface="Wingdings" charset="2"/>
              <a:buChar char="v"/>
            </a:pPr>
            <a:r>
              <a:rPr lang="en-US" b="1" dirty="0">
                <a:latin typeface="Arial"/>
                <a:cs typeface="Arial"/>
              </a:rPr>
              <a:t> Reaction center</a:t>
            </a:r>
          </a:p>
          <a:p>
            <a:pPr lvl="1">
              <a:buClr>
                <a:srgbClr val="008000"/>
              </a:buClr>
              <a:buSzPct val="100000"/>
              <a:buFont typeface="Wingdings" charset="2"/>
              <a:buChar char="v"/>
            </a:pPr>
            <a:r>
              <a:rPr lang="en-US" b="1" dirty="0">
                <a:latin typeface="Arial"/>
                <a:cs typeface="Arial"/>
              </a:rPr>
              <a:t>An electron from chlorophyll a is energized</a:t>
            </a:r>
          </a:p>
          <a:p>
            <a:pPr lvl="1">
              <a:buClr>
                <a:srgbClr val="008000"/>
              </a:buClr>
              <a:buSzPct val="100000"/>
              <a:buFont typeface="Wingdings" charset="2"/>
              <a:buChar char="v"/>
            </a:pPr>
            <a:r>
              <a:rPr lang="en-US" b="1" dirty="0">
                <a:latin typeface="Arial"/>
                <a:cs typeface="Arial"/>
              </a:rPr>
              <a:t>Primary electron acceptor gets reduced by accepting the energized electron</a:t>
            </a:r>
          </a:p>
        </p:txBody>
      </p:sp>
    </p:spTree>
    <p:extLst>
      <p:ext uri="{BB962C8B-B14F-4D97-AF65-F5344CB8AC3E}">
        <p14:creationId xmlns:p14="http://schemas.microsoft.com/office/powerpoint/2010/main" val="36860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7" grpId="0" animBg="1"/>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_07bExcitedPhotosystem-U.jpg"/>
          <p:cNvPicPr>
            <a:picLocks noChangeAspect="1"/>
          </p:cNvPicPr>
          <p:nvPr/>
        </p:nvPicPr>
        <p:blipFill rotWithShape="1">
          <a:blip r:embed="rId2" cstate="email">
            <a:extLst>
              <a:ext uri="{28A0092B-C50C-407E-A947-70E740481C1C}">
                <a14:useLocalDpi xmlns:a14="http://schemas.microsoft.com/office/drawing/2010/main" val="0"/>
              </a:ext>
            </a:extLst>
          </a:blip>
          <a:srcRect b="4787"/>
          <a:stretch/>
        </p:blipFill>
        <p:spPr>
          <a:xfrm>
            <a:off x="1172023" y="746781"/>
            <a:ext cx="6839712" cy="5862223"/>
          </a:xfrm>
          <a:prstGeom prst="rect">
            <a:avLst/>
          </a:prstGeom>
        </p:spPr>
      </p:pic>
      <p:sp>
        <p:nvSpPr>
          <p:cNvPr id="3" name="Text Box 31"/>
          <p:cNvSpPr txBox="1">
            <a:spLocks noChangeArrowheads="1"/>
          </p:cNvSpPr>
          <p:nvPr/>
        </p:nvSpPr>
        <p:spPr bwMode="auto">
          <a:xfrm>
            <a:off x="2287324" y="1189272"/>
            <a:ext cx="82544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Light</a:t>
            </a:r>
            <a:endParaRPr lang="en-US" sz="1800" dirty="0">
              <a:solidFill>
                <a:srgbClr val="000000"/>
              </a:solidFill>
              <a:latin typeface="Arial" charset="0"/>
            </a:endParaRPr>
          </a:p>
        </p:txBody>
      </p:sp>
      <p:cxnSp>
        <p:nvCxnSpPr>
          <p:cNvPr id="4" name="Straight Connector 3"/>
          <p:cNvCxnSpPr/>
          <p:nvPr/>
        </p:nvCxnSpPr>
        <p:spPr bwMode="auto">
          <a:xfrm flipV="1">
            <a:off x="4762340" y="1895918"/>
            <a:ext cx="548289" cy="83887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flipV="1">
            <a:off x="4827948" y="2139612"/>
            <a:ext cx="1312143" cy="87636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5643351" y="5541958"/>
            <a:ext cx="941932" cy="34679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flipV="1">
            <a:off x="5807369" y="4904604"/>
            <a:ext cx="777914" cy="9841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4748282" y="4913977"/>
            <a:ext cx="257742" cy="104507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H="1" flipV="1">
            <a:off x="4551460" y="4951468"/>
            <a:ext cx="192136" cy="10122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H="1">
            <a:off x="3904761" y="1909977"/>
            <a:ext cx="28117" cy="5764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3928192" y="1914663"/>
            <a:ext cx="613896" cy="2249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3253375" y="4965527"/>
            <a:ext cx="632641" cy="107319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3" name="Left Brace 12"/>
          <p:cNvSpPr/>
          <p:nvPr/>
        </p:nvSpPr>
        <p:spPr bwMode="auto">
          <a:xfrm>
            <a:off x="1435120" y="2687923"/>
            <a:ext cx="253056" cy="2774366"/>
          </a:xfrm>
          <a:prstGeom prst="leftBrace">
            <a:avLst>
              <a:gd name="adj1" fmla="val 34260"/>
              <a:gd name="adj2" fmla="val 47010"/>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14" name="Left Brace 13"/>
          <p:cNvSpPr/>
          <p:nvPr/>
        </p:nvSpPr>
        <p:spPr bwMode="auto">
          <a:xfrm rot="5400000">
            <a:off x="4578418" y="-332218"/>
            <a:ext cx="253056" cy="2966476"/>
          </a:xfrm>
          <a:prstGeom prst="leftBrace">
            <a:avLst>
              <a:gd name="adj1" fmla="val 34260"/>
              <a:gd name="adj2" fmla="val 49137"/>
            </a:avLst>
          </a:prstGeom>
          <a:noFill/>
          <a:ln w="12700" cap="flat" cmpd="sng" algn="ctr">
            <a:solidFill>
              <a:schemeClr val="tx1"/>
            </a:solidFill>
            <a:prstDash val="solid"/>
            <a:round/>
            <a:headEnd type="none" w="med" len="med"/>
            <a:tailEnd type="none" w="med" len="med"/>
          </a:ln>
          <a:effectLst/>
          <a:extLst/>
        </p:spPr>
        <p:txBody>
          <a:bodyPr rtlCol="0" anchor="ctr"/>
          <a:lstStyle/>
          <a:p>
            <a:pPr algn="ctr" eaLnBrk="0" fontAlgn="base" hangingPunct="0">
              <a:spcBef>
                <a:spcPct val="0"/>
              </a:spcBef>
              <a:spcAft>
                <a:spcPct val="0"/>
              </a:spcAft>
            </a:pPr>
            <a:endParaRPr lang="en-US" sz="2400" b="1">
              <a:solidFill>
                <a:srgbClr val="000000"/>
              </a:solidFill>
              <a:ea typeface="ＭＳ Ｐゴシック" charset="0"/>
            </a:endParaRPr>
          </a:p>
        </p:txBody>
      </p:sp>
      <p:sp>
        <p:nvSpPr>
          <p:cNvPr id="15" name="Text Box 31"/>
          <p:cNvSpPr txBox="1">
            <a:spLocks noChangeArrowheads="1"/>
          </p:cNvSpPr>
          <p:nvPr/>
        </p:nvSpPr>
        <p:spPr bwMode="auto">
          <a:xfrm>
            <a:off x="1702278" y="2195292"/>
            <a:ext cx="115007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STROMA</a:t>
            </a:r>
            <a:endParaRPr lang="en-US" sz="1800" dirty="0">
              <a:solidFill>
                <a:srgbClr val="000000"/>
              </a:solidFill>
              <a:latin typeface="Arial" charset="0"/>
            </a:endParaRPr>
          </a:p>
        </p:txBody>
      </p:sp>
      <p:sp>
        <p:nvSpPr>
          <p:cNvPr id="16" name="Text Box 31"/>
          <p:cNvSpPr txBox="1">
            <a:spLocks noChangeArrowheads="1"/>
          </p:cNvSpPr>
          <p:nvPr/>
        </p:nvSpPr>
        <p:spPr bwMode="auto">
          <a:xfrm>
            <a:off x="3175593" y="1307002"/>
            <a:ext cx="1952726"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Light-harvesting</a:t>
            </a:r>
            <a:br>
              <a:rPr lang="en-US" sz="1800" dirty="0" smtClean="0">
                <a:solidFill>
                  <a:srgbClr val="000000"/>
                </a:solidFill>
                <a:latin typeface="Arial" charset="0"/>
              </a:rPr>
            </a:br>
            <a:r>
              <a:rPr lang="en-US" sz="1800" dirty="0" smtClean="0">
                <a:solidFill>
                  <a:srgbClr val="000000"/>
                </a:solidFill>
                <a:latin typeface="Arial" charset="0"/>
              </a:rPr>
              <a:t>complexes</a:t>
            </a:r>
            <a:endParaRPr lang="en-US" sz="1800" dirty="0">
              <a:solidFill>
                <a:srgbClr val="000000"/>
              </a:solidFill>
              <a:latin typeface="Arial" charset="0"/>
            </a:endParaRPr>
          </a:p>
        </p:txBody>
      </p:sp>
      <p:sp>
        <p:nvSpPr>
          <p:cNvPr id="17" name="Text Box 31"/>
          <p:cNvSpPr txBox="1">
            <a:spLocks noChangeArrowheads="1"/>
          </p:cNvSpPr>
          <p:nvPr/>
        </p:nvSpPr>
        <p:spPr bwMode="auto">
          <a:xfrm>
            <a:off x="4023355" y="729061"/>
            <a:ext cx="218913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Photosystem</a:t>
            </a:r>
            <a:endParaRPr lang="en-US" sz="1800" dirty="0">
              <a:solidFill>
                <a:srgbClr val="000000"/>
              </a:solidFill>
              <a:latin typeface="Arial" charset="0"/>
            </a:endParaRPr>
          </a:p>
        </p:txBody>
      </p:sp>
      <p:sp>
        <p:nvSpPr>
          <p:cNvPr id="18" name="Text Box 31"/>
          <p:cNvSpPr txBox="1">
            <a:spLocks noChangeArrowheads="1"/>
          </p:cNvSpPr>
          <p:nvPr/>
        </p:nvSpPr>
        <p:spPr bwMode="auto">
          <a:xfrm>
            <a:off x="5159350" y="1299957"/>
            <a:ext cx="1851246"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Reaction-center</a:t>
            </a:r>
            <a:br>
              <a:rPr lang="en-US" sz="1800" dirty="0" smtClean="0">
                <a:solidFill>
                  <a:srgbClr val="000000"/>
                </a:solidFill>
                <a:latin typeface="Arial" charset="0"/>
              </a:rPr>
            </a:br>
            <a:r>
              <a:rPr lang="en-US" sz="1800" dirty="0" smtClean="0">
                <a:solidFill>
                  <a:srgbClr val="000000"/>
                </a:solidFill>
                <a:latin typeface="Arial" charset="0"/>
              </a:rPr>
              <a:t>complex</a:t>
            </a:r>
            <a:endParaRPr lang="en-US" sz="1800" dirty="0">
              <a:solidFill>
                <a:srgbClr val="000000"/>
              </a:solidFill>
              <a:latin typeface="Arial" charset="0"/>
            </a:endParaRPr>
          </a:p>
        </p:txBody>
      </p:sp>
      <p:sp>
        <p:nvSpPr>
          <p:cNvPr id="19" name="Text Box 31"/>
          <p:cNvSpPr txBox="1">
            <a:spLocks noChangeArrowheads="1"/>
          </p:cNvSpPr>
          <p:nvPr/>
        </p:nvSpPr>
        <p:spPr bwMode="auto">
          <a:xfrm>
            <a:off x="6178829" y="1964058"/>
            <a:ext cx="1851246"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Primary electron</a:t>
            </a:r>
            <a:br>
              <a:rPr lang="en-US" sz="1800" dirty="0" smtClean="0">
                <a:solidFill>
                  <a:srgbClr val="000000"/>
                </a:solidFill>
                <a:latin typeface="Arial" charset="0"/>
              </a:rPr>
            </a:br>
            <a:r>
              <a:rPr lang="en-US" sz="1800" dirty="0" smtClean="0">
                <a:solidFill>
                  <a:srgbClr val="000000"/>
                </a:solidFill>
                <a:latin typeface="Arial" charset="0"/>
              </a:rPr>
              <a:t>acceptor</a:t>
            </a:r>
            <a:endParaRPr lang="en-US" sz="1800" dirty="0">
              <a:solidFill>
                <a:srgbClr val="000000"/>
              </a:solidFill>
              <a:latin typeface="Arial" charset="0"/>
            </a:endParaRPr>
          </a:p>
        </p:txBody>
      </p:sp>
      <p:sp>
        <p:nvSpPr>
          <p:cNvPr id="20" name="Text Box 31"/>
          <p:cNvSpPr txBox="1">
            <a:spLocks noChangeArrowheads="1"/>
          </p:cNvSpPr>
          <p:nvPr/>
        </p:nvSpPr>
        <p:spPr bwMode="auto">
          <a:xfrm>
            <a:off x="1690628" y="5649778"/>
            <a:ext cx="1416819"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THYLAKOID</a:t>
            </a:r>
            <a:br>
              <a:rPr lang="en-US" sz="1800" dirty="0" smtClean="0">
                <a:solidFill>
                  <a:srgbClr val="000000"/>
                </a:solidFill>
                <a:latin typeface="Arial" charset="0"/>
              </a:rPr>
            </a:br>
            <a:r>
              <a:rPr lang="en-US" sz="1800" dirty="0" smtClean="0">
                <a:solidFill>
                  <a:srgbClr val="000000"/>
                </a:solidFill>
                <a:latin typeface="Arial" charset="0"/>
              </a:rPr>
              <a:t>SPACE</a:t>
            </a:r>
            <a:endParaRPr lang="en-US" sz="1800" dirty="0">
              <a:solidFill>
                <a:srgbClr val="000000"/>
              </a:solidFill>
              <a:latin typeface="Arial" charset="0"/>
            </a:endParaRPr>
          </a:p>
        </p:txBody>
      </p:sp>
      <p:sp>
        <p:nvSpPr>
          <p:cNvPr id="21" name="Text Box 31"/>
          <p:cNvSpPr txBox="1">
            <a:spLocks noChangeArrowheads="1"/>
          </p:cNvSpPr>
          <p:nvPr/>
        </p:nvSpPr>
        <p:spPr bwMode="auto">
          <a:xfrm>
            <a:off x="2811629" y="5966133"/>
            <a:ext cx="1088097"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Transfer</a:t>
            </a:r>
            <a:br>
              <a:rPr lang="en-US" sz="1800" dirty="0" smtClean="0">
                <a:solidFill>
                  <a:srgbClr val="000000"/>
                </a:solidFill>
                <a:latin typeface="Arial" charset="0"/>
              </a:rPr>
            </a:br>
            <a:r>
              <a:rPr lang="en-US" sz="1800" dirty="0" smtClean="0">
                <a:solidFill>
                  <a:srgbClr val="000000"/>
                </a:solidFill>
                <a:latin typeface="Arial" charset="0"/>
              </a:rPr>
              <a:t>of energy</a:t>
            </a:r>
            <a:endParaRPr lang="en-US" sz="1800" dirty="0">
              <a:solidFill>
                <a:srgbClr val="000000"/>
              </a:solidFill>
              <a:latin typeface="Arial" charset="0"/>
            </a:endParaRPr>
          </a:p>
        </p:txBody>
      </p:sp>
      <p:sp>
        <p:nvSpPr>
          <p:cNvPr id="22" name="Text Box 31"/>
          <p:cNvSpPr txBox="1">
            <a:spLocks noChangeArrowheads="1"/>
          </p:cNvSpPr>
          <p:nvPr/>
        </p:nvSpPr>
        <p:spPr bwMode="auto">
          <a:xfrm>
            <a:off x="3895188" y="5966137"/>
            <a:ext cx="1711435" cy="79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2060"/>
              </a:lnSpc>
              <a:spcBef>
                <a:spcPct val="0"/>
              </a:spcBef>
              <a:spcAft>
                <a:spcPct val="0"/>
              </a:spcAft>
            </a:pPr>
            <a:r>
              <a:rPr lang="en-US" sz="1800" dirty="0" smtClean="0">
                <a:solidFill>
                  <a:srgbClr val="000000"/>
                </a:solidFill>
                <a:latin typeface="Arial" charset="0"/>
              </a:rPr>
              <a:t>Pair of</a:t>
            </a:r>
            <a:br>
              <a:rPr lang="en-US" sz="1800" dirty="0" smtClean="0">
                <a:solidFill>
                  <a:srgbClr val="000000"/>
                </a:solidFill>
                <a:latin typeface="Arial" charset="0"/>
              </a:rPr>
            </a:br>
            <a:r>
              <a:rPr lang="en-US" sz="1800" dirty="0" smtClean="0">
                <a:solidFill>
                  <a:srgbClr val="000000"/>
                </a:solidFill>
                <a:latin typeface="Arial" charset="0"/>
              </a:rPr>
              <a:t>chlorophyll </a:t>
            </a:r>
            <a:r>
              <a:rPr lang="en-US" sz="1800" i="1" dirty="0" smtClean="0">
                <a:solidFill>
                  <a:srgbClr val="000000"/>
                </a:solidFill>
                <a:latin typeface="Arial" charset="0"/>
              </a:rPr>
              <a:t>a</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molecules</a:t>
            </a:r>
            <a:endParaRPr lang="en-US" sz="1800" dirty="0">
              <a:solidFill>
                <a:srgbClr val="000000"/>
              </a:solidFill>
              <a:latin typeface="Arial" charset="0"/>
            </a:endParaRPr>
          </a:p>
        </p:txBody>
      </p:sp>
      <p:sp>
        <p:nvSpPr>
          <p:cNvPr id="23" name="Text Box 31"/>
          <p:cNvSpPr txBox="1">
            <a:spLocks noChangeArrowheads="1"/>
          </p:cNvSpPr>
          <p:nvPr/>
        </p:nvSpPr>
        <p:spPr bwMode="auto">
          <a:xfrm>
            <a:off x="6639046" y="5744768"/>
            <a:ext cx="1530841"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Pigment</a:t>
            </a:r>
            <a:br>
              <a:rPr lang="en-US" sz="1800" dirty="0" smtClean="0">
                <a:solidFill>
                  <a:srgbClr val="000000"/>
                </a:solidFill>
                <a:latin typeface="Arial" charset="0"/>
              </a:rPr>
            </a:br>
            <a:r>
              <a:rPr lang="en-US" sz="1800" dirty="0" smtClean="0">
                <a:solidFill>
                  <a:srgbClr val="000000"/>
                </a:solidFill>
                <a:latin typeface="Arial" charset="0"/>
              </a:rPr>
              <a:t>molecules</a:t>
            </a:r>
            <a:endParaRPr lang="en-US" sz="1800" dirty="0">
              <a:solidFill>
                <a:srgbClr val="000000"/>
              </a:solidFill>
              <a:latin typeface="Arial" charset="0"/>
            </a:endParaRPr>
          </a:p>
        </p:txBody>
      </p:sp>
      <p:sp>
        <p:nvSpPr>
          <p:cNvPr id="24" name="Text Box 31"/>
          <p:cNvSpPr txBox="1">
            <a:spLocks noChangeArrowheads="1"/>
          </p:cNvSpPr>
          <p:nvPr/>
        </p:nvSpPr>
        <p:spPr bwMode="auto">
          <a:xfrm rot="16200000">
            <a:off x="-5082" y="3691289"/>
            <a:ext cx="2579517"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Thylakoid membrane</a:t>
            </a:r>
            <a:endParaRPr lang="en-US" sz="1800" dirty="0">
              <a:solidFill>
                <a:srgbClr val="000000"/>
              </a:solidFill>
              <a:latin typeface="Arial" charset="0"/>
            </a:endParaRPr>
          </a:p>
        </p:txBody>
      </p:sp>
      <p:sp>
        <p:nvSpPr>
          <p:cNvPr id="26" name="TextBox 25"/>
          <p:cNvSpPr txBox="1"/>
          <p:nvPr/>
        </p:nvSpPr>
        <p:spPr>
          <a:xfrm>
            <a:off x="195263" y="233580"/>
            <a:ext cx="8928100" cy="523220"/>
          </a:xfrm>
          <a:prstGeom prst="rect">
            <a:avLst/>
          </a:prstGeom>
          <a:noFill/>
        </p:spPr>
        <p:txBody>
          <a:bodyPr wrap="square" rtlCol="0">
            <a:spAutoFit/>
          </a:bodyPr>
          <a:lstStyle/>
          <a:p>
            <a:r>
              <a:rPr lang="en-US" sz="2800" b="1" dirty="0">
                <a:solidFill>
                  <a:srgbClr val="548235"/>
                </a:solidFill>
                <a:latin typeface="Arial"/>
                <a:cs typeface="Arial"/>
              </a:rPr>
              <a:t>Photosystems capture solar energy</a:t>
            </a:r>
            <a:endParaRPr lang="en-US" sz="2600" b="1" dirty="0">
              <a:solidFill>
                <a:srgbClr val="548235"/>
              </a:solidFill>
              <a:latin typeface="Arial"/>
              <a:cs typeface="Arial"/>
            </a:endParaRPr>
          </a:p>
        </p:txBody>
      </p:sp>
    </p:spTree>
    <p:extLst>
      <p:ext uri="{BB962C8B-B14F-4D97-AF65-F5344CB8AC3E}">
        <p14:creationId xmlns:p14="http://schemas.microsoft.com/office/powerpoint/2010/main" val="77238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r:link="rId4">
            <a:extLst>
              <a:ext uri="{28A0092B-C50C-407E-A947-70E740481C1C}">
                <a14:useLocalDpi xmlns:a14="http://schemas.microsoft.com/office/drawing/2010/main" val="0"/>
              </a:ext>
            </a:extLst>
          </a:blip>
          <a:srcRect r="37574" b="49655"/>
          <a:stretch/>
        </p:blipFill>
        <p:spPr>
          <a:xfrm>
            <a:off x="308606" y="2251988"/>
            <a:ext cx="6176767" cy="4493648"/>
          </a:xfrm>
          <a:prstGeom prst="rect">
            <a:avLst/>
          </a:prstGeom>
        </p:spPr>
      </p:pic>
      <p:grpSp>
        <p:nvGrpSpPr>
          <p:cNvPr id="4" name="Group 3"/>
          <p:cNvGrpSpPr/>
          <p:nvPr/>
        </p:nvGrpSpPr>
        <p:grpSpPr>
          <a:xfrm>
            <a:off x="533381" y="2474561"/>
            <a:ext cx="5468931" cy="3908285"/>
            <a:chOff x="780983" y="377534"/>
            <a:chExt cx="4349870" cy="2882814"/>
          </a:xfrm>
        </p:grpSpPr>
        <p:sp>
          <p:nvSpPr>
            <p:cNvPr id="6" name="TextBox 2"/>
            <p:cNvSpPr txBox="1">
              <a:spLocks noChangeArrowheads="1"/>
            </p:cNvSpPr>
            <p:nvPr/>
          </p:nvSpPr>
          <p:spPr bwMode="auto">
            <a:xfrm>
              <a:off x="780983" y="377534"/>
              <a:ext cx="37830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400"/>
                </a:lnSpc>
              </a:pPr>
              <a:r>
                <a:rPr lang="en-US" sz="1200" b="1" dirty="0">
                  <a:solidFill>
                    <a:srgbClr val="000000"/>
                  </a:solidFill>
                  <a:latin typeface="Arial"/>
                  <a:ea typeface="ＭＳ Ｐゴシック" charset="0"/>
                </a:rPr>
                <a:t>Light</a:t>
              </a:r>
            </a:p>
          </p:txBody>
        </p:sp>
        <p:sp>
          <p:nvSpPr>
            <p:cNvPr id="7" name="TextBox 7"/>
            <p:cNvSpPr txBox="1">
              <a:spLocks noChangeArrowheads="1"/>
            </p:cNvSpPr>
            <p:nvPr/>
          </p:nvSpPr>
          <p:spPr bwMode="auto">
            <a:xfrm>
              <a:off x="2558923" y="417221"/>
              <a:ext cx="1120499" cy="3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300"/>
                </a:lnSpc>
              </a:pPr>
              <a:r>
                <a:rPr lang="en-US" sz="1200" b="1" dirty="0" smtClean="0">
                  <a:solidFill>
                    <a:srgbClr val="000000"/>
                  </a:solidFill>
                  <a:latin typeface="Arial"/>
                  <a:ea typeface="ＭＳ Ｐゴシック" charset="0"/>
                </a:rPr>
                <a:t>Electron</a:t>
              </a:r>
            </a:p>
            <a:p>
              <a:pPr algn="ctr" eaLnBrk="0" hangingPunct="0">
                <a:lnSpc>
                  <a:spcPts val="1300"/>
                </a:lnSpc>
              </a:pPr>
              <a:r>
                <a:rPr lang="en-US" sz="1200" b="1" dirty="0" smtClean="0">
                  <a:solidFill>
                    <a:srgbClr val="000000"/>
                  </a:solidFill>
                  <a:latin typeface="Arial"/>
                  <a:ea typeface="ＭＳ Ｐゴシック" charset="0"/>
                </a:rPr>
                <a:t>transport chain</a:t>
              </a:r>
              <a:endParaRPr lang="en-US" sz="1200" b="1" dirty="0">
                <a:solidFill>
                  <a:srgbClr val="000000"/>
                </a:solidFill>
                <a:latin typeface="Arial"/>
                <a:ea typeface="ＭＳ Ｐゴシック" charset="0"/>
              </a:endParaRPr>
            </a:p>
          </p:txBody>
        </p:sp>
        <p:sp>
          <p:nvSpPr>
            <p:cNvPr id="8" name="TextBox 9"/>
            <p:cNvSpPr txBox="1">
              <a:spLocks noChangeArrowheads="1"/>
            </p:cNvSpPr>
            <p:nvPr/>
          </p:nvSpPr>
          <p:spPr bwMode="auto">
            <a:xfrm>
              <a:off x="3871846" y="377534"/>
              <a:ext cx="37830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400"/>
                </a:lnSpc>
              </a:pPr>
              <a:r>
                <a:rPr lang="en-US" sz="1200" b="1">
                  <a:solidFill>
                    <a:srgbClr val="000000"/>
                  </a:solidFill>
                  <a:latin typeface="Arial"/>
                  <a:ea typeface="ＭＳ Ｐゴシック" charset="0"/>
                </a:rPr>
                <a:t>Light</a:t>
              </a:r>
            </a:p>
          </p:txBody>
        </p:sp>
        <p:sp>
          <p:nvSpPr>
            <p:cNvPr id="10" name="TextBox 5"/>
            <p:cNvSpPr txBox="1">
              <a:spLocks noChangeArrowheads="1"/>
            </p:cNvSpPr>
            <p:nvPr/>
          </p:nvSpPr>
          <p:spPr bwMode="auto">
            <a:xfrm>
              <a:off x="2059813" y="935246"/>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1" name="TextBox 6"/>
            <p:cNvSpPr txBox="1">
              <a:spLocks noChangeArrowheads="1"/>
            </p:cNvSpPr>
            <p:nvPr/>
          </p:nvSpPr>
          <p:spPr bwMode="auto">
            <a:xfrm>
              <a:off x="2285238" y="485984"/>
              <a:ext cx="15709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2" name="TextBox 23"/>
            <p:cNvSpPr txBox="1">
              <a:spLocks noChangeArrowheads="1"/>
            </p:cNvSpPr>
            <p:nvPr/>
          </p:nvSpPr>
          <p:spPr bwMode="auto">
            <a:xfrm>
              <a:off x="2245551" y="2384634"/>
              <a:ext cx="15709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3" name="TextBox 24"/>
            <p:cNvSpPr txBox="1">
              <a:spLocks noChangeArrowheads="1"/>
            </p:cNvSpPr>
            <p:nvPr/>
          </p:nvSpPr>
          <p:spPr bwMode="auto">
            <a:xfrm>
              <a:off x="2601151" y="249417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4" name="TextBox 25"/>
            <p:cNvSpPr txBox="1">
              <a:spLocks noChangeArrowheads="1"/>
            </p:cNvSpPr>
            <p:nvPr/>
          </p:nvSpPr>
          <p:spPr bwMode="auto">
            <a:xfrm>
              <a:off x="3036126" y="258942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5" name="TextBox 26"/>
            <p:cNvSpPr txBox="1">
              <a:spLocks noChangeArrowheads="1"/>
            </p:cNvSpPr>
            <p:nvPr/>
          </p:nvSpPr>
          <p:spPr bwMode="auto">
            <a:xfrm>
              <a:off x="3831463" y="254497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6" name="TextBox 27"/>
            <p:cNvSpPr txBox="1">
              <a:spLocks noChangeArrowheads="1"/>
            </p:cNvSpPr>
            <p:nvPr/>
          </p:nvSpPr>
          <p:spPr bwMode="auto">
            <a:xfrm>
              <a:off x="4637913" y="268467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7" name="TextBox 28"/>
            <p:cNvSpPr txBox="1">
              <a:spLocks noChangeArrowheads="1"/>
            </p:cNvSpPr>
            <p:nvPr/>
          </p:nvSpPr>
          <p:spPr bwMode="auto">
            <a:xfrm>
              <a:off x="4771263" y="309107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23" name="TextBox 3"/>
            <p:cNvSpPr txBox="1">
              <a:spLocks noChangeArrowheads="1"/>
            </p:cNvSpPr>
            <p:nvPr/>
          </p:nvSpPr>
          <p:spPr bwMode="auto">
            <a:xfrm>
              <a:off x="1186884" y="571233"/>
              <a:ext cx="88646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sz="1100" b="1" dirty="0" smtClean="0">
                  <a:solidFill>
                    <a:srgbClr val="000000"/>
                  </a:solidFill>
                  <a:latin typeface="Arial"/>
                  <a:ea typeface="ＭＳ Ｐゴシック" charset="0"/>
                </a:rPr>
                <a:t>Photosystem</a:t>
              </a:r>
            </a:p>
            <a:p>
              <a:pPr algn="ctr" eaLnBrk="0" hangingPunct="0"/>
              <a:r>
                <a:rPr lang="en-US" sz="1100" b="1" dirty="0" smtClean="0">
                  <a:solidFill>
                    <a:srgbClr val="000000"/>
                  </a:solidFill>
                  <a:latin typeface="Times New Roman" pitchFamily="18" charset="0"/>
                  <a:ea typeface="ＭＳ Ｐゴシック" charset="0"/>
                  <a:cs typeface="Times New Roman" pitchFamily="18" charset="0"/>
                </a:rPr>
                <a:t>II</a:t>
              </a:r>
              <a:endParaRPr lang="en-US" sz="1100" b="1" dirty="0">
                <a:solidFill>
                  <a:srgbClr val="000000"/>
                </a:solidFill>
                <a:latin typeface="Times New Roman" pitchFamily="18" charset="0"/>
                <a:ea typeface="ＭＳ Ｐゴシック" charset="0"/>
                <a:cs typeface="Times New Roman" pitchFamily="18" charset="0"/>
              </a:endParaRPr>
            </a:p>
          </p:txBody>
        </p:sp>
        <p:sp>
          <p:nvSpPr>
            <p:cNvPr id="24" name="TextBox 3"/>
            <p:cNvSpPr txBox="1">
              <a:spLocks noChangeArrowheads="1"/>
            </p:cNvSpPr>
            <p:nvPr/>
          </p:nvSpPr>
          <p:spPr bwMode="auto">
            <a:xfrm>
              <a:off x="4244392" y="573404"/>
              <a:ext cx="88646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sz="1100" b="1" dirty="0" smtClean="0">
                  <a:solidFill>
                    <a:srgbClr val="000000"/>
                  </a:solidFill>
                  <a:latin typeface="Arial"/>
                  <a:ea typeface="ＭＳ Ｐゴシック" charset="0"/>
                </a:rPr>
                <a:t>Photosystem</a:t>
              </a:r>
            </a:p>
            <a:p>
              <a:pPr algn="ctr" eaLnBrk="0" hangingPunct="0"/>
              <a:r>
                <a:rPr lang="en-US" sz="1100" b="1" dirty="0" smtClean="0">
                  <a:solidFill>
                    <a:srgbClr val="000000"/>
                  </a:solidFill>
                  <a:latin typeface="Times New Roman" pitchFamily="18" charset="0"/>
                  <a:ea typeface="ＭＳ Ｐゴシック" charset="0"/>
                  <a:cs typeface="Times New Roman" pitchFamily="18" charset="0"/>
                </a:rPr>
                <a:t>I</a:t>
              </a:r>
              <a:endParaRPr lang="en-US" sz="1100" b="1" dirty="0">
                <a:solidFill>
                  <a:srgbClr val="000000"/>
                </a:solidFill>
                <a:latin typeface="Times New Roman" pitchFamily="18" charset="0"/>
                <a:ea typeface="ＭＳ Ｐゴシック" charset="0"/>
                <a:cs typeface="Times New Roman" pitchFamily="18" charset="0"/>
              </a:endParaRPr>
            </a:p>
          </p:txBody>
        </p:sp>
        <p:sp>
          <p:nvSpPr>
            <p:cNvPr id="29" name="TextBox 23"/>
            <p:cNvSpPr txBox="1">
              <a:spLocks noChangeArrowheads="1"/>
            </p:cNvSpPr>
            <p:nvPr/>
          </p:nvSpPr>
          <p:spPr bwMode="auto">
            <a:xfrm>
              <a:off x="1833130" y="2835984"/>
              <a:ext cx="15709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30" name="TextBox 23"/>
            <p:cNvSpPr txBox="1">
              <a:spLocks noChangeArrowheads="1"/>
            </p:cNvSpPr>
            <p:nvPr/>
          </p:nvSpPr>
          <p:spPr bwMode="auto">
            <a:xfrm>
              <a:off x="910561" y="2673477"/>
              <a:ext cx="26449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H</a:t>
              </a:r>
              <a:r>
                <a:rPr lang="en-US" sz="1100" b="1" baseline="-25000" dirty="0" smtClean="0">
                  <a:solidFill>
                    <a:srgbClr val="000000"/>
                  </a:solidFill>
                  <a:latin typeface="Arial"/>
                  <a:ea typeface="ＭＳ Ｐゴシック" charset="0"/>
                </a:rPr>
                <a:t>2</a:t>
              </a:r>
              <a:r>
                <a:rPr lang="en-US" sz="1100" b="1" dirty="0" smtClean="0">
                  <a:solidFill>
                    <a:srgbClr val="000000"/>
                  </a:solidFill>
                  <a:latin typeface="Arial"/>
                  <a:ea typeface="ＭＳ Ｐゴシック" charset="0"/>
                </a:rPr>
                <a:t>O</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31" name="TextBox 23"/>
            <p:cNvSpPr txBox="1">
              <a:spLocks noChangeArrowheads="1"/>
            </p:cNvSpPr>
            <p:nvPr/>
          </p:nvSpPr>
          <p:spPr bwMode="auto">
            <a:xfrm>
              <a:off x="1377181" y="2820656"/>
              <a:ext cx="16190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O</a:t>
              </a:r>
              <a:r>
                <a:rPr lang="en-US" sz="1100" b="1" baseline="-25000" dirty="0" smtClean="0">
                  <a:solidFill>
                    <a:srgbClr val="000000"/>
                  </a:solidFill>
                  <a:latin typeface="Arial"/>
                  <a:ea typeface="ＭＳ Ｐゴシック" charset="0"/>
                </a:rPr>
                <a:t>2</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32" name="TextBox 23"/>
            <p:cNvSpPr txBox="1">
              <a:spLocks noChangeArrowheads="1"/>
            </p:cNvSpPr>
            <p:nvPr/>
          </p:nvSpPr>
          <p:spPr bwMode="auto">
            <a:xfrm>
              <a:off x="1715656" y="2823284"/>
              <a:ext cx="78548"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2</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33" name="TextBox 23"/>
            <p:cNvSpPr txBox="1">
              <a:spLocks noChangeArrowheads="1"/>
            </p:cNvSpPr>
            <p:nvPr/>
          </p:nvSpPr>
          <p:spPr bwMode="auto">
            <a:xfrm>
              <a:off x="1601124" y="2836404"/>
              <a:ext cx="8175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Times New Roman" pitchFamily="18" charset="0"/>
                  <a:ea typeface="ＭＳ Ｐゴシック" charset="0"/>
                  <a:cs typeface="Times New Roman" pitchFamily="18" charset="0"/>
                </a:rPr>
                <a:t>+</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34" name="Freeform 33"/>
            <p:cNvSpPr/>
            <p:nvPr/>
          </p:nvSpPr>
          <p:spPr>
            <a:xfrm>
              <a:off x="1254919" y="2921794"/>
              <a:ext cx="80962" cy="0"/>
            </a:xfrm>
            <a:custGeom>
              <a:avLst/>
              <a:gdLst>
                <a:gd name="connsiteX0" fmla="*/ 0 w 80962"/>
                <a:gd name="connsiteY0" fmla="*/ 0 h 0"/>
                <a:gd name="connsiteX1" fmla="*/ 80962 w 80962"/>
                <a:gd name="connsiteY1" fmla="*/ 0 h 0"/>
              </a:gdLst>
              <a:ahLst/>
              <a:cxnLst>
                <a:cxn ang="0">
                  <a:pos x="connsiteX0" y="connsiteY0"/>
                </a:cxn>
                <a:cxn ang="0">
                  <a:pos x="connsiteX1" y="connsiteY1"/>
                </a:cxn>
              </a:cxnLst>
              <a:rect l="l" t="t" r="r" b="b"/>
              <a:pathLst>
                <a:path w="80962">
                  <a:moveTo>
                    <a:pt x="0" y="0"/>
                  </a:moveTo>
                  <a:lnTo>
                    <a:pt x="80962" y="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35" name="TextBox 23"/>
            <p:cNvSpPr txBox="1">
              <a:spLocks noChangeArrowheads="1"/>
            </p:cNvSpPr>
            <p:nvPr/>
          </p:nvSpPr>
          <p:spPr bwMode="auto">
            <a:xfrm>
              <a:off x="1264476" y="2764422"/>
              <a:ext cx="78548"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1</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36" name="TextBox 23"/>
            <p:cNvSpPr txBox="1">
              <a:spLocks noChangeArrowheads="1"/>
            </p:cNvSpPr>
            <p:nvPr/>
          </p:nvSpPr>
          <p:spPr bwMode="auto">
            <a:xfrm>
              <a:off x="1261308" y="2905166"/>
              <a:ext cx="78548"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2</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28" name="Freeform 27"/>
            <p:cNvSpPr/>
            <p:nvPr/>
          </p:nvSpPr>
          <p:spPr>
            <a:xfrm>
              <a:off x="2183607" y="778606"/>
              <a:ext cx="1821656" cy="105752"/>
            </a:xfrm>
            <a:custGeom>
              <a:avLst/>
              <a:gdLst>
                <a:gd name="connsiteX0" fmla="*/ 6350 w 1464119"/>
                <a:gd name="connsiteY0" fmla="*/ 99402 h 105752"/>
                <a:gd name="connsiteX1" fmla="*/ 59931 w 1464119"/>
                <a:gd name="connsiteY1" fmla="*/ 43560 h 105752"/>
                <a:gd name="connsiteX2" fmla="*/ 715073 w 1464119"/>
                <a:gd name="connsiteY2" fmla="*/ 43560 h 105752"/>
                <a:gd name="connsiteX3" fmla="*/ 752220 w 1464119"/>
                <a:gd name="connsiteY3" fmla="*/ 6350 h 105752"/>
                <a:gd name="connsiteX4" fmla="*/ 789355 w 1464119"/>
                <a:gd name="connsiteY4" fmla="*/ 43560 h 105752"/>
                <a:gd name="connsiteX5" fmla="*/ 1404315 w 1464119"/>
                <a:gd name="connsiteY5" fmla="*/ 43560 h 105752"/>
                <a:gd name="connsiteX6" fmla="*/ 1457769 w 1464119"/>
                <a:gd name="connsiteY6" fmla="*/ 99402 h 10575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464119" h="105752">
                  <a:moveTo>
                    <a:pt x="6350" y="99402"/>
                  </a:moveTo>
                  <a:cubicBezTo>
                    <a:pt x="6350" y="99402"/>
                    <a:pt x="13373" y="43560"/>
                    <a:pt x="59931" y="43560"/>
                  </a:cubicBezTo>
                  <a:lnTo>
                    <a:pt x="715073" y="43560"/>
                  </a:lnTo>
                  <a:cubicBezTo>
                    <a:pt x="729335" y="43560"/>
                    <a:pt x="752220" y="6350"/>
                    <a:pt x="752220" y="6350"/>
                  </a:cubicBezTo>
                  <a:cubicBezTo>
                    <a:pt x="752220" y="6350"/>
                    <a:pt x="775068" y="43560"/>
                    <a:pt x="789355" y="43560"/>
                  </a:cubicBezTo>
                  <a:lnTo>
                    <a:pt x="1404315" y="43560"/>
                  </a:lnTo>
                  <a:cubicBezTo>
                    <a:pt x="1450822" y="43560"/>
                    <a:pt x="1457769" y="99402"/>
                    <a:pt x="1457769" y="99402"/>
                  </a:cubicBezTo>
                </a:path>
              </a:pathLst>
            </a:cu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eaLnBrk="0" hangingPunct="0"/>
              <a:endParaRPr lang="zh-CN" altLang="en-US" b="1">
                <a:solidFill>
                  <a:srgbClr val="000000"/>
                </a:solidFill>
              </a:endParaRPr>
            </a:p>
          </p:txBody>
        </p:sp>
        <p:sp>
          <p:nvSpPr>
            <p:cNvPr id="47" name="TextBox 6"/>
            <p:cNvSpPr txBox="1">
              <a:spLocks noChangeArrowheads="1"/>
            </p:cNvSpPr>
            <p:nvPr/>
          </p:nvSpPr>
          <p:spPr bwMode="auto">
            <a:xfrm>
              <a:off x="1608005" y="1612330"/>
              <a:ext cx="44884" cy="1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100"/>
                </a:lnSpc>
              </a:pPr>
              <a:r>
                <a:rPr lang="en-US" sz="700" b="1" dirty="0" smtClean="0">
                  <a:solidFill>
                    <a:srgbClr val="000000"/>
                  </a:solidFill>
                  <a:latin typeface="Times New Roman" pitchFamily="18" charset="0"/>
                  <a:ea typeface="ＭＳ Ｐゴシック" charset="0"/>
                  <a:cs typeface="Times New Roman" pitchFamily="18" charset="0"/>
                </a:rPr>
                <a:t>–</a:t>
              </a:r>
              <a:endParaRPr lang="en-US" sz="700" b="1" dirty="0">
                <a:solidFill>
                  <a:srgbClr val="000000"/>
                </a:solidFill>
                <a:latin typeface="Times New Roman" pitchFamily="18" charset="0"/>
                <a:ea typeface="ＭＳ Ｐゴシック" charset="0"/>
                <a:cs typeface="Times New Roman" pitchFamily="18" charset="0"/>
              </a:endParaRPr>
            </a:p>
          </p:txBody>
        </p:sp>
        <p:sp>
          <p:nvSpPr>
            <p:cNvPr id="48" name="TextBox 16"/>
            <p:cNvSpPr txBox="1">
              <a:spLocks noChangeArrowheads="1"/>
            </p:cNvSpPr>
            <p:nvPr/>
          </p:nvSpPr>
          <p:spPr bwMode="auto">
            <a:xfrm>
              <a:off x="1446213" y="2512758"/>
              <a:ext cx="44884" cy="1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100"/>
                </a:lnSpc>
              </a:pPr>
              <a:r>
                <a:rPr lang="en-US" sz="700" b="1" dirty="0" smtClean="0">
                  <a:solidFill>
                    <a:srgbClr val="000000"/>
                  </a:solidFill>
                  <a:latin typeface="Times New Roman" pitchFamily="18" charset="0"/>
                  <a:ea typeface="ＭＳ Ｐゴシック" charset="0"/>
                  <a:cs typeface="Times New Roman" pitchFamily="18" charset="0"/>
                </a:rPr>
                <a:t>–</a:t>
              </a:r>
              <a:endParaRPr lang="en-US" sz="700" b="1" dirty="0">
                <a:solidFill>
                  <a:srgbClr val="000000"/>
                </a:solidFill>
                <a:latin typeface="Times New Roman" pitchFamily="18" charset="0"/>
                <a:ea typeface="ＭＳ Ｐゴシック" charset="0"/>
                <a:cs typeface="Times New Roman" pitchFamily="18" charset="0"/>
              </a:endParaRPr>
            </a:p>
          </p:txBody>
        </p:sp>
        <p:sp>
          <p:nvSpPr>
            <p:cNvPr id="49" name="TextBox 16"/>
            <p:cNvSpPr txBox="1">
              <a:spLocks noChangeArrowheads="1"/>
            </p:cNvSpPr>
            <p:nvPr/>
          </p:nvSpPr>
          <p:spPr bwMode="auto">
            <a:xfrm>
              <a:off x="1508683" y="2451091"/>
              <a:ext cx="44884" cy="1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100"/>
                </a:lnSpc>
              </a:pPr>
              <a:r>
                <a:rPr lang="en-US" sz="700" b="1" dirty="0" smtClean="0">
                  <a:solidFill>
                    <a:srgbClr val="000000"/>
                  </a:solidFill>
                  <a:latin typeface="Times New Roman" pitchFamily="18" charset="0"/>
                  <a:ea typeface="ＭＳ Ｐゴシック" charset="0"/>
                  <a:cs typeface="Times New Roman" pitchFamily="18" charset="0"/>
                </a:rPr>
                <a:t>–</a:t>
              </a:r>
              <a:endParaRPr lang="en-US" sz="700" b="1" dirty="0">
                <a:solidFill>
                  <a:srgbClr val="000000"/>
                </a:solidFill>
                <a:latin typeface="Times New Roman" pitchFamily="18" charset="0"/>
                <a:ea typeface="ＭＳ Ｐゴシック" charset="0"/>
                <a:cs typeface="Times New Roman" pitchFamily="18" charset="0"/>
              </a:endParaRPr>
            </a:p>
          </p:txBody>
        </p:sp>
        <p:sp>
          <p:nvSpPr>
            <p:cNvPr id="50" name="TextBox 6"/>
            <p:cNvSpPr txBox="1">
              <a:spLocks noChangeArrowheads="1"/>
            </p:cNvSpPr>
            <p:nvPr/>
          </p:nvSpPr>
          <p:spPr bwMode="auto">
            <a:xfrm>
              <a:off x="4688866" y="1536828"/>
              <a:ext cx="44884" cy="1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100"/>
                </a:lnSpc>
              </a:pPr>
              <a:r>
                <a:rPr lang="en-US" sz="700" b="1" dirty="0" smtClean="0">
                  <a:solidFill>
                    <a:srgbClr val="000000"/>
                  </a:solidFill>
                  <a:latin typeface="Times New Roman" pitchFamily="18" charset="0"/>
                  <a:ea typeface="ＭＳ Ｐゴシック" charset="0"/>
                  <a:cs typeface="Times New Roman" pitchFamily="18" charset="0"/>
                </a:rPr>
                <a:t>–</a:t>
              </a:r>
              <a:endParaRPr lang="en-US" sz="700" b="1" dirty="0">
                <a:solidFill>
                  <a:srgbClr val="000000"/>
                </a:solidFill>
                <a:latin typeface="Times New Roman" pitchFamily="18" charset="0"/>
                <a:ea typeface="ＭＳ Ｐゴシック" charset="0"/>
                <a:cs typeface="Times New Roman" pitchFamily="18" charset="0"/>
              </a:endParaRPr>
            </a:p>
          </p:txBody>
        </p:sp>
      </p:grpSp>
      <p:sp>
        <p:nvSpPr>
          <p:cNvPr id="43" name="Title 1"/>
          <p:cNvSpPr>
            <a:spLocks noGrp="1"/>
          </p:cNvSpPr>
          <p:nvPr>
            <p:ph type="title"/>
          </p:nvPr>
        </p:nvSpPr>
        <p:spPr>
          <a:xfrm>
            <a:off x="253837" y="-19050"/>
            <a:ext cx="8229600" cy="990600"/>
          </a:xfrm>
        </p:spPr>
        <p:txBody>
          <a:bodyPr/>
          <a:lstStyle/>
          <a:p>
            <a:r>
              <a:rPr lang="en-US" b="1" dirty="0" smtClean="0">
                <a:solidFill>
                  <a:schemeClr val="accent6">
                    <a:lumMod val="75000"/>
                  </a:schemeClr>
                </a:solidFill>
                <a:latin typeface="Arial"/>
                <a:cs typeface="Arial"/>
              </a:rPr>
              <a:t>Light reactions</a:t>
            </a:r>
            <a:endParaRPr lang="en-US" b="1" dirty="0">
              <a:solidFill>
                <a:schemeClr val="accent6">
                  <a:lumMod val="75000"/>
                </a:schemeClr>
              </a:solidFill>
              <a:latin typeface="Arial"/>
              <a:cs typeface="Arial"/>
            </a:endParaRPr>
          </a:p>
        </p:txBody>
      </p:sp>
      <p:sp>
        <p:nvSpPr>
          <p:cNvPr id="44" name="Content Placeholder 2"/>
          <p:cNvSpPr txBox="1">
            <a:spLocks/>
          </p:cNvSpPr>
          <p:nvPr/>
        </p:nvSpPr>
        <p:spPr>
          <a:xfrm>
            <a:off x="457200" y="913670"/>
            <a:ext cx="8686800" cy="189844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lvl="1">
              <a:spcBef>
                <a:spcPts val="750"/>
              </a:spcBef>
            </a:pPr>
            <a:r>
              <a:rPr lang="en-US" sz="2400" dirty="0">
                <a:latin typeface="Arial"/>
                <a:cs typeface="Arial"/>
              </a:rPr>
              <a:t>Photosystem II and Photosystem I work together to form ATP and NADPH</a:t>
            </a:r>
            <a:r>
              <a:rPr lang="en-US" sz="2400" dirty="0" smtClean="0">
                <a:latin typeface="Arial"/>
                <a:cs typeface="Arial"/>
              </a:rPr>
              <a:t>*</a:t>
            </a:r>
          </a:p>
          <a:p>
            <a:r>
              <a:rPr lang="en-US" sz="2400" dirty="0" smtClean="0">
                <a:latin typeface="Arial"/>
                <a:cs typeface="Arial"/>
              </a:rPr>
              <a:t>Photosystem II and I connected by electron transport chain</a:t>
            </a:r>
          </a:p>
        </p:txBody>
      </p:sp>
      <p:sp>
        <p:nvSpPr>
          <p:cNvPr id="3" name="Rectangle 2"/>
          <p:cNvSpPr/>
          <p:nvPr/>
        </p:nvSpPr>
        <p:spPr>
          <a:xfrm>
            <a:off x="6485373" y="5550625"/>
            <a:ext cx="2658627" cy="1205458"/>
          </a:xfrm>
          <a:prstGeom prst="rect">
            <a:avLst/>
          </a:prstGeom>
        </p:spPr>
        <p:txBody>
          <a:bodyPr wrap="square">
            <a:spAutoFit/>
          </a:bodyPr>
          <a:lstStyle/>
          <a:p>
            <a:pPr marL="274320" lvl="1" indent="0">
              <a:lnSpc>
                <a:spcPct val="90000"/>
              </a:lnSpc>
              <a:buNone/>
            </a:pPr>
            <a:r>
              <a:rPr lang="en-US" sz="2000" dirty="0">
                <a:latin typeface="Arial"/>
                <a:cs typeface="Arial"/>
              </a:rPr>
              <a:t>*</a:t>
            </a:r>
            <a:r>
              <a:rPr lang="en-US" sz="2000" dirty="0" err="1">
                <a:latin typeface="Arial"/>
                <a:cs typeface="Arial"/>
              </a:rPr>
              <a:t>Nicotinamide</a:t>
            </a:r>
            <a:r>
              <a:rPr lang="en-US" sz="2000" dirty="0">
                <a:latin typeface="Arial"/>
                <a:cs typeface="Arial"/>
              </a:rPr>
              <a:t> </a:t>
            </a:r>
            <a:r>
              <a:rPr lang="en-US" sz="2000" dirty="0" smtClean="0">
                <a:latin typeface="Arial"/>
                <a:cs typeface="Arial"/>
              </a:rPr>
              <a:t>  adenine </a:t>
            </a:r>
            <a:r>
              <a:rPr lang="en-US" sz="2000" dirty="0">
                <a:latin typeface="Arial"/>
                <a:cs typeface="Arial"/>
              </a:rPr>
              <a:t>dinucleotide phosphate</a:t>
            </a:r>
          </a:p>
        </p:txBody>
      </p:sp>
    </p:spTree>
    <p:extLst>
      <p:ext uri="{BB962C8B-B14F-4D97-AF65-F5344CB8AC3E}">
        <p14:creationId xmlns:p14="http://schemas.microsoft.com/office/powerpoint/2010/main" val="2064851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iobook_photosyn_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552" y="481617"/>
            <a:ext cx="7708900" cy="5867400"/>
          </a:xfrm>
          <a:prstGeom prst="rect">
            <a:avLst/>
          </a:prstGeom>
        </p:spPr>
      </p:pic>
    </p:spTree>
    <p:extLst>
      <p:ext uri="{BB962C8B-B14F-4D97-AF65-F5344CB8AC3E}">
        <p14:creationId xmlns:p14="http://schemas.microsoft.com/office/powerpoint/2010/main" val="3660208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637032" y="213360"/>
            <a:ext cx="7869936" cy="6431280"/>
          </a:xfrm>
          <a:prstGeom prst="rect">
            <a:avLst/>
          </a:prstGeom>
        </p:spPr>
      </p:pic>
      <p:sp>
        <p:nvSpPr>
          <p:cNvPr id="6" name="TextBox 2"/>
          <p:cNvSpPr txBox="1">
            <a:spLocks noChangeArrowheads="1"/>
          </p:cNvSpPr>
          <p:nvPr/>
        </p:nvSpPr>
        <p:spPr bwMode="auto">
          <a:xfrm>
            <a:off x="780983" y="377534"/>
            <a:ext cx="37830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400"/>
              </a:lnSpc>
            </a:pPr>
            <a:r>
              <a:rPr lang="en-US" sz="1200" b="1" dirty="0">
                <a:solidFill>
                  <a:srgbClr val="000000"/>
                </a:solidFill>
                <a:latin typeface="Arial"/>
                <a:ea typeface="ＭＳ Ｐゴシック" charset="0"/>
              </a:rPr>
              <a:t>Light</a:t>
            </a:r>
          </a:p>
        </p:txBody>
      </p:sp>
      <p:sp>
        <p:nvSpPr>
          <p:cNvPr id="7" name="TextBox 7"/>
          <p:cNvSpPr txBox="1">
            <a:spLocks noChangeArrowheads="1"/>
          </p:cNvSpPr>
          <p:nvPr/>
        </p:nvSpPr>
        <p:spPr bwMode="auto">
          <a:xfrm>
            <a:off x="2558923" y="417221"/>
            <a:ext cx="1120499" cy="3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300"/>
              </a:lnSpc>
            </a:pPr>
            <a:r>
              <a:rPr lang="en-US" sz="1200" b="1" dirty="0" smtClean="0">
                <a:solidFill>
                  <a:srgbClr val="000000"/>
                </a:solidFill>
                <a:latin typeface="Arial"/>
                <a:ea typeface="ＭＳ Ｐゴシック" charset="0"/>
              </a:rPr>
              <a:t>Electron</a:t>
            </a:r>
          </a:p>
          <a:p>
            <a:pPr algn="ctr" eaLnBrk="0" hangingPunct="0">
              <a:lnSpc>
                <a:spcPts val="1300"/>
              </a:lnSpc>
            </a:pPr>
            <a:r>
              <a:rPr lang="en-US" sz="1200" b="1" dirty="0" smtClean="0">
                <a:solidFill>
                  <a:srgbClr val="000000"/>
                </a:solidFill>
                <a:latin typeface="Arial"/>
                <a:ea typeface="ＭＳ Ｐゴシック" charset="0"/>
              </a:rPr>
              <a:t>transport chain</a:t>
            </a:r>
            <a:endParaRPr lang="en-US" sz="1200" b="1" dirty="0">
              <a:solidFill>
                <a:srgbClr val="000000"/>
              </a:solidFill>
              <a:latin typeface="Arial"/>
              <a:ea typeface="ＭＳ Ｐゴシック" charset="0"/>
            </a:endParaRPr>
          </a:p>
        </p:txBody>
      </p:sp>
      <p:sp>
        <p:nvSpPr>
          <p:cNvPr id="8" name="TextBox 9"/>
          <p:cNvSpPr txBox="1">
            <a:spLocks noChangeArrowheads="1"/>
          </p:cNvSpPr>
          <p:nvPr/>
        </p:nvSpPr>
        <p:spPr bwMode="auto">
          <a:xfrm>
            <a:off x="3871846" y="377534"/>
            <a:ext cx="378309"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400"/>
              </a:lnSpc>
            </a:pPr>
            <a:r>
              <a:rPr lang="en-US" sz="1200" b="1">
                <a:solidFill>
                  <a:srgbClr val="000000"/>
                </a:solidFill>
                <a:latin typeface="Arial"/>
                <a:ea typeface="ＭＳ Ｐゴシック" charset="0"/>
              </a:rPr>
              <a:t>Light</a:t>
            </a:r>
          </a:p>
        </p:txBody>
      </p:sp>
      <p:sp>
        <p:nvSpPr>
          <p:cNvPr id="9" name="TextBox 38"/>
          <p:cNvSpPr txBox="1">
            <a:spLocks noChangeArrowheads="1"/>
          </p:cNvSpPr>
          <p:nvPr/>
        </p:nvSpPr>
        <p:spPr bwMode="auto">
          <a:xfrm>
            <a:off x="7888597" y="2778630"/>
            <a:ext cx="423193"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sz="1100" b="1" dirty="0" smtClean="0">
                <a:solidFill>
                  <a:srgbClr val="000000"/>
                </a:solidFill>
                <a:latin typeface="Arial"/>
                <a:ea typeface="ＭＳ Ｐゴシック" charset="0"/>
              </a:rPr>
              <a:t>To</a:t>
            </a:r>
          </a:p>
          <a:p>
            <a:pPr algn="ctr" eaLnBrk="0" hangingPunct="0"/>
            <a:r>
              <a:rPr lang="en-US" sz="1100" b="1" dirty="0" smtClean="0">
                <a:solidFill>
                  <a:srgbClr val="000000"/>
                </a:solidFill>
                <a:latin typeface="Arial"/>
                <a:ea typeface="ＭＳ Ｐゴシック" charset="0"/>
              </a:rPr>
              <a:t>Calvin</a:t>
            </a:r>
          </a:p>
          <a:p>
            <a:pPr algn="ctr" eaLnBrk="0" hangingPunct="0"/>
            <a:r>
              <a:rPr lang="en-US" sz="1100" b="1" dirty="0" smtClean="0">
                <a:solidFill>
                  <a:srgbClr val="000000"/>
                </a:solidFill>
                <a:latin typeface="Arial"/>
                <a:ea typeface="ＭＳ Ｐゴシック" charset="0"/>
              </a:rPr>
              <a:t>Cycle</a:t>
            </a:r>
            <a:endParaRPr lang="en-US" sz="1100" b="1" dirty="0">
              <a:solidFill>
                <a:srgbClr val="000000"/>
              </a:solidFill>
              <a:latin typeface="Arial"/>
              <a:ea typeface="ＭＳ Ｐゴシック" charset="0"/>
            </a:endParaRPr>
          </a:p>
        </p:txBody>
      </p:sp>
      <p:sp>
        <p:nvSpPr>
          <p:cNvPr id="12" name="TextBox 5"/>
          <p:cNvSpPr txBox="1">
            <a:spLocks noChangeArrowheads="1"/>
          </p:cNvSpPr>
          <p:nvPr/>
        </p:nvSpPr>
        <p:spPr bwMode="auto">
          <a:xfrm>
            <a:off x="2059813" y="935246"/>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3" name="TextBox 6"/>
          <p:cNvSpPr txBox="1">
            <a:spLocks noChangeArrowheads="1"/>
          </p:cNvSpPr>
          <p:nvPr/>
        </p:nvSpPr>
        <p:spPr bwMode="auto">
          <a:xfrm>
            <a:off x="2285238" y="485984"/>
            <a:ext cx="15709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4" name="TextBox 23"/>
          <p:cNvSpPr txBox="1">
            <a:spLocks noChangeArrowheads="1"/>
          </p:cNvSpPr>
          <p:nvPr/>
        </p:nvSpPr>
        <p:spPr bwMode="auto">
          <a:xfrm>
            <a:off x="2245551" y="2384634"/>
            <a:ext cx="15709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5" name="TextBox 24"/>
          <p:cNvSpPr txBox="1">
            <a:spLocks noChangeArrowheads="1"/>
          </p:cNvSpPr>
          <p:nvPr/>
        </p:nvSpPr>
        <p:spPr bwMode="auto">
          <a:xfrm>
            <a:off x="2601151" y="249417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6" name="TextBox 25"/>
          <p:cNvSpPr txBox="1">
            <a:spLocks noChangeArrowheads="1"/>
          </p:cNvSpPr>
          <p:nvPr/>
        </p:nvSpPr>
        <p:spPr bwMode="auto">
          <a:xfrm>
            <a:off x="3036126" y="258942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7" name="TextBox 26"/>
          <p:cNvSpPr txBox="1">
            <a:spLocks noChangeArrowheads="1"/>
          </p:cNvSpPr>
          <p:nvPr/>
        </p:nvSpPr>
        <p:spPr bwMode="auto">
          <a:xfrm>
            <a:off x="3831463" y="254497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8" name="TextBox 27"/>
          <p:cNvSpPr txBox="1">
            <a:spLocks noChangeArrowheads="1"/>
          </p:cNvSpPr>
          <p:nvPr/>
        </p:nvSpPr>
        <p:spPr bwMode="auto">
          <a:xfrm>
            <a:off x="4637913" y="268467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19" name="TextBox 28"/>
          <p:cNvSpPr txBox="1">
            <a:spLocks noChangeArrowheads="1"/>
          </p:cNvSpPr>
          <p:nvPr/>
        </p:nvSpPr>
        <p:spPr bwMode="auto">
          <a:xfrm>
            <a:off x="4771263" y="309107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20" name="TextBox 29"/>
          <p:cNvSpPr txBox="1">
            <a:spLocks noChangeArrowheads="1"/>
          </p:cNvSpPr>
          <p:nvPr/>
        </p:nvSpPr>
        <p:spPr bwMode="auto">
          <a:xfrm>
            <a:off x="4160076" y="361177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21" name="TextBox 30"/>
          <p:cNvSpPr txBox="1">
            <a:spLocks noChangeArrowheads="1"/>
          </p:cNvSpPr>
          <p:nvPr/>
        </p:nvSpPr>
        <p:spPr bwMode="auto">
          <a:xfrm>
            <a:off x="5438013" y="2486234"/>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22" name="TextBox 31"/>
          <p:cNvSpPr txBox="1">
            <a:spLocks noChangeArrowheads="1"/>
          </p:cNvSpPr>
          <p:nvPr/>
        </p:nvSpPr>
        <p:spPr bwMode="auto">
          <a:xfrm>
            <a:off x="5699951" y="2883109"/>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23" name="TextBox 32"/>
          <p:cNvSpPr txBox="1">
            <a:spLocks noChangeArrowheads="1"/>
          </p:cNvSpPr>
          <p:nvPr/>
        </p:nvSpPr>
        <p:spPr bwMode="auto">
          <a:xfrm>
            <a:off x="5345938" y="323077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24" name="TextBox 33"/>
          <p:cNvSpPr txBox="1">
            <a:spLocks noChangeArrowheads="1"/>
          </p:cNvSpPr>
          <p:nvPr/>
        </p:nvSpPr>
        <p:spPr bwMode="auto">
          <a:xfrm>
            <a:off x="5631688" y="3583196"/>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25" name="TextBox 34"/>
          <p:cNvSpPr txBox="1">
            <a:spLocks noChangeArrowheads="1"/>
          </p:cNvSpPr>
          <p:nvPr/>
        </p:nvSpPr>
        <p:spPr bwMode="auto">
          <a:xfrm>
            <a:off x="6009513" y="2738646"/>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26" name="TextBox 35"/>
          <p:cNvSpPr txBox="1">
            <a:spLocks noChangeArrowheads="1"/>
          </p:cNvSpPr>
          <p:nvPr/>
        </p:nvSpPr>
        <p:spPr bwMode="auto">
          <a:xfrm>
            <a:off x="6087301" y="3248234"/>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27" name="TextBox 36"/>
          <p:cNvSpPr txBox="1">
            <a:spLocks noChangeArrowheads="1"/>
          </p:cNvSpPr>
          <p:nvPr/>
        </p:nvSpPr>
        <p:spPr bwMode="auto">
          <a:xfrm>
            <a:off x="5969826" y="3564146"/>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28" name="TextBox 37"/>
          <p:cNvSpPr txBox="1">
            <a:spLocks noChangeArrowheads="1"/>
          </p:cNvSpPr>
          <p:nvPr/>
        </p:nvSpPr>
        <p:spPr bwMode="auto">
          <a:xfrm>
            <a:off x="6354001" y="346572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29" name="TextBox 41"/>
          <p:cNvSpPr txBox="1">
            <a:spLocks noChangeArrowheads="1"/>
          </p:cNvSpPr>
          <p:nvPr/>
        </p:nvSpPr>
        <p:spPr bwMode="auto">
          <a:xfrm>
            <a:off x="1515301" y="3754646"/>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30" name="TextBox 42"/>
          <p:cNvSpPr txBox="1">
            <a:spLocks noChangeArrowheads="1"/>
          </p:cNvSpPr>
          <p:nvPr/>
        </p:nvSpPr>
        <p:spPr bwMode="auto">
          <a:xfrm>
            <a:off x="3923538" y="3767346"/>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31" name="TextBox 43"/>
          <p:cNvSpPr txBox="1">
            <a:spLocks noChangeArrowheads="1"/>
          </p:cNvSpPr>
          <p:nvPr/>
        </p:nvSpPr>
        <p:spPr bwMode="auto">
          <a:xfrm>
            <a:off x="4556951" y="3740359"/>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32" name="TextBox 46"/>
          <p:cNvSpPr txBox="1">
            <a:spLocks noChangeArrowheads="1"/>
          </p:cNvSpPr>
          <p:nvPr/>
        </p:nvSpPr>
        <p:spPr bwMode="auto">
          <a:xfrm>
            <a:off x="6279388" y="5277059"/>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33" name="TextBox 47"/>
          <p:cNvSpPr txBox="1">
            <a:spLocks noChangeArrowheads="1"/>
          </p:cNvSpPr>
          <p:nvPr/>
        </p:nvSpPr>
        <p:spPr bwMode="auto">
          <a:xfrm>
            <a:off x="780288" y="5343734"/>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34" name="TextBox 48"/>
          <p:cNvSpPr txBox="1">
            <a:spLocks noChangeArrowheads="1"/>
          </p:cNvSpPr>
          <p:nvPr/>
        </p:nvSpPr>
        <p:spPr bwMode="auto">
          <a:xfrm>
            <a:off x="1907413" y="559932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35" name="TextBox 49"/>
          <p:cNvSpPr txBox="1">
            <a:spLocks noChangeArrowheads="1"/>
          </p:cNvSpPr>
          <p:nvPr/>
        </p:nvSpPr>
        <p:spPr bwMode="auto">
          <a:xfrm>
            <a:off x="989838" y="6080334"/>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36" name="TextBox 50"/>
          <p:cNvSpPr txBox="1">
            <a:spLocks noChangeArrowheads="1"/>
          </p:cNvSpPr>
          <p:nvPr/>
        </p:nvSpPr>
        <p:spPr bwMode="auto">
          <a:xfrm>
            <a:off x="2555113" y="6062871"/>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37" name="TextBox 52"/>
          <p:cNvSpPr txBox="1">
            <a:spLocks noChangeArrowheads="1"/>
          </p:cNvSpPr>
          <p:nvPr/>
        </p:nvSpPr>
        <p:spPr bwMode="auto">
          <a:xfrm>
            <a:off x="5152263" y="6366084"/>
            <a:ext cx="15549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38" name="TextBox 51"/>
          <p:cNvSpPr txBox="1">
            <a:spLocks noChangeArrowheads="1"/>
          </p:cNvSpPr>
          <p:nvPr/>
        </p:nvSpPr>
        <p:spPr bwMode="auto">
          <a:xfrm>
            <a:off x="4077655" y="6122109"/>
            <a:ext cx="29976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ADP</a:t>
            </a:r>
            <a:endParaRPr lang="en-US" sz="1100" b="1" dirty="0">
              <a:solidFill>
                <a:srgbClr val="000000"/>
              </a:solidFill>
              <a:latin typeface="Arial"/>
              <a:ea typeface="ＭＳ Ｐゴシック" charset="0"/>
            </a:endParaRPr>
          </a:p>
        </p:txBody>
      </p:sp>
      <p:sp>
        <p:nvSpPr>
          <p:cNvPr id="39" name="TextBox 54"/>
          <p:cNvSpPr txBox="1">
            <a:spLocks noChangeArrowheads="1"/>
          </p:cNvSpPr>
          <p:nvPr/>
        </p:nvSpPr>
        <p:spPr bwMode="auto">
          <a:xfrm>
            <a:off x="5952493" y="6125284"/>
            <a:ext cx="283732"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a:solidFill>
                  <a:srgbClr val="000000"/>
                </a:solidFill>
                <a:latin typeface="Arial"/>
                <a:ea typeface="ＭＳ Ｐゴシック" charset="0"/>
              </a:rPr>
              <a:t>ATP</a:t>
            </a:r>
          </a:p>
        </p:txBody>
      </p:sp>
      <p:sp>
        <p:nvSpPr>
          <p:cNvPr id="40" name="TextBox 51"/>
          <p:cNvSpPr txBox="1">
            <a:spLocks noChangeArrowheads="1"/>
          </p:cNvSpPr>
          <p:nvPr/>
        </p:nvSpPr>
        <p:spPr bwMode="auto">
          <a:xfrm>
            <a:off x="4593045" y="6126495"/>
            <a:ext cx="94578"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P</a:t>
            </a:r>
            <a:endParaRPr lang="en-US" sz="1100" b="1" dirty="0">
              <a:solidFill>
                <a:srgbClr val="000000"/>
              </a:solidFill>
              <a:latin typeface="Arial"/>
              <a:ea typeface="ＭＳ Ｐゴシック" charset="0"/>
            </a:endParaRPr>
          </a:p>
        </p:txBody>
      </p:sp>
      <p:sp>
        <p:nvSpPr>
          <p:cNvPr id="41" name="TextBox 51"/>
          <p:cNvSpPr txBox="1">
            <a:spLocks noChangeArrowheads="1"/>
          </p:cNvSpPr>
          <p:nvPr/>
        </p:nvSpPr>
        <p:spPr bwMode="auto">
          <a:xfrm>
            <a:off x="4408099" y="6131257"/>
            <a:ext cx="8175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Times New Roman" pitchFamily="18" charset="0"/>
                <a:ea typeface="ＭＳ Ｐゴシック" charset="0"/>
                <a:cs typeface="Times New Roman" pitchFamily="18" charset="0"/>
              </a:rPr>
              <a:t>+</a:t>
            </a:r>
            <a:endParaRPr lang="en-US" sz="1100" b="1" dirty="0">
              <a:solidFill>
                <a:srgbClr val="000000"/>
              </a:solidFill>
              <a:latin typeface="Times New Roman" pitchFamily="18" charset="0"/>
              <a:ea typeface="ＭＳ Ｐゴシック" charset="0"/>
              <a:cs typeface="Times New Roman" pitchFamily="18" charset="0"/>
            </a:endParaRPr>
          </a:p>
        </p:txBody>
      </p:sp>
      <p:sp>
        <p:nvSpPr>
          <p:cNvPr id="42" name="TextBox 3"/>
          <p:cNvSpPr txBox="1">
            <a:spLocks noChangeArrowheads="1"/>
          </p:cNvSpPr>
          <p:nvPr/>
        </p:nvSpPr>
        <p:spPr bwMode="auto">
          <a:xfrm>
            <a:off x="1186884" y="571233"/>
            <a:ext cx="88646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sz="1100" b="1" dirty="0" smtClean="0">
                <a:solidFill>
                  <a:srgbClr val="000000"/>
                </a:solidFill>
                <a:latin typeface="Arial"/>
                <a:ea typeface="ＭＳ Ｐゴシック" charset="0"/>
              </a:rPr>
              <a:t>Photosystem</a:t>
            </a:r>
          </a:p>
          <a:p>
            <a:pPr algn="ctr" eaLnBrk="0" hangingPunct="0"/>
            <a:r>
              <a:rPr lang="en-US" sz="1100" b="1" dirty="0" smtClean="0">
                <a:solidFill>
                  <a:srgbClr val="000000"/>
                </a:solidFill>
                <a:latin typeface="Times New Roman" pitchFamily="18" charset="0"/>
                <a:ea typeface="ＭＳ Ｐゴシック" charset="0"/>
                <a:cs typeface="Times New Roman" pitchFamily="18" charset="0"/>
              </a:rPr>
              <a:t>II</a:t>
            </a:r>
            <a:endParaRPr lang="en-US" sz="1100" b="1" dirty="0">
              <a:solidFill>
                <a:srgbClr val="000000"/>
              </a:solidFill>
              <a:latin typeface="Times New Roman" pitchFamily="18" charset="0"/>
              <a:ea typeface="ＭＳ Ｐゴシック" charset="0"/>
              <a:cs typeface="Times New Roman" pitchFamily="18" charset="0"/>
            </a:endParaRPr>
          </a:p>
        </p:txBody>
      </p:sp>
      <p:sp>
        <p:nvSpPr>
          <p:cNvPr id="43" name="TextBox 3"/>
          <p:cNvSpPr txBox="1">
            <a:spLocks noChangeArrowheads="1"/>
          </p:cNvSpPr>
          <p:nvPr/>
        </p:nvSpPr>
        <p:spPr bwMode="auto">
          <a:xfrm>
            <a:off x="4244392" y="573404"/>
            <a:ext cx="88646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r>
              <a:rPr lang="en-US" sz="1100" b="1" dirty="0" smtClean="0">
                <a:solidFill>
                  <a:srgbClr val="000000"/>
                </a:solidFill>
                <a:latin typeface="Arial"/>
                <a:ea typeface="ＭＳ Ｐゴシック" charset="0"/>
              </a:rPr>
              <a:t>Photosystem</a:t>
            </a:r>
          </a:p>
          <a:p>
            <a:pPr algn="ctr" eaLnBrk="0" hangingPunct="0"/>
            <a:r>
              <a:rPr lang="en-US" sz="1100" b="1" dirty="0" smtClean="0">
                <a:solidFill>
                  <a:srgbClr val="000000"/>
                </a:solidFill>
                <a:latin typeface="Times New Roman" pitchFamily="18" charset="0"/>
                <a:ea typeface="ＭＳ Ｐゴシック" charset="0"/>
                <a:cs typeface="Times New Roman" pitchFamily="18" charset="0"/>
              </a:rPr>
              <a:t>I</a:t>
            </a:r>
            <a:endParaRPr lang="en-US" sz="1100" b="1" dirty="0">
              <a:solidFill>
                <a:srgbClr val="000000"/>
              </a:solidFill>
              <a:latin typeface="Times New Roman" pitchFamily="18" charset="0"/>
              <a:ea typeface="ＭＳ Ｐゴシック" charset="0"/>
              <a:cs typeface="Times New Roman" pitchFamily="18" charset="0"/>
            </a:endParaRPr>
          </a:p>
        </p:txBody>
      </p:sp>
      <p:sp>
        <p:nvSpPr>
          <p:cNvPr id="44" name="TextBox 14"/>
          <p:cNvSpPr txBox="1">
            <a:spLocks noChangeArrowheads="1"/>
          </p:cNvSpPr>
          <p:nvPr/>
        </p:nvSpPr>
        <p:spPr bwMode="auto">
          <a:xfrm>
            <a:off x="6230544" y="722256"/>
            <a:ext cx="45685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000" b="1" dirty="0">
                <a:solidFill>
                  <a:srgbClr val="000000"/>
                </a:solidFill>
                <a:latin typeface="Arial"/>
                <a:ea typeface="ＭＳ Ｐゴシック" charset="0"/>
              </a:rPr>
              <a:t>NADPH</a:t>
            </a:r>
          </a:p>
        </p:txBody>
      </p:sp>
      <p:sp>
        <p:nvSpPr>
          <p:cNvPr id="46" name="TextBox 14"/>
          <p:cNvSpPr txBox="1">
            <a:spLocks noChangeArrowheads="1"/>
          </p:cNvSpPr>
          <p:nvPr/>
        </p:nvSpPr>
        <p:spPr bwMode="auto">
          <a:xfrm>
            <a:off x="5873069" y="540476"/>
            <a:ext cx="155492" cy="1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320"/>
              </a:lnSpc>
            </a:pPr>
            <a:r>
              <a:rPr lang="en-US" sz="1100" b="1" dirty="0" smtClean="0">
                <a:solidFill>
                  <a:srgbClr val="000000"/>
                </a:solidFill>
                <a:latin typeface="Arial"/>
                <a:ea typeface="ＭＳ Ｐゴシック" charset="0"/>
              </a:rPr>
              <a:t>H</a:t>
            </a:r>
            <a:r>
              <a:rPr lang="en-US" sz="1100" b="1" baseline="30000" dirty="0" smtClean="0">
                <a:solidFill>
                  <a:srgbClr val="000000"/>
                </a:solidFill>
                <a:latin typeface="Times New Roman" pitchFamily="18" charset="0"/>
                <a:ea typeface="ＭＳ Ｐゴシック" charset="0"/>
                <a:cs typeface="Times New Roman" pitchFamily="18" charset="0"/>
              </a:rPr>
              <a:t>+</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47" name="TextBox 14"/>
          <p:cNvSpPr txBox="1">
            <a:spLocks noChangeArrowheads="1"/>
          </p:cNvSpPr>
          <p:nvPr/>
        </p:nvSpPr>
        <p:spPr bwMode="auto">
          <a:xfrm>
            <a:off x="5748866" y="537800"/>
            <a:ext cx="81754" cy="1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320"/>
              </a:lnSpc>
            </a:pPr>
            <a:r>
              <a:rPr lang="en-US" sz="1100" b="1" dirty="0" smtClean="0">
                <a:solidFill>
                  <a:srgbClr val="000000"/>
                </a:solidFill>
                <a:latin typeface="Times New Roman" pitchFamily="18" charset="0"/>
                <a:ea typeface="ＭＳ Ｐゴシック" charset="0"/>
                <a:cs typeface="Times New Roman" pitchFamily="18" charset="0"/>
              </a:rPr>
              <a:t>+</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48" name="TextBox 23"/>
          <p:cNvSpPr txBox="1">
            <a:spLocks noChangeArrowheads="1"/>
          </p:cNvSpPr>
          <p:nvPr/>
        </p:nvSpPr>
        <p:spPr bwMode="auto">
          <a:xfrm>
            <a:off x="1833130" y="2835984"/>
            <a:ext cx="15709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a:solidFill>
                  <a:srgbClr val="000000"/>
                </a:solidFill>
                <a:latin typeface="Arial"/>
                <a:ea typeface="ＭＳ Ｐゴシック" charset="0"/>
              </a:rPr>
              <a:t>H</a:t>
            </a:r>
            <a:r>
              <a:rPr lang="en-US" sz="1100" b="1" baseline="30000" dirty="0">
                <a:solidFill>
                  <a:srgbClr val="000000"/>
                </a:solidFill>
                <a:latin typeface="Times New Roman" pitchFamily="18" charset="0"/>
                <a:ea typeface="ＭＳ Ｐゴシック" charset="0"/>
                <a:cs typeface="Times New Roman" pitchFamily="18" charset="0"/>
              </a:rPr>
              <a:t>+</a:t>
            </a:r>
          </a:p>
        </p:txBody>
      </p:sp>
      <p:sp>
        <p:nvSpPr>
          <p:cNvPr id="49" name="TextBox 23"/>
          <p:cNvSpPr txBox="1">
            <a:spLocks noChangeArrowheads="1"/>
          </p:cNvSpPr>
          <p:nvPr/>
        </p:nvSpPr>
        <p:spPr bwMode="auto">
          <a:xfrm>
            <a:off x="910561" y="2673477"/>
            <a:ext cx="26449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H</a:t>
            </a:r>
            <a:r>
              <a:rPr lang="en-US" sz="1100" b="1" baseline="-25000" dirty="0" smtClean="0">
                <a:solidFill>
                  <a:srgbClr val="000000"/>
                </a:solidFill>
                <a:latin typeface="Arial"/>
                <a:ea typeface="ＭＳ Ｐゴシック" charset="0"/>
              </a:rPr>
              <a:t>2</a:t>
            </a:r>
            <a:r>
              <a:rPr lang="en-US" sz="1100" b="1" dirty="0" smtClean="0">
                <a:solidFill>
                  <a:srgbClr val="000000"/>
                </a:solidFill>
                <a:latin typeface="Arial"/>
                <a:ea typeface="ＭＳ Ｐゴシック" charset="0"/>
              </a:rPr>
              <a:t>O</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50" name="TextBox 23"/>
          <p:cNvSpPr txBox="1">
            <a:spLocks noChangeArrowheads="1"/>
          </p:cNvSpPr>
          <p:nvPr/>
        </p:nvSpPr>
        <p:spPr bwMode="auto">
          <a:xfrm>
            <a:off x="1377181" y="2820656"/>
            <a:ext cx="16190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O</a:t>
            </a:r>
            <a:r>
              <a:rPr lang="en-US" sz="1100" b="1" baseline="-25000" dirty="0" smtClean="0">
                <a:solidFill>
                  <a:srgbClr val="000000"/>
                </a:solidFill>
                <a:latin typeface="Arial"/>
                <a:ea typeface="ＭＳ Ｐゴシック" charset="0"/>
              </a:rPr>
              <a:t>2</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51" name="TextBox 23"/>
          <p:cNvSpPr txBox="1">
            <a:spLocks noChangeArrowheads="1"/>
          </p:cNvSpPr>
          <p:nvPr/>
        </p:nvSpPr>
        <p:spPr bwMode="auto">
          <a:xfrm>
            <a:off x="1715656" y="2823284"/>
            <a:ext cx="78548"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2</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52" name="TextBox 23"/>
          <p:cNvSpPr txBox="1">
            <a:spLocks noChangeArrowheads="1"/>
          </p:cNvSpPr>
          <p:nvPr/>
        </p:nvSpPr>
        <p:spPr bwMode="auto">
          <a:xfrm>
            <a:off x="1601124" y="2836404"/>
            <a:ext cx="81754"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Times New Roman" pitchFamily="18" charset="0"/>
                <a:ea typeface="ＭＳ Ｐゴシック" charset="0"/>
                <a:cs typeface="Times New Roman" pitchFamily="18" charset="0"/>
              </a:rPr>
              <a:t>+</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53" name="Freeform 52"/>
          <p:cNvSpPr/>
          <p:nvPr/>
        </p:nvSpPr>
        <p:spPr>
          <a:xfrm>
            <a:off x="1254919" y="2921794"/>
            <a:ext cx="80962" cy="0"/>
          </a:xfrm>
          <a:custGeom>
            <a:avLst/>
            <a:gdLst>
              <a:gd name="connsiteX0" fmla="*/ 0 w 80962"/>
              <a:gd name="connsiteY0" fmla="*/ 0 h 0"/>
              <a:gd name="connsiteX1" fmla="*/ 80962 w 80962"/>
              <a:gd name="connsiteY1" fmla="*/ 0 h 0"/>
            </a:gdLst>
            <a:ahLst/>
            <a:cxnLst>
              <a:cxn ang="0">
                <a:pos x="connsiteX0" y="connsiteY0"/>
              </a:cxn>
              <a:cxn ang="0">
                <a:pos x="connsiteX1" y="connsiteY1"/>
              </a:cxn>
            </a:cxnLst>
            <a:rect l="l" t="t" r="r" b="b"/>
            <a:pathLst>
              <a:path w="80962">
                <a:moveTo>
                  <a:pt x="0" y="0"/>
                </a:moveTo>
                <a:lnTo>
                  <a:pt x="80962" y="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
        <p:nvSpPr>
          <p:cNvPr id="54" name="TextBox 23"/>
          <p:cNvSpPr txBox="1">
            <a:spLocks noChangeArrowheads="1"/>
          </p:cNvSpPr>
          <p:nvPr/>
        </p:nvSpPr>
        <p:spPr bwMode="auto">
          <a:xfrm>
            <a:off x="1264476" y="2764422"/>
            <a:ext cx="78548"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1</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55" name="TextBox 23"/>
          <p:cNvSpPr txBox="1">
            <a:spLocks noChangeArrowheads="1"/>
          </p:cNvSpPr>
          <p:nvPr/>
        </p:nvSpPr>
        <p:spPr bwMode="auto">
          <a:xfrm>
            <a:off x="1261308" y="2905166"/>
            <a:ext cx="78548"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100" b="1" dirty="0" smtClean="0">
                <a:solidFill>
                  <a:srgbClr val="000000"/>
                </a:solidFill>
                <a:latin typeface="Arial"/>
                <a:ea typeface="ＭＳ Ｐゴシック" charset="0"/>
              </a:rPr>
              <a:t>2</a:t>
            </a:r>
            <a:endParaRPr lang="en-US" sz="1100" b="1" baseline="30000" dirty="0">
              <a:solidFill>
                <a:srgbClr val="000000"/>
              </a:solidFill>
              <a:latin typeface="Times New Roman" pitchFamily="18" charset="0"/>
              <a:ea typeface="ＭＳ Ｐゴシック" charset="0"/>
              <a:cs typeface="Times New Roman" pitchFamily="18" charset="0"/>
            </a:endParaRPr>
          </a:p>
        </p:txBody>
      </p:sp>
      <p:sp>
        <p:nvSpPr>
          <p:cNvPr id="56" name="Freeform 55"/>
          <p:cNvSpPr/>
          <p:nvPr/>
        </p:nvSpPr>
        <p:spPr>
          <a:xfrm>
            <a:off x="2183607" y="778606"/>
            <a:ext cx="1821656" cy="105752"/>
          </a:xfrm>
          <a:custGeom>
            <a:avLst/>
            <a:gdLst>
              <a:gd name="connsiteX0" fmla="*/ 6350 w 1464119"/>
              <a:gd name="connsiteY0" fmla="*/ 99402 h 105752"/>
              <a:gd name="connsiteX1" fmla="*/ 59931 w 1464119"/>
              <a:gd name="connsiteY1" fmla="*/ 43560 h 105752"/>
              <a:gd name="connsiteX2" fmla="*/ 715073 w 1464119"/>
              <a:gd name="connsiteY2" fmla="*/ 43560 h 105752"/>
              <a:gd name="connsiteX3" fmla="*/ 752220 w 1464119"/>
              <a:gd name="connsiteY3" fmla="*/ 6350 h 105752"/>
              <a:gd name="connsiteX4" fmla="*/ 789355 w 1464119"/>
              <a:gd name="connsiteY4" fmla="*/ 43560 h 105752"/>
              <a:gd name="connsiteX5" fmla="*/ 1404315 w 1464119"/>
              <a:gd name="connsiteY5" fmla="*/ 43560 h 105752"/>
              <a:gd name="connsiteX6" fmla="*/ 1457769 w 1464119"/>
              <a:gd name="connsiteY6" fmla="*/ 99402 h 105752"/>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464119" h="105752">
                <a:moveTo>
                  <a:pt x="6350" y="99402"/>
                </a:moveTo>
                <a:cubicBezTo>
                  <a:pt x="6350" y="99402"/>
                  <a:pt x="13373" y="43560"/>
                  <a:pt x="59931" y="43560"/>
                </a:cubicBezTo>
                <a:lnTo>
                  <a:pt x="715073" y="43560"/>
                </a:lnTo>
                <a:cubicBezTo>
                  <a:pt x="729335" y="43560"/>
                  <a:pt x="752220" y="6350"/>
                  <a:pt x="752220" y="6350"/>
                </a:cubicBezTo>
                <a:cubicBezTo>
                  <a:pt x="752220" y="6350"/>
                  <a:pt x="775068" y="43560"/>
                  <a:pt x="789355" y="43560"/>
                </a:cubicBezTo>
                <a:lnTo>
                  <a:pt x="1404315" y="43560"/>
                </a:lnTo>
                <a:cubicBezTo>
                  <a:pt x="1450822" y="43560"/>
                  <a:pt x="1457769" y="99402"/>
                  <a:pt x="1457769" y="99402"/>
                </a:cubicBezTo>
              </a:path>
            </a:pathLst>
          </a:cu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eaLnBrk="0" hangingPunct="0"/>
            <a:endParaRPr lang="zh-CN" altLang="en-US" b="1">
              <a:solidFill>
                <a:srgbClr val="000000"/>
              </a:solidFill>
            </a:endParaRPr>
          </a:p>
        </p:txBody>
      </p:sp>
      <p:sp>
        <p:nvSpPr>
          <p:cNvPr id="2" name="Freeform 1"/>
          <p:cNvSpPr/>
          <p:nvPr/>
        </p:nvSpPr>
        <p:spPr>
          <a:xfrm>
            <a:off x="4541044" y="4641056"/>
            <a:ext cx="316706" cy="2382"/>
          </a:xfrm>
          <a:custGeom>
            <a:avLst/>
            <a:gdLst>
              <a:gd name="connsiteX0" fmla="*/ 0 w 316706"/>
              <a:gd name="connsiteY0" fmla="*/ 2382 h 2382"/>
              <a:gd name="connsiteX1" fmla="*/ 316706 w 316706"/>
              <a:gd name="connsiteY1" fmla="*/ 0 h 2382"/>
            </a:gdLst>
            <a:ahLst/>
            <a:cxnLst>
              <a:cxn ang="0">
                <a:pos x="connsiteX0" y="connsiteY0"/>
              </a:cxn>
              <a:cxn ang="0">
                <a:pos x="connsiteX1" y="connsiteY1"/>
              </a:cxn>
            </a:cxnLst>
            <a:rect l="l" t="t" r="r" b="b"/>
            <a:pathLst>
              <a:path w="316706" h="2382">
                <a:moveTo>
                  <a:pt x="0" y="2382"/>
                </a:moveTo>
                <a:lnTo>
                  <a:pt x="316706" y="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pic>
        <p:nvPicPr>
          <p:cNvPr id="57" name="Picture 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243" y="4051592"/>
            <a:ext cx="4766678" cy="1219099"/>
          </a:xfrm>
          <a:prstGeom prst="rect">
            <a:avLst/>
          </a:prstGeom>
        </p:spPr>
      </p:pic>
      <p:sp>
        <p:nvSpPr>
          <p:cNvPr id="58" name="TextBox 44"/>
          <p:cNvSpPr txBox="1">
            <a:spLocks noChangeArrowheads="1"/>
          </p:cNvSpPr>
          <p:nvPr/>
        </p:nvSpPr>
        <p:spPr bwMode="auto">
          <a:xfrm>
            <a:off x="790507" y="4544723"/>
            <a:ext cx="205184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600" b="1" dirty="0">
                <a:solidFill>
                  <a:srgbClr val="000000"/>
                </a:solidFill>
                <a:latin typeface="Arial"/>
                <a:ea typeface="ＭＳ Ｐゴシック" charset="0"/>
              </a:rPr>
              <a:t>Thylakoid membrane</a:t>
            </a:r>
          </a:p>
        </p:txBody>
      </p:sp>
      <p:sp>
        <p:nvSpPr>
          <p:cNvPr id="59" name="TextBox 45"/>
          <p:cNvSpPr txBox="1">
            <a:spLocks noChangeArrowheads="1"/>
          </p:cNvSpPr>
          <p:nvPr/>
        </p:nvSpPr>
        <p:spPr bwMode="auto">
          <a:xfrm>
            <a:off x="3166200" y="4508211"/>
            <a:ext cx="133555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r>
              <a:rPr lang="en-US" sz="1600" b="1" dirty="0">
                <a:solidFill>
                  <a:srgbClr val="000000"/>
                </a:solidFill>
                <a:latin typeface="Arial"/>
                <a:ea typeface="ＭＳ Ｐゴシック" charset="0"/>
              </a:rPr>
              <a:t>ATP synthase</a:t>
            </a:r>
          </a:p>
        </p:txBody>
      </p:sp>
      <p:sp>
        <p:nvSpPr>
          <p:cNvPr id="61" name="TextBox 6"/>
          <p:cNvSpPr txBox="1">
            <a:spLocks noChangeArrowheads="1"/>
          </p:cNvSpPr>
          <p:nvPr/>
        </p:nvSpPr>
        <p:spPr bwMode="auto">
          <a:xfrm>
            <a:off x="4688866" y="1536828"/>
            <a:ext cx="44884" cy="1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100"/>
              </a:lnSpc>
            </a:pPr>
            <a:r>
              <a:rPr lang="en-US" sz="700" b="1" dirty="0" smtClean="0">
                <a:solidFill>
                  <a:srgbClr val="000000"/>
                </a:solidFill>
                <a:latin typeface="Times New Roman" pitchFamily="18" charset="0"/>
                <a:ea typeface="ＭＳ Ｐゴシック" charset="0"/>
                <a:cs typeface="Times New Roman" pitchFamily="18" charset="0"/>
              </a:rPr>
              <a:t>–</a:t>
            </a:r>
            <a:endParaRPr lang="en-US" sz="700" b="1" dirty="0">
              <a:solidFill>
                <a:srgbClr val="000000"/>
              </a:solidFill>
              <a:latin typeface="Times New Roman" pitchFamily="18" charset="0"/>
              <a:ea typeface="ＭＳ Ｐゴシック" charset="0"/>
              <a:cs typeface="Times New Roman" pitchFamily="18" charset="0"/>
            </a:endParaRPr>
          </a:p>
        </p:txBody>
      </p:sp>
      <p:sp>
        <p:nvSpPr>
          <p:cNvPr id="64" name="TextBox 16"/>
          <p:cNvSpPr txBox="1">
            <a:spLocks noChangeArrowheads="1"/>
          </p:cNvSpPr>
          <p:nvPr/>
        </p:nvSpPr>
        <p:spPr bwMode="auto">
          <a:xfrm>
            <a:off x="6319838" y="588171"/>
            <a:ext cx="44884" cy="1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100"/>
              </a:lnSpc>
            </a:pPr>
            <a:r>
              <a:rPr lang="en-US" sz="700" b="1" dirty="0" smtClean="0">
                <a:solidFill>
                  <a:srgbClr val="000000"/>
                </a:solidFill>
                <a:latin typeface="Times New Roman" pitchFamily="18" charset="0"/>
                <a:ea typeface="ＭＳ Ｐゴシック" charset="0"/>
                <a:cs typeface="Times New Roman" pitchFamily="18" charset="0"/>
              </a:rPr>
              <a:t>–</a:t>
            </a:r>
            <a:endParaRPr lang="en-US" sz="700" b="1" dirty="0">
              <a:solidFill>
                <a:srgbClr val="000000"/>
              </a:solidFill>
              <a:latin typeface="Times New Roman" pitchFamily="18" charset="0"/>
              <a:ea typeface="ＭＳ Ｐゴシック" charset="0"/>
              <a:cs typeface="Times New Roman" pitchFamily="18" charset="0"/>
            </a:endParaRPr>
          </a:p>
        </p:txBody>
      </p:sp>
      <p:sp>
        <p:nvSpPr>
          <p:cNvPr id="65" name="TextBox 16"/>
          <p:cNvSpPr txBox="1">
            <a:spLocks noChangeArrowheads="1"/>
          </p:cNvSpPr>
          <p:nvPr/>
        </p:nvSpPr>
        <p:spPr bwMode="auto">
          <a:xfrm>
            <a:off x="6541295" y="587844"/>
            <a:ext cx="44884" cy="1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100"/>
              </a:lnSpc>
            </a:pPr>
            <a:r>
              <a:rPr lang="en-US" sz="700" b="1" dirty="0" smtClean="0">
                <a:solidFill>
                  <a:srgbClr val="000000"/>
                </a:solidFill>
                <a:latin typeface="Times New Roman" pitchFamily="18" charset="0"/>
                <a:ea typeface="ＭＳ Ｐゴシック" charset="0"/>
                <a:cs typeface="Times New Roman" pitchFamily="18" charset="0"/>
              </a:rPr>
              <a:t>–</a:t>
            </a:r>
            <a:endParaRPr lang="en-US" sz="700" b="1" dirty="0">
              <a:solidFill>
                <a:srgbClr val="000000"/>
              </a:solidFill>
              <a:latin typeface="Times New Roman" pitchFamily="18" charset="0"/>
              <a:ea typeface="ＭＳ Ｐゴシック" charset="0"/>
              <a:cs typeface="Times New Roman" pitchFamily="18" charset="0"/>
            </a:endParaRPr>
          </a:p>
        </p:txBody>
      </p:sp>
      <p:sp>
        <p:nvSpPr>
          <p:cNvPr id="66" name="TextBox 6"/>
          <p:cNvSpPr txBox="1">
            <a:spLocks noChangeArrowheads="1"/>
          </p:cNvSpPr>
          <p:nvPr/>
        </p:nvSpPr>
        <p:spPr bwMode="auto">
          <a:xfrm>
            <a:off x="1608005" y="1612330"/>
            <a:ext cx="44884" cy="1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1100"/>
              </a:lnSpc>
            </a:pPr>
            <a:r>
              <a:rPr lang="en-US" sz="700" b="1" dirty="0" smtClean="0">
                <a:solidFill>
                  <a:srgbClr val="000000"/>
                </a:solidFill>
                <a:latin typeface="Times New Roman" pitchFamily="18" charset="0"/>
                <a:ea typeface="ＭＳ Ｐゴシック" charset="0"/>
                <a:cs typeface="Times New Roman" pitchFamily="18" charset="0"/>
              </a:rPr>
              <a:t>–</a:t>
            </a:r>
            <a:endParaRPr lang="en-US" sz="700" b="1" dirty="0">
              <a:solidFill>
                <a:srgbClr val="000000"/>
              </a:solidFill>
              <a:latin typeface="Times New Roman" pitchFamily="18" charset="0"/>
              <a:ea typeface="ＭＳ Ｐゴシック" charset="0"/>
              <a:cs typeface="Times New Roman" pitchFamily="18" charset="0"/>
            </a:endParaRPr>
          </a:p>
        </p:txBody>
      </p:sp>
      <p:sp>
        <p:nvSpPr>
          <p:cNvPr id="67" name="TextBox 16"/>
          <p:cNvSpPr txBox="1">
            <a:spLocks noChangeArrowheads="1"/>
          </p:cNvSpPr>
          <p:nvPr/>
        </p:nvSpPr>
        <p:spPr bwMode="auto">
          <a:xfrm>
            <a:off x="1446213" y="2512758"/>
            <a:ext cx="44884" cy="1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100"/>
              </a:lnSpc>
            </a:pPr>
            <a:r>
              <a:rPr lang="en-US" sz="700" b="1" dirty="0" smtClean="0">
                <a:solidFill>
                  <a:srgbClr val="000000"/>
                </a:solidFill>
                <a:latin typeface="Times New Roman" pitchFamily="18" charset="0"/>
                <a:ea typeface="ＭＳ Ｐゴシック" charset="0"/>
                <a:cs typeface="Times New Roman" pitchFamily="18" charset="0"/>
              </a:rPr>
              <a:t>–</a:t>
            </a:r>
            <a:endParaRPr lang="en-US" sz="700" b="1" dirty="0">
              <a:solidFill>
                <a:srgbClr val="000000"/>
              </a:solidFill>
              <a:latin typeface="Times New Roman" pitchFamily="18" charset="0"/>
              <a:ea typeface="ＭＳ Ｐゴシック" charset="0"/>
              <a:cs typeface="Times New Roman" pitchFamily="18" charset="0"/>
            </a:endParaRPr>
          </a:p>
        </p:txBody>
      </p:sp>
      <p:sp>
        <p:nvSpPr>
          <p:cNvPr id="68" name="TextBox 16"/>
          <p:cNvSpPr txBox="1">
            <a:spLocks noChangeArrowheads="1"/>
          </p:cNvSpPr>
          <p:nvPr/>
        </p:nvSpPr>
        <p:spPr bwMode="auto">
          <a:xfrm>
            <a:off x="1508683" y="2451091"/>
            <a:ext cx="44884" cy="126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100"/>
              </a:lnSpc>
            </a:pPr>
            <a:r>
              <a:rPr lang="en-US" sz="700" b="1" dirty="0" smtClean="0">
                <a:solidFill>
                  <a:srgbClr val="000000"/>
                </a:solidFill>
                <a:latin typeface="Times New Roman" pitchFamily="18" charset="0"/>
                <a:ea typeface="ＭＳ Ｐゴシック" charset="0"/>
                <a:cs typeface="Times New Roman" pitchFamily="18" charset="0"/>
              </a:rPr>
              <a:t>–</a:t>
            </a:r>
            <a:endParaRPr lang="en-US" sz="700" b="1" dirty="0">
              <a:solidFill>
                <a:srgbClr val="000000"/>
              </a:solidFill>
              <a:latin typeface="Times New Roman" pitchFamily="18" charset="0"/>
              <a:ea typeface="ＭＳ Ｐゴシック" charset="0"/>
              <a:cs typeface="Times New Roman" pitchFamily="18" charset="0"/>
            </a:endParaRPr>
          </a:p>
        </p:txBody>
      </p:sp>
      <p:sp>
        <p:nvSpPr>
          <p:cNvPr id="63" name="TextBox 14"/>
          <p:cNvSpPr txBox="1">
            <a:spLocks noChangeArrowheads="1"/>
          </p:cNvSpPr>
          <p:nvPr/>
        </p:nvSpPr>
        <p:spPr bwMode="auto">
          <a:xfrm>
            <a:off x="5219207" y="533628"/>
            <a:ext cx="456856" cy="169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320"/>
              </a:lnSpc>
            </a:pPr>
            <a:r>
              <a:rPr lang="en-US" sz="1100" b="1" dirty="0" smtClean="0">
                <a:solidFill>
                  <a:srgbClr val="000000"/>
                </a:solidFill>
                <a:latin typeface="Arial"/>
                <a:ea typeface="ＭＳ Ｐゴシック" charset="0"/>
              </a:rPr>
              <a:t>NADP</a:t>
            </a:r>
            <a:r>
              <a:rPr lang="en-US" sz="1100" b="1" baseline="30000" dirty="0" smtClean="0">
                <a:solidFill>
                  <a:srgbClr val="000000"/>
                </a:solidFill>
                <a:latin typeface="Times New Roman" pitchFamily="18" charset="0"/>
                <a:ea typeface="ＭＳ Ｐゴシック" charset="0"/>
                <a:cs typeface="Times New Roman" pitchFamily="18" charset="0"/>
              </a:rPr>
              <a:t>+</a:t>
            </a:r>
            <a:endParaRPr lang="en-US" sz="1100" b="1" baseline="30000" dirty="0">
              <a:solidFill>
                <a:srgbClr val="000000"/>
              </a:solidFill>
              <a:latin typeface="Times New Roman" pitchFamily="18" charset="0"/>
              <a:ea typeface="ＭＳ Ｐゴシック" charset="0"/>
              <a:cs typeface="Times New Roman" pitchFamily="18" charset="0"/>
            </a:endParaRPr>
          </a:p>
        </p:txBody>
      </p:sp>
    </p:spTree>
    <p:extLst>
      <p:ext uri="{BB962C8B-B14F-4D97-AF65-F5344CB8AC3E}">
        <p14:creationId xmlns:p14="http://schemas.microsoft.com/office/powerpoint/2010/main" val="15616798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latin typeface="Arial"/>
                <a:cs typeface="Arial"/>
              </a:rPr>
              <a:t>The light reactions take place within the thylakoid membranes </a:t>
            </a:r>
            <a:endParaRPr lang="en-US" b="1" dirty="0">
              <a:solidFill>
                <a:schemeClr val="accent6">
                  <a:lumMod val="75000"/>
                </a:schemeClr>
              </a:solidFill>
              <a:latin typeface="Arial"/>
              <a:cs typeface="Arial"/>
            </a:endParaRPr>
          </a:p>
        </p:txBody>
      </p:sp>
      <p:sp>
        <p:nvSpPr>
          <p:cNvPr id="3" name="Content Placeholder 2"/>
          <p:cNvSpPr>
            <a:spLocks noGrp="1"/>
          </p:cNvSpPr>
          <p:nvPr>
            <p:ph idx="1"/>
          </p:nvPr>
        </p:nvSpPr>
        <p:spPr/>
        <p:txBody>
          <a:bodyPr>
            <a:normAutofit/>
          </a:bodyPr>
          <a:lstStyle/>
          <a:p>
            <a:r>
              <a:rPr lang="en-US" sz="2400" dirty="0" smtClean="0">
                <a:latin typeface="Arial"/>
                <a:cs typeface="Arial"/>
              </a:rPr>
              <a:t>In </a:t>
            </a:r>
            <a:r>
              <a:rPr lang="en-US" sz="2400" b="1" dirty="0" smtClean="0">
                <a:latin typeface="Arial"/>
                <a:cs typeface="Arial"/>
              </a:rPr>
              <a:t>photophosphorylation</a:t>
            </a:r>
            <a:r>
              <a:rPr lang="en-US" sz="2400" dirty="0" smtClean="0">
                <a:latin typeface="Arial"/>
                <a:cs typeface="Arial"/>
              </a:rPr>
              <a:t>, the electron transport chain pumps H</a:t>
            </a:r>
            <a:r>
              <a:rPr lang="en-US" sz="2400" baseline="30000" dirty="0" smtClean="0">
                <a:latin typeface="Arial"/>
                <a:cs typeface="Arial"/>
              </a:rPr>
              <a:t>+</a:t>
            </a:r>
            <a:r>
              <a:rPr lang="en-US" sz="2400" dirty="0" smtClean="0">
                <a:latin typeface="Arial"/>
                <a:cs typeface="Arial"/>
              </a:rPr>
              <a:t> into the thylakoid space. </a:t>
            </a:r>
          </a:p>
          <a:p>
            <a:r>
              <a:rPr lang="en-US" sz="2400" dirty="0" smtClean="0">
                <a:latin typeface="Arial"/>
                <a:cs typeface="Arial"/>
              </a:rPr>
              <a:t>The concentration gradient drives H</a:t>
            </a:r>
            <a:r>
              <a:rPr lang="en-US" sz="2400" baseline="30000" dirty="0" smtClean="0">
                <a:latin typeface="Arial"/>
                <a:cs typeface="Arial"/>
              </a:rPr>
              <a:t>+</a:t>
            </a:r>
            <a:r>
              <a:rPr lang="en-US" sz="2400" dirty="0" smtClean="0">
                <a:latin typeface="Arial"/>
                <a:cs typeface="Arial"/>
              </a:rPr>
              <a:t> back through ATP synthase, powering the synthesis of ATP.</a:t>
            </a:r>
            <a:endParaRPr lang="en-US" sz="2400" dirty="0">
              <a:latin typeface="Arial"/>
              <a:cs typeface="Arial"/>
            </a:endParaRPr>
          </a:p>
        </p:txBody>
      </p:sp>
      <p:sp>
        <p:nvSpPr>
          <p:cNvPr id="5" name="TextBox 4"/>
          <p:cNvSpPr txBox="1"/>
          <p:nvPr/>
        </p:nvSpPr>
        <p:spPr>
          <a:xfrm>
            <a:off x="628650" y="4115426"/>
            <a:ext cx="8101947" cy="830997"/>
          </a:xfrm>
          <a:prstGeom prst="rect">
            <a:avLst/>
          </a:prstGeom>
          <a:noFill/>
        </p:spPr>
        <p:txBody>
          <a:bodyPr wrap="none" rtlCol="0">
            <a:spAutoFit/>
          </a:bodyPr>
          <a:lstStyle/>
          <a:p>
            <a:r>
              <a:rPr lang="en-US" sz="2400" dirty="0" smtClean="0">
                <a:solidFill>
                  <a:schemeClr val="accent1">
                    <a:lumMod val="75000"/>
                  </a:schemeClr>
                </a:solidFill>
                <a:latin typeface="Arial"/>
                <a:cs typeface="Arial"/>
              </a:rPr>
              <a:t>Compare and contrast:</a:t>
            </a:r>
          </a:p>
          <a:p>
            <a:r>
              <a:rPr lang="en-US" sz="2400" b="1" dirty="0" smtClean="0">
                <a:solidFill>
                  <a:schemeClr val="accent1">
                    <a:lumMod val="75000"/>
                  </a:schemeClr>
                </a:solidFill>
                <a:latin typeface="Arial"/>
                <a:cs typeface="Arial"/>
              </a:rPr>
              <a:t>Oxidative phosphorylation </a:t>
            </a:r>
            <a:r>
              <a:rPr lang="en-US" sz="2400" dirty="0" smtClean="0">
                <a:solidFill>
                  <a:schemeClr val="accent1">
                    <a:lumMod val="75000"/>
                  </a:schemeClr>
                </a:solidFill>
                <a:latin typeface="Arial"/>
                <a:cs typeface="Arial"/>
              </a:rPr>
              <a:t>and  </a:t>
            </a:r>
            <a:r>
              <a:rPr lang="en-US" sz="2400" b="1" dirty="0">
                <a:solidFill>
                  <a:schemeClr val="accent1">
                    <a:lumMod val="75000"/>
                  </a:schemeClr>
                </a:solidFill>
                <a:latin typeface="Arial"/>
                <a:cs typeface="Arial"/>
              </a:rPr>
              <a:t>photophosphorylation</a:t>
            </a:r>
            <a:r>
              <a:rPr lang="en-US" sz="2400" dirty="0" smtClean="0">
                <a:solidFill>
                  <a:schemeClr val="accent1">
                    <a:lumMod val="75000"/>
                  </a:schemeClr>
                </a:solidFill>
                <a:latin typeface="Arial"/>
                <a:cs typeface="Arial"/>
              </a:rPr>
              <a:t> </a:t>
            </a:r>
            <a:endParaRPr lang="en-US" sz="2400" dirty="0">
              <a:solidFill>
                <a:schemeClr val="accent1">
                  <a:lumMod val="75000"/>
                </a:schemeClr>
              </a:solidFill>
              <a:latin typeface="Arial"/>
              <a:cs typeface="Arial"/>
            </a:endParaRPr>
          </a:p>
        </p:txBody>
      </p:sp>
    </p:spTree>
    <p:extLst>
      <p:ext uri="{BB962C8B-B14F-4D97-AF65-F5344CB8AC3E}">
        <p14:creationId xmlns:p14="http://schemas.microsoft.com/office/powerpoint/2010/main" val="32152358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28650" y="600982"/>
            <a:ext cx="7886700" cy="4351338"/>
          </a:xfrm>
        </p:spPr>
        <p:txBody>
          <a:bodyPr>
            <a:normAutofit lnSpcReduction="10000"/>
          </a:bodyPr>
          <a:lstStyle/>
          <a:p>
            <a:pPr marL="0" indent="0">
              <a:buNone/>
            </a:pPr>
            <a:r>
              <a:rPr lang="en-US" altLang="en-US" sz="2400" b="1" dirty="0">
                <a:solidFill>
                  <a:schemeClr val="accent6">
                    <a:lumMod val="75000"/>
                  </a:schemeClr>
                </a:solidFill>
                <a:latin typeface="Arial" panose="020B0604020202020204" pitchFamily="34" charset="0"/>
                <a:cs typeface="Arial" panose="020B0604020202020204" pitchFamily="34" charset="0"/>
              </a:rPr>
              <a:t>When a photon of the correct energy is absorbed by a photosystem, an electron is energized and transferred to a primary electron acceptor. This creates an electron </a:t>
            </a:r>
            <a:r>
              <a:rPr lang="en-US" altLang="ja-JP" sz="2400" b="1" dirty="0">
                <a:solidFill>
                  <a:schemeClr val="accent6">
                    <a:lumMod val="75000"/>
                  </a:schemeClr>
                </a:solidFill>
                <a:latin typeface="Arial" panose="020B0604020202020204" pitchFamily="34" charset="0"/>
                <a:cs typeface="Arial" panose="020B0604020202020204" pitchFamily="34" charset="0"/>
              </a:rPr>
              <a:t>“hole.” How is the missing electron replaced?</a:t>
            </a:r>
          </a:p>
          <a:p>
            <a:endParaRPr lang="en-US" altLang="en-US" sz="2400" dirty="0">
              <a:latin typeface="Arial" panose="020B0604020202020204" pitchFamily="34" charset="0"/>
              <a:cs typeface="Arial" panose="020B0604020202020204" pitchFamily="34" charset="0"/>
            </a:endParaRP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Electrons removed from glucose replace the missing electrons.</a:t>
            </a: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Electrons from hydrogen made available by splitting water replace the missing electrons.</a:t>
            </a: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The replacement electrons come from NADPH.</a:t>
            </a: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The electrons come from ATP.</a:t>
            </a:r>
            <a:endParaRPr lang="en-US" altLang="ja-JP" sz="2400" dirty="0">
              <a:latin typeface="Arial" panose="020B0604020202020204" pitchFamily="34" charset="0"/>
              <a:cs typeface="Arial" panose="020B0604020202020204" pitchFamily="34" charset="0"/>
            </a:endParaRPr>
          </a:p>
          <a:p>
            <a:pPr lvl="1"/>
            <a:endParaRPr lang="en-US" altLang="en-US" dirty="0"/>
          </a:p>
        </p:txBody>
      </p:sp>
      <p:sp>
        <p:nvSpPr>
          <p:cNvPr id="2" name="Footer Placeholder 1"/>
          <p:cNvSpPr>
            <a:spLocks noGrp="1"/>
          </p:cNvSpPr>
          <p:nvPr>
            <p:ph type="ftr" sz="quarter" idx="11"/>
          </p:nvPr>
        </p:nvSpPr>
        <p:spPr/>
        <p:txBody>
          <a:bodyPr/>
          <a:lstStyle/>
          <a:p>
            <a:r>
              <a:rPr lang="en-US"/>
              <a:t>© 2015 Pearson Education, Inc.</a:t>
            </a:r>
          </a:p>
        </p:txBody>
      </p:sp>
      <p:pic>
        <p:nvPicPr>
          <p:cNvPr id="8196" name="Picture 9" descr="07_08aElectronFlow-L"/>
          <p:cNvPicPr>
            <a:picLocks noChangeAspect="1" noChangeArrowheads="1"/>
          </p:cNvPicPr>
          <p:nvPr/>
        </p:nvPicPr>
        <p:blipFill rotWithShape="1">
          <a:blip r:embed="rId3">
            <a:extLst>
              <a:ext uri="{28A0092B-C50C-407E-A947-70E740481C1C}">
                <a14:useLocalDpi xmlns:a14="http://schemas.microsoft.com/office/drawing/2010/main" val="0"/>
              </a:ext>
            </a:extLst>
          </a:blip>
          <a:srcRect b="4660"/>
          <a:stretch/>
        </p:blipFill>
        <p:spPr bwMode="auto">
          <a:xfrm>
            <a:off x="4715885" y="4690342"/>
            <a:ext cx="4316959" cy="1979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841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28650" y="600982"/>
            <a:ext cx="7886700" cy="4351338"/>
          </a:xfrm>
        </p:spPr>
        <p:txBody>
          <a:bodyPr>
            <a:normAutofit lnSpcReduction="10000"/>
          </a:bodyPr>
          <a:lstStyle/>
          <a:p>
            <a:pPr marL="0" indent="0">
              <a:buNone/>
            </a:pPr>
            <a:r>
              <a:rPr lang="en-US" altLang="en-US" sz="2400" b="1" dirty="0">
                <a:solidFill>
                  <a:schemeClr val="accent6">
                    <a:lumMod val="75000"/>
                  </a:schemeClr>
                </a:solidFill>
                <a:latin typeface="Arial" panose="020B0604020202020204" pitchFamily="34" charset="0"/>
                <a:cs typeface="Arial" panose="020B0604020202020204" pitchFamily="34" charset="0"/>
              </a:rPr>
              <a:t>When a photon of the correct energy is absorbed by a photosystem, an electron is energized and transferred to a primary electron acceptor. This creates an electron </a:t>
            </a:r>
            <a:r>
              <a:rPr lang="en-US" altLang="ja-JP" sz="2400" b="1" dirty="0">
                <a:solidFill>
                  <a:schemeClr val="accent6">
                    <a:lumMod val="75000"/>
                  </a:schemeClr>
                </a:solidFill>
                <a:latin typeface="Arial" panose="020B0604020202020204" pitchFamily="34" charset="0"/>
                <a:cs typeface="Arial" panose="020B0604020202020204" pitchFamily="34" charset="0"/>
              </a:rPr>
              <a:t>“hole.” How is the missing electron replaced?</a:t>
            </a:r>
          </a:p>
          <a:p>
            <a:endParaRPr lang="en-US" altLang="en-US" sz="2400" dirty="0">
              <a:latin typeface="Arial" panose="020B0604020202020204" pitchFamily="34" charset="0"/>
              <a:cs typeface="Arial" panose="020B0604020202020204" pitchFamily="34" charset="0"/>
            </a:endParaRP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Electrons removed from glucose replace the missing electrons.</a:t>
            </a:r>
          </a:p>
          <a:p>
            <a:pPr marL="457200" indent="-457200">
              <a:buFont typeface="+mj-lt"/>
              <a:buAutoNum type="alphaLcParenR"/>
            </a:pPr>
            <a:r>
              <a:rPr lang="en-US" altLang="en-US" sz="2400" dirty="0">
                <a:solidFill>
                  <a:srgbClr val="FF0000"/>
                </a:solidFill>
                <a:latin typeface="Arial" panose="020B0604020202020204" pitchFamily="34" charset="0"/>
                <a:cs typeface="Arial" panose="020B0604020202020204" pitchFamily="34" charset="0"/>
              </a:rPr>
              <a:t>Electrons from hydrogen made available by splitting water replace the missing electrons.</a:t>
            </a: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The replacement electrons come from NADPH.</a:t>
            </a:r>
          </a:p>
          <a:p>
            <a:pPr marL="457200" indent="-457200">
              <a:buFont typeface="+mj-lt"/>
              <a:buAutoNum type="alphaLcParenR"/>
            </a:pPr>
            <a:r>
              <a:rPr lang="en-US" altLang="en-US" sz="2400" dirty="0">
                <a:latin typeface="Arial" panose="020B0604020202020204" pitchFamily="34" charset="0"/>
                <a:cs typeface="Arial" panose="020B0604020202020204" pitchFamily="34" charset="0"/>
              </a:rPr>
              <a:t>The electrons come from ATP.</a:t>
            </a:r>
            <a:endParaRPr lang="en-US" altLang="ja-JP" sz="2400" dirty="0">
              <a:latin typeface="Arial" panose="020B0604020202020204" pitchFamily="34" charset="0"/>
              <a:cs typeface="Arial" panose="020B0604020202020204" pitchFamily="34" charset="0"/>
            </a:endParaRPr>
          </a:p>
          <a:p>
            <a:pPr lvl="1"/>
            <a:endParaRPr lang="en-US" altLang="en-US" dirty="0"/>
          </a:p>
        </p:txBody>
      </p:sp>
      <p:sp>
        <p:nvSpPr>
          <p:cNvPr id="2" name="Footer Placeholder 1"/>
          <p:cNvSpPr>
            <a:spLocks noGrp="1"/>
          </p:cNvSpPr>
          <p:nvPr>
            <p:ph type="ftr" sz="quarter" idx="11"/>
          </p:nvPr>
        </p:nvSpPr>
        <p:spPr/>
        <p:txBody>
          <a:bodyPr/>
          <a:lstStyle/>
          <a:p>
            <a:r>
              <a:rPr lang="en-US"/>
              <a:t>© 2015 Pearson Education, Inc.</a:t>
            </a:r>
          </a:p>
        </p:txBody>
      </p:sp>
      <p:pic>
        <p:nvPicPr>
          <p:cNvPr id="8196" name="Picture 9" descr="07_08aElectronFlow-L"/>
          <p:cNvPicPr>
            <a:picLocks noChangeAspect="1" noChangeArrowheads="1"/>
          </p:cNvPicPr>
          <p:nvPr/>
        </p:nvPicPr>
        <p:blipFill rotWithShape="1">
          <a:blip r:embed="rId3">
            <a:extLst>
              <a:ext uri="{28A0092B-C50C-407E-A947-70E740481C1C}">
                <a14:useLocalDpi xmlns:a14="http://schemas.microsoft.com/office/drawing/2010/main" val="0"/>
              </a:ext>
            </a:extLst>
          </a:blip>
          <a:srcRect b="4660"/>
          <a:stretch/>
        </p:blipFill>
        <p:spPr bwMode="auto">
          <a:xfrm>
            <a:off x="4715885" y="4690342"/>
            <a:ext cx="4316959" cy="1979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896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ltLang="en-US" b="1" dirty="0">
                <a:solidFill>
                  <a:schemeClr val="accent2">
                    <a:lumMod val="75000"/>
                  </a:schemeClr>
                </a:solidFill>
                <a:latin typeface="Arial" panose="020B0604020202020204" pitchFamily="34" charset="0"/>
                <a:ea typeface="ＭＳ Ｐゴシック" charset="-128"/>
                <a:cs typeface="Arial" panose="020B0604020202020204" pitchFamily="34" charset="0"/>
              </a:rPr>
              <a:t>Chemiosmosis</a:t>
            </a:r>
            <a:endParaRPr lang="en-US" altLang="en-US" dirty="0">
              <a:latin typeface="Arial" panose="020B0604020202020204" pitchFamily="34" charset="0"/>
              <a:ea typeface="ＭＳ Ｐゴシック" charset="-128"/>
              <a:cs typeface="Arial" panose="020B0604020202020204" pitchFamily="34" charset="0"/>
            </a:endParaRPr>
          </a:p>
        </p:txBody>
      </p:sp>
      <p:sp>
        <p:nvSpPr>
          <p:cNvPr id="37932" name="Content Placeholder 7"/>
          <p:cNvSpPr>
            <a:spLocks noGrp="1"/>
          </p:cNvSpPr>
          <p:nvPr>
            <p:ph sz="half" idx="13"/>
          </p:nvPr>
        </p:nvSpPr>
        <p:spPr>
          <a:xfrm>
            <a:off x="685800" y="1219200"/>
            <a:ext cx="7707313" cy="5461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1"/>
                  </a:outerShdw>
                </a:effectLst>
              </a14:hiddenEffects>
            </a:ext>
          </a:extLst>
        </p:spPr>
        <p:txBody>
          <a:bodyPr/>
          <a:lstStyle/>
          <a:p>
            <a:pPr marL="0" indent="0">
              <a:buFont typeface="Wingdings" charset="2"/>
              <a:buNone/>
            </a:pPr>
            <a:r>
              <a:rPr lang="en-US" altLang="en-US" sz="2800">
                <a:effectLst/>
                <a:ea typeface="ＭＳ Ｐゴシック" charset="-128"/>
              </a:rPr>
              <a:t>Fill in the Table</a:t>
            </a:r>
          </a:p>
        </p:txBody>
      </p:sp>
      <p:pic>
        <p:nvPicPr>
          <p:cNvPr id="6" name="Picture 5" descr="07_UN04TestKnowledge-U.jpg"/>
          <p:cNvPicPr>
            <a:picLocks noChangeAspect="1"/>
          </p:cNvPicPr>
          <p:nvPr/>
        </p:nvPicPr>
        <p:blipFill rotWithShape="1">
          <a:blip r:embed="rId3" cstate="email">
            <a:extLst>
              <a:ext uri="{28A0092B-C50C-407E-A947-70E740481C1C}">
                <a14:useLocalDpi xmlns:a14="http://schemas.microsoft.com/office/drawing/2010/main" val="0"/>
              </a:ext>
            </a:extLst>
          </a:blip>
          <a:srcRect t="-1" r="68470" b="76687"/>
          <a:stretch/>
        </p:blipFill>
        <p:spPr>
          <a:xfrm>
            <a:off x="3721733" y="600024"/>
            <a:ext cx="2052765" cy="1111351"/>
          </a:xfrm>
          <a:prstGeom prst="rect">
            <a:avLst/>
          </a:prstGeom>
        </p:spPr>
      </p:pic>
      <p:pic>
        <p:nvPicPr>
          <p:cNvPr id="7" name="Picture 6" descr="07_UN04TestKnowledge-U.jpg"/>
          <p:cNvPicPr>
            <a:picLocks noChangeAspect="1"/>
          </p:cNvPicPr>
          <p:nvPr/>
        </p:nvPicPr>
        <p:blipFill rotWithShape="1">
          <a:blip r:embed="rId3" cstate="email">
            <a:extLst>
              <a:ext uri="{28A0092B-C50C-407E-A947-70E740481C1C}">
                <a14:useLocalDpi xmlns:a14="http://schemas.microsoft.com/office/drawing/2010/main" val="0"/>
              </a:ext>
            </a:extLst>
          </a:blip>
          <a:srcRect l="71752" t="-1" b="76687"/>
          <a:stretch/>
        </p:blipFill>
        <p:spPr>
          <a:xfrm>
            <a:off x="6230522" y="631775"/>
            <a:ext cx="1839071" cy="1111351"/>
          </a:xfrm>
          <a:prstGeom prst="rect">
            <a:avLst/>
          </a:prstGeom>
        </p:spPr>
      </p:pic>
      <p:graphicFrame>
        <p:nvGraphicFramePr>
          <p:cNvPr id="8" name="Content Placeholder 4"/>
          <p:cNvGraphicFramePr>
            <a:graphicFrameLocks/>
          </p:cNvGraphicFramePr>
          <p:nvPr>
            <p:extLst>
              <p:ext uri="{D42A27DB-BD31-4B8C-83A1-F6EECF244321}">
                <p14:modId xmlns:p14="http://schemas.microsoft.com/office/powerpoint/2010/main" val="3952894087"/>
              </p:ext>
            </p:extLst>
          </p:nvPr>
        </p:nvGraphicFramePr>
        <p:xfrm>
          <a:off x="596106" y="1868993"/>
          <a:ext cx="8287767" cy="4732843"/>
        </p:xfrm>
        <a:graphic>
          <a:graphicData uri="http://schemas.openxmlformats.org/drawingml/2006/table">
            <a:tbl>
              <a:tblPr>
                <a:tableStyleId>{16D9F66E-5EB9-4882-86FB-DCBF35E3C3E4}</a:tableStyleId>
              </a:tblPr>
              <a:tblGrid>
                <a:gridCol w="3149029">
                  <a:extLst>
                    <a:ext uri="{9D8B030D-6E8A-4147-A177-3AD203B41FA5}">
                      <a16:colId xmlns="" xmlns:a16="http://schemas.microsoft.com/office/drawing/2014/main" val="20000"/>
                    </a:ext>
                  </a:extLst>
                </a:gridCol>
                <a:gridCol w="2570163">
                  <a:extLst>
                    <a:ext uri="{9D8B030D-6E8A-4147-A177-3AD203B41FA5}">
                      <a16:colId xmlns="" xmlns:a16="http://schemas.microsoft.com/office/drawing/2014/main" val="20001"/>
                    </a:ext>
                  </a:extLst>
                </a:gridCol>
                <a:gridCol w="2568575">
                  <a:extLst>
                    <a:ext uri="{9D8B030D-6E8A-4147-A177-3AD203B41FA5}">
                      <a16:colId xmlns="" xmlns:a16="http://schemas.microsoft.com/office/drawing/2014/main" val="20002"/>
                    </a:ext>
                  </a:extLst>
                </a:gridCol>
              </a:tblGrid>
              <a:tr h="358619">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Item</a:t>
                      </a:r>
                      <a:endParaRPr kumimoji="0" lang="en-US" altLang="en-US" sz="1800" b="1" i="0" u="none" strike="noStrike" cap="none" normalizeH="0" baseline="0" dirty="0">
                        <a:ln>
                          <a:noFill/>
                        </a:ln>
                        <a:solidFill>
                          <a:schemeClr val="tx1"/>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Mitochondrial ETC</a:t>
                      </a:r>
                      <a:endParaRPr kumimoji="0" lang="en-US" altLang="en-US" sz="1800" b="1" i="0" u="none" strike="noStrike" cap="none" normalizeH="0" baseline="0" dirty="0">
                        <a:ln>
                          <a:noFill/>
                        </a:ln>
                        <a:solidFill>
                          <a:schemeClr val="tx1"/>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Chloroplast ETC</a:t>
                      </a:r>
                      <a:endParaRPr kumimoji="0" lang="en-US" altLang="en-US" sz="1800" b="1" i="0" u="none" strike="noStrike" cap="none" normalizeH="0" baseline="0" dirty="0">
                        <a:ln>
                          <a:noFill/>
                        </a:ln>
                        <a:solidFill>
                          <a:schemeClr val="tx1"/>
                        </a:solidFill>
                        <a:effectLst/>
                        <a:latin typeface="Arial "/>
                        <a:ea typeface="ＭＳ Ｐゴシック" charset="-128"/>
                        <a:cs typeface="Arial" panose="020B0604020202020204" pitchFamily="34" charset="0"/>
                      </a:endParaRPr>
                    </a:p>
                  </a:txBody>
                  <a:tcPr marT="45709" marB="45709" anchor="ctr" horzOverflow="overflow"/>
                </a:tc>
                <a:extLst>
                  <a:ext uri="{0D108BD9-81ED-4DB2-BD59-A6C34878D82A}">
                    <a16:rowId xmlns="" xmlns:a16="http://schemas.microsoft.com/office/drawing/2014/main" val="10000"/>
                  </a:ext>
                </a:extLst>
              </a:tr>
              <a:tr h="627600">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Membrane Location </a:t>
                      </a: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extLst>
                  <a:ext uri="{0D108BD9-81ED-4DB2-BD59-A6C34878D82A}">
                    <a16:rowId xmlns="" xmlns:a16="http://schemas.microsoft.com/office/drawing/2014/main" val="10001"/>
                  </a:ext>
                </a:extLst>
              </a:tr>
              <a:tr h="885169">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Function</a:t>
                      </a: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extLst>
                  <a:ext uri="{0D108BD9-81ED-4DB2-BD59-A6C34878D82A}">
                    <a16:rowId xmlns="" xmlns:a16="http://schemas.microsoft.com/office/drawing/2014/main" val="10002"/>
                  </a:ext>
                </a:extLst>
              </a:tr>
              <a:tr h="734497">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Location of Proton gradient</a:t>
                      </a: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extLst>
                  <a:ext uri="{0D108BD9-81ED-4DB2-BD59-A6C34878D82A}">
                    <a16:rowId xmlns="" xmlns:a16="http://schemas.microsoft.com/office/drawing/2014/main" val="10003"/>
                  </a:ext>
                </a:extLst>
              </a:tr>
              <a:tr h="717238">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Electron carriers</a:t>
                      </a: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25000" dirty="0">
                        <a:ln>
                          <a:noFill/>
                        </a:ln>
                        <a:solidFill>
                          <a:srgbClr val="000000"/>
                        </a:solidFill>
                        <a:effectLst/>
                        <a:latin typeface="Arial "/>
                        <a:ea typeface="ＭＳ Ｐゴシック" charset="-128"/>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extLst>
                  <a:ext uri="{0D108BD9-81ED-4DB2-BD59-A6C34878D82A}">
                    <a16:rowId xmlns="" xmlns:a16="http://schemas.microsoft.com/office/drawing/2014/main" val="10004"/>
                  </a:ext>
                </a:extLst>
              </a:tr>
              <a:tr h="668104">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H</a:t>
                      </a:r>
                      <a:r>
                        <a:rPr kumimoji="0" lang="en-US" altLang="en-US" sz="1800" b="1" u="none" strike="noStrike" cap="none" normalizeH="0" baseline="-25000" dirty="0">
                          <a:ln>
                            <a:noFill/>
                          </a:ln>
                          <a:effectLst/>
                          <a:latin typeface="Arial "/>
                          <a:cs typeface="Arial" panose="020B0604020202020204" pitchFamily="34" charset="0"/>
                        </a:rPr>
                        <a:t>2</a:t>
                      </a:r>
                      <a:r>
                        <a:rPr kumimoji="0" lang="en-US" altLang="en-US" sz="1800" b="1" u="none" strike="noStrike" cap="none" normalizeH="0" baseline="0" dirty="0">
                          <a:ln>
                            <a:noFill/>
                          </a:ln>
                          <a:effectLst/>
                          <a:latin typeface="Arial "/>
                          <a:cs typeface="Arial" panose="020B0604020202020204" pitchFamily="34" charset="0"/>
                        </a:rPr>
                        <a:t>O (product or reactant?)</a:t>
                      </a: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extLst>
                  <a:ext uri="{0D108BD9-81ED-4DB2-BD59-A6C34878D82A}">
                    <a16:rowId xmlns="" xmlns:a16="http://schemas.microsoft.com/office/drawing/2014/main" val="10006"/>
                  </a:ext>
                </a:extLst>
              </a:tr>
              <a:tr h="734497">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Energy for ATP Synthesis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13147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type="body" idx="4294967295"/>
          </p:nvPr>
        </p:nvSpPr>
        <p:spPr>
          <a:xfrm>
            <a:off x="0" y="1150938"/>
            <a:ext cx="8358188" cy="3530600"/>
          </a:xfrm>
        </p:spPr>
        <p:txBody>
          <a:bodyPr>
            <a:normAutofit/>
          </a:bodyPr>
          <a:lstStyle/>
          <a:p>
            <a:pPr marL="274320" lvl="1" indent="0">
              <a:buClr>
                <a:srgbClr val="008000"/>
              </a:buClr>
              <a:buSzPct val="100000"/>
              <a:buNone/>
            </a:pPr>
            <a:endParaRPr lang="en-US" b="1" dirty="0">
              <a:latin typeface="Arial"/>
              <a:cs typeface="Arial"/>
            </a:endParaRPr>
          </a:p>
          <a:p>
            <a:pPr marL="274320" lvl="1" indent="0">
              <a:buClr>
                <a:srgbClr val="008000"/>
              </a:buClr>
              <a:buSzPct val="100000"/>
              <a:buNone/>
            </a:pPr>
            <a:r>
              <a:rPr lang="en-US" sz="2200" b="1" dirty="0">
                <a:latin typeface="Arial"/>
                <a:cs typeface="Arial"/>
              </a:rPr>
              <a:t>	</a:t>
            </a:r>
            <a:r>
              <a:rPr lang="en-US" b="1" dirty="0">
                <a:latin typeface="Arial"/>
                <a:cs typeface="Arial"/>
              </a:rPr>
              <a:t>			</a:t>
            </a:r>
          </a:p>
          <a:p>
            <a:pPr marL="548640" lvl="2" indent="0">
              <a:buClr>
                <a:srgbClr val="008000"/>
              </a:buClr>
              <a:buSzPct val="100000"/>
              <a:buNone/>
            </a:pPr>
            <a:endParaRPr lang="en-US" b="1" dirty="0">
              <a:latin typeface="Arial"/>
              <a:cs typeface="Arial"/>
            </a:endParaRPr>
          </a:p>
          <a:p>
            <a:pPr marL="777240" lvl="2" indent="0">
              <a:buClr>
                <a:srgbClr val="008000"/>
              </a:buClr>
              <a:buSzPct val="100000"/>
              <a:buNone/>
            </a:pPr>
            <a:r>
              <a:rPr lang="en-US" b="1" dirty="0">
                <a:latin typeface="Arial"/>
                <a:cs typeface="Arial"/>
              </a:rPr>
              <a:t>	</a:t>
            </a:r>
            <a:endParaRPr lang="en-US" dirty="0">
              <a:latin typeface="Arial"/>
              <a:ea typeface="Arial" charset="0"/>
              <a:cs typeface="Arial"/>
            </a:endParaRPr>
          </a:p>
        </p:txBody>
      </p:sp>
      <p:sp>
        <p:nvSpPr>
          <p:cNvPr id="23" name="Rectangle 3"/>
          <p:cNvSpPr txBox="1">
            <a:spLocks noChangeArrowheads="1"/>
          </p:cNvSpPr>
          <p:nvPr/>
        </p:nvSpPr>
        <p:spPr>
          <a:xfrm>
            <a:off x="274614" y="4505377"/>
            <a:ext cx="7809580" cy="149255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008000"/>
              </a:buClr>
              <a:buSzPct val="100000"/>
              <a:buFont typeface="Wingdings" panose="05000000000000000000" pitchFamily="2" charset="2"/>
              <a:buChar char="§"/>
            </a:pPr>
            <a:r>
              <a:rPr lang="en-US" sz="2000" b="1" dirty="0">
                <a:latin typeface="Arial"/>
                <a:cs typeface="Arial"/>
              </a:rPr>
              <a:t>Photoautotrophs</a:t>
            </a:r>
            <a:r>
              <a:rPr lang="en-US" sz="2000" dirty="0">
                <a:latin typeface="Arial"/>
                <a:cs typeface="Arial"/>
              </a:rPr>
              <a:t> use the energy of light to produce organic molecules</a:t>
            </a:r>
            <a:endParaRPr lang="en-US" sz="2000" b="1" dirty="0">
              <a:latin typeface="Arial"/>
              <a:cs typeface="Arial"/>
            </a:endParaRPr>
          </a:p>
        </p:txBody>
      </p:sp>
      <p:sp>
        <p:nvSpPr>
          <p:cNvPr id="26" name="Rectangle 3"/>
          <p:cNvSpPr txBox="1">
            <a:spLocks noChangeArrowheads="1"/>
          </p:cNvSpPr>
          <p:nvPr/>
        </p:nvSpPr>
        <p:spPr>
          <a:xfrm>
            <a:off x="274613" y="5697843"/>
            <a:ext cx="8782619" cy="73131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008000"/>
              </a:buClr>
              <a:buSzPct val="100000"/>
              <a:buFont typeface="Wingdings" panose="05000000000000000000" pitchFamily="2" charset="2"/>
              <a:buChar char="§"/>
            </a:pPr>
            <a:r>
              <a:rPr lang="en-US" sz="2000" b="1" dirty="0">
                <a:latin typeface="Arial"/>
                <a:cs typeface="Arial"/>
              </a:rPr>
              <a:t>Heterotrophs</a:t>
            </a:r>
            <a:r>
              <a:rPr lang="en-US" sz="2000" dirty="0">
                <a:latin typeface="Arial"/>
                <a:cs typeface="Arial"/>
              </a:rPr>
              <a:t> are consumers that feed on plants or animals or decompose organic material</a:t>
            </a:r>
            <a:endParaRPr lang="en-US" sz="2000" b="1" dirty="0">
              <a:latin typeface="Arial"/>
              <a:cs typeface="Arial"/>
            </a:endParaRPr>
          </a:p>
        </p:txBody>
      </p:sp>
      <p:sp>
        <p:nvSpPr>
          <p:cNvPr id="16" name="Text Box 31"/>
          <p:cNvSpPr txBox="1">
            <a:spLocks noChangeArrowheads="1"/>
          </p:cNvSpPr>
          <p:nvPr/>
        </p:nvSpPr>
        <p:spPr bwMode="auto">
          <a:xfrm>
            <a:off x="3253590" y="1652795"/>
            <a:ext cx="2287479"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160"/>
              </a:lnSpc>
              <a:spcBef>
                <a:spcPct val="0"/>
              </a:spcBef>
              <a:spcAft>
                <a:spcPct val="0"/>
              </a:spcAft>
            </a:pPr>
            <a:r>
              <a:rPr lang="en-US" dirty="0">
                <a:latin typeface="Arial"/>
                <a:cs typeface="Arial"/>
              </a:rPr>
              <a:t>Photosynthesis</a:t>
            </a:r>
          </a:p>
        </p:txBody>
      </p:sp>
      <p:sp>
        <p:nvSpPr>
          <p:cNvPr id="21" name="TextBox 20"/>
          <p:cNvSpPr txBox="1"/>
          <p:nvPr/>
        </p:nvSpPr>
        <p:spPr>
          <a:xfrm>
            <a:off x="0" y="99446"/>
            <a:ext cx="9144000" cy="523220"/>
          </a:xfrm>
          <a:prstGeom prst="rect">
            <a:avLst/>
          </a:prstGeom>
          <a:noFill/>
        </p:spPr>
        <p:txBody>
          <a:bodyPr wrap="square" rtlCol="0">
            <a:spAutoFit/>
          </a:bodyPr>
          <a:lstStyle/>
          <a:p>
            <a:pPr algn="ctr"/>
            <a:r>
              <a:rPr lang="en-US" sz="2800" b="1" dirty="0">
                <a:solidFill>
                  <a:srgbClr val="548235"/>
                </a:solidFill>
                <a:latin typeface="Arial"/>
                <a:cs typeface="Arial"/>
              </a:rPr>
              <a:t>Autotrophs are the producers of the biosphere</a:t>
            </a:r>
          </a:p>
        </p:txBody>
      </p:sp>
      <p:pic>
        <p:nvPicPr>
          <p:cNvPr id="22" name="Picture 21"/>
          <p:cNvPicPr>
            <a:picLocks noChangeAspect="1"/>
          </p:cNvPicPr>
          <p:nvPr/>
        </p:nvPicPr>
        <p:blipFill>
          <a:blip r:embed="rId3" r:link="rId4">
            <a:extLst>
              <a:ext uri="{28A0092B-C50C-407E-A947-70E740481C1C}">
                <a14:useLocalDpi xmlns:a14="http://schemas.microsoft.com/office/drawing/2010/main" val="0"/>
              </a:ext>
            </a:extLst>
          </a:blip>
          <a:srcRect b="10917"/>
          <a:stretch>
            <a:fillRect/>
          </a:stretch>
        </p:blipFill>
        <p:spPr>
          <a:xfrm>
            <a:off x="298704" y="2807208"/>
            <a:ext cx="8546592" cy="1243584"/>
          </a:xfrm>
          <a:prstGeom prst="rect">
            <a:avLst/>
          </a:prstGeom>
        </p:spPr>
      </p:pic>
      <p:sp>
        <p:nvSpPr>
          <p:cNvPr id="24" name="TextBox 2"/>
          <p:cNvSpPr txBox="1">
            <a:spLocks noChangeArrowheads="1"/>
          </p:cNvSpPr>
          <p:nvPr/>
        </p:nvSpPr>
        <p:spPr bwMode="auto">
          <a:xfrm>
            <a:off x="530679" y="3051366"/>
            <a:ext cx="756617" cy="512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000"/>
              </a:lnSpc>
            </a:pPr>
            <a:r>
              <a:rPr lang="en-US" sz="1800" b="1" dirty="0" smtClean="0">
                <a:solidFill>
                  <a:srgbClr val="000000"/>
                </a:solidFill>
                <a:latin typeface="Arial"/>
                <a:ea typeface="ＭＳ Ｐゴシック" charset="0"/>
              </a:rPr>
              <a:t>Light</a:t>
            </a:r>
          </a:p>
          <a:p>
            <a:pPr algn="ctr" eaLnBrk="0" hangingPunct="0">
              <a:lnSpc>
                <a:spcPts val="2000"/>
              </a:lnSpc>
            </a:pPr>
            <a:r>
              <a:rPr lang="en-US" sz="1800" b="1" dirty="0" smtClean="0">
                <a:solidFill>
                  <a:srgbClr val="000000"/>
                </a:solidFill>
                <a:latin typeface="Arial"/>
                <a:ea typeface="ＭＳ Ｐゴシック" charset="0"/>
              </a:rPr>
              <a:t>energy</a:t>
            </a:r>
            <a:endParaRPr lang="en-US" sz="1800" b="1" dirty="0">
              <a:solidFill>
                <a:srgbClr val="000000"/>
              </a:solidFill>
              <a:latin typeface="Arial"/>
              <a:ea typeface="ＭＳ Ｐゴシック" charset="0"/>
            </a:endParaRPr>
          </a:p>
        </p:txBody>
      </p:sp>
      <p:sp>
        <p:nvSpPr>
          <p:cNvPr id="25" name="TextBox 9"/>
          <p:cNvSpPr txBox="1">
            <a:spLocks noChangeArrowheads="1"/>
          </p:cNvSpPr>
          <p:nvPr/>
        </p:nvSpPr>
        <p:spPr bwMode="auto">
          <a:xfrm>
            <a:off x="3603421" y="3606991"/>
            <a:ext cx="632609"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Water</a:t>
            </a:r>
          </a:p>
        </p:txBody>
      </p:sp>
      <p:sp>
        <p:nvSpPr>
          <p:cNvPr id="27" name="TextBox 11"/>
          <p:cNvSpPr txBox="1">
            <a:spLocks noChangeArrowheads="1"/>
          </p:cNvSpPr>
          <p:nvPr/>
        </p:nvSpPr>
        <p:spPr bwMode="auto">
          <a:xfrm>
            <a:off x="6077539" y="3808603"/>
            <a:ext cx="910506"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a:solidFill>
                  <a:srgbClr val="000000"/>
                </a:solidFill>
                <a:latin typeface="Arial"/>
                <a:ea typeface="ＭＳ Ｐゴシック" charset="0"/>
              </a:rPr>
              <a:t>Glucose</a:t>
            </a:r>
          </a:p>
        </p:txBody>
      </p:sp>
      <p:sp>
        <p:nvSpPr>
          <p:cNvPr id="28" name="TextBox 14"/>
          <p:cNvSpPr txBox="1">
            <a:spLocks noChangeArrowheads="1"/>
          </p:cNvSpPr>
          <p:nvPr/>
        </p:nvSpPr>
        <p:spPr bwMode="auto">
          <a:xfrm>
            <a:off x="7530102" y="3606991"/>
            <a:ext cx="1308050"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Oxygen gas</a:t>
            </a:r>
          </a:p>
        </p:txBody>
      </p:sp>
      <p:sp>
        <p:nvSpPr>
          <p:cNvPr id="29" name="TextBox 15"/>
          <p:cNvSpPr txBox="1">
            <a:spLocks noChangeArrowheads="1"/>
          </p:cNvSpPr>
          <p:nvPr/>
        </p:nvSpPr>
        <p:spPr bwMode="auto">
          <a:xfrm>
            <a:off x="1611108" y="3606991"/>
            <a:ext cx="1679947"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Carbon dioxide</a:t>
            </a:r>
          </a:p>
        </p:txBody>
      </p:sp>
      <p:sp>
        <p:nvSpPr>
          <p:cNvPr id="30" name="TextBox 5"/>
          <p:cNvSpPr txBox="1">
            <a:spLocks noChangeArrowheads="1"/>
          </p:cNvSpPr>
          <p:nvPr/>
        </p:nvSpPr>
        <p:spPr bwMode="auto">
          <a:xfrm>
            <a:off x="1565635" y="3170081"/>
            <a:ext cx="134652"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Times New Roman" pitchFamily="18" charset="0"/>
                <a:ea typeface="ＭＳ Ｐゴシック" charset="0"/>
                <a:cs typeface="Times New Roman" pitchFamily="18" charset="0"/>
              </a:rPr>
              <a:t>+</a:t>
            </a:r>
          </a:p>
        </p:txBody>
      </p:sp>
      <p:sp>
        <p:nvSpPr>
          <p:cNvPr id="31" name="TextBox 6"/>
          <p:cNvSpPr txBox="1">
            <a:spLocks noChangeArrowheads="1"/>
          </p:cNvSpPr>
          <p:nvPr/>
        </p:nvSpPr>
        <p:spPr bwMode="auto">
          <a:xfrm>
            <a:off x="1991084" y="3150237"/>
            <a:ext cx="128240"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6</a:t>
            </a:r>
            <a:endParaRPr lang="en-US" sz="1800" b="1" dirty="0">
              <a:solidFill>
                <a:srgbClr val="000000"/>
              </a:solidFill>
              <a:latin typeface="Arial"/>
              <a:ea typeface="ＭＳ Ｐゴシック" charset="0"/>
            </a:endParaRPr>
          </a:p>
        </p:txBody>
      </p:sp>
      <p:sp>
        <p:nvSpPr>
          <p:cNvPr id="32" name="TextBox 7"/>
          <p:cNvSpPr txBox="1">
            <a:spLocks noChangeArrowheads="1"/>
          </p:cNvSpPr>
          <p:nvPr/>
        </p:nvSpPr>
        <p:spPr bwMode="auto">
          <a:xfrm>
            <a:off x="2954697" y="3170081"/>
            <a:ext cx="131446"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Times New Roman" pitchFamily="18" charset="0"/>
                <a:ea typeface="ＭＳ Ｐゴシック" charset="0"/>
                <a:cs typeface="Times New Roman" pitchFamily="18" charset="0"/>
              </a:rPr>
              <a:t>+</a:t>
            </a:r>
            <a:endParaRPr lang="en-US" sz="1800" b="1" dirty="0">
              <a:solidFill>
                <a:srgbClr val="000000"/>
              </a:solidFill>
              <a:latin typeface="Arial"/>
              <a:ea typeface="ＭＳ Ｐゴシック" charset="0"/>
            </a:endParaRPr>
          </a:p>
        </p:txBody>
      </p:sp>
      <p:sp>
        <p:nvSpPr>
          <p:cNvPr id="33" name="TextBox 8"/>
          <p:cNvSpPr txBox="1">
            <a:spLocks noChangeArrowheads="1"/>
          </p:cNvSpPr>
          <p:nvPr/>
        </p:nvSpPr>
        <p:spPr bwMode="auto">
          <a:xfrm>
            <a:off x="3671482" y="3149450"/>
            <a:ext cx="431208"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H</a:t>
            </a:r>
            <a:r>
              <a:rPr lang="en-US" sz="1800" b="1" baseline="-25000" dirty="0">
                <a:solidFill>
                  <a:srgbClr val="000000"/>
                </a:solidFill>
                <a:latin typeface="Arial"/>
                <a:ea typeface="ＭＳ Ｐゴシック" charset="0"/>
              </a:rPr>
              <a:t>2</a:t>
            </a:r>
            <a:r>
              <a:rPr lang="en-US" sz="1800" b="1" dirty="0">
                <a:solidFill>
                  <a:srgbClr val="000000"/>
                </a:solidFill>
                <a:latin typeface="Arial"/>
                <a:ea typeface="ＭＳ Ｐゴシック" charset="0"/>
              </a:rPr>
              <a:t>O</a:t>
            </a:r>
          </a:p>
        </p:txBody>
      </p:sp>
      <p:sp>
        <p:nvSpPr>
          <p:cNvPr id="34" name="TextBox 10"/>
          <p:cNvSpPr txBox="1">
            <a:spLocks noChangeArrowheads="1"/>
          </p:cNvSpPr>
          <p:nvPr/>
        </p:nvSpPr>
        <p:spPr bwMode="auto">
          <a:xfrm>
            <a:off x="6074839" y="3149450"/>
            <a:ext cx="852798"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Arial"/>
                <a:ea typeface="ＭＳ Ｐゴシック" charset="0"/>
              </a:rPr>
              <a:t>C</a:t>
            </a:r>
            <a:r>
              <a:rPr lang="en-US" sz="1800" b="1" baseline="-25000" dirty="0">
                <a:solidFill>
                  <a:srgbClr val="000000"/>
                </a:solidFill>
                <a:latin typeface="Arial"/>
                <a:ea typeface="ＭＳ Ｐゴシック" charset="0"/>
              </a:rPr>
              <a:t>6</a:t>
            </a:r>
            <a:r>
              <a:rPr lang="en-US" sz="1800" b="1" dirty="0">
                <a:solidFill>
                  <a:srgbClr val="000000"/>
                </a:solidFill>
                <a:latin typeface="Arial"/>
                <a:ea typeface="ＭＳ Ｐゴシック" charset="0"/>
              </a:rPr>
              <a:t>H</a:t>
            </a:r>
            <a:r>
              <a:rPr lang="en-US" sz="1800" b="1" baseline="-25000" dirty="0">
                <a:solidFill>
                  <a:srgbClr val="000000"/>
                </a:solidFill>
                <a:latin typeface="Arial"/>
                <a:ea typeface="ＭＳ Ｐゴシック" charset="0"/>
              </a:rPr>
              <a:t>12</a:t>
            </a:r>
            <a:r>
              <a:rPr lang="en-US" sz="1800" b="1" dirty="0">
                <a:solidFill>
                  <a:srgbClr val="000000"/>
                </a:solidFill>
                <a:latin typeface="Arial"/>
                <a:ea typeface="ＭＳ Ｐゴシック" charset="0"/>
              </a:rPr>
              <a:t>O</a:t>
            </a:r>
            <a:r>
              <a:rPr lang="en-US" sz="1800" b="1" baseline="-25000" dirty="0">
                <a:solidFill>
                  <a:srgbClr val="000000"/>
                </a:solidFill>
                <a:latin typeface="Arial"/>
                <a:ea typeface="ＭＳ Ｐゴシック" charset="0"/>
              </a:rPr>
              <a:t>6</a:t>
            </a:r>
          </a:p>
        </p:txBody>
      </p:sp>
      <p:sp>
        <p:nvSpPr>
          <p:cNvPr id="35" name="TextBox 12"/>
          <p:cNvSpPr txBox="1">
            <a:spLocks noChangeArrowheads="1"/>
          </p:cNvSpPr>
          <p:nvPr/>
        </p:nvSpPr>
        <p:spPr bwMode="auto">
          <a:xfrm>
            <a:off x="7283810" y="3170081"/>
            <a:ext cx="134652"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a:solidFill>
                  <a:srgbClr val="000000"/>
                </a:solidFill>
                <a:latin typeface="Times New Roman" pitchFamily="18" charset="0"/>
                <a:ea typeface="ＭＳ Ｐゴシック" charset="0"/>
                <a:cs typeface="Times New Roman" pitchFamily="18" charset="0"/>
              </a:rPr>
              <a:t>+</a:t>
            </a:r>
          </a:p>
        </p:txBody>
      </p:sp>
      <p:sp>
        <p:nvSpPr>
          <p:cNvPr id="36" name="TextBox 13"/>
          <p:cNvSpPr txBox="1">
            <a:spLocks noChangeArrowheads="1"/>
          </p:cNvSpPr>
          <p:nvPr/>
        </p:nvSpPr>
        <p:spPr bwMode="auto">
          <a:xfrm>
            <a:off x="7658460" y="3149444"/>
            <a:ext cx="128240"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6</a:t>
            </a:r>
            <a:endParaRPr lang="en-US" sz="1800" b="1" dirty="0">
              <a:solidFill>
                <a:srgbClr val="000000"/>
              </a:solidFill>
              <a:latin typeface="Arial"/>
              <a:ea typeface="ＭＳ Ｐゴシック" charset="0"/>
            </a:endParaRPr>
          </a:p>
        </p:txBody>
      </p:sp>
      <p:sp>
        <p:nvSpPr>
          <p:cNvPr id="37" name="TextBox 6"/>
          <p:cNvSpPr txBox="1">
            <a:spLocks noChangeArrowheads="1"/>
          </p:cNvSpPr>
          <p:nvPr/>
        </p:nvSpPr>
        <p:spPr bwMode="auto">
          <a:xfrm>
            <a:off x="2228749" y="3149550"/>
            <a:ext cx="431208"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CO</a:t>
            </a:r>
            <a:r>
              <a:rPr lang="en-US" sz="1800" b="1" baseline="-25000" dirty="0" smtClean="0">
                <a:solidFill>
                  <a:srgbClr val="000000"/>
                </a:solidFill>
                <a:latin typeface="Arial"/>
                <a:ea typeface="ＭＳ Ｐゴシック" charset="0"/>
              </a:rPr>
              <a:t>2</a:t>
            </a:r>
            <a:endParaRPr lang="en-US" sz="1800" b="1" baseline="-25000" dirty="0">
              <a:solidFill>
                <a:srgbClr val="000000"/>
              </a:solidFill>
              <a:latin typeface="Arial"/>
              <a:ea typeface="ＭＳ Ｐゴシック" charset="0"/>
            </a:endParaRPr>
          </a:p>
        </p:txBody>
      </p:sp>
      <p:sp>
        <p:nvSpPr>
          <p:cNvPr id="38" name="TextBox 6"/>
          <p:cNvSpPr txBox="1">
            <a:spLocks noChangeArrowheads="1"/>
          </p:cNvSpPr>
          <p:nvPr/>
        </p:nvSpPr>
        <p:spPr bwMode="auto">
          <a:xfrm>
            <a:off x="3303154" y="3149385"/>
            <a:ext cx="128240"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6</a:t>
            </a:r>
            <a:endParaRPr lang="en-US" sz="1800" b="1" dirty="0">
              <a:solidFill>
                <a:srgbClr val="000000"/>
              </a:solidFill>
              <a:latin typeface="Arial"/>
              <a:ea typeface="ＭＳ Ｐゴシック" charset="0"/>
            </a:endParaRPr>
          </a:p>
        </p:txBody>
      </p:sp>
      <p:sp>
        <p:nvSpPr>
          <p:cNvPr id="39" name="TextBox 13"/>
          <p:cNvSpPr txBox="1">
            <a:spLocks noChangeArrowheads="1"/>
          </p:cNvSpPr>
          <p:nvPr/>
        </p:nvSpPr>
        <p:spPr bwMode="auto">
          <a:xfrm>
            <a:off x="7992976" y="3152330"/>
            <a:ext cx="264496" cy="256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000"/>
              </a:lnSpc>
            </a:pPr>
            <a:r>
              <a:rPr lang="en-US" sz="1800" b="1" dirty="0" smtClean="0">
                <a:solidFill>
                  <a:srgbClr val="000000"/>
                </a:solidFill>
                <a:latin typeface="Arial"/>
                <a:ea typeface="ＭＳ Ｐゴシック" charset="0"/>
              </a:rPr>
              <a:t>O</a:t>
            </a:r>
            <a:r>
              <a:rPr lang="en-US" sz="1800" b="1" baseline="-25000" dirty="0" smtClean="0">
                <a:solidFill>
                  <a:srgbClr val="000000"/>
                </a:solidFill>
                <a:latin typeface="Arial"/>
                <a:ea typeface="ＭＳ Ｐゴシック" charset="0"/>
              </a:rPr>
              <a:t>2</a:t>
            </a:r>
            <a:endParaRPr lang="en-US" sz="1800" b="1" baseline="-25000" dirty="0">
              <a:solidFill>
                <a:srgbClr val="000000"/>
              </a:solidFill>
              <a:latin typeface="Arial"/>
              <a:ea typeface="ＭＳ Ｐゴシック" charset="0"/>
            </a:endParaRPr>
          </a:p>
        </p:txBody>
      </p:sp>
      <p:sp>
        <p:nvSpPr>
          <p:cNvPr id="40" name="Oval 39"/>
          <p:cNvSpPr/>
          <p:nvPr/>
        </p:nvSpPr>
        <p:spPr bwMode="auto">
          <a:xfrm>
            <a:off x="2159794" y="3038475"/>
            <a:ext cx="569119" cy="478631"/>
          </a:xfrm>
          <a:prstGeom prst="ellipse">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spTree>
    <p:extLst>
      <p:ext uri="{BB962C8B-B14F-4D97-AF65-F5344CB8AC3E}">
        <p14:creationId xmlns:p14="http://schemas.microsoft.com/office/powerpoint/2010/main" val="412042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5459">
                                            <p:txEl>
                                              <p:pRg st="3" end="3"/>
                                            </p:txEl>
                                          </p:spTgt>
                                        </p:tgtEl>
                                        <p:attrNameLst>
                                          <p:attrName>style.visibility</p:attrName>
                                        </p:attrNameLst>
                                      </p:cBhvr>
                                      <p:to>
                                        <p:strVal val="visible"/>
                                      </p:to>
                                    </p:set>
                                    <p:animEffect transition="in" filter="dissolve">
                                      <p:cBhvr>
                                        <p:cTn id="7" dur="500"/>
                                        <p:tgtEl>
                                          <p:spTgt spid="27545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06" y="91537"/>
            <a:ext cx="7886700" cy="1325563"/>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ltLang="en-US" b="1" dirty="0">
                <a:solidFill>
                  <a:schemeClr val="accent2">
                    <a:lumMod val="75000"/>
                  </a:schemeClr>
                </a:solidFill>
                <a:latin typeface="Arial" panose="020B0604020202020204" pitchFamily="34" charset="0"/>
                <a:ea typeface="ＭＳ Ｐゴシック" charset="-128"/>
                <a:cs typeface="Arial" panose="020B0604020202020204" pitchFamily="34" charset="0"/>
              </a:rPr>
              <a:t>Chemiosmosis </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86043086"/>
              </p:ext>
            </p:extLst>
          </p:nvPr>
        </p:nvGraphicFramePr>
        <p:xfrm>
          <a:off x="596106" y="1094189"/>
          <a:ext cx="8287767" cy="5261289"/>
        </p:xfrm>
        <a:graphic>
          <a:graphicData uri="http://schemas.openxmlformats.org/drawingml/2006/table">
            <a:tbl>
              <a:tblPr>
                <a:tableStyleId>{16D9F66E-5EB9-4882-86FB-DCBF35E3C3E4}</a:tableStyleId>
              </a:tblPr>
              <a:tblGrid>
                <a:gridCol w="3149029">
                  <a:extLst>
                    <a:ext uri="{9D8B030D-6E8A-4147-A177-3AD203B41FA5}">
                      <a16:colId xmlns="" xmlns:a16="http://schemas.microsoft.com/office/drawing/2014/main" val="20000"/>
                    </a:ext>
                  </a:extLst>
                </a:gridCol>
                <a:gridCol w="2570163">
                  <a:extLst>
                    <a:ext uri="{9D8B030D-6E8A-4147-A177-3AD203B41FA5}">
                      <a16:colId xmlns="" xmlns:a16="http://schemas.microsoft.com/office/drawing/2014/main" val="20001"/>
                    </a:ext>
                  </a:extLst>
                </a:gridCol>
                <a:gridCol w="2568575">
                  <a:extLst>
                    <a:ext uri="{9D8B030D-6E8A-4147-A177-3AD203B41FA5}">
                      <a16:colId xmlns="" xmlns:a16="http://schemas.microsoft.com/office/drawing/2014/main" val="20002"/>
                    </a:ext>
                  </a:extLst>
                </a:gridCol>
              </a:tblGrid>
              <a:tr h="358619">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Item</a:t>
                      </a:r>
                      <a:endParaRPr kumimoji="0" lang="en-US" altLang="en-US" sz="1800" b="1" i="0" u="none" strike="noStrike" cap="none" normalizeH="0" baseline="0" dirty="0">
                        <a:ln>
                          <a:noFill/>
                        </a:ln>
                        <a:solidFill>
                          <a:schemeClr val="tx1"/>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Mitochondrial ETC</a:t>
                      </a:r>
                      <a:endParaRPr kumimoji="0" lang="en-US" altLang="en-US" sz="1800" b="1" i="0" u="none" strike="noStrike" cap="none" normalizeH="0" baseline="0" dirty="0">
                        <a:ln>
                          <a:noFill/>
                        </a:ln>
                        <a:solidFill>
                          <a:schemeClr val="tx1"/>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Chloroplast ETC</a:t>
                      </a:r>
                      <a:endParaRPr kumimoji="0" lang="en-US" altLang="en-US" sz="1800" b="1" i="0" u="none" strike="noStrike" cap="none" normalizeH="0" baseline="0" dirty="0">
                        <a:ln>
                          <a:noFill/>
                        </a:ln>
                        <a:solidFill>
                          <a:schemeClr val="tx1"/>
                        </a:solidFill>
                        <a:effectLst/>
                        <a:latin typeface="Arial "/>
                        <a:ea typeface="ＭＳ Ｐゴシック" charset="-128"/>
                        <a:cs typeface="Arial" panose="020B0604020202020204" pitchFamily="34" charset="0"/>
                      </a:endParaRPr>
                    </a:p>
                  </a:txBody>
                  <a:tcPr marT="45709" marB="45709" anchor="ctr" horzOverflow="overflow"/>
                </a:tc>
                <a:extLst>
                  <a:ext uri="{0D108BD9-81ED-4DB2-BD59-A6C34878D82A}">
                    <a16:rowId xmlns="" xmlns:a16="http://schemas.microsoft.com/office/drawing/2014/main" val="10000"/>
                  </a:ext>
                </a:extLst>
              </a:tr>
              <a:tr h="627600">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Membrane Location </a:t>
                      </a: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Inner mitochondrial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membrane </a:t>
                      </a: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Thylakoid membrane</a:t>
                      </a:r>
                    </a:p>
                  </a:txBody>
                  <a:tcPr marT="45709" marB="45709" anchor="ctr" horzOverflow="overflow"/>
                </a:tc>
                <a:extLst>
                  <a:ext uri="{0D108BD9-81ED-4DB2-BD59-A6C34878D82A}">
                    <a16:rowId xmlns="" xmlns:a16="http://schemas.microsoft.com/office/drawing/2014/main" val="10001"/>
                  </a:ext>
                </a:extLst>
              </a:tr>
              <a:tr h="1703523">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Function</a:t>
                      </a: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Shuttling electrons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Provide energy for the proton pumps</a:t>
                      </a: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rgbClr val="000000"/>
                          </a:solidFill>
                          <a:effectLst/>
                          <a:latin typeface="Arial "/>
                          <a:ea typeface="ＭＳ Ｐゴシック" charset="-128"/>
                        </a:rPr>
                        <a:t>Shuttling electrons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a:ln>
                            <a:noFill/>
                          </a:ln>
                          <a:solidFill>
                            <a:srgbClr val="000000"/>
                          </a:solidFill>
                          <a:effectLst/>
                          <a:latin typeface="Arial "/>
                          <a:ea typeface="ＭＳ Ｐゴシック" charset="-128"/>
                        </a:rPr>
                        <a:t>Provide energy for the proton pumps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0000"/>
                        </a:solidFill>
                        <a:effectLst/>
                        <a:latin typeface="Arial "/>
                        <a:ea typeface="ＭＳ Ｐゴシック" charset="-128"/>
                      </a:endParaRPr>
                    </a:p>
                  </a:txBody>
                  <a:tcPr marT="45709" marB="45709" anchor="ctr" horzOverflow="overflow"/>
                </a:tc>
                <a:extLst>
                  <a:ext uri="{0D108BD9-81ED-4DB2-BD59-A6C34878D82A}">
                    <a16:rowId xmlns="" xmlns:a16="http://schemas.microsoft.com/office/drawing/2014/main" val="10002"/>
                  </a:ext>
                </a:extLst>
              </a:tr>
              <a:tr h="734497">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Location of Proton gradient</a:t>
                      </a: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Intermembrane space</a:t>
                      </a: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Thylakoid space</a:t>
                      </a:r>
                    </a:p>
                  </a:txBody>
                  <a:tcPr marT="45709" marB="45709" anchor="ctr" horzOverflow="overflow"/>
                </a:tc>
                <a:extLst>
                  <a:ext uri="{0D108BD9-81ED-4DB2-BD59-A6C34878D82A}">
                    <a16:rowId xmlns="" xmlns:a16="http://schemas.microsoft.com/office/drawing/2014/main" val="10003"/>
                  </a:ext>
                </a:extLst>
              </a:tr>
              <a:tr h="717238">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Electron carriers</a:t>
                      </a: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NADH, FADH</a:t>
                      </a:r>
                      <a:r>
                        <a:rPr kumimoji="0" lang="en-US" altLang="en-US" sz="1800" b="0" i="0" u="none" strike="noStrike" cap="none" normalizeH="0" baseline="-25000" dirty="0">
                          <a:ln>
                            <a:noFill/>
                          </a:ln>
                          <a:solidFill>
                            <a:srgbClr val="000000"/>
                          </a:solidFill>
                          <a:effectLst/>
                          <a:latin typeface="Arial "/>
                          <a:ea typeface="ＭＳ Ｐゴシック" charset="-128"/>
                        </a:rPr>
                        <a:t>2</a:t>
                      </a: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NADPH</a:t>
                      </a:r>
                    </a:p>
                  </a:txBody>
                  <a:tcPr marT="45709" marB="45709" anchor="ctr" horzOverflow="overflow"/>
                </a:tc>
                <a:extLst>
                  <a:ext uri="{0D108BD9-81ED-4DB2-BD59-A6C34878D82A}">
                    <a16:rowId xmlns="" xmlns:a16="http://schemas.microsoft.com/office/drawing/2014/main" val="10004"/>
                  </a:ext>
                </a:extLst>
              </a:tr>
              <a:tr h="358619">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H</a:t>
                      </a:r>
                      <a:r>
                        <a:rPr kumimoji="0" lang="en-US" altLang="en-US" sz="1800" b="1" u="none" strike="noStrike" cap="none" normalizeH="0" baseline="-25000" dirty="0">
                          <a:ln>
                            <a:noFill/>
                          </a:ln>
                          <a:effectLst/>
                          <a:latin typeface="Arial "/>
                          <a:cs typeface="Arial" panose="020B0604020202020204" pitchFamily="34" charset="0"/>
                        </a:rPr>
                        <a:t>2</a:t>
                      </a:r>
                      <a:r>
                        <a:rPr kumimoji="0" lang="en-US" altLang="en-US" sz="1800" b="1" u="none" strike="noStrike" cap="none" normalizeH="0" baseline="0" dirty="0">
                          <a:ln>
                            <a:noFill/>
                          </a:ln>
                          <a:effectLst/>
                          <a:latin typeface="Arial "/>
                          <a:cs typeface="Arial" panose="020B0604020202020204" pitchFamily="34" charset="0"/>
                        </a:rPr>
                        <a:t>O (product or reactant?)</a:t>
                      </a: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A  product</a:t>
                      </a: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A reactant</a:t>
                      </a:r>
                    </a:p>
                  </a:txBody>
                  <a:tcPr marT="45709" marB="45709" anchor="ctr" horzOverflow="overflow"/>
                </a:tc>
                <a:extLst>
                  <a:ext uri="{0D108BD9-81ED-4DB2-BD59-A6C34878D82A}">
                    <a16:rowId xmlns="" xmlns:a16="http://schemas.microsoft.com/office/drawing/2014/main" val="10006"/>
                  </a:ext>
                </a:extLst>
              </a:tr>
              <a:tr h="734497">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u="none" strike="noStrike" cap="none" normalizeH="0" baseline="0" dirty="0">
                          <a:ln>
                            <a:noFill/>
                          </a:ln>
                          <a:effectLst/>
                          <a:latin typeface="Arial "/>
                          <a:cs typeface="Arial" panose="020B0604020202020204" pitchFamily="34" charset="0"/>
                        </a:rPr>
                        <a:t>Energy for ATP Synthesis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0000"/>
                        </a:solidFill>
                        <a:effectLst/>
                        <a:latin typeface="Arial "/>
                        <a:ea typeface="ＭＳ Ｐゴシック" charset="-128"/>
                        <a:cs typeface="Arial" panose="020B0604020202020204" pitchFamily="34" charset="0"/>
                      </a:endParaRP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Glucose oxidation</a:t>
                      </a:r>
                    </a:p>
                  </a:txBody>
                  <a:tcPr marT="45709" marB="45709" anchor="ctr" horzOverflow="overflow"/>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
                          <a:ea typeface="ＭＳ Ｐゴシック" charset="-128"/>
                        </a:rPr>
                        <a:t>sunlight</a:t>
                      </a:r>
                    </a:p>
                  </a:txBody>
                  <a:tcPr marT="45709" marB="45709" anchor="ctr" horzOverflow="overflow"/>
                </a:tc>
                <a:extLst>
                  <a:ext uri="{0D108BD9-81ED-4DB2-BD59-A6C34878D82A}">
                    <a16:rowId xmlns="" xmlns:a16="http://schemas.microsoft.com/office/drawing/2014/main" val="10008"/>
                  </a:ext>
                </a:extLst>
              </a:tr>
            </a:tbl>
          </a:graphicData>
        </a:graphic>
      </p:graphicFrame>
      <p:pic>
        <p:nvPicPr>
          <p:cNvPr id="6" name="Picture 5" descr="07_UN04TestKnowledge-U.jpg"/>
          <p:cNvPicPr>
            <a:picLocks noChangeAspect="1"/>
          </p:cNvPicPr>
          <p:nvPr/>
        </p:nvPicPr>
        <p:blipFill rotWithShape="1">
          <a:blip r:embed="rId3" cstate="email">
            <a:extLst>
              <a:ext uri="{28A0092B-C50C-407E-A947-70E740481C1C}">
                <a14:useLocalDpi xmlns:a14="http://schemas.microsoft.com/office/drawing/2010/main" val="0"/>
              </a:ext>
            </a:extLst>
          </a:blip>
          <a:srcRect t="-1" r="68470" b="76687"/>
          <a:stretch/>
        </p:blipFill>
        <p:spPr>
          <a:xfrm>
            <a:off x="4288043" y="-17163"/>
            <a:ext cx="2052765" cy="1111351"/>
          </a:xfrm>
          <a:prstGeom prst="rect">
            <a:avLst/>
          </a:prstGeom>
        </p:spPr>
      </p:pic>
      <p:pic>
        <p:nvPicPr>
          <p:cNvPr id="7" name="Picture 6" descr="07_UN04TestKnowledge-U.jpg"/>
          <p:cNvPicPr>
            <a:picLocks noChangeAspect="1"/>
          </p:cNvPicPr>
          <p:nvPr/>
        </p:nvPicPr>
        <p:blipFill rotWithShape="1">
          <a:blip r:embed="rId3" cstate="email">
            <a:extLst>
              <a:ext uri="{28A0092B-C50C-407E-A947-70E740481C1C}">
                <a14:useLocalDpi xmlns:a14="http://schemas.microsoft.com/office/drawing/2010/main" val="0"/>
              </a:ext>
            </a:extLst>
          </a:blip>
          <a:srcRect l="71752" t="-1" b="76687"/>
          <a:stretch/>
        </p:blipFill>
        <p:spPr>
          <a:xfrm>
            <a:off x="6856969" y="-17164"/>
            <a:ext cx="1839071" cy="1111351"/>
          </a:xfrm>
          <a:prstGeom prst="rect">
            <a:avLst/>
          </a:prstGeom>
        </p:spPr>
      </p:pic>
    </p:spTree>
    <p:extLst>
      <p:ext uri="{BB962C8B-B14F-4D97-AF65-F5344CB8AC3E}">
        <p14:creationId xmlns:p14="http://schemas.microsoft.com/office/powerpoint/2010/main" val="623173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16976" y="742603"/>
            <a:ext cx="8055168" cy="6004472"/>
            <a:chOff x="371856" y="213360"/>
            <a:chExt cx="8400288" cy="6431280"/>
          </a:xfrm>
        </p:grpSpPr>
        <p:pic>
          <p:nvPicPr>
            <p:cNvPr id="2" name="Picture 1"/>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371856" y="213360"/>
              <a:ext cx="8400288" cy="6431280"/>
            </a:xfrm>
            <a:prstGeom prst="rect">
              <a:avLst/>
            </a:prstGeom>
          </p:spPr>
        </p:pic>
        <p:sp>
          <p:nvSpPr>
            <p:cNvPr id="6" name="TextBox 2"/>
            <p:cNvSpPr txBox="1">
              <a:spLocks noChangeArrowheads="1"/>
            </p:cNvSpPr>
            <p:nvPr/>
          </p:nvSpPr>
          <p:spPr bwMode="auto">
            <a:xfrm>
              <a:off x="2197989" y="359503"/>
              <a:ext cx="503343"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H</a:t>
              </a:r>
              <a:r>
                <a:rPr lang="en-US" sz="2100" b="1" baseline="-25000" dirty="0">
                  <a:solidFill>
                    <a:srgbClr val="000000"/>
                  </a:solidFill>
                  <a:latin typeface="Arial"/>
                  <a:ea typeface="ＭＳ Ｐゴシック" charset="0"/>
                </a:rPr>
                <a:t>2</a:t>
              </a:r>
              <a:r>
                <a:rPr lang="en-US" sz="2100" b="1" dirty="0">
                  <a:solidFill>
                    <a:srgbClr val="000000"/>
                  </a:solidFill>
                  <a:latin typeface="Arial"/>
                  <a:ea typeface="ＭＳ Ｐゴシック" charset="0"/>
                </a:rPr>
                <a:t>O</a:t>
              </a:r>
            </a:p>
          </p:txBody>
        </p:sp>
        <p:sp>
          <p:nvSpPr>
            <p:cNvPr id="7" name="TextBox 3"/>
            <p:cNvSpPr txBox="1">
              <a:spLocks noChangeArrowheads="1"/>
            </p:cNvSpPr>
            <p:nvPr/>
          </p:nvSpPr>
          <p:spPr bwMode="auto">
            <a:xfrm>
              <a:off x="6305645" y="345215"/>
              <a:ext cx="503343"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CO</a:t>
              </a:r>
              <a:r>
                <a:rPr lang="en-US" sz="2100" b="1" baseline="-25000" dirty="0">
                  <a:solidFill>
                    <a:srgbClr val="000000"/>
                  </a:solidFill>
                  <a:latin typeface="Arial"/>
                  <a:ea typeface="ＭＳ Ｐゴシック" charset="0"/>
                </a:rPr>
                <a:t>2</a:t>
              </a:r>
            </a:p>
          </p:txBody>
        </p:sp>
        <p:sp>
          <p:nvSpPr>
            <p:cNvPr id="8" name="TextBox 4"/>
            <p:cNvSpPr txBox="1">
              <a:spLocks noChangeArrowheads="1"/>
            </p:cNvSpPr>
            <p:nvPr/>
          </p:nvSpPr>
          <p:spPr bwMode="auto">
            <a:xfrm>
              <a:off x="1009744" y="1616009"/>
              <a:ext cx="660437"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Light</a:t>
              </a:r>
            </a:p>
          </p:txBody>
        </p:sp>
        <p:sp>
          <p:nvSpPr>
            <p:cNvPr id="10" name="TextBox 6"/>
            <p:cNvSpPr txBox="1">
              <a:spLocks noChangeArrowheads="1"/>
            </p:cNvSpPr>
            <p:nvPr/>
          </p:nvSpPr>
          <p:spPr bwMode="auto">
            <a:xfrm>
              <a:off x="4248244" y="2362134"/>
              <a:ext cx="567463"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ADP</a:t>
              </a:r>
            </a:p>
          </p:txBody>
        </p:sp>
        <p:sp>
          <p:nvSpPr>
            <p:cNvPr id="12" name="TextBox 8"/>
            <p:cNvSpPr txBox="1">
              <a:spLocks noChangeArrowheads="1"/>
            </p:cNvSpPr>
            <p:nvPr/>
          </p:nvSpPr>
          <p:spPr bwMode="auto">
            <a:xfrm>
              <a:off x="1498444" y="3189222"/>
              <a:ext cx="1827423" cy="884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300"/>
                </a:lnSpc>
              </a:pPr>
              <a:r>
                <a:rPr lang="en-US" sz="2100" b="1" smtClean="0">
                  <a:solidFill>
                    <a:srgbClr val="000000"/>
                  </a:solidFill>
                  <a:latin typeface="Arial"/>
                  <a:ea typeface="ＭＳ Ｐゴシック" charset="0"/>
                </a:rPr>
                <a:t>Light</a:t>
              </a:r>
            </a:p>
            <a:p>
              <a:pPr algn="ctr" eaLnBrk="0" hangingPunct="0">
                <a:lnSpc>
                  <a:spcPts val="2300"/>
                </a:lnSpc>
              </a:pPr>
              <a:r>
                <a:rPr lang="en-US" sz="2100" b="1" smtClean="0">
                  <a:solidFill>
                    <a:srgbClr val="000000"/>
                  </a:solidFill>
                  <a:latin typeface="Arial"/>
                  <a:ea typeface="ＭＳ Ｐゴシック" charset="0"/>
                </a:rPr>
                <a:t>Reactions</a:t>
              </a:r>
            </a:p>
            <a:p>
              <a:pPr algn="ctr" eaLnBrk="0" hangingPunct="0">
                <a:lnSpc>
                  <a:spcPts val="2300"/>
                </a:lnSpc>
              </a:pPr>
              <a:r>
                <a:rPr lang="en-US" sz="2100" b="1" smtClean="0">
                  <a:solidFill>
                    <a:srgbClr val="000000"/>
                  </a:solidFill>
                  <a:latin typeface="Arial"/>
                  <a:ea typeface="ＭＳ Ｐゴシック" charset="0"/>
                </a:rPr>
                <a:t>(in thylakoids)</a:t>
              </a:r>
              <a:endParaRPr lang="en-US" sz="2100" b="1">
                <a:solidFill>
                  <a:srgbClr val="000000"/>
                </a:solidFill>
                <a:latin typeface="Arial"/>
                <a:ea typeface="ＭＳ Ｐゴシック" charset="0"/>
              </a:endParaRPr>
            </a:p>
          </p:txBody>
        </p:sp>
        <p:sp>
          <p:nvSpPr>
            <p:cNvPr id="13" name="TextBox 11"/>
            <p:cNvSpPr txBox="1">
              <a:spLocks noChangeArrowheads="1"/>
            </p:cNvSpPr>
            <p:nvPr/>
          </p:nvSpPr>
          <p:spPr bwMode="auto">
            <a:xfrm>
              <a:off x="5988311" y="2932047"/>
              <a:ext cx="1391407" cy="8848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300"/>
                </a:lnSpc>
              </a:pPr>
              <a:r>
                <a:rPr lang="en-US" sz="2100" b="1" smtClean="0">
                  <a:solidFill>
                    <a:srgbClr val="000000"/>
                  </a:solidFill>
                  <a:latin typeface="Arial"/>
                  <a:ea typeface="ＭＳ Ｐゴシック" charset="0"/>
                </a:rPr>
                <a:t>Calvin</a:t>
              </a:r>
            </a:p>
            <a:p>
              <a:pPr algn="ctr" eaLnBrk="0" hangingPunct="0">
                <a:lnSpc>
                  <a:spcPts val="2300"/>
                </a:lnSpc>
              </a:pPr>
              <a:r>
                <a:rPr lang="en-US" sz="2100" b="1" smtClean="0">
                  <a:solidFill>
                    <a:srgbClr val="000000"/>
                  </a:solidFill>
                  <a:latin typeface="Arial"/>
                  <a:ea typeface="ＭＳ Ｐゴシック" charset="0"/>
                </a:rPr>
                <a:t>Cycle</a:t>
              </a:r>
            </a:p>
            <a:p>
              <a:pPr algn="ctr" eaLnBrk="0" hangingPunct="0">
                <a:lnSpc>
                  <a:spcPts val="2300"/>
                </a:lnSpc>
              </a:pPr>
              <a:r>
                <a:rPr lang="en-US" sz="2100" b="1" smtClean="0">
                  <a:solidFill>
                    <a:srgbClr val="000000"/>
                  </a:solidFill>
                  <a:latin typeface="Arial"/>
                  <a:ea typeface="ＭＳ Ｐゴシック" charset="0"/>
                </a:rPr>
                <a:t>(in stroma)</a:t>
              </a:r>
              <a:endParaRPr lang="en-US" sz="2100" b="1">
                <a:solidFill>
                  <a:srgbClr val="000000"/>
                </a:solidFill>
                <a:latin typeface="Arial"/>
                <a:ea typeface="ＭＳ Ｐゴシック" charset="0"/>
              </a:endParaRPr>
            </a:p>
          </p:txBody>
        </p:sp>
        <p:sp>
          <p:nvSpPr>
            <p:cNvPr id="14" name="TextBox 14"/>
            <p:cNvSpPr txBox="1">
              <a:spLocks noChangeArrowheads="1"/>
            </p:cNvSpPr>
            <p:nvPr/>
          </p:nvSpPr>
          <p:spPr bwMode="auto">
            <a:xfrm>
              <a:off x="4184744" y="3862322"/>
              <a:ext cx="518604"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ATP</a:t>
              </a:r>
            </a:p>
          </p:txBody>
        </p:sp>
        <p:sp>
          <p:nvSpPr>
            <p:cNvPr id="15" name="TextBox 15"/>
            <p:cNvSpPr txBox="1">
              <a:spLocks noChangeArrowheads="1"/>
            </p:cNvSpPr>
            <p:nvPr/>
          </p:nvSpPr>
          <p:spPr bwMode="auto">
            <a:xfrm>
              <a:off x="3992657" y="4479859"/>
              <a:ext cx="955390"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a:solidFill>
                    <a:srgbClr val="000000"/>
                  </a:solidFill>
                  <a:latin typeface="Arial"/>
                  <a:ea typeface="ＭＳ Ｐゴシック" charset="0"/>
                </a:rPr>
                <a:t>NADPH</a:t>
              </a:r>
            </a:p>
          </p:txBody>
        </p:sp>
        <p:sp>
          <p:nvSpPr>
            <p:cNvPr id="16" name="TextBox 16"/>
            <p:cNvSpPr txBox="1">
              <a:spLocks noChangeArrowheads="1"/>
            </p:cNvSpPr>
            <p:nvPr/>
          </p:nvSpPr>
          <p:spPr bwMode="auto">
            <a:xfrm>
              <a:off x="4220803" y="4222227"/>
              <a:ext cx="11702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00"/>
                </a:lnSpc>
              </a:pPr>
              <a:r>
                <a:rPr lang="en-US" sz="1600" b="1" dirty="0">
                  <a:solidFill>
                    <a:srgbClr val="000000"/>
                  </a:solidFill>
                  <a:latin typeface="Times New Roman" pitchFamily="18" charset="0"/>
                  <a:ea typeface="ＭＳ Ｐゴシック" charset="0"/>
                  <a:cs typeface="Times New Roman" pitchFamily="18" charset="0"/>
                </a:rPr>
                <a:t>−</a:t>
              </a:r>
            </a:p>
          </p:txBody>
        </p:sp>
        <p:sp>
          <p:nvSpPr>
            <p:cNvPr id="17" name="TextBox 17"/>
            <p:cNvSpPr txBox="1">
              <a:spLocks noChangeArrowheads="1"/>
            </p:cNvSpPr>
            <p:nvPr/>
          </p:nvSpPr>
          <p:spPr bwMode="auto">
            <a:xfrm>
              <a:off x="4582410" y="4222227"/>
              <a:ext cx="11702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00"/>
                </a:lnSpc>
              </a:pPr>
              <a:r>
                <a:rPr lang="en-US" sz="1600" b="1" dirty="0">
                  <a:solidFill>
                    <a:srgbClr val="000000"/>
                  </a:solidFill>
                  <a:latin typeface="Times New Roman" pitchFamily="18" charset="0"/>
                  <a:ea typeface="ＭＳ Ｐゴシック" charset="0"/>
                  <a:cs typeface="Times New Roman" pitchFamily="18" charset="0"/>
                </a:rPr>
                <a:t>−</a:t>
              </a:r>
            </a:p>
          </p:txBody>
        </p:sp>
        <p:sp>
          <p:nvSpPr>
            <p:cNvPr id="18" name="TextBox 18"/>
            <p:cNvSpPr txBox="1">
              <a:spLocks noChangeArrowheads="1"/>
            </p:cNvSpPr>
            <p:nvPr/>
          </p:nvSpPr>
          <p:spPr bwMode="auto">
            <a:xfrm>
              <a:off x="531114" y="5477603"/>
              <a:ext cx="1497205"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Chloroplast</a:t>
              </a:r>
            </a:p>
          </p:txBody>
        </p:sp>
        <p:sp>
          <p:nvSpPr>
            <p:cNvPr id="19" name="TextBox 19"/>
            <p:cNvSpPr txBox="1">
              <a:spLocks noChangeArrowheads="1"/>
            </p:cNvSpPr>
            <p:nvPr/>
          </p:nvSpPr>
          <p:spPr bwMode="auto">
            <a:xfrm>
              <a:off x="2282126" y="5964971"/>
              <a:ext cx="309380"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O</a:t>
              </a:r>
              <a:r>
                <a:rPr lang="en-US" sz="2100" b="1" baseline="-25000" dirty="0">
                  <a:solidFill>
                    <a:srgbClr val="000000"/>
                  </a:solidFill>
                  <a:latin typeface="Arial"/>
                  <a:ea typeface="ＭＳ Ｐゴシック" charset="0"/>
                </a:rPr>
                <a:t>2</a:t>
              </a:r>
            </a:p>
          </p:txBody>
        </p:sp>
        <p:sp>
          <p:nvSpPr>
            <p:cNvPr id="20" name="TextBox 21"/>
            <p:cNvSpPr txBox="1">
              <a:spLocks noChangeArrowheads="1"/>
            </p:cNvSpPr>
            <p:nvPr/>
          </p:nvSpPr>
          <p:spPr bwMode="auto">
            <a:xfrm>
              <a:off x="6096889" y="6163403"/>
              <a:ext cx="763029"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Sugar</a:t>
              </a:r>
            </a:p>
          </p:txBody>
        </p:sp>
        <p:sp>
          <p:nvSpPr>
            <p:cNvPr id="22" name="TextBox 7"/>
            <p:cNvSpPr txBox="1">
              <a:spLocks noChangeArrowheads="1"/>
            </p:cNvSpPr>
            <p:nvPr/>
          </p:nvSpPr>
          <p:spPr bwMode="auto">
            <a:xfrm>
              <a:off x="4261739" y="2678841"/>
              <a:ext cx="153888"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smtClean="0">
                  <a:solidFill>
                    <a:srgbClr val="000000"/>
                  </a:solidFill>
                  <a:latin typeface="Times New Roman" pitchFamily="18" charset="0"/>
                  <a:ea typeface="ＭＳ Ｐゴシック" charset="0"/>
                  <a:cs typeface="Times New Roman" pitchFamily="18" charset="0"/>
                </a:rPr>
                <a:t>+</a:t>
              </a:r>
              <a:endParaRPr lang="en-US" sz="2100" b="1" dirty="0">
                <a:solidFill>
                  <a:srgbClr val="000000"/>
                </a:solidFill>
                <a:latin typeface="Arial"/>
                <a:ea typeface="ＭＳ Ｐゴシック" charset="0"/>
              </a:endParaRPr>
            </a:p>
          </p:txBody>
        </p:sp>
        <p:sp>
          <p:nvSpPr>
            <p:cNvPr id="23" name="TextBox 7"/>
            <p:cNvSpPr txBox="1">
              <a:spLocks noChangeArrowheads="1"/>
            </p:cNvSpPr>
            <p:nvPr/>
          </p:nvSpPr>
          <p:spPr bwMode="auto">
            <a:xfrm>
              <a:off x="4524831" y="2695118"/>
              <a:ext cx="179536"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smtClean="0">
                  <a:solidFill>
                    <a:srgbClr val="000000"/>
                  </a:solidFill>
                  <a:latin typeface="Arial"/>
                  <a:ea typeface="ＭＳ Ｐゴシック" charset="0"/>
                </a:rPr>
                <a:t>P</a:t>
              </a:r>
              <a:endParaRPr lang="en-US" sz="2100" b="1" dirty="0">
                <a:solidFill>
                  <a:srgbClr val="000000"/>
                </a:solidFill>
                <a:latin typeface="Arial"/>
                <a:ea typeface="ＭＳ Ｐゴシック" charset="0"/>
              </a:endParaRPr>
            </a:p>
          </p:txBody>
        </p:sp>
        <p:sp>
          <p:nvSpPr>
            <p:cNvPr id="24" name="TextBox 5"/>
            <p:cNvSpPr txBox="1">
              <a:spLocks noChangeArrowheads="1"/>
            </p:cNvSpPr>
            <p:nvPr/>
          </p:nvSpPr>
          <p:spPr bwMode="auto">
            <a:xfrm>
              <a:off x="4124901" y="1854361"/>
              <a:ext cx="865622" cy="294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2100" b="1" dirty="0">
                  <a:solidFill>
                    <a:srgbClr val="000000"/>
                  </a:solidFill>
                  <a:latin typeface="Arial"/>
                  <a:ea typeface="ＭＳ Ｐゴシック" charset="0"/>
                </a:rPr>
                <a:t>NADP</a:t>
              </a:r>
              <a:r>
                <a:rPr lang="en-US" sz="2100" b="1" baseline="30000" dirty="0">
                  <a:solidFill>
                    <a:srgbClr val="000000"/>
                  </a:solidFill>
                  <a:latin typeface="Times New Roman" pitchFamily="18" charset="0"/>
                  <a:ea typeface="ＭＳ Ｐゴシック" charset="0"/>
                  <a:cs typeface="Times New Roman" pitchFamily="18" charset="0"/>
                </a:rPr>
                <a:t>+</a:t>
              </a:r>
            </a:p>
          </p:txBody>
        </p:sp>
        <p:sp>
          <p:nvSpPr>
            <p:cNvPr id="25" name="Freeform 24"/>
            <p:cNvSpPr/>
            <p:nvPr/>
          </p:nvSpPr>
          <p:spPr>
            <a:xfrm>
              <a:off x="1319213" y="5119688"/>
              <a:ext cx="64293" cy="400050"/>
            </a:xfrm>
            <a:custGeom>
              <a:avLst/>
              <a:gdLst>
                <a:gd name="connsiteX0" fmla="*/ 64293 w 64293"/>
                <a:gd name="connsiteY0" fmla="*/ 0 h 400050"/>
                <a:gd name="connsiteX1" fmla="*/ 0 w 64293"/>
                <a:gd name="connsiteY1" fmla="*/ 400050 h 400050"/>
              </a:gdLst>
              <a:ahLst/>
              <a:cxnLst>
                <a:cxn ang="0">
                  <a:pos x="connsiteX0" y="connsiteY0"/>
                </a:cxn>
                <a:cxn ang="0">
                  <a:pos x="connsiteX1" y="connsiteY1"/>
                </a:cxn>
              </a:cxnLst>
              <a:rect l="l" t="t" r="r" b="b"/>
              <a:pathLst>
                <a:path w="64293" h="400050">
                  <a:moveTo>
                    <a:pt x="64293" y="0"/>
                  </a:moveTo>
                  <a:lnTo>
                    <a:pt x="0" y="40005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latin typeface="Times" pitchFamily="84" charset="0"/>
                <a:ea typeface="ＭＳ Ｐゴシック" charset="0"/>
              </a:endParaRPr>
            </a:p>
          </p:txBody>
        </p:sp>
      </p:grpSp>
      <p:sp>
        <p:nvSpPr>
          <p:cNvPr id="26" name="TextBox 25"/>
          <p:cNvSpPr txBox="1"/>
          <p:nvPr/>
        </p:nvSpPr>
        <p:spPr>
          <a:xfrm>
            <a:off x="215900" y="96434"/>
            <a:ext cx="8855096" cy="523220"/>
          </a:xfrm>
          <a:prstGeom prst="rect">
            <a:avLst/>
          </a:prstGeom>
          <a:noFill/>
        </p:spPr>
        <p:txBody>
          <a:bodyPr wrap="square" rtlCol="0">
            <a:spAutoFit/>
          </a:bodyPr>
          <a:lstStyle/>
          <a:p>
            <a:r>
              <a:rPr lang="en-US" sz="2800" b="1" dirty="0">
                <a:solidFill>
                  <a:srgbClr val="548235"/>
                </a:solidFill>
                <a:latin typeface="Arial "/>
                <a:cs typeface="Verdana"/>
              </a:rPr>
              <a:t>Second stage of photosynthesis: Calvin Cycle</a:t>
            </a:r>
          </a:p>
        </p:txBody>
      </p:sp>
      <p:sp>
        <p:nvSpPr>
          <p:cNvPr id="21" name="Rectangle 20"/>
          <p:cNvSpPr/>
          <p:nvPr/>
        </p:nvSpPr>
        <p:spPr>
          <a:xfrm>
            <a:off x="5305620" y="704686"/>
            <a:ext cx="3104264" cy="6115397"/>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39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07_10_0CalvinCycOverview-U.jpg"/>
          <p:cNvPicPr>
            <a:picLocks noChangeAspect="1"/>
          </p:cNvPicPr>
          <p:nvPr/>
        </p:nvPicPr>
        <p:blipFill rotWithShape="1">
          <a:blip r:embed="rId3" cstate="email">
            <a:extLst>
              <a:ext uri="{28A0092B-C50C-407E-A947-70E740481C1C}">
                <a14:useLocalDpi xmlns:a14="http://schemas.microsoft.com/office/drawing/2010/main" val="0"/>
              </a:ext>
            </a:extLst>
          </a:blip>
          <a:srcRect b="3319"/>
          <a:stretch/>
        </p:blipFill>
        <p:spPr>
          <a:xfrm>
            <a:off x="600456" y="137160"/>
            <a:ext cx="7943088" cy="6365189"/>
          </a:xfrm>
          <a:prstGeom prst="rect">
            <a:avLst/>
          </a:prstGeom>
        </p:spPr>
      </p:pic>
      <p:sp>
        <p:nvSpPr>
          <p:cNvPr id="5" name="Text Box 31"/>
          <p:cNvSpPr txBox="1">
            <a:spLocks noChangeArrowheads="1"/>
          </p:cNvSpPr>
          <p:nvPr/>
        </p:nvSpPr>
        <p:spPr bwMode="auto">
          <a:xfrm>
            <a:off x="635919" y="2212111"/>
            <a:ext cx="104683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400" dirty="0" smtClean="0">
                <a:solidFill>
                  <a:srgbClr val="000000"/>
                </a:solidFill>
                <a:latin typeface="Arial" charset="0"/>
              </a:rPr>
              <a:t>Chloroplast</a:t>
            </a:r>
            <a:endParaRPr lang="en-US" sz="1400" dirty="0">
              <a:solidFill>
                <a:srgbClr val="000000"/>
              </a:solidFill>
              <a:latin typeface="Arial" charset="0"/>
            </a:endParaRPr>
          </a:p>
        </p:txBody>
      </p:sp>
      <p:cxnSp>
        <p:nvCxnSpPr>
          <p:cNvPr id="6" name="Straight Connector 5"/>
          <p:cNvCxnSpPr/>
          <p:nvPr/>
        </p:nvCxnSpPr>
        <p:spPr bwMode="auto">
          <a:xfrm flipV="1">
            <a:off x="1174750" y="2041525"/>
            <a:ext cx="120650" cy="2063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1715419" y="2386736"/>
            <a:ext cx="24038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O</a:t>
            </a:r>
            <a:r>
              <a:rPr lang="en-US" sz="1100" baseline="-25000" dirty="0" smtClean="0">
                <a:solidFill>
                  <a:srgbClr val="000000"/>
                </a:solidFill>
                <a:latin typeface="Arial" charset="0"/>
              </a:rPr>
              <a:t>2</a:t>
            </a:r>
            <a:endParaRPr lang="en-US" sz="1100" baseline="-25000" dirty="0">
              <a:solidFill>
                <a:srgbClr val="000000"/>
              </a:solidFill>
              <a:latin typeface="Arial" charset="0"/>
            </a:endParaRPr>
          </a:p>
        </p:txBody>
      </p:sp>
      <p:sp>
        <p:nvSpPr>
          <p:cNvPr id="8" name="Text Box 31"/>
          <p:cNvSpPr txBox="1">
            <a:spLocks noChangeArrowheads="1"/>
          </p:cNvSpPr>
          <p:nvPr/>
        </p:nvSpPr>
        <p:spPr bwMode="auto">
          <a:xfrm>
            <a:off x="3252119" y="2383561"/>
            <a:ext cx="46263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Sugar</a:t>
            </a:r>
            <a:endParaRPr lang="en-US" sz="1000" baseline="-25000" dirty="0">
              <a:solidFill>
                <a:srgbClr val="000000"/>
              </a:solidFill>
              <a:latin typeface="Arial" charset="0"/>
            </a:endParaRPr>
          </a:p>
        </p:txBody>
      </p:sp>
      <p:sp>
        <p:nvSpPr>
          <p:cNvPr id="9" name="Text Box 31"/>
          <p:cNvSpPr txBox="1">
            <a:spLocks noChangeArrowheads="1"/>
          </p:cNvSpPr>
          <p:nvPr/>
        </p:nvSpPr>
        <p:spPr bwMode="auto">
          <a:xfrm>
            <a:off x="1064544" y="322986"/>
            <a:ext cx="46263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000" dirty="0" smtClean="0">
                <a:solidFill>
                  <a:srgbClr val="000000"/>
                </a:solidFill>
                <a:latin typeface="Arial" charset="0"/>
              </a:rPr>
              <a:t>Light</a:t>
            </a:r>
            <a:endParaRPr lang="en-US" sz="1000" baseline="-25000" dirty="0">
              <a:solidFill>
                <a:srgbClr val="000000"/>
              </a:solidFill>
              <a:latin typeface="Arial" charset="0"/>
            </a:endParaRPr>
          </a:p>
        </p:txBody>
      </p:sp>
      <p:sp>
        <p:nvSpPr>
          <p:cNvPr id="10" name="Text Box 31"/>
          <p:cNvSpPr txBox="1">
            <a:spLocks noChangeArrowheads="1"/>
          </p:cNvSpPr>
          <p:nvPr/>
        </p:nvSpPr>
        <p:spPr bwMode="auto">
          <a:xfrm>
            <a:off x="1467769" y="1202461"/>
            <a:ext cx="6150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Light</a:t>
            </a:r>
            <a:br>
              <a:rPr lang="en-US" sz="1000" dirty="0" smtClean="0">
                <a:solidFill>
                  <a:srgbClr val="000000"/>
                </a:solidFill>
                <a:latin typeface="Arial" charset="0"/>
              </a:rPr>
            </a:br>
            <a:r>
              <a:rPr lang="en-US" sz="1000" dirty="0" smtClean="0">
                <a:solidFill>
                  <a:srgbClr val="000000"/>
                </a:solidFill>
                <a:latin typeface="Arial" charset="0"/>
              </a:rPr>
              <a:t>Reactions</a:t>
            </a:r>
            <a:endParaRPr lang="en-US" sz="1000" baseline="-25000" dirty="0">
              <a:solidFill>
                <a:srgbClr val="000000"/>
              </a:solidFill>
              <a:latin typeface="Arial" charset="0"/>
            </a:endParaRPr>
          </a:p>
        </p:txBody>
      </p:sp>
      <p:sp>
        <p:nvSpPr>
          <p:cNvPr id="11" name="Text Box 31"/>
          <p:cNvSpPr txBox="1">
            <a:spLocks noChangeArrowheads="1"/>
          </p:cNvSpPr>
          <p:nvPr/>
        </p:nvSpPr>
        <p:spPr bwMode="auto">
          <a:xfrm>
            <a:off x="3220369" y="1218336"/>
            <a:ext cx="6150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Calvin</a:t>
            </a:r>
            <a:br>
              <a:rPr lang="en-US" sz="1000" dirty="0" smtClean="0">
                <a:solidFill>
                  <a:srgbClr val="000000"/>
                </a:solidFill>
                <a:latin typeface="Arial" charset="0"/>
              </a:rPr>
            </a:br>
            <a:r>
              <a:rPr lang="en-US" sz="1000" dirty="0" smtClean="0">
                <a:solidFill>
                  <a:srgbClr val="000000"/>
                </a:solidFill>
                <a:latin typeface="Arial" charset="0"/>
              </a:rPr>
              <a:t>Cycle</a:t>
            </a:r>
            <a:endParaRPr lang="en-US" sz="1000" baseline="-25000" dirty="0">
              <a:solidFill>
                <a:srgbClr val="000000"/>
              </a:solidFill>
              <a:latin typeface="Arial" charset="0"/>
            </a:endParaRPr>
          </a:p>
        </p:txBody>
      </p:sp>
      <p:sp>
        <p:nvSpPr>
          <p:cNvPr id="12" name="Text Box 31"/>
          <p:cNvSpPr txBox="1">
            <a:spLocks noChangeArrowheads="1"/>
          </p:cNvSpPr>
          <p:nvPr/>
        </p:nvSpPr>
        <p:spPr bwMode="auto">
          <a:xfrm>
            <a:off x="3299744" y="218211"/>
            <a:ext cx="3229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CO</a:t>
            </a:r>
            <a:r>
              <a:rPr lang="en-US" sz="1000" baseline="-25000" dirty="0" smtClean="0">
                <a:solidFill>
                  <a:srgbClr val="000000"/>
                </a:solidFill>
                <a:latin typeface="Arial" charset="0"/>
              </a:rPr>
              <a:t>2</a:t>
            </a:r>
            <a:endParaRPr lang="en-US" sz="1000" baseline="-25000" dirty="0">
              <a:solidFill>
                <a:srgbClr val="000000"/>
              </a:solidFill>
              <a:latin typeface="Arial" charset="0"/>
            </a:endParaRPr>
          </a:p>
        </p:txBody>
      </p:sp>
      <p:sp>
        <p:nvSpPr>
          <p:cNvPr id="13" name="Text Box 31"/>
          <p:cNvSpPr txBox="1">
            <a:spLocks noChangeArrowheads="1"/>
          </p:cNvSpPr>
          <p:nvPr/>
        </p:nvSpPr>
        <p:spPr bwMode="auto">
          <a:xfrm>
            <a:off x="1623344" y="221386"/>
            <a:ext cx="3229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H</a:t>
            </a:r>
            <a:r>
              <a:rPr lang="en-US" sz="1000" baseline="-25000" dirty="0" smtClean="0">
                <a:solidFill>
                  <a:srgbClr val="000000"/>
                </a:solidFill>
                <a:latin typeface="Arial" charset="0"/>
              </a:rPr>
              <a:t>2</a:t>
            </a:r>
            <a:r>
              <a:rPr lang="en-US" sz="1000" dirty="0" smtClean="0">
                <a:solidFill>
                  <a:srgbClr val="000000"/>
                </a:solidFill>
                <a:latin typeface="Arial" charset="0"/>
              </a:rPr>
              <a:t>O</a:t>
            </a:r>
            <a:endParaRPr lang="en-US" sz="1000" dirty="0">
              <a:solidFill>
                <a:srgbClr val="000000"/>
              </a:solidFill>
              <a:latin typeface="Arial" charset="0"/>
            </a:endParaRPr>
          </a:p>
        </p:txBody>
      </p:sp>
      <p:sp>
        <p:nvSpPr>
          <p:cNvPr id="14" name="Text Box 31"/>
          <p:cNvSpPr txBox="1">
            <a:spLocks noChangeArrowheads="1"/>
          </p:cNvSpPr>
          <p:nvPr/>
        </p:nvSpPr>
        <p:spPr bwMode="auto">
          <a:xfrm>
            <a:off x="2394869" y="643661"/>
            <a:ext cx="5515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NADP</a:t>
            </a:r>
            <a:r>
              <a:rPr lang="en-US" sz="1000" baseline="30000" dirty="0" smtClean="0">
                <a:solidFill>
                  <a:srgbClr val="000000"/>
                </a:solidFill>
                <a:latin typeface="Arial" charset="0"/>
              </a:rPr>
              <a:t>+</a:t>
            </a:r>
            <a:endParaRPr lang="en-US" sz="1000" baseline="30000" dirty="0">
              <a:solidFill>
                <a:srgbClr val="000000"/>
              </a:solidFill>
              <a:latin typeface="Arial" charset="0"/>
            </a:endParaRPr>
          </a:p>
        </p:txBody>
      </p:sp>
      <p:sp>
        <p:nvSpPr>
          <p:cNvPr id="15" name="Text Box 31"/>
          <p:cNvSpPr txBox="1">
            <a:spLocks noChangeArrowheads="1"/>
          </p:cNvSpPr>
          <p:nvPr/>
        </p:nvSpPr>
        <p:spPr bwMode="auto">
          <a:xfrm>
            <a:off x="2385344" y="840511"/>
            <a:ext cx="5515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ADP</a:t>
            </a:r>
            <a:endParaRPr lang="en-US" sz="1000" baseline="30000" dirty="0">
              <a:solidFill>
                <a:srgbClr val="000000"/>
              </a:solidFill>
              <a:latin typeface="Arial" charset="0"/>
            </a:endParaRPr>
          </a:p>
        </p:txBody>
      </p:sp>
      <p:sp>
        <p:nvSpPr>
          <p:cNvPr id="16" name="Text Box 31"/>
          <p:cNvSpPr txBox="1">
            <a:spLocks noChangeArrowheads="1"/>
          </p:cNvSpPr>
          <p:nvPr/>
        </p:nvSpPr>
        <p:spPr bwMode="auto">
          <a:xfrm>
            <a:off x="2607595" y="1027836"/>
            <a:ext cx="18005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P</a:t>
            </a:r>
            <a:endParaRPr lang="en-US" sz="1000" baseline="30000" dirty="0">
              <a:solidFill>
                <a:srgbClr val="000000"/>
              </a:solidFill>
              <a:latin typeface="Arial" charset="0"/>
            </a:endParaRPr>
          </a:p>
        </p:txBody>
      </p:sp>
      <p:sp>
        <p:nvSpPr>
          <p:cNvPr id="17" name="Text Box 31"/>
          <p:cNvSpPr txBox="1">
            <a:spLocks noChangeArrowheads="1"/>
          </p:cNvSpPr>
          <p:nvPr/>
        </p:nvSpPr>
        <p:spPr bwMode="auto">
          <a:xfrm>
            <a:off x="2461545" y="1021486"/>
            <a:ext cx="180056"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a:t>
            </a:r>
            <a:endParaRPr lang="en-US" sz="1000" baseline="30000" dirty="0">
              <a:solidFill>
                <a:srgbClr val="000000"/>
              </a:solidFill>
              <a:latin typeface="Arial" charset="0"/>
            </a:endParaRPr>
          </a:p>
        </p:txBody>
      </p:sp>
      <p:sp>
        <p:nvSpPr>
          <p:cNvPr id="18" name="Text Box 31"/>
          <p:cNvSpPr txBox="1">
            <a:spLocks noChangeArrowheads="1"/>
          </p:cNvSpPr>
          <p:nvPr/>
        </p:nvSpPr>
        <p:spPr bwMode="auto">
          <a:xfrm>
            <a:off x="2404394" y="1843811"/>
            <a:ext cx="551531"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200"/>
              </a:lnSpc>
              <a:spcBef>
                <a:spcPct val="0"/>
              </a:spcBef>
              <a:spcAft>
                <a:spcPct val="0"/>
              </a:spcAft>
            </a:pPr>
            <a:r>
              <a:rPr lang="en-US" sz="1000" dirty="0" smtClean="0">
                <a:solidFill>
                  <a:srgbClr val="000000"/>
                </a:solidFill>
                <a:latin typeface="Arial" charset="0"/>
              </a:rPr>
              <a:t>NADPH</a:t>
            </a:r>
            <a:endParaRPr lang="en-US" sz="1000" baseline="30000" dirty="0">
              <a:solidFill>
                <a:srgbClr val="000000"/>
              </a:solidFill>
              <a:latin typeface="Arial" charset="0"/>
            </a:endParaRPr>
          </a:p>
        </p:txBody>
      </p:sp>
      <p:sp>
        <p:nvSpPr>
          <p:cNvPr id="19" name="Text Box 31"/>
          <p:cNvSpPr txBox="1">
            <a:spLocks noChangeArrowheads="1"/>
          </p:cNvSpPr>
          <p:nvPr/>
        </p:nvSpPr>
        <p:spPr bwMode="auto">
          <a:xfrm>
            <a:off x="2553620" y="1513611"/>
            <a:ext cx="297530"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200"/>
              </a:lnSpc>
              <a:spcBef>
                <a:spcPct val="0"/>
              </a:spcBef>
              <a:spcAft>
                <a:spcPct val="0"/>
              </a:spcAft>
            </a:pPr>
            <a:r>
              <a:rPr lang="en-US" sz="1000" dirty="0" smtClean="0">
                <a:solidFill>
                  <a:srgbClr val="000000"/>
                </a:solidFill>
                <a:latin typeface="Arial" charset="0"/>
              </a:rPr>
              <a:t>ATP</a:t>
            </a:r>
            <a:endParaRPr lang="en-US" sz="1000" baseline="30000" dirty="0">
              <a:solidFill>
                <a:srgbClr val="000000"/>
              </a:solidFill>
              <a:latin typeface="Arial" charset="0"/>
            </a:endParaRPr>
          </a:p>
        </p:txBody>
      </p:sp>
      <p:sp>
        <p:nvSpPr>
          <p:cNvPr id="21" name="Text Box 31"/>
          <p:cNvSpPr txBox="1">
            <a:spLocks noChangeArrowheads="1"/>
          </p:cNvSpPr>
          <p:nvPr/>
        </p:nvSpPr>
        <p:spPr bwMode="auto">
          <a:xfrm>
            <a:off x="779088" y="3698011"/>
            <a:ext cx="2008564" cy="671979"/>
          </a:xfrm>
          <a:prstGeom prst="rect">
            <a:avLst/>
          </a:prstGeom>
          <a:solidFill>
            <a:srgbClr val="D9D9D9"/>
          </a:solidFill>
          <a:ln>
            <a:noFill/>
          </a:ln>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10000"/>
              </a:lnSpc>
              <a:spcBef>
                <a:spcPct val="0"/>
              </a:spcBef>
              <a:spcAft>
                <a:spcPct val="0"/>
              </a:spcAft>
            </a:pPr>
            <a:r>
              <a:rPr lang="en-US" sz="2000" dirty="0" smtClean="0">
                <a:solidFill>
                  <a:srgbClr val="000000"/>
                </a:solidFill>
                <a:latin typeface="Arial" charset="0"/>
              </a:rPr>
              <a:t>Regeneration of </a:t>
            </a:r>
            <a:r>
              <a:rPr lang="en-US" sz="2000" dirty="0" err="1" smtClean="0">
                <a:solidFill>
                  <a:srgbClr val="000000"/>
                </a:solidFill>
                <a:latin typeface="Arial" charset="0"/>
              </a:rPr>
              <a:t>RuBP</a:t>
            </a:r>
            <a:endParaRPr lang="en-US" sz="2000" dirty="0">
              <a:solidFill>
                <a:srgbClr val="000000"/>
              </a:solidFill>
              <a:latin typeface="Arial" charset="0"/>
            </a:endParaRPr>
          </a:p>
        </p:txBody>
      </p:sp>
      <p:sp>
        <p:nvSpPr>
          <p:cNvPr id="22" name="Text Box 31"/>
          <p:cNvSpPr txBox="1">
            <a:spLocks noChangeArrowheads="1"/>
          </p:cNvSpPr>
          <p:nvPr/>
        </p:nvSpPr>
        <p:spPr bwMode="auto">
          <a:xfrm>
            <a:off x="3572794" y="2783611"/>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3  </a:t>
            </a:r>
            <a:endParaRPr lang="en-US" sz="1100" dirty="0">
              <a:solidFill>
                <a:srgbClr val="000000"/>
              </a:solidFill>
              <a:latin typeface="Arial" charset="0"/>
            </a:endParaRPr>
          </a:p>
        </p:txBody>
      </p:sp>
      <p:sp>
        <p:nvSpPr>
          <p:cNvPr id="23" name="Text Box 31"/>
          <p:cNvSpPr txBox="1">
            <a:spLocks noChangeArrowheads="1"/>
          </p:cNvSpPr>
          <p:nvPr/>
        </p:nvSpPr>
        <p:spPr bwMode="auto">
          <a:xfrm>
            <a:off x="6049918" y="5952604"/>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4" name="Text Box 31"/>
          <p:cNvSpPr txBox="1">
            <a:spLocks noChangeArrowheads="1"/>
          </p:cNvSpPr>
          <p:nvPr/>
        </p:nvSpPr>
        <p:spPr bwMode="auto">
          <a:xfrm>
            <a:off x="4357019" y="3466236"/>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5" name="Text Box 31"/>
          <p:cNvSpPr txBox="1">
            <a:spLocks noChangeArrowheads="1"/>
          </p:cNvSpPr>
          <p:nvPr/>
        </p:nvSpPr>
        <p:spPr bwMode="auto">
          <a:xfrm>
            <a:off x="3737894" y="2796311"/>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6" name="Text Box 31"/>
          <p:cNvSpPr txBox="1">
            <a:spLocks noChangeArrowheads="1"/>
          </p:cNvSpPr>
          <p:nvPr/>
        </p:nvSpPr>
        <p:spPr bwMode="auto">
          <a:xfrm>
            <a:off x="4423694" y="2983636"/>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err="1" smtClean="0">
                <a:solidFill>
                  <a:srgbClr val="000000"/>
                </a:solidFill>
                <a:latin typeface="Arial" charset="0"/>
              </a:rPr>
              <a:t>RuBP</a:t>
            </a:r>
            <a:endParaRPr lang="en-US" sz="1350" dirty="0">
              <a:solidFill>
                <a:srgbClr val="000000"/>
              </a:solidFill>
              <a:latin typeface="Arial" charset="0"/>
            </a:endParaRPr>
          </a:p>
        </p:txBody>
      </p:sp>
      <p:sp>
        <p:nvSpPr>
          <p:cNvPr id="27" name="Text Box 31"/>
          <p:cNvSpPr txBox="1">
            <a:spLocks noChangeArrowheads="1"/>
          </p:cNvSpPr>
          <p:nvPr/>
        </p:nvSpPr>
        <p:spPr bwMode="auto">
          <a:xfrm>
            <a:off x="4357019" y="3463061"/>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28" name="Text Box 31"/>
          <p:cNvSpPr txBox="1">
            <a:spLocks noChangeArrowheads="1"/>
          </p:cNvSpPr>
          <p:nvPr/>
        </p:nvSpPr>
        <p:spPr bwMode="auto">
          <a:xfrm>
            <a:off x="3245769" y="3821836"/>
            <a:ext cx="20228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3</a:t>
            </a:r>
            <a:endParaRPr lang="en-US" sz="1200" dirty="0">
              <a:solidFill>
                <a:srgbClr val="000000"/>
              </a:solidFill>
              <a:latin typeface="Arial" charset="0"/>
            </a:endParaRPr>
          </a:p>
        </p:txBody>
      </p:sp>
      <p:sp>
        <p:nvSpPr>
          <p:cNvPr id="29" name="Text Box 31"/>
          <p:cNvSpPr txBox="1">
            <a:spLocks noChangeArrowheads="1"/>
          </p:cNvSpPr>
          <p:nvPr/>
        </p:nvSpPr>
        <p:spPr bwMode="auto">
          <a:xfrm>
            <a:off x="3452144" y="3840886"/>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ATP</a:t>
            </a:r>
            <a:endParaRPr lang="en-US" sz="1200" dirty="0">
              <a:solidFill>
                <a:srgbClr val="000000"/>
              </a:solidFill>
              <a:latin typeface="Arial" charset="0"/>
            </a:endParaRPr>
          </a:p>
        </p:txBody>
      </p:sp>
      <p:sp>
        <p:nvSpPr>
          <p:cNvPr id="30" name="Text Box 31"/>
          <p:cNvSpPr txBox="1">
            <a:spLocks noChangeArrowheads="1"/>
          </p:cNvSpPr>
          <p:nvPr/>
        </p:nvSpPr>
        <p:spPr bwMode="auto">
          <a:xfrm>
            <a:off x="3160044" y="3332886"/>
            <a:ext cx="52295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3 ADP</a:t>
            </a:r>
            <a:endParaRPr lang="en-US" sz="1200" dirty="0">
              <a:solidFill>
                <a:srgbClr val="000000"/>
              </a:solidFill>
              <a:latin typeface="Arial" charset="0"/>
            </a:endParaRPr>
          </a:p>
        </p:txBody>
      </p:sp>
      <p:sp>
        <p:nvSpPr>
          <p:cNvPr id="31" name="Text Box 31"/>
          <p:cNvSpPr txBox="1">
            <a:spLocks noChangeArrowheads="1"/>
          </p:cNvSpPr>
          <p:nvPr/>
        </p:nvSpPr>
        <p:spPr bwMode="auto">
          <a:xfrm>
            <a:off x="4880894" y="2291486"/>
            <a:ext cx="76425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err="1" smtClean="0">
                <a:solidFill>
                  <a:srgbClr val="000000"/>
                </a:solidFill>
                <a:latin typeface="Arial" charset="0"/>
              </a:rPr>
              <a:t>Rubisco</a:t>
            </a:r>
            <a:endParaRPr lang="en-US" sz="1200" dirty="0">
              <a:solidFill>
                <a:srgbClr val="000000"/>
              </a:solidFill>
              <a:latin typeface="Arial" charset="0"/>
            </a:endParaRPr>
          </a:p>
        </p:txBody>
      </p:sp>
      <p:sp>
        <p:nvSpPr>
          <p:cNvPr id="32" name="Text Box 31"/>
          <p:cNvSpPr txBox="1">
            <a:spLocks noChangeArrowheads="1"/>
          </p:cNvSpPr>
          <p:nvPr/>
        </p:nvSpPr>
        <p:spPr bwMode="auto">
          <a:xfrm>
            <a:off x="4080794" y="4736236"/>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5</a:t>
            </a:r>
            <a:endParaRPr lang="en-US" sz="1100" dirty="0">
              <a:solidFill>
                <a:srgbClr val="000000"/>
              </a:solidFill>
              <a:latin typeface="Arial" charset="0"/>
            </a:endParaRPr>
          </a:p>
        </p:txBody>
      </p:sp>
      <p:sp>
        <p:nvSpPr>
          <p:cNvPr id="33" name="Text Box 31"/>
          <p:cNvSpPr txBox="1">
            <a:spLocks noChangeArrowheads="1"/>
          </p:cNvSpPr>
          <p:nvPr/>
        </p:nvSpPr>
        <p:spPr bwMode="auto">
          <a:xfrm>
            <a:off x="4436394" y="4917211"/>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smtClean="0">
                <a:solidFill>
                  <a:srgbClr val="000000"/>
                </a:solidFill>
                <a:latin typeface="Arial" charset="0"/>
              </a:rPr>
              <a:t>G3P</a:t>
            </a:r>
            <a:endParaRPr lang="en-US" sz="1350" dirty="0">
              <a:solidFill>
                <a:srgbClr val="000000"/>
              </a:solidFill>
              <a:latin typeface="Arial" charset="0"/>
            </a:endParaRPr>
          </a:p>
        </p:txBody>
      </p:sp>
      <p:sp>
        <p:nvSpPr>
          <p:cNvPr id="34" name="Text Box 31"/>
          <p:cNvSpPr txBox="1">
            <a:spLocks noChangeArrowheads="1"/>
          </p:cNvSpPr>
          <p:nvPr/>
        </p:nvSpPr>
        <p:spPr bwMode="auto">
          <a:xfrm>
            <a:off x="5217444" y="5945911"/>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1</a:t>
            </a:r>
            <a:endParaRPr lang="en-US" sz="1100" dirty="0">
              <a:solidFill>
                <a:srgbClr val="000000"/>
              </a:solidFill>
              <a:latin typeface="Arial" charset="0"/>
            </a:endParaRPr>
          </a:p>
        </p:txBody>
      </p:sp>
      <p:sp>
        <p:nvSpPr>
          <p:cNvPr id="35" name="Text Box 31"/>
          <p:cNvSpPr txBox="1">
            <a:spLocks noChangeArrowheads="1"/>
          </p:cNvSpPr>
          <p:nvPr/>
        </p:nvSpPr>
        <p:spPr bwMode="auto">
          <a:xfrm>
            <a:off x="5282008" y="6142758"/>
            <a:ext cx="726591" cy="406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580"/>
              </a:lnSpc>
              <a:spcBef>
                <a:spcPct val="0"/>
              </a:spcBef>
              <a:spcAft>
                <a:spcPct val="0"/>
              </a:spcAft>
            </a:pPr>
            <a:r>
              <a:rPr lang="en-US" sz="1350" dirty="0" smtClean="0">
                <a:solidFill>
                  <a:srgbClr val="000000"/>
                </a:solidFill>
                <a:latin typeface="Arial" charset="0"/>
              </a:rPr>
              <a:t>G3P</a:t>
            </a:r>
          </a:p>
          <a:p>
            <a:pPr algn="ctr" eaLnBrk="0" fontAlgn="base" hangingPunct="0">
              <a:lnSpc>
                <a:spcPts val="1580"/>
              </a:lnSpc>
              <a:spcBef>
                <a:spcPct val="0"/>
              </a:spcBef>
              <a:spcAft>
                <a:spcPct val="0"/>
              </a:spcAft>
            </a:pPr>
            <a:r>
              <a:rPr lang="en-US" sz="1350" dirty="0" smtClean="0">
                <a:solidFill>
                  <a:srgbClr val="000000"/>
                </a:solidFill>
                <a:latin typeface="Arial" charset="0"/>
              </a:rPr>
              <a:t>Output</a:t>
            </a:r>
            <a:endParaRPr lang="en-US" sz="1350" dirty="0">
              <a:solidFill>
                <a:srgbClr val="000000"/>
              </a:solidFill>
              <a:latin typeface="Arial" charset="0"/>
            </a:endParaRPr>
          </a:p>
        </p:txBody>
      </p:sp>
      <p:sp>
        <p:nvSpPr>
          <p:cNvPr id="37" name="Text Box 31"/>
          <p:cNvSpPr txBox="1">
            <a:spLocks noChangeArrowheads="1"/>
          </p:cNvSpPr>
          <p:nvPr/>
        </p:nvSpPr>
        <p:spPr bwMode="auto">
          <a:xfrm>
            <a:off x="3269888" y="5466486"/>
            <a:ext cx="2064271" cy="671979"/>
          </a:xfrm>
          <a:prstGeom prst="rect">
            <a:avLst/>
          </a:prstGeom>
          <a:solidFill>
            <a:srgbClr val="D9D9D9"/>
          </a:solidFill>
          <a:ln>
            <a:noFill/>
          </a:ln>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10000"/>
              </a:lnSpc>
              <a:spcBef>
                <a:spcPct val="0"/>
              </a:spcBef>
              <a:spcAft>
                <a:spcPct val="0"/>
              </a:spcAft>
            </a:pPr>
            <a:r>
              <a:rPr lang="en-US" sz="2000" dirty="0" smtClean="0">
                <a:solidFill>
                  <a:srgbClr val="000000"/>
                </a:solidFill>
                <a:latin typeface="Arial" charset="0"/>
              </a:rPr>
              <a:t>Release of one</a:t>
            </a:r>
            <a:br>
              <a:rPr lang="en-US" sz="2000" dirty="0" smtClean="0">
                <a:solidFill>
                  <a:srgbClr val="000000"/>
                </a:solidFill>
                <a:latin typeface="Arial" charset="0"/>
              </a:rPr>
            </a:br>
            <a:r>
              <a:rPr lang="en-US" sz="2000" dirty="0" smtClean="0">
                <a:solidFill>
                  <a:srgbClr val="000000"/>
                </a:solidFill>
                <a:latin typeface="Arial" charset="0"/>
              </a:rPr>
              <a:t>molecule of G3P</a:t>
            </a:r>
            <a:endParaRPr lang="en-US" sz="2000" dirty="0">
              <a:solidFill>
                <a:srgbClr val="000000"/>
              </a:solidFill>
              <a:latin typeface="Arial" charset="0"/>
            </a:endParaRPr>
          </a:p>
        </p:txBody>
      </p:sp>
      <p:sp>
        <p:nvSpPr>
          <p:cNvPr id="38" name="Text Box 31"/>
          <p:cNvSpPr txBox="1">
            <a:spLocks noChangeArrowheads="1"/>
          </p:cNvSpPr>
          <p:nvPr/>
        </p:nvSpPr>
        <p:spPr bwMode="auto">
          <a:xfrm>
            <a:off x="6880508" y="6111167"/>
            <a:ext cx="1680639" cy="406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580"/>
              </a:lnSpc>
              <a:spcBef>
                <a:spcPct val="0"/>
              </a:spcBef>
              <a:spcAft>
                <a:spcPct val="0"/>
              </a:spcAft>
            </a:pPr>
            <a:r>
              <a:rPr lang="en-US" sz="1400" dirty="0" smtClean="0">
                <a:solidFill>
                  <a:srgbClr val="000000"/>
                </a:solidFill>
                <a:latin typeface="Arial" charset="0"/>
              </a:rPr>
              <a:t>Glucose and other</a:t>
            </a:r>
            <a:br>
              <a:rPr lang="en-US" sz="1400" dirty="0" smtClean="0">
                <a:solidFill>
                  <a:srgbClr val="000000"/>
                </a:solidFill>
                <a:latin typeface="Arial" charset="0"/>
              </a:rPr>
            </a:br>
            <a:r>
              <a:rPr lang="en-US" sz="1400" dirty="0" smtClean="0">
                <a:solidFill>
                  <a:srgbClr val="000000"/>
                </a:solidFill>
                <a:latin typeface="Arial" charset="0"/>
              </a:rPr>
              <a:t>compounds</a:t>
            </a:r>
            <a:endParaRPr lang="en-US" sz="1400" dirty="0">
              <a:solidFill>
                <a:srgbClr val="000000"/>
              </a:solidFill>
              <a:latin typeface="Arial" charset="0"/>
            </a:endParaRPr>
          </a:p>
        </p:txBody>
      </p:sp>
      <p:sp>
        <p:nvSpPr>
          <p:cNvPr id="39" name="Text Box 31"/>
          <p:cNvSpPr txBox="1">
            <a:spLocks noChangeArrowheads="1"/>
          </p:cNvSpPr>
          <p:nvPr/>
        </p:nvSpPr>
        <p:spPr bwMode="auto">
          <a:xfrm>
            <a:off x="6822914" y="5332793"/>
            <a:ext cx="1270686" cy="333425"/>
          </a:xfrm>
          <a:prstGeom prst="rect">
            <a:avLst/>
          </a:prstGeom>
          <a:solidFill>
            <a:srgbClr val="D9D9D9"/>
          </a:solidFill>
          <a:ln>
            <a:noFill/>
          </a:ln>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10000"/>
              </a:lnSpc>
              <a:spcBef>
                <a:spcPct val="0"/>
              </a:spcBef>
              <a:spcAft>
                <a:spcPct val="0"/>
              </a:spcAft>
            </a:pPr>
            <a:r>
              <a:rPr lang="en-US" sz="2000" dirty="0" smtClean="0">
                <a:solidFill>
                  <a:srgbClr val="000000"/>
                </a:solidFill>
                <a:latin typeface="Arial" charset="0"/>
              </a:rPr>
              <a:t>Reduction</a:t>
            </a:r>
            <a:endParaRPr lang="en-US" sz="2000" dirty="0">
              <a:solidFill>
                <a:srgbClr val="000000"/>
              </a:solidFill>
              <a:latin typeface="Arial" charset="0"/>
            </a:endParaRPr>
          </a:p>
        </p:txBody>
      </p:sp>
      <p:sp>
        <p:nvSpPr>
          <p:cNvPr id="40" name="Text Box 31"/>
          <p:cNvSpPr txBox="1">
            <a:spLocks noChangeArrowheads="1"/>
          </p:cNvSpPr>
          <p:nvPr/>
        </p:nvSpPr>
        <p:spPr bwMode="auto">
          <a:xfrm>
            <a:off x="6622488" y="4828750"/>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smtClean="0">
                <a:solidFill>
                  <a:srgbClr val="000000"/>
                </a:solidFill>
                <a:latin typeface="Arial" charset="0"/>
              </a:rPr>
              <a:t>G3P</a:t>
            </a:r>
            <a:endParaRPr lang="en-US" sz="1350" dirty="0">
              <a:solidFill>
                <a:srgbClr val="000000"/>
              </a:solidFill>
              <a:latin typeface="Arial" charset="0"/>
            </a:endParaRPr>
          </a:p>
        </p:txBody>
      </p:sp>
      <p:sp>
        <p:nvSpPr>
          <p:cNvPr id="41" name="Text Box 31"/>
          <p:cNvSpPr txBox="1">
            <a:spLocks noChangeArrowheads="1"/>
          </p:cNvSpPr>
          <p:nvPr/>
        </p:nvSpPr>
        <p:spPr bwMode="auto">
          <a:xfrm>
            <a:off x="6330068" y="4635139"/>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6</a:t>
            </a:r>
            <a:endParaRPr lang="en-US" sz="1100" dirty="0">
              <a:solidFill>
                <a:srgbClr val="000000"/>
              </a:solidFill>
              <a:latin typeface="Arial" charset="0"/>
            </a:endParaRPr>
          </a:p>
        </p:txBody>
      </p:sp>
      <p:sp>
        <p:nvSpPr>
          <p:cNvPr id="42" name="Text Box 31"/>
          <p:cNvSpPr txBox="1">
            <a:spLocks noChangeArrowheads="1"/>
          </p:cNvSpPr>
          <p:nvPr/>
        </p:nvSpPr>
        <p:spPr bwMode="auto">
          <a:xfrm>
            <a:off x="5222668" y="2796311"/>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3" name="Text Box 31"/>
          <p:cNvSpPr txBox="1">
            <a:spLocks noChangeArrowheads="1"/>
          </p:cNvSpPr>
          <p:nvPr/>
        </p:nvSpPr>
        <p:spPr bwMode="auto">
          <a:xfrm>
            <a:off x="4906758" y="4748743"/>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4" name="Text Box 31"/>
          <p:cNvSpPr txBox="1">
            <a:spLocks noChangeArrowheads="1"/>
          </p:cNvSpPr>
          <p:nvPr/>
        </p:nvSpPr>
        <p:spPr bwMode="auto">
          <a:xfrm>
            <a:off x="7143397" y="4641327"/>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5" name="Text Box 31"/>
          <p:cNvSpPr txBox="1">
            <a:spLocks noChangeArrowheads="1"/>
          </p:cNvSpPr>
          <p:nvPr/>
        </p:nvSpPr>
        <p:spPr bwMode="auto">
          <a:xfrm>
            <a:off x="8356489" y="3491347"/>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6" name="Text Box 31"/>
          <p:cNvSpPr txBox="1">
            <a:spLocks noChangeArrowheads="1"/>
          </p:cNvSpPr>
          <p:nvPr/>
        </p:nvSpPr>
        <p:spPr bwMode="auto">
          <a:xfrm>
            <a:off x="7035987" y="2707845"/>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P</a:t>
            </a:r>
            <a:endParaRPr lang="en-US" sz="1100" dirty="0">
              <a:solidFill>
                <a:srgbClr val="000000"/>
              </a:solidFill>
              <a:latin typeface="Arial" charset="0"/>
            </a:endParaRPr>
          </a:p>
        </p:txBody>
      </p:sp>
      <p:sp>
        <p:nvSpPr>
          <p:cNvPr id="47" name="Text Box 31"/>
          <p:cNvSpPr txBox="1">
            <a:spLocks noChangeArrowheads="1"/>
          </p:cNvSpPr>
          <p:nvPr/>
        </p:nvSpPr>
        <p:spPr bwMode="auto">
          <a:xfrm>
            <a:off x="5128151" y="3671698"/>
            <a:ext cx="1046831"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80"/>
              </a:lnSpc>
              <a:spcBef>
                <a:spcPct val="0"/>
              </a:spcBef>
              <a:spcAft>
                <a:spcPct val="0"/>
              </a:spcAft>
            </a:pPr>
            <a:r>
              <a:rPr lang="en-US" sz="1400" dirty="0" smtClean="0">
                <a:solidFill>
                  <a:srgbClr val="000000"/>
                </a:solidFill>
                <a:latin typeface="Arial" charset="0"/>
              </a:rPr>
              <a:t>CALVIN</a:t>
            </a:r>
            <a:br>
              <a:rPr lang="en-US" sz="1400" dirty="0" smtClean="0">
                <a:solidFill>
                  <a:srgbClr val="000000"/>
                </a:solidFill>
                <a:latin typeface="Arial" charset="0"/>
              </a:rPr>
            </a:br>
            <a:r>
              <a:rPr lang="en-US" sz="1400" dirty="0" smtClean="0">
                <a:solidFill>
                  <a:srgbClr val="000000"/>
                </a:solidFill>
                <a:latin typeface="Arial" charset="0"/>
              </a:rPr>
              <a:t>CYCLE</a:t>
            </a:r>
            <a:endParaRPr lang="en-US" sz="1400" dirty="0">
              <a:solidFill>
                <a:srgbClr val="000000"/>
              </a:solidFill>
              <a:latin typeface="Arial" charset="0"/>
            </a:endParaRPr>
          </a:p>
        </p:txBody>
      </p:sp>
      <p:sp>
        <p:nvSpPr>
          <p:cNvPr id="48" name="Text Box 31"/>
          <p:cNvSpPr txBox="1">
            <a:spLocks noChangeArrowheads="1"/>
          </p:cNvSpPr>
          <p:nvPr/>
        </p:nvSpPr>
        <p:spPr bwMode="auto">
          <a:xfrm>
            <a:off x="6226433" y="2701470"/>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6</a:t>
            </a:r>
            <a:endParaRPr lang="en-US" sz="1100" dirty="0">
              <a:solidFill>
                <a:srgbClr val="000000"/>
              </a:solidFill>
              <a:latin typeface="Arial" charset="0"/>
            </a:endParaRPr>
          </a:p>
        </p:txBody>
      </p:sp>
      <p:sp>
        <p:nvSpPr>
          <p:cNvPr id="49" name="Text Box 31"/>
          <p:cNvSpPr txBox="1">
            <a:spLocks noChangeArrowheads="1"/>
          </p:cNvSpPr>
          <p:nvPr/>
        </p:nvSpPr>
        <p:spPr bwMode="auto">
          <a:xfrm>
            <a:off x="7662183" y="2987787"/>
            <a:ext cx="20228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a:t>
            </a:r>
            <a:endParaRPr lang="en-US" sz="1200" dirty="0">
              <a:solidFill>
                <a:srgbClr val="000000"/>
              </a:solidFill>
              <a:latin typeface="Arial" charset="0"/>
            </a:endParaRPr>
          </a:p>
        </p:txBody>
      </p:sp>
      <p:sp>
        <p:nvSpPr>
          <p:cNvPr id="50" name="Text Box 31"/>
          <p:cNvSpPr txBox="1">
            <a:spLocks noChangeArrowheads="1"/>
          </p:cNvSpPr>
          <p:nvPr/>
        </p:nvSpPr>
        <p:spPr bwMode="auto">
          <a:xfrm>
            <a:off x="7874876" y="2975242"/>
            <a:ext cx="51660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ATP</a:t>
            </a:r>
            <a:endParaRPr lang="en-US" sz="1200" dirty="0">
              <a:solidFill>
                <a:srgbClr val="000000"/>
              </a:solidFill>
              <a:latin typeface="Arial" charset="0"/>
            </a:endParaRPr>
          </a:p>
        </p:txBody>
      </p:sp>
      <p:sp>
        <p:nvSpPr>
          <p:cNvPr id="51" name="Text Box 31"/>
          <p:cNvSpPr txBox="1">
            <a:spLocks noChangeArrowheads="1"/>
          </p:cNvSpPr>
          <p:nvPr/>
        </p:nvSpPr>
        <p:spPr bwMode="auto">
          <a:xfrm>
            <a:off x="7660056" y="3493364"/>
            <a:ext cx="113486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 ADP +   P</a:t>
            </a:r>
            <a:endParaRPr lang="en-US" sz="1200" dirty="0">
              <a:solidFill>
                <a:srgbClr val="000000"/>
              </a:solidFill>
              <a:latin typeface="Arial" charset="0"/>
            </a:endParaRPr>
          </a:p>
        </p:txBody>
      </p:sp>
      <p:sp>
        <p:nvSpPr>
          <p:cNvPr id="52" name="Text Box 31"/>
          <p:cNvSpPr txBox="1">
            <a:spLocks noChangeArrowheads="1"/>
          </p:cNvSpPr>
          <p:nvPr/>
        </p:nvSpPr>
        <p:spPr bwMode="auto">
          <a:xfrm>
            <a:off x="7681135" y="3998757"/>
            <a:ext cx="20228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a:t>
            </a:r>
            <a:endParaRPr lang="en-US" sz="1200" dirty="0">
              <a:solidFill>
                <a:srgbClr val="000000"/>
              </a:solidFill>
              <a:latin typeface="Arial" charset="0"/>
            </a:endParaRPr>
          </a:p>
        </p:txBody>
      </p:sp>
      <p:sp>
        <p:nvSpPr>
          <p:cNvPr id="53" name="Text Box 31"/>
          <p:cNvSpPr txBox="1">
            <a:spLocks noChangeArrowheads="1"/>
          </p:cNvSpPr>
          <p:nvPr/>
        </p:nvSpPr>
        <p:spPr bwMode="auto">
          <a:xfrm>
            <a:off x="7681133" y="4485285"/>
            <a:ext cx="20228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6</a:t>
            </a:r>
            <a:endParaRPr lang="en-US" sz="1200" dirty="0">
              <a:solidFill>
                <a:srgbClr val="000000"/>
              </a:solidFill>
              <a:latin typeface="Arial" charset="0"/>
            </a:endParaRPr>
          </a:p>
        </p:txBody>
      </p:sp>
      <p:sp>
        <p:nvSpPr>
          <p:cNvPr id="54" name="Text Box 31"/>
          <p:cNvSpPr txBox="1">
            <a:spLocks noChangeArrowheads="1"/>
          </p:cNvSpPr>
          <p:nvPr/>
        </p:nvSpPr>
        <p:spPr bwMode="auto">
          <a:xfrm>
            <a:off x="7811694" y="3979890"/>
            <a:ext cx="74945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NADPH</a:t>
            </a:r>
            <a:endParaRPr lang="en-US" sz="1200" dirty="0">
              <a:solidFill>
                <a:srgbClr val="000000"/>
              </a:solidFill>
              <a:latin typeface="Arial" charset="0"/>
            </a:endParaRPr>
          </a:p>
        </p:txBody>
      </p:sp>
      <p:sp>
        <p:nvSpPr>
          <p:cNvPr id="55" name="Text Box 31"/>
          <p:cNvSpPr txBox="1">
            <a:spLocks noChangeArrowheads="1"/>
          </p:cNvSpPr>
          <p:nvPr/>
        </p:nvSpPr>
        <p:spPr bwMode="auto">
          <a:xfrm>
            <a:off x="7830648" y="4466416"/>
            <a:ext cx="74945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200" dirty="0" smtClean="0">
                <a:solidFill>
                  <a:srgbClr val="000000"/>
                </a:solidFill>
                <a:latin typeface="Arial" charset="0"/>
              </a:rPr>
              <a:t>NADP</a:t>
            </a:r>
            <a:r>
              <a:rPr lang="en-US" sz="1200" baseline="30000" dirty="0" smtClean="0">
                <a:solidFill>
                  <a:srgbClr val="000000"/>
                </a:solidFill>
                <a:latin typeface="Arial" charset="0"/>
              </a:rPr>
              <a:t>+</a:t>
            </a:r>
            <a:endParaRPr lang="en-US" sz="1200" baseline="30000" dirty="0">
              <a:solidFill>
                <a:srgbClr val="000000"/>
              </a:solidFill>
              <a:latin typeface="Arial" charset="0"/>
            </a:endParaRPr>
          </a:p>
        </p:txBody>
      </p:sp>
      <p:sp>
        <p:nvSpPr>
          <p:cNvPr id="56" name="Text Box 31"/>
          <p:cNvSpPr txBox="1">
            <a:spLocks noChangeArrowheads="1"/>
          </p:cNvSpPr>
          <p:nvPr/>
        </p:nvSpPr>
        <p:spPr bwMode="auto">
          <a:xfrm>
            <a:off x="6451832" y="2888855"/>
            <a:ext cx="725631"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50" dirty="0" smtClean="0">
                <a:solidFill>
                  <a:srgbClr val="000000"/>
                </a:solidFill>
                <a:latin typeface="Arial" charset="0"/>
              </a:rPr>
              <a:t>3-PGA</a:t>
            </a:r>
            <a:endParaRPr lang="en-US" sz="1350" dirty="0">
              <a:solidFill>
                <a:srgbClr val="000000"/>
              </a:solidFill>
              <a:latin typeface="Arial" charset="0"/>
            </a:endParaRPr>
          </a:p>
        </p:txBody>
      </p:sp>
      <p:sp>
        <p:nvSpPr>
          <p:cNvPr id="57" name="Text Box 31"/>
          <p:cNvSpPr txBox="1">
            <a:spLocks noChangeArrowheads="1"/>
          </p:cNvSpPr>
          <p:nvPr/>
        </p:nvSpPr>
        <p:spPr bwMode="auto">
          <a:xfrm>
            <a:off x="5455614" y="1412484"/>
            <a:ext cx="138781"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3</a:t>
            </a:r>
            <a:endParaRPr lang="en-US" sz="1100" dirty="0">
              <a:solidFill>
                <a:srgbClr val="000000"/>
              </a:solidFill>
              <a:latin typeface="Arial" charset="0"/>
            </a:endParaRPr>
          </a:p>
        </p:txBody>
      </p:sp>
      <p:sp>
        <p:nvSpPr>
          <p:cNvPr id="58" name="Text Box 31"/>
          <p:cNvSpPr txBox="1">
            <a:spLocks noChangeArrowheads="1"/>
          </p:cNvSpPr>
          <p:nvPr/>
        </p:nvSpPr>
        <p:spPr bwMode="auto">
          <a:xfrm>
            <a:off x="5525940" y="1614738"/>
            <a:ext cx="400520" cy="207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100" dirty="0" smtClean="0">
                <a:solidFill>
                  <a:srgbClr val="000000"/>
                </a:solidFill>
                <a:latin typeface="Arial" charset="0"/>
              </a:rPr>
              <a:t>CO</a:t>
            </a:r>
            <a:r>
              <a:rPr lang="en-US" sz="1100" baseline="-25000" dirty="0" smtClean="0">
                <a:solidFill>
                  <a:srgbClr val="000000"/>
                </a:solidFill>
                <a:latin typeface="Arial" charset="0"/>
              </a:rPr>
              <a:t>2</a:t>
            </a:r>
            <a:endParaRPr lang="en-US" sz="1100" baseline="-25000" dirty="0">
              <a:solidFill>
                <a:srgbClr val="000000"/>
              </a:solidFill>
              <a:latin typeface="Arial" charset="0"/>
            </a:endParaRPr>
          </a:p>
        </p:txBody>
      </p:sp>
      <p:sp>
        <p:nvSpPr>
          <p:cNvPr id="59" name="Text Box 31"/>
          <p:cNvSpPr txBox="1">
            <a:spLocks noChangeArrowheads="1"/>
          </p:cNvSpPr>
          <p:nvPr/>
        </p:nvSpPr>
        <p:spPr bwMode="auto">
          <a:xfrm>
            <a:off x="5429736" y="1161817"/>
            <a:ext cx="74945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1680"/>
              </a:lnSpc>
              <a:spcBef>
                <a:spcPct val="0"/>
              </a:spcBef>
              <a:spcAft>
                <a:spcPct val="0"/>
              </a:spcAft>
            </a:pPr>
            <a:r>
              <a:rPr lang="en-US" sz="1300" dirty="0" smtClean="0">
                <a:solidFill>
                  <a:srgbClr val="000000"/>
                </a:solidFill>
                <a:latin typeface="Arial" charset="0"/>
              </a:rPr>
              <a:t>Input</a:t>
            </a:r>
            <a:endParaRPr lang="en-US" sz="1300" dirty="0">
              <a:solidFill>
                <a:srgbClr val="000000"/>
              </a:solidFill>
              <a:latin typeface="Arial" charset="0"/>
            </a:endParaRPr>
          </a:p>
        </p:txBody>
      </p:sp>
      <p:sp>
        <p:nvSpPr>
          <p:cNvPr id="60" name="Text Box 31"/>
          <p:cNvSpPr txBox="1">
            <a:spLocks noChangeArrowheads="1"/>
          </p:cNvSpPr>
          <p:nvPr/>
        </p:nvSpPr>
        <p:spPr bwMode="auto">
          <a:xfrm>
            <a:off x="6484873" y="1521973"/>
            <a:ext cx="1952738" cy="333425"/>
          </a:xfrm>
          <a:prstGeom prst="rect">
            <a:avLst/>
          </a:prstGeom>
          <a:solidFill>
            <a:srgbClr val="D9D9D9"/>
          </a:solidFill>
          <a:ln>
            <a:noFill/>
          </a:ln>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110000"/>
              </a:lnSpc>
              <a:spcBef>
                <a:spcPct val="0"/>
              </a:spcBef>
              <a:spcAft>
                <a:spcPct val="0"/>
              </a:spcAft>
            </a:pPr>
            <a:r>
              <a:rPr lang="en-US" sz="2000" dirty="0" smtClean="0">
                <a:solidFill>
                  <a:srgbClr val="000000"/>
                </a:solidFill>
                <a:latin typeface="Arial" charset="0"/>
              </a:rPr>
              <a:t>Carbon fixation</a:t>
            </a:r>
            <a:endParaRPr lang="en-US" sz="2000" dirty="0">
              <a:solidFill>
                <a:srgbClr val="000000"/>
              </a:solidFill>
              <a:latin typeface="Arial" charset="0"/>
            </a:endParaRPr>
          </a:p>
        </p:txBody>
      </p:sp>
    </p:spTree>
    <p:extLst>
      <p:ext uri="{BB962C8B-B14F-4D97-AF65-F5344CB8AC3E}">
        <p14:creationId xmlns:p14="http://schemas.microsoft.com/office/powerpoint/2010/main" val="341317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7" grpId="0" animBg="1"/>
      <p:bldP spid="39" grpId="0" animBg="1"/>
      <p:bldP spid="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334"/>
            <a:ext cx="7886700" cy="1325563"/>
          </a:xfrm>
        </p:spPr>
        <p:txBody>
          <a:bodyPr/>
          <a:lstStyle/>
          <a:p>
            <a:r>
              <a:rPr lang="en-US" altLang="en-US" dirty="0" smtClean="0">
                <a:solidFill>
                  <a:srgbClr val="548235"/>
                </a:solidFill>
                <a:effectLst>
                  <a:outerShdw blurRad="38100" dist="38100" dir="2700000" algn="tl">
                    <a:srgbClr val="C0C0C0"/>
                  </a:outerShdw>
                </a:effectLst>
                <a:latin typeface="Arial"/>
                <a:ea typeface="ＭＳ Ｐゴシック" charset="-128"/>
                <a:cs typeface="Arial"/>
              </a:rPr>
              <a:t>Calvin Cycle: Summary</a:t>
            </a:r>
            <a:endParaRPr lang="en-US" altLang="en-US" dirty="0">
              <a:solidFill>
                <a:srgbClr val="548235"/>
              </a:solidFill>
              <a:effectLst>
                <a:outerShdw blurRad="38100" dist="38100" dir="2700000" algn="tl">
                  <a:srgbClr val="C0C0C0"/>
                </a:outerShdw>
              </a:effectLst>
              <a:latin typeface="Arial"/>
              <a:ea typeface="ＭＳ Ｐゴシック" charset="-128"/>
              <a:cs typeface="Arial"/>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859128333"/>
              </p:ext>
            </p:extLst>
          </p:nvPr>
        </p:nvGraphicFramePr>
        <p:xfrm>
          <a:off x="3011488" y="1447800"/>
          <a:ext cx="3998912" cy="1485900"/>
        </p:xfrm>
        <a:graphic>
          <a:graphicData uri="http://schemas.openxmlformats.org/drawingml/2006/table">
            <a:tbl>
              <a:tblPr/>
              <a:tblGrid>
                <a:gridCol w="1998662">
                  <a:extLst>
                    <a:ext uri="{9D8B030D-6E8A-4147-A177-3AD203B41FA5}">
                      <a16:colId xmlns="" xmlns:a16="http://schemas.microsoft.com/office/drawing/2014/main" val="20000"/>
                    </a:ext>
                  </a:extLst>
                </a:gridCol>
                <a:gridCol w="2000250">
                  <a:extLst>
                    <a:ext uri="{9D8B030D-6E8A-4147-A177-3AD203B41FA5}">
                      <a16:colId xmlns="" xmlns:a16="http://schemas.microsoft.com/office/drawing/2014/main" val="20001"/>
                    </a:ext>
                  </a:extLst>
                </a:gridCol>
              </a:tblGrid>
              <a:tr h="371475">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Verdana" charset="0"/>
                          <a:ea typeface="ＭＳ Ｐゴシック" charset="-128"/>
                        </a:rPr>
                        <a:t>Reactants</a:t>
                      </a:r>
                    </a:p>
                  </a:txBody>
                  <a:tcPr marL="44897" marR="44897" marT="45749" marB="457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Verdana" charset="0"/>
                          <a:ea typeface="ＭＳ Ｐゴシック" charset="-128"/>
                        </a:rPr>
                        <a:t>Products</a:t>
                      </a:r>
                    </a:p>
                  </a:txBody>
                  <a:tcPr marL="44897" marR="44897" marT="45749" marB="457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71475">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Verdana" charset="0"/>
                          <a:ea typeface="ＭＳ Ｐゴシック" charset="-128"/>
                        </a:rPr>
                        <a:t>6CO</a:t>
                      </a:r>
                      <a:r>
                        <a:rPr kumimoji="0" lang="en-US" altLang="en-US" sz="1800" b="0" i="0" u="none" strike="noStrike" cap="none" normalizeH="0" baseline="-25000" dirty="0" smtClean="0">
                          <a:ln>
                            <a:noFill/>
                          </a:ln>
                          <a:solidFill>
                            <a:srgbClr val="000000"/>
                          </a:solidFill>
                          <a:effectLst/>
                          <a:latin typeface="Verdana" charset="0"/>
                          <a:ea typeface="ＭＳ Ｐゴシック" charset="-128"/>
                        </a:rPr>
                        <a:t>2</a:t>
                      </a:r>
                      <a:r>
                        <a:rPr kumimoji="0" lang="en-US" altLang="en-US" sz="1800" b="0" i="0" u="none" strike="noStrike" cap="none" normalizeH="0" baseline="0" dirty="0" smtClean="0">
                          <a:ln>
                            <a:noFill/>
                          </a:ln>
                          <a:solidFill>
                            <a:srgbClr val="000000"/>
                          </a:solidFill>
                          <a:effectLst/>
                          <a:latin typeface="Verdana" charset="0"/>
                          <a:ea typeface="ＭＳ Ｐゴシック" charset="-128"/>
                        </a:rPr>
                        <a:t>+ 6H</a:t>
                      </a:r>
                      <a:r>
                        <a:rPr kumimoji="0" lang="en-US" altLang="en-US" sz="1800" b="0" i="0" u="none" strike="noStrike" cap="none" normalizeH="0" baseline="-25000" dirty="0" smtClean="0">
                          <a:ln>
                            <a:noFill/>
                          </a:ln>
                          <a:solidFill>
                            <a:srgbClr val="000000"/>
                          </a:solidFill>
                          <a:effectLst/>
                          <a:latin typeface="Verdana" charset="0"/>
                          <a:ea typeface="ＭＳ Ｐゴシック" charset="-128"/>
                        </a:rPr>
                        <a:t>2</a:t>
                      </a:r>
                      <a:r>
                        <a:rPr kumimoji="0" lang="en-US" altLang="en-US" sz="1800" b="0" i="0" u="none" strike="noStrike" cap="none" normalizeH="0" baseline="0" dirty="0" smtClean="0">
                          <a:ln>
                            <a:noFill/>
                          </a:ln>
                          <a:solidFill>
                            <a:srgbClr val="000000"/>
                          </a:solidFill>
                          <a:effectLst/>
                          <a:latin typeface="Verdana" charset="0"/>
                          <a:ea typeface="ＭＳ Ｐゴシック" charset="-128"/>
                        </a:rPr>
                        <a:t>O</a:t>
                      </a:r>
                      <a:endParaRPr kumimoji="0" lang="en-US" altLang="en-US" sz="1800" b="0" i="0" u="none" strike="noStrike" cap="none" normalizeH="0" baseline="0" dirty="0">
                        <a:ln>
                          <a:noFill/>
                        </a:ln>
                        <a:solidFill>
                          <a:srgbClr val="000000"/>
                        </a:solidFill>
                        <a:effectLst/>
                        <a:latin typeface="Verdana" charset="0"/>
                        <a:ea typeface="ＭＳ Ｐゴシック" charset="-128"/>
                      </a:endParaRPr>
                    </a:p>
                  </a:txBody>
                  <a:tcPr marL="44897" marR="44897" marT="45749" marB="457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Verdana" charset="0"/>
                          <a:ea typeface="ＭＳ Ｐゴシック" charset="-128"/>
                        </a:rPr>
                        <a:t>C</a:t>
                      </a:r>
                      <a:r>
                        <a:rPr kumimoji="0" lang="en-US" altLang="en-US" sz="1800" b="0" i="0" u="none" strike="noStrike" cap="none" normalizeH="0" baseline="-25000" dirty="0" smtClean="0">
                          <a:ln>
                            <a:noFill/>
                          </a:ln>
                          <a:solidFill>
                            <a:srgbClr val="000000"/>
                          </a:solidFill>
                          <a:effectLst/>
                          <a:latin typeface="Verdana" charset="0"/>
                          <a:ea typeface="ＭＳ Ｐゴシック" charset="-128"/>
                        </a:rPr>
                        <a:t>6</a:t>
                      </a:r>
                      <a:r>
                        <a:rPr kumimoji="0" lang="en-US" altLang="en-US" sz="1800" b="0" i="0" u="none" strike="noStrike" cap="none" normalizeH="0" baseline="0" dirty="0" smtClean="0">
                          <a:ln>
                            <a:noFill/>
                          </a:ln>
                          <a:solidFill>
                            <a:srgbClr val="000000"/>
                          </a:solidFill>
                          <a:effectLst/>
                          <a:latin typeface="Verdana" charset="0"/>
                          <a:ea typeface="ＭＳ Ｐゴシック" charset="-128"/>
                        </a:rPr>
                        <a:t>H</a:t>
                      </a:r>
                      <a:r>
                        <a:rPr kumimoji="0" lang="en-US" altLang="en-US" sz="1800" b="0" i="0" u="none" strike="noStrike" cap="none" normalizeH="0" baseline="-25000" dirty="0" smtClean="0">
                          <a:ln>
                            <a:noFill/>
                          </a:ln>
                          <a:solidFill>
                            <a:srgbClr val="000000"/>
                          </a:solidFill>
                          <a:effectLst/>
                          <a:latin typeface="Verdana" charset="0"/>
                          <a:ea typeface="ＭＳ Ｐゴシック" charset="-128"/>
                        </a:rPr>
                        <a:t>12</a:t>
                      </a:r>
                      <a:r>
                        <a:rPr kumimoji="0" lang="en-US" altLang="en-US" sz="1800" b="0" i="0" u="none" strike="noStrike" cap="none" normalizeH="0" baseline="0" dirty="0" smtClean="0">
                          <a:ln>
                            <a:noFill/>
                          </a:ln>
                          <a:solidFill>
                            <a:srgbClr val="000000"/>
                          </a:solidFill>
                          <a:effectLst/>
                          <a:latin typeface="Verdana" charset="0"/>
                          <a:ea typeface="ＭＳ Ｐゴシック" charset="-128"/>
                        </a:rPr>
                        <a:t>O</a:t>
                      </a:r>
                      <a:r>
                        <a:rPr kumimoji="0" lang="en-US" altLang="en-US" sz="1800" b="0" i="0" u="none" strike="noStrike" cap="none" normalizeH="0" baseline="-25000" dirty="0" smtClean="0">
                          <a:ln>
                            <a:noFill/>
                          </a:ln>
                          <a:solidFill>
                            <a:srgbClr val="000000"/>
                          </a:solidFill>
                          <a:effectLst/>
                          <a:latin typeface="Verdana" charset="0"/>
                          <a:ea typeface="ＭＳ Ｐゴシック" charset="-128"/>
                        </a:rPr>
                        <a:t>6</a:t>
                      </a:r>
                      <a:r>
                        <a:rPr kumimoji="0" lang="en-US" altLang="en-US" sz="1800" b="0" i="0" u="none" strike="noStrike" cap="none" normalizeH="0" baseline="0" dirty="0" smtClean="0">
                          <a:ln>
                            <a:noFill/>
                          </a:ln>
                          <a:solidFill>
                            <a:srgbClr val="000000"/>
                          </a:solidFill>
                          <a:effectLst/>
                          <a:latin typeface="Verdana" charset="0"/>
                          <a:ea typeface="ＭＳ Ｐゴシック" charset="-128"/>
                        </a:rPr>
                        <a:t>+ 6O</a:t>
                      </a:r>
                      <a:r>
                        <a:rPr kumimoji="0" lang="en-US" altLang="en-US" sz="1800" b="0" i="0" u="none" strike="noStrike" cap="none" normalizeH="0" baseline="-25000" dirty="0" smtClean="0">
                          <a:ln>
                            <a:noFill/>
                          </a:ln>
                          <a:solidFill>
                            <a:srgbClr val="000000"/>
                          </a:solidFill>
                          <a:effectLst/>
                          <a:latin typeface="Verdana" charset="0"/>
                          <a:ea typeface="ＭＳ Ｐゴシック" charset="-128"/>
                        </a:rPr>
                        <a:t>2</a:t>
                      </a:r>
                      <a:endParaRPr kumimoji="0" lang="en-US" altLang="en-US" sz="1800" b="0" i="0" u="none" strike="noStrike" cap="none" normalizeH="0" baseline="-25000" dirty="0">
                        <a:ln>
                          <a:noFill/>
                        </a:ln>
                        <a:solidFill>
                          <a:srgbClr val="000000"/>
                        </a:solidFill>
                        <a:effectLst/>
                        <a:latin typeface="Verdana" charset="0"/>
                        <a:ea typeface="ＭＳ Ｐゴシック" charset="-128"/>
                      </a:endParaRPr>
                    </a:p>
                  </a:txBody>
                  <a:tcPr marL="44897" marR="44897" marT="45749" marB="457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371475">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charset="0"/>
                          <a:ea typeface="ＭＳ Ｐゴシック" charset="-128"/>
                        </a:rPr>
                        <a:t>12 NADPH</a:t>
                      </a:r>
                    </a:p>
                  </a:txBody>
                  <a:tcPr marL="44897" marR="44897" marT="45749" marB="457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charset="0"/>
                          <a:ea typeface="ＭＳ Ｐゴシック" charset="-128"/>
                        </a:rPr>
                        <a:t>12 NADP</a:t>
                      </a:r>
                      <a:r>
                        <a:rPr kumimoji="0" lang="en-US" altLang="en-US" sz="1800" b="0" i="0" u="none" strike="noStrike" cap="none" normalizeH="0" baseline="30000">
                          <a:ln>
                            <a:noFill/>
                          </a:ln>
                          <a:solidFill>
                            <a:srgbClr val="000000"/>
                          </a:solidFill>
                          <a:effectLst/>
                          <a:latin typeface="Verdana" charset="0"/>
                          <a:ea typeface="ＭＳ Ｐゴシック" charset="-128"/>
                        </a:rPr>
                        <a:t>+</a:t>
                      </a:r>
                      <a:endParaRPr kumimoji="0" lang="en-US" altLang="en-US" sz="1800" b="0" i="0" u="none" strike="noStrike" cap="none" normalizeH="0" baseline="0">
                        <a:ln>
                          <a:noFill/>
                        </a:ln>
                        <a:solidFill>
                          <a:srgbClr val="000000"/>
                        </a:solidFill>
                        <a:effectLst/>
                        <a:latin typeface="Verdana" charset="0"/>
                        <a:ea typeface="ＭＳ Ｐゴシック" charset="-128"/>
                      </a:endParaRPr>
                    </a:p>
                  </a:txBody>
                  <a:tcPr marL="44897" marR="44897" marT="45749" marB="457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r h="371475">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Verdana" charset="0"/>
                          <a:ea typeface="ＭＳ Ｐゴシック" charset="-128"/>
                        </a:rPr>
                        <a:t>18 ATP</a:t>
                      </a:r>
                    </a:p>
                  </a:txBody>
                  <a:tcPr marL="44897" marR="44897" marT="45749" marB="457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lgn="l">
                        <a:spcBef>
                          <a:spcPct val="20000"/>
                        </a:spcBef>
                        <a:buClr>
                          <a:schemeClr val="hlink"/>
                        </a:buClr>
                        <a:buSzPct val="70000"/>
                        <a:buFont typeface="Wingdings" charset="2"/>
                        <a:defRPr sz="2800">
                          <a:solidFill>
                            <a:schemeClr val="tx1"/>
                          </a:solidFill>
                          <a:latin typeface="Verdana" charset="0"/>
                          <a:ea typeface="ＭＳ Ｐゴシック" charset="-128"/>
                        </a:defRPr>
                      </a:lvl1pPr>
                      <a:lvl2pPr marL="742950" indent="-285750" algn="l">
                        <a:spcBef>
                          <a:spcPct val="20000"/>
                        </a:spcBef>
                        <a:defRPr sz="2400">
                          <a:solidFill>
                            <a:schemeClr val="tx1"/>
                          </a:solidFill>
                          <a:latin typeface="Verdana" charset="0"/>
                          <a:ea typeface="ＭＳ Ｐゴシック" charset="-128"/>
                        </a:defRPr>
                      </a:lvl2pPr>
                      <a:lvl3pPr marL="1143000" indent="-228600" algn="l">
                        <a:spcBef>
                          <a:spcPct val="20000"/>
                        </a:spcBef>
                        <a:buClr>
                          <a:schemeClr val="tx2"/>
                        </a:buClr>
                        <a:buSzPct val="70000"/>
                        <a:buFont typeface="Wingdings" charset="2"/>
                        <a:defRPr sz="2000">
                          <a:solidFill>
                            <a:schemeClr val="tx1"/>
                          </a:solidFill>
                          <a:latin typeface="Verdana" charset="0"/>
                          <a:ea typeface="ＭＳ Ｐゴシック" charset="-128"/>
                        </a:defRPr>
                      </a:lvl3pPr>
                      <a:lvl4pPr marL="1600200" indent="-228600" algn="l">
                        <a:spcBef>
                          <a:spcPct val="20000"/>
                        </a:spcBef>
                        <a:defRPr>
                          <a:solidFill>
                            <a:schemeClr val="tx1"/>
                          </a:solidFill>
                          <a:latin typeface="Verdana" charset="0"/>
                          <a:ea typeface="ＭＳ Ｐゴシック" charset="-128"/>
                        </a:defRPr>
                      </a:lvl4pPr>
                      <a:lvl5pPr marL="2057400" indent="-228600" algn="l">
                        <a:spcBef>
                          <a:spcPct val="20000"/>
                        </a:spcBef>
                        <a:buClr>
                          <a:schemeClr val="folHlink"/>
                        </a:buClr>
                        <a:buSzPct val="70000"/>
                        <a:buFont typeface="Wingdings" charset="2"/>
                        <a:defRPr>
                          <a:solidFill>
                            <a:schemeClr val="tx1"/>
                          </a:solidFill>
                          <a:latin typeface="Verdana" charset="0"/>
                          <a:ea typeface="ＭＳ Ｐゴシック" charset="-128"/>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Verdana" charset="0"/>
                          <a:ea typeface="ＭＳ Ｐゴシック" charset="-128"/>
                        </a:rPr>
                        <a:t>18 ADP + 18 P</a:t>
                      </a:r>
                      <a:r>
                        <a:rPr kumimoji="0" lang="en-US" altLang="en-US" sz="1800" b="0" i="0" u="none" strike="noStrike" cap="none" normalizeH="0" baseline="-25000" dirty="0">
                          <a:ln>
                            <a:noFill/>
                          </a:ln>
                          <a:solidFill>
                            <a:srgbClr val="000000"/>
                          </a:solidFill>
                          <a:effectLst/>
                          <a:latin typeface="Verdana" charset="0"/>
                          <a:ea typeface="ＭＳ Ｐゴシック" charset="-128"/>
                        </a:rPr>
                        <a:t>i</a:t>
                      </a:r>
                      <a:endParaRPr kumimoji="0" lang="en-US" altLang="en-US" sz="1800" b="0" i="0" u="none" strike="noStrike" cap="none" normalizeH="0" baseline="0" dirty="0">
                        <a:ln>
                          <a:noFill/>
                        </a:ln>
                        <a:solidFill>
                          <a:srgbClr val="000000"/>
                        </a:solidFill>
                        <a:effectLst/>
                        <a:latin typeface="Verdana" charset="0"/>
                        <a:ea typeface="ＭＳ Ｐゴシック" charset="-128"/>
                      </a:endParaRPr>
                    </a:p>
                  </a:txBody>
                  <a:tcPr marL="44897" marR="44897" marT="45749" marB="4574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3"/>
                  </a:ext>
                </a:extLst>
              </a:tr>
            </a:tbl>
          </a:graphicData>
        </a:graphic>
      </p:graphicFrame>
      <p:sp>
        <p:nvSpPr>
          <p:cNvPr id="8" name="TextBox 7"/>
          <p:cNvSpPr txBox="1">
            <a:spLocks noChangeArrowheads="1"/>
          </p:cNvSpPr>
          <p:nvPr/>
        </p:nvSpPr>
        <p:spPr bwMode="auto">
          <a:xfrm>
            <a:off x="304800" y="1371600"/>
            <a:ext cx="25146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2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2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2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800" dirty="0"/>
              <a:t>Reactants and Products</a:t>
            </a:r>
          </a:p>
        </p:txBody>
      </p:sp>
      <p:pic>
        <p:nvPicPr>
          <p:cNvPr id="9" name="Picture 8"/>
          <p:cNvPicPr>
            <a:picLocks noChangeAspect="1"/>
          </p:cNvPicPr>
          <p:nvPr/>
        </p:nvPicPr>
        <p:blipFill>
          <a:blip r:embed="rId3" r:link="rId4">
            <a:extLst>
              <a:ext uri="{28A0092B-C50C-407E-A947-70E740481C1C}">
                <a14:useLocalDpi xmlns:a14="http://schemas.microsoft.com/office/drawing/2010/main" val="0"/>
              </a:ext>
            </a:extLst>
          </a:blip>
          <a:srcRect b="2315"/>
          <a:stretch>
            <a:fillRect/>
          </a:stretch>
        </p:blipFill>
        <p:spPr>
          <a:xfrm>
            <a:off x="4754542" y="3643895"/>
            <a:ext cx="4017602" cy="3226101"/>
          </a:xfrm>
          <a:prstGeom prst="rect">
            <a:avLst/>
          </a:prstGeom>
        </p:spPr>
      </p:pic>
      <p:sp>
        <p:nvSpPr>
          <p:cNvPr id="10" name="TextBox 2"/>
          <p:cNvSpPr txBox="1">
            <a:spLocks noChangeArrowheads="1"/>
          </p:cNvSpPr>
          <p:nvPr/>
        </p:nvSpPr>
        <p:spPr bwMode="auto">
          <a:xfrm>
            <a:off x="5627926" y="3594282"/>
            <a:ext cx="287889"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dirty="0">
                <a:solidFill>
                  <a:srgbClr val="000000"/>
                </a:solidFill>
                <a:latin typeface="Arial"/>
                <a:ea typeface="ＭＳ Ｐゴシック" charset="0"/>
              </a:rPr>
              <a:t>H</a:t>
            </a:r>
            <a:r>
              <a:rPr lang="en-US" sz="1200" b="1" baseline="-25000" dirty="0">
                <a:solidFill>
                  <a:srgbClr val="000000"/>
                </a:solidFill>
                <a:latin typeface="Arial"/>
                <a:ea typeface="ＭＳ Ｐゴシック" charset="0"/>
              </a:rPr>
              <a:t>2</a:t>
            </a:r>
            <a:r>
              <a:rPr lang="en-US" sz="1200" b="1" dirty="0">
                <a:solidFill>
                  <a:srgbClr val="000000"/>
                </a:solidFill>
                <a:latin typeface="Arial"/>
                <a:ea typeface="ＭＳ Ｐゴシック" charset="0"/>
              </a:rPr>
              <a:t>O</a:t>
            </a:r>
          </a:p>
        </p:txBody>
      </p:sp>
      <p:sp>
        <p:nvSpPr>
          <p:cNvPr id="11" name="TextBox 3"/>
          <p:cNvSpPr txBox="1">
            <a:spLocks noChangeArrowheads="1"/>
          </p:cNvSpPr>
          <p:nvPr/>
        </p:nvSpPr>
        <p:spPr bwMode="auto">
          <a:xfrm>
            <a:off x="7592493" y="3587115"/>
            <a:ext cx="287889"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dirty="0">
                <a:solidFill>
                  <a:srgbClr val="000000"/>
                </a:solidFill>
                <a:latin typeface="Arial"/>
                <a:ea typeface="ＭＳ Ｐゴシック" charset="0"/>
              </a:rPr>
              <a:t>CO</a:t>
            </a:r>
            <a:r>
              <a:rPr lang="en-US" sz="1200" b="1" baseline="-25000" dirty="0">
                <a:solidFill>
                  <a:srgbClr val="000000"/>
                </a:solidFill>
                <a:latin typeface="Arial"/>
                <a:ea typeface="ＭＳ Ｐゴシック" charset="0"/>
              </a:rPr>
              <a:t>2</a:t>
            </a:r>
          </a:p>
        </p:txBody>
      </p:sp>
      <p:sp>
        <p:nvSpPr>
          <p:cNvPr id="12" name="TextBox 4"/>
          <p:cNvSpPr txBox="1">
            <a:spLocks noChangeArrowheads="1"/>
          </p:cNvSpPr>
          <p:nvPr/>
        </p:nvSpPr>
        <p:spPr bwMode="auto">
          <a:xfrm>
            <a:off x="5059624" y="4224579"/>
            <a:ext cx="376004"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a:solidFill>
                  <a:srgbClr val="000000"/>
                </a:solidFill>
                <a:latin typeface="Arial"/>
                <a:ea typeface="ＭＳ Ｐゴシック" charset="0"/>
              </a:rPr>
              <a:t>Light</a:t>
            </a:r>
          </a:p>
        </p:txBody>
      </p:sp>
      <p:sp>
        <p:nvSpPr>
          <p:cNvPr id="13" name="TextBox 6"/>
          <p:cNvSpPr txBox="1">
            <a:spLocks noChangeArrowheads="1"/>
          </p:cNvSpPr>
          <p:nvPr/>
        </p:nvSpPr>
        <p:spPr bwMode="auto">
          <a:xfrm>
            <a:off x="6608500" y="4598855"/>
            <a:ext cx="334952"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a:solidFill>
                  <a:srgbClr val="000000"/>
                </a:solidFill>
                <a:latin typeface="Arial"/>
                <a:ea typeface="ＭＳ Ｐゴシック" charset="0"/>
              </a:rPr>
              <a:t>ADP</a:t>
            </a:r>
          </a:p>
        </p:txBody>
      </p:sp>
      <p:sp>
        <p:nvSpPr>
          <p:cNvPr id="14" name="TextBox 8"/>
          <p:cNvSpPr txBox="1">
            <a:spLocks noChangeArrowheads="1"/>
          </p:cNvSpPr>
          <p:nvPr/>
        </p:nvSpPr>
        <p:spPr bwMode="auto">
          <a:xfrm>
            <a:off x="5208804" y="5013744"/>
            <a:ext cx="1043104" cy="866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300"/>
              </a:lnSpc>
            </a:pPr>
            <a:r>
              <a:rPr lang="en-US" sz="1200" b="1" smtClean="0">
                <a:solidFill>
                  <a:srgbClr val="000000"/>
                </a:solidFill>
                <a:latin typeface="Arial"/>
                <a:ea typeface="ＭＳ Ｐゴシック" charset="0"/>
              </a:rPr>
              <a:t>Light</a:t>
            </a:r>
          </a:p>
          <a:p>
            <a:pPr algn="ctr" eaLnBrk="0" hangingPunct="0">
              <a:lnSpc>
                <a:spcPts val="2300"/>
              </a:lnSpc>
            </a:pPr>
            <a:r>
              <a:rPr lang="en-US" sz="1200" b="1" smtClean="0">
                <a:solidFill>
                  <a:srgbClr val="000000"/>
                </a:solidFill>
                <a:latin typeface="Arial"/>
                <a:ea typeface="ＭＳ Ｐゴシック" charset="0"/>
              </a:rPr>
              <a:t>Reactions</a:t>
            </a:r>
          </a:p>
          <a:p>
            <a:pPr algn="ctr" eaLnBrk="0" hangingPunct="0">
              <a:lnSpc>
                <a:spcPts val="2300"/>
              </a:lnSpc>
            </a:pPr>
            <a:r>
              <a:rPr lang="en-US" sz="1200" b="1" smtClean="0">
                <a:solidFill>
                  <a:srgbClr val="000000"/>
                </a:solidFill>
                <a:latin typeface="Arial"/>
                <a:ea typeface="ＭＳ Ｐゴシック" charset="0"/>
              </a:rPr>
              <a:t>(in thylakoids)</a:t>
            </a:r>
            <a:endParaRPr lang="en-US" sz="1200" b="1">
              <a:solidFill>
                <a:srgbClr val="000000"/>
              </a:solidFill>
              <a:latin typeface="Arial"/>
              <a:ea typeface="ＭＳ Ｐゴシック" charset="0"/>
            </a:endParaRPr>
          </a:p>
        </p:txBody>
      </p:sp>
      <p:sp>
        <p:nvSpPr>
          <p:cNvPr id="15" name="TextBox 11"/>
          <p:cNvSpPr txBox="1">
            <a:spLocks noChangeArrowheads="1"/>
          </p:cNvSpPr>
          <p:nvPr/>
        </p:nvSpPr>
        <p:spPr bwMode="auto">
          <a:xfrm>
            <a:off x="7375885" y="4884739"/>
            <a:ext cx="795140" cy="866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lnSpc>
                <a:spcPts val="2300"/>
              </a:lnSpc>
            </a:pPr>
            <a:r>
              <a:rPr lang="en-US" sz="1200" b="1" dirty="0" smtClean="0">
                <a:solidFill>
                  <a:srgbClr val="000000"/>
                </a:solidFill>
                <a:latin typeface="Arial"/>
                <a:ea typeface="ＭＳ Ｐゴシック" charset="0"/>
              </a:rPr>
              <a:t>Calvin</a:t>
            </a:r>
          </a:p>
          <a:p>
            <a:pPr algn="ctr" eaLnBrk="0" hangingPunct="0">
              <a:lnSpc>
                <a:spcPts val="2300"/>
              </a:lnSpc>
            </a:pPr>
            <a:r>
              <a:rPr lang="en-US" sz="1200" b="1" dirty="0" smtClean="0">
                <a:solidFill>
                  <a:srgbClr val="000000"/>
                </a:solidFill>
                <a:latin typeface="Arial"/>
                <a:ea typeface="ＭＳ Ｐゴシック" charset="0"/>
              </a:rPr>
              <a:t>Cycle</a:t>
            </a:r>
          </a:p>
          <a:p>
            <a:pPr algn="ctr" eaLnBrk="0" hangingPunct="0">
              <a:lnSpc>
                <a:spcPts val="2300"/>
              </a:lnSpc>
            </a:pPr>
            <a:r>
              <a:rPr lang="en-US" sz="1200" b="1" dirty="0" smtClean="0">
                <a:solidFill>
                  <a:srgbClr val="000000"/>
                </a:solidFill>
                <a:latin typeface="Arial"/>
                <a:ea typeface="ＭＳ Ｐゴシック" charset="0"/>
              </a:rPr>
              <a:t>(in </a:t>
            </a:r>
            <a:r>
              <a:rPr lang="en-US" sz="1200" b="1" dirty="0" err="1" smtClean="0">
                <a:solidFill>
                  <a:srgbClr val="000000"/>
                </a:solidFill>
                <a:latin typeface="Arial"/>
                <a:ea typeface="ＭＳ Ｐゴシック" charset="0"/>
              </a:rPr>
              <a:t>stroma</a:t>
            </a:r>
            <a:r>
              <a:rPr lang="en-US" sz="1200" b="1" dirty="0" smtClean="0">
                <a:solidFill>
                  <a:srgbClr val="000000"/>
                </a:solidFill>
                <a:latin typeface="Arial"/>
                <a:ea typeface="ＭＳ Ｐゴシック" charset="0"/>
              </a:rPr>
              <a:t>)</a:t>
            </a:r>
            <a:endParaRPr lang="en-US" sz="1200" b="1" dirty="0">
              <a:solidFill>
                <a:srgbClr val="000000"/>
              </a:solidFill>
              <a:latin typeface="Arial"/>
              <a:ea typeface="ＭＳ Ｐゴシック" charset="0"/>
            </a:endParaRPr>
          </a:p>
        </p:txBody>
      </p:sp>
      <p:sp>
        <p:nvSpPr>
          <p:cNvPr id="16" name="TextBox 14"/>
          <p:cNvSpPr txBox="1">
            <a:spLocks noChangeArrowheads="1"/>
          </p:cNvSpPr>
          <p:nvPr/>
        </p:nvSpPr>
        <p:spPr bwMode="auto">
          <a:xfrm>
            <a:off x="6578130" y="5351389"/>
            <a:ext cx="306399"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a:solidFill>
                  <a:srgbClr val="000000"/>
                </a:solidFill>
                <a:latin typeface="Arial"/>
                <a:ea typeface="ＭＳ Ｐゴシック" charset="0"/>
              </a:rPr>
              <a:t>ATP</a:t>
            </a:r>
          </a:p>
        </p:txBody>
      </p:sp>
      <p:sp>
        <p:nvSpPr>
          <p:cNvPr id="17" name="TextBox 15"/>
          <p:cNvSpPr txBox="1">
            <a:spLocks noChangeArrowheads="1"/>
          </p:cNvSpPr>
          <p:nvPr/>
        </p:nvSpPr>
        <p:spPr bwMode="auto">
          <a:xfrm>
            <a:off x="6486261" y="5661162"/>
            <a:ext cx="547175"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a:solidFill>
                  <a:srgbClr val="000000"/>
                </a:solidFill>
                <a:latin typeface="Arial"/>
                <a:ea typeface="ＭＳ Ｐゴシック" charset="0"/>
              </a:rPr>
              <a:t>NADPH</a:t>
            </a:r>
          </a:p>
        </p:txBody>
      </p:sp>
      <p:sp>
        <p:nvSpPr>
          <p:cNvPr id="18" name="TextBox 16"/>
          <p:cNvSpPr txBox="1">
            <a:spLocks noChangeArrowheads="1"/>
          </p:cNvSpPr>
          <p:nvPr/>
        </p:nvSpPr>
        <p:spPr bwMode="auto">
          <a:xfrm>
            <a:off x="6595376" y="5531927"/>
            <a:ext cx="87689" cy="223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00"/>
              </a:lnSpc>
            </a:pPr>
            <a:r>
              <a:rPr lang="en-US" sz="1200" b="1" dirty="0">
                <a:solidFill>
                  <a:srgbClr val="000000"/>
                </a:solidFill>
                <a:latin typeface="Times New Roman" pitchFamily="18" charset="0"/>
                <a:ea typeface="ＭＳ Ｐゴシック" charset="0"/>
                <a:cs typeface="Times New Roman" pitchFamily="18" charset="0"/>
              </a:rPr>
              <a:t>−</a:t>
            </a:r>
          </a:p>
        </p:txBody>
      </p:sp>
      <p:sp>
        <p:nvSpPr>
          <p:cNvPr id="19" name="TextBox 17"/>
          <p:cNvSpPr txBox="1">
            <a:spLocks noChangeArrowheads="1"/>
          </p:cNvSpPr>
          <p:nvPr/>
        </p:nvSpPr>
        <p:spPr bwMode="auto">
          <a:xfrm>
            <a:off x="6768322" y="5531927"/>
            <a:ext cx="87689" cy="223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1800"/>
              </a:lnSpc>
            </a:pPr>
            <a:r>
              <a:rPr lang="en-US" sz="1200" b="1" dirty="0">
                <a:solidFill>
                  <a:srgbClr val="000000"/>
                </a:solidFill>
                <a:latin typeface="Times New Roman" pitchFamily="18" charset="0"/>
                <a:ea typeface="ＭＳ Ｐゴシック" charset="0"/>
                <a:cs typeface="Times New Roman" pitchFamily="18" charset="0"/>
              </a:rPr>
              <a:t>−</a:t>
            </a:r>
          </a:p>
        </p:txBody>
      </p:sp>
      <p:sp>
        <p:nvSpPr>
          <p:cNvPr id="20" name="TextBox 18"/>
          <p:cNvSpPr txBox="1">
            <a:spLocks noChangeArrowheads="1"/>
          </p:cNvSpPr>
          <p:nvPr/>
        </p:nvSpPr>
        <p:spPr bwMode="auto">
          <a:xfrm>
            <a:off x="4830710" y="6161657"/>
            <a:ext cx="854952"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dirty="0">
                <a:solidFill>
                  <a:srgbClr val="000000"/>
                </a:solidFill>
                <a:latin typeface="Arial"/>
                <a:ea typeface="ＭＳ Ｐゴシック" charset="0"/>
              </a:rPr>
              <a:t>Chloroplast</a:t>
            </a:r>
          </a:p>
        </p:txBody>
      </p:sp>
      <p:sp>
        <p:nvSpPr>
          <p:cNvPr id="21" name="TextBox 19"/>
          <p:cNvSpPr txBox="1">
            <a:spLocks noChangeArrowheads="1"/>
          </p:cNvSpPr>
          <p:nvPr/>
        </p:nvSpPr>
        <p:spPr bwMode="auto">
          <a:xfrm>
            <a:off x="5668166" y="6406134"/>
            <a:ext cx="176756"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dirty="0">
                <a:solidFill>
                  <a:srgbClr val="000000"/>
                </a:solidFill>
                <a:latin typeface="Arial"/>
                <a:ea typeface="ＭＳ Ｐゴシック" charset="0"/>
              </a:rPr>
              <a:t>O</a:t>
            </a:r>
            <a:r>
              <a:rPr lang="en-US" sz="1200" b="1" baseline="-25000" dirty="0">
                <a:solidFill>
                  <a:srgbClr val="000000"/>
                </a:solidFill>
                <a:latin typeface="Arial"/>
                <a:ea typeface="ＭＳ Ｐゴシック" charset="0"/>
              </a:rPr>
              <a:t>2</a:t>
            </a:r>
          </a:p>
        </p:txBody>
      </p:sp>
      <p:sp>
        <p:nvSpPr>
          <p:cNvPr id="22" name="TextBox 21"/>
          <p:cNvSpPr txBox="1">
            <a:spLocks noChangeArrowheads="1"/>
          </p:cNvSpPr>
          <p:nvPr/>
        </p:nvSpPr>
        <p:spPr bwMode="auto">
          <a:xfrm>
            <a:off x="7492651" y="6505673"/>
            <a:ext cx="436117"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dirty="0">
                <a:solidFill>
                  <a:srgbClr val="000000"/>
                </a:solidFill>
                <a:latin typeface="Arial"/>
                <a:ea typeface="ＭＳ Ｐゴシック" charset="0"/>
              </a:rPr>
              <a:t>Sugar</a:t>
            </a:r>
          </a:p>
        </p:txBody>
      </p:sp>
      <p:sp>
        <p:nvSpPr>
          <p:cNvPr id="23" name="TextBox 7"/>
          <p:cNvSpPr txBox="1">
            <a:spLocks noChangeArrowheads="1"/>
          </p:cNvSpPr>
          <p:nvPr/>
        </p:nvSpPr>
        <p:spPr bwMode="auto">
          <a:xfrm>
            <a:off x="6614955" y="4757724"/>
            <a:ext cx="89768"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dirty="0" smtClean="0">
                <a:solidFill>
                  <a:srgbClr val="000000"/>
                </a:solidFill>
                <a:latin typeface="Times New Roman" pitchFamily="18" charset="0"/>
                <a:ea typeface="ＭＳ Ｐゴシック" charset="0"/>
                <a:cs typeface="Times New Roman" pitchFamily="18" charset="0"/>
              </a:rPr>
              <a:t>+</a:t>
            </a:r>
            <a:endParaRPr lang="en-US" sz="1200" b="1" dirty="0">
              <a:solidFill>
                <a:srgbClr val="000000"/>
              </a:solidFill>
              <a:latin typeface="Arial"/>
              <a:ea typeface="ＭＳ Ｐゴシック" charset="0"/>
            </a:endParaRPr>
          </a:p>
        </p:txBody>
      </p:sp>
      <p:sp>
        <p:nvSpPr>
          <p:cNvPr id="24" name="TextBox 7"/>
          <p:cNvSpPr txBox="1">
            <a:spLocks noChangeArrowheads="1"/>
          </p:cNvSpPr>
          <p:nvPr/>
        </p:nvSpPr>
        <p:spPr bwMode="auto">
          <a:xfrm>
            <a:off x="6740784" y="4765889"/>
            <a:ext cx="99862"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dirty="0" smtClean="0">
                <a:solidFill>
                  <a:srgbClr val="000000"/>
                </a:solidFill>
                <a:latin typeface="Arial"/>
                <a:ea typeface="ＭＳ Ｐゴシック" charset="0"/>
              </a:rPr>
              <a:t>P</a:t>
            </a:r>
            <a:endParaRPr lang="en-US" sz="1200" b="1" dirty="0">
              <a:solidFill>
                <a:srgbClr val="000000"/>
              </a:solidFill>
              <a:latin typeface="Arial"/>
              <a:ea typeface="ＭＳ Ｐゴシック" charset="0"/>
            </a:endParaRPr>
          </a:p>
        </p:txBody>
      </p:sp>
      <p:sp>
        <p:nvSpPr>
          <p:cNvPr id="25" name="TextBox 5"/>
          <p:cNvSpPr txBox="1">
            <a:spLocks noChangeArrowheads="1"/>
          </p:cNvSpPr>
          <p:nvPr/>
        </p:nvSpPr>
        <p:spPr bwMode="auto">
          <a:xfrm>
            <a:off x="6549509" y="4344143"/>
            <a:ext cx="494501" cy="276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300"/>
              </a:lnSpc>
            </a:pPr>
            <a:r>
              <a:rPr lang="en-US" sz="1200" b="1" dirty="0">
                <a:solidFill>
                  <a:srgbClr val="000000"/>
                </a:solidFill>
                <a:latin typeface="Arial"/>
                <a:ea typeface="ＭＳ Ｐゴシック" charset="0"/>
              </a:rPr>
              <a:t>NADP</a:t>
            </a:r>
            <a:r>
              <a:rPr lang="en-US" sz="1200" b="1" baseline="30000" dirty="0">
                <a:solidFill>
                  <a:srgbClr val="000000"/>
                </a:solidFill>
                <a:latin typeface="Times New Roman" pitchFamily="18" charset="0"/>
                <a:ea typeface="ＭＳ Ｐゴシック" charset="0"/>
                <a:cs typeface="Times New Roman" pitchFamily="18" charset="0"/>
              </a:rPr>
              <a:t>+</a:t>
            </a:r>
          </a:p>
        </p:txBody>
      </p:sp>
      <p:sp>
        <p:nvSpPr>
          <p:cNvPr id="26" name="Freeform 25"/>
          <p:cNvSpPr/>
          <p:nvPr/>
        </p:nvSpPr>
        <p:spPr>
          <a:xfrm>
            <a:off x="5207634" y="5982118"/>
            <a:ext cx="30749" cy="200676"/>
          </a:xfrm>
          <a:custGeom>
            <a:avLst/>
            <a:gdLst>
              <a:gd name="connsiteX0" fmla="*/ 64293 w 64293"/>
              <a:gd name="connsiteY0" fmla="*/ 0 h 400050"/>
              <a:gd name="connsiteX1" fmla="*/ 0 w 64293"/>
              <a:gd name="connsiteY1" fmla="*/ 400050 h 400050"/>
            </a:gdLst>
            <a:ahLst/>
            <a:cxnLst>
              <a:cxn ang="0">
                <a:pos x="connsiteX0" y="connsiteY0"/>
              </a:cxn>
              <a:cxn ang="0">
                <a:pos x="connsiteX1" y="connsiteY1"/>
              </a:cxn>
            </a:cxnLst>
            <a:rect l="l" t="t" r="r" b="b"/>
            <a:pathLst>
              <a:path w="64293" h="400050">
                <a:moveTo>
                  <a:pt x="64293" y="0"/>
                </a:moveTo>
                <a:lnTo>
                  <a:pt x="0" y="400050"/>
                </a:lnTo>
              </a:path>
            </a:pathLst>
          </a:custGeom>
          <a:ln w="12700">
            <a:solidFill>
              <a:schemeClr val="tx1"/>
            </a:solidFill>
          </a:ln>
        </p:spPr>
        <p:txBody>
          <a:bodyPr vert="horz" wrap="square" lIns="91440" tIns="45720" rIns="91440" bIns="45720" numCol="1" rtlCol="0" anchor="t" anchorCtr="0" compatLnSpc="1">
            <a:prstTxWarp prst="textNoShape">
              <a:avLst/>
            </a:prstTxWarp>
          </a:bodyPr>
          <a:lstStyle/>
          <a:p>
            <a:pPr eaLnBrk="0" hangingPunct="0"/>
            <a:endParaRPr lang="en-US" sz="1200" smtClean="0">
              <a:solidFill>
                <a:srgbClr val="000000"/>
              </a:solidFill>
              <a:latin typeface="Times" pitchFamily="84" charset="0"/>
              <a:ea typeface="ＭＳ Ｐゴシック" charset="0"/>
            </a:endParaRPr>
          </a:p>
        </p:txBody>
      </p:sp>
      <p:sp>
        <p:nvSpPr>
          <p:cNvPr id="27" name="Rectangle 26"/>
          <p:cNvSpPr/>
          <p:nvPr/>
        </p:nvSpPr>
        <p:spPr>
          <a:xfrm>
            <a:off x="7115554" y="3587115"/>
            <a:ext cx="1365874" cy="3232968"/>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8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65126"/>
            <a:ext cx="9143998" cy="1325563"/>
          </a:xfrm>
        </p:spPr>
        <p:txBody>
          <a:bodyPr>
            <a:normAutofit/>
          </a:bodyPr>
          <a:lstStyle/>
          <a:p>
            <a:pPr algn="ctr"/>
            <a:r>
              <a:rPr lang="en-US" b="1" dirty="0">
                <a:solidFill>
                  <a:srgbClr val="548235"/>
                </a:solidFill>
                <a:latin typeface="Arial"/>
                <a:cs typeface="Arial"/>
              </a:rPr>
              <a:t>A </a:t>
            </a:r>
            <a:r>
              <a:rPr lang="en-US" b="1" dirty="0" smtClean="0">
                <a:solidFill>
                  <a:srgbClr val="548235"/>
                </a:solidFill>
                <a:latin typeface="Arial"/>
                <a:cs typeface="Arial"/>
              </a:rPr>
              <a:t>(really great) summary </a:t>
            </a:r>
            <a:r>
              <a:rPr lang="en-US" b="1" dirty="0">
                <a:solidFill>
                  <a:srgbClr val="548235"/>
                </a:solidFill>
                <a:latin typeface="Arial"/>
                <a:cs typeface="Arial"/>
              </a:rPr>
              <a:t>of photosynthesis </a:t>
            </a:r>
            <a:br>
              <a:rPr lang="en-US" b="1" dirty="0">
                <a:solidFill>
                  <a:srgbClr val="548235"/>
                </a:solidFill>
                <a:latin typeface="Arial"/>
                <a:cs typeface="Arial"/>
              </a:rPr>
            </a:br>
            <a:endParaRPr lang="en-US" b="1" dirty="0">
              <a:solidFill>
                <a:srgbClr val="548235"/>
              </a:solidFill>
              <a:latin typeface="Arial"/>
              <a:cs typeface="Arial"/>
            </a:endParaRPr>
          </a:p>
        </p:txBody>
      </p:sp>
      <p:sp>
        <p:nvSpPr>
          <p:cNvPr id="6" name="Rectangle 5"/>
          <p:cNvSpPr/>
          <p:nvPr/>
        </p:nvSpPr>
        <p:spPr>
          <a:xfrm>
            <a:off x="471852" y="1821993"/>
            <a:ext cx="8365657" cy="369332"/>
          </a:xfrm>
          <a:prstGeom prst="rect">
            <a:avLst/>
          </a:prstGeom>
        </p:spPr>
        <p:txBody>
          <a:bodyPr wrap="square">
            <a:spAutoFit/>
          </a:bodyPr>
          <a:lstStyle/>
          <a:p>
            <a:r>
              <a:rPr lang="en-US" dirty="0">
                <a:latin typeface="Arial"/>
                <a:cs typeface="Arial"/>
              </a:rPr>
              <a:t>http://www.mhhe.com/biosci/bio_animations/02_MH_Photosynthesis_Web/</a:t>
            </a:r>
          </a:p>
        </p:txBody>
      </p:sp>
      <p:pic>
        <p:nvPicPr>
          <p:cNvPr id="5" name="Picture 4" descr="jungle-0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054" y="3579908"/>
            <a:ext cx="5244945" cy="3278091"/>
          </a:xfrm>
          <a:prstGeom prst="rect">
            <a:avLst/>
          </a:prstGeom>
        </p:spPr>
      </p:pic>
    </p:spTree>
    <p:extLst>
      <p:ext uri="{BB962C8B-B14F-4D97-AF65-F5344CB8AC3E}">
        <p14:creationId xmlns:p14="http://schemas.microsoft.com/office/powerpoint/2010/main" val="1283457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p:cNvPicPr>
          <p:nvPr/>
        </p:nvPicPr>
        <p:blipFill>
          <a:blip r:embed="rId2"/>
          <a:srcRect b="5090"/>
          <a:stretch>
            <a:fillRect/>
          </a:stretch>
        </p:blipFill>
        <p:spPr bwMode="auto">
          <a:xfrm>
            <a:off x="334963" y="1981200"/>
            <a:ext cx="8474075" cy="2898775"/>
          </a:xfrm>
          <a:prstGeom prst="rect">
            <a:avLst/>
          </a:prstGeom>
          <a:noFill/>
          <a:ln w="9525">
            <a:noFill/>
            <a:miter lim="800000"/>
            <a:headEnd/>
            <a:tailEnd/>
          </a:ln>
        </p:spPr>
      </p:pic>
      <p:sp>
        <p:nvSpPr>
          <p:cNvPr id="5" name="TextBox 4"/>
          <p:cNvSpPr txBox="1">
            <a:spLocks noChangeArrowheads="1"/>
          </p:cNvSpPr>
          <p:nvPr/>
        </p:nvSpPr>
        <p:spPr bwMode="auto">
          <a:xfrm>
            <a:off x="1343025" y="2117725"/>
            <a:ext cx="2300288" cy="368300"/>
          </a:xfrm>
          <a:prstGeom prst="rect">
            <a:avLst/>
          </a:prstGeom>
          <a:noFill/>
          <a:ln w="9525">
            <a:noFill/>
            <a:miter lim="800000"/>
            <a:headEnd/>
            <a:tailEnd/>
          </a:ln>
        </p:spPr>
        <p:txBody>
          <a:bodyPr wrap="none">
            <a:spAutoFit/>
          </a:bodyPr>
          <a:lstStyle/>
          <a:p>
            <a:pPr eaLnBrk="0" hangingPunct="0"/>
            <a:r>
              <a:rPr lang="en-US" sz="1800" b="1">
                <a:solidFill>
                  <a:srgbClr val="FFFFFF"/>
                </a:solidFill>
                <a:latin typeface="Arial"/>
                <a:ea typeface="ＭＳ Ｐゴシック" pitchFamily="34" charset="-128"/>
                <a:cs typeface="Arial"/>
              </a:rPr>
              <a:t>LIGHT REACTIONS</a:t>
            </a:r>
          </a:p>
        </p:txBody>
      </p:sp>
      <p:sp>
        <p:nvSpPr>
          <p:cNvPr id="6" name="TextBox 5"/>
          <p:cNvSpPr txBox="1">
            <a:spLocks noChangeArrowheads="1"/>
          </p:cNvSpPr>
          <p:nvPr/>
        </p:nvSpPr>
        <p:spPr bwMode="auto">
          <a:xfrm>
            <a:off x="5210175" y="2117725"/>
            <a:ext cx="3297238" cy="368300"/>
          </a:xfrm>
          <a:prstGeom prst="rect">
            <a:avLst/>
          </a:prstGeom>
          <a:noFill/>
          <a:ln w="9525">
            <a:noFill/>
            <a:miter lim="800000"/>
            <a:headEnd/>
            <a:tailEnd/>
          </a:ln>
        </p:spPr>
        <p:txBody>
          <a:bodyPr wrap="none">
            <a:spAutoFit/>
          </a:bodyPr>
          <a:lstStyle/>
          <a:p>
            <a:pPr eaLnBrk="0" hangingPunct="0"/>
            <a:r>
              <a:rPr lang="en-US" sz="1800" b="1">
                <a:solidFill>
                  <a:srgbClr val="FFFFFF"/>
                </a:solidFill>
                <a:latin typeface="Arial"/>
                <a:ea typeface="ＭＳ Ｐゴシック" pitchFamily="34" charset="-128"/>
                <a:cs typeface="Arial"/>
              </a:rPr>
              <a:t>CALVIN CYCLE REACTIONS</a:t>
            </a:r>
          </a:p>
        </p:txBody>
      </p:sp>
      <p:sp>
        <p:nvSpPr>
          <p:cNvPr id="7" name="TextBox 6"/>
          <p:cNvSpPr txBox="1">
            <a:spLocks noChangeArrowheads="1"/>
          </p:cNvSpPr>
          <p:nvPr/>
        </p:nvSpPr>
        <p:spPr bwMode="auto">
          <a:xfrm>
            <a:off x="471488" y="2593975"/>
            <a:ext cx="3529012" cy="646113"/>
          </a:xfrm>
          <a:prstGeom prst="rect">
            <a:avLst/>
          </a:prstGeom>
          <a:noFill/>
          <a:ln w="9525">
            <a:noFill/>
            <a:miter lim="800000"/>
            <a:headEnd/>
            <a:tailEnd/>
          </a:ln>
        </p:spPr>
        <p:txBody>
          <a:bodyPr wrap="none">
            <a:spAutoFit/>
          </a:bodyPr>
          <a:lstStyle/>
          <a:p>
            <a:pPr marL="174625" indent="-174625" eaLnBrk="0" hangingPunct="0">
              <a:buFont typeface="Arial" charset="0"/>
              <a:buChar char="•"/>
            </a:pPr>
            <a:r>
              <a:rPr lang="en-US" sz="1800" b="1">
                <a:solidFill>
                  <a:srgbClr val="000000"/>
                </a:solidFill>
                <a:latin typeface="Arial"/>
                <a:ea typeface="ＭＳ Ｐゴシック" pitchFamily="34" charset="-128"/>
                <a:cs typeface="Arial"/>
              </a:rPr>
              <a:t>Are carried out by molecules</a:t>
            </a:r>
            <a:br>
              <a:rPr lang="en-US" sz="1800" b="1">
                <a:solidFill>
                  <a:srgbClr val="000000"/>
                </a:solidFill>
                <a:latin typeface="Arial"/>
                <a:ea typeface="ＭＳ Ｐゴシック" pitchFamily="34" charset="-128"/>
                <a:cs typeface="Arial"/>
              </a:rPr>
            </a:br>
            <a:r>
              <a:rPr lang="en-US" sz="1800" b="1">
                <a:solidFill>
                  <a:srgbClr val="000000"/>
                </a:solidFill>
                <a:latin typeface="Arial"/>
                <a:ea typeface="ＭＳ Ｐゴシック" pitchFamily="34" charset="-128"/>
                <a:cs typeface="Arial"/>
              </a:rPr>
              <a:t>in the thylakoid membranes</a:t>
            </a:r>
          </a:p>
        </p:txBody>
      </p:sp>
      <p:sp>
        <p:nvSpPr>
          <p:cNvPr id="8" name="TextBox 7"/>
          <p:cNvSpPr txBox="1">
            <a:spLocks noChangeArrowheads="1"/>
          </p:cNvSpPr>
          <p:nvPr/>
        </p:nvSpPr>
        <p:spPr bwMode="auto">
          <a:xfrm>
            <a:off x="471488" y="3195638"/>
            <a:ext cx="3297237" cy="922337"/>
          </a:xfrm>
          <a:prstGeom prst="rect">
            <a:avLst/>
          </a:prstGeom>
          <a:noFill/>
          <a:ln w="9525">
            <a:noFill/>
            <a:miter lim="800000"/>
            <a:headEnd/>
            <a:tailEnd/>
          </a:ln>
        </p:spPr>
        <p:txBody>
          <a:bodyPr wrap="none">
            <a:spAutoFit/>
          </a:bodyPr>
          <a:lstStyle/>
          <a:p>
            <a:pPr marL="174625" indent="-174625" eaLnBrk="0" hangingPunct="0">
              <a:buFont typeface="Arial" charset="0"/>
              <a:buChar char="•"/>
            </a:pPr>
            <a:r>
              <a:rPr lang="en-US" sz="1800" b="1" dirty="0">
                <a:solidFill>
                  <a:srgbClr val="000000"/>
                </a:solidFill>
                <a:latin typeface="Arial"/>
                <a:ea typeface="ＭＳ Ｐゴシック" pitchFamily="34" charset="-128"/>
                <a:cs typeface="Arial"/>
              </a:rPr>
              <a:t>Convert light energy to the</a:t>
            </a:r>
            <a:br>
              <a:rPr lang="en-US" sz="1800" b="1" dirty="0">
                <a:solidFill>
                  <a:srgbClr val="000000"/>
                </a:solidFill>
                <a:latin typeface="Arial"/>
                <a:ea typeface="ＭＳ Ｐゴシック" pitchFamily="34" charset="-128"/>
                <a:cs typeface="Arial"/>
              </a:rPr>
            </a:br>
            <a:r>
              <a:rPr lang="en-US" sz="1800" b="1" dirty="0">
                <a:solidFill>
                  <a:srgbClr val="000000"/>
                </a:solidFill>
                <a:latin typeface="Arial"/>
                <a:ea typeface="ＭＳ Ｐゴシック" pitchFamily="34" charset="-128"/>
                <a:cs typeface="Arial"/>
              </a:rPr>
              <a:t>chemical energy of ATP</a:t>
            </a:r>
            <a:br>
              <a:rPr lang="en-US" sz="1800" b="1" dirty="0">
                <a:solidFill>
                  <a:srgbClr val="000000"/>
                </a:solidFill>
                <a:latin typeface="Arial"/>
                <a:ea typeface="ＭＳ Ｐゴシック" pitchFamily="34" charset="-128"/>
                <a:cs typeface="Arial"/>
              </a:rPr>
            </a:br>
            <a:r>
              <a:rPr lang="en-US" sz="1800" b="1" dirty="0">
                <a:solidFill>
                  <a:srgbClr val="000000"/>
                </a:solidFill>
                <a:latin typeface="Arial"/>
                <a:ea typeface="ＭＳ Ｐゴシック" pitchFamily="34" charset="-128"/>
                <a:cs typeface="Arial"/>
              </a:rPr>
              <a:t>and NADPH</a:t>
            </a:r>
          </a:p>
        </p:txBody>
      </p:sp>
      <p:sp>
        <p:nvSpPr>
          <p:cNvPr id="9" name="TextBox 8"/>
          <p:cNvSpPr txBox="1">
            <a:spLocks noChangeArrowheads="1"/>
          </p:cNvSpPr>
          <p:nvPr/>
        </p:nvSpPr>
        <p:spPr bwMode="auto">
          <a:xfrm>
            <a:off x="471488" y="4078288"/>
            <a:ext cx="3105150" cy="647700"/>
          </a:xfrm>
          <a:prstGeom prst="rect">
            <a:avLst/>
          </a:prstGeom>
          <a:noFill/>
          <a:ln w="9525">
            <a:noFill/>
            <a:miter lim="800000"/>
            <a:headEnd/>
            <a:tailEnd/>
          </a:ln>
        </p:spPr>
        <p:txBody>
          <a:bodyPr wrap="none">
            <a:spAutoFit/>
          </a:bodyPr>
          <a:lstStyle/>
          <a:p>
            <a:pPr marL="174625" indent="-174625" eaLnBrk="0" hangingPunct="0">
              <a:buFont typeface="Arial" charset="0"/>
              <a:buChar char="•"/>
            </a:pPr>
            <a:r>
              <a:rPr lang="en-US" sz="1800" b="1">
                <a:solidFill>
                  <a:srgbClr val="000000"/>
                </a:solidFill>
                <a:latin typeface="Arial"/>
                <a:ea typeface="ＭＳ Ｐゴシック" pitchFamily="34" charset="-128"/>
                <a:cs typeface="Arial"/>
              </a:rPr>
              <a:t>Split H</a:t>
            </a:r>
            <a:r>
              <a:rPr lang="en-US" sz="1800" b="1" baseline="-25000">
                <a:solidFill>
                  <a:srgbClr val="000000"/>
                </a:solidFill>
                <a:latin typeface="Arial"/>
                <a:ea typeface="ＭＳ Ｐゴシック" pitchFamily="34" charset="-128"/>
                <a:cs typeface="Arial"/>
              </a:rPr>
              <a:t>2</a:t>
            </a:r>
            <a:r>
              <a:rPr lang="en-US" sz="1800" b="1">
                <a:solidFill>
                  <a:srgbClr val="000000"/>
                </a:solidFill>
                <a:latin typeface="Arial"/>
                <a:ea typeface="ＭＳ Ｐゴシック" pitchFamily="34" charset="-128"/>
                <a:cs typeface="Arial"/>
              </a:rPr>
              <a:t>O and release O</a:t>
            </a:r>
            <a:r>
              <a:rPr lang="en-US" sz="1800" b="1" baseline="-25000">
                <a:solidFill>
                  <a:srgbClr val="000000"/>
                </a:solidFill>
                <a:latin typeface="Arial"/>
                <a:ea typeface="ＭＳ Ｐゴシック" pitchFamily="34" charset="-128"/>
                <a:cs typeface="Arial"/>
              </a:rPr>
              <a:t>2</a:t>
            </a:r>
            <a:r>
              <a:rPr lang="en-US" sz="1800" b="1">
                <a:solidFill>
                  <a:srgbClr val="000000"/>
                </a:solidFill>
                <a:latin typeface="Arial"/>
                <a:ea typeface="ＭＳ Ｐゴシック" pitchFamily="34" charset="-128"/>
                <a:cs typeface="Arial"/>
              </a:rPr>
              <a:t/>
            </a:r>
            <a:br>
              <a:rPr lang="en-US" sz="1800" b="1">
                <a:solidFill>
                  <a:srgbClr val="000000"/>
                </a:solidFill>
                <a:latin typeface="Arial"/>
                <a:ea typeface="ＭＳ Ｐゴシック" pitchFamily="34" charset="-128"/>
                <a:cs typeface="Arial"/>
              </a:rPr>
            </a:br>
            <a:r>
              <a:rPr lang="en-US" sz="1800" b="1">
                <a:solidFill>
                  <a:srgbClr val="000000"/>
                </a:solidFill>
                <a:latin typeface="Arial"/>
                <a:ea typeface="ＭＳ Ｐゴシック" pitchFamily="34" charset="-128"/>
                <a:cs typeface="Arial"/>
              </a:rPr>
              <a:t>to the atmosphere</a:t>
            </a:r>
          </a:p>
        </p:txBody>
      </p:sp>
      <p:sp>
        <p:nvSpPr>
          <p:cNvPr id="10" name="TextBox 9"/>
          <p:cNvSpPr txBox="1">
            <a:spLocks noChangeArrowheads="1"/>
          </p:cNvSpPr>
          <p:nvPr/>
        </p:nvSpPr>
        <p:spPr bwMode="auto">
          <a:xfrm>
            <a:off x="4738688" y="2593975"/>
            <a:ext cx="3036887" cy="369888"/>
          </a:xfrm>
          <a:prstGeom prst="rect">
            <a:avLst/>
          </a:prstGeom>
          <a:noFill/>
          <a:ln w="9525">
            <a:noFill/>
            <a:miter lim="800000"/>
            <a:headEnd/>
            <a:tailEnd/>
          </a:ln>
        </p:spPr>
        <p:txBody>
          <a:bodyPr wrap="none">
            <a:spAutoFit/>
          </a:bodyPr>
          <a:lstStyle/>
          <a:p>
            <a:pPr marL="174625" indent="-174625" eaLnBrk="0" hangingPunct="0">
              <a:buFont typeface="Arial" charset="0"/>
              <a:buChar char="•"/>
            </a:pPr>
            <a:r>
              <a:rPr lang="en-US" sz="1800" b="1">
                <a:solidFill>
                  <a:srgbClr val="000000"/>
                </a:solidFill>
                <a:latin typeface="Arial"/>
                <a:ea typeface="ＭＳ Ｐゴシック" pitchFamily="34" charset="-128"/>
                <a:cs typeface="Arial"/>
              </a:rPr>
              <a:t>Take place in the stroma</a:t>
            </a:r>
          </a:p>
        </p:txBody>
      </p:sp>
      <p:sp>
        <p:nvSpPr>
          <p:cNvPr id="11" name="TextBox 10"/>
          <p:cNvSpPr txBox="1">
            <a:spLocks noChangeArrowheads="1"/>
          </p:cNvSpPr>
          <p:nvPr/>
        </p:nvSpPr>
        <p:spPr bwMode="auto">
          <a:xfrm>
            <a:off x="4738688" y="2936875"/>
            <a:ext cx="3819525" cy="647700"/>
          </a:xfrm>
          <a:prstGeom prst="rect">
            <a:avLst/>
          </a:prstGeom>
          <a:noFill/>
          <a:ln w="9525">
            <a:noFill/>
            <a:miter lim="800000"/>
            <a:headEnd/>
            <a:tailEnd/>
          </a:ln>
        </p:spPr>
        <p:txBody>
          <a:bodyPr wrap="none">
            <a:spAutoFit/>
          </a:bodyPr>
          <a:lstStyle/>
          <a:p>
            <a:pPr marL="174625" indent="-174625" eaLnBrk="0" hangingPunct="0">
              <a:buFont typeface="Arial" charset="0"/>
              <a:buChar char="•"/>
            </a:pPr>
            <a:r>
              <a:rPr lang="en-US" sz="1800" b="1">
                <a:solidFill>
                  <a:srgbClr val="000000"/>
                </a:solidFill>
                <a:latin typeface="Arial"/>
                <a:ea typeface="ＭＳ Ｐゴシック" pitchFamily="34" charset="-128"/>
                <a:cs typeface="Arial"/>
              </a:rPr>
              <a:t>Use ATP and NADPH to convert</a:t>
            </a:r>
            <a:br>
              <a:rPr lang="en-US" sz="1800" b="1">
                <a:solidFill>
                  <a:srgbClr val="000000"/>
                </a:solidFill>
                <a:latin typeface="Arial"/>
                <a:ea typeface="ＭＳ Ｐゴシック" pitchFamily="34" charset="-128"/>
                <a:cs typeface="Arial"/>
              </a:rPr>
            </a:br>
            <a:r>
              <a:rPr lang="en-US" sz="1800" b="1">
                <a:solidFill>
                  <a:srgbClr val="000000"/>
                </a:solidFill>
                <a:latin typeface="Arial"/>
                <a:ea typeface="ＭＳ Ｐゴシック" pitchFamily="34" charset="-128"/>
                <a:cs typeface="Arial"/>
              </a:rPr>
              <a:t>CO</a:t>
            </a:r>
            <a:r>
              <a:rPr lang="en-US" sz="1800" b="1" baseline="-25000">
                <a:solidFill>
                  <a:srgbClr val="000000"/>
                </a:solidFill>
                <a:latin typeface="Arial"/>
                <a:ea typeface="ＭＳ Ｐゴシック" pitchFamily="34" charset="-128"/>
                <a:cs typeface="Arial"/>
              </a:rPr>
              <a:t>2</a:t>
            </a:r>
            <a:r>
              <a:rPr lang="en-US" sz="1800" b="1">
                <a:solidFill>
                  <a:srgbClr val="000000"/>
                </a:solidFill>
                <a:latin typeface="Arial"/>
                <a:ea typeface="ＭＳ Ｐゴシック" pitchFamily="34" charset="-128"/>
                <a:cs typeface="Arial"/>
              </a:rPr>
              <a:t> to the sugar G3P</a:t>
            </a:r>
          </a:p>
        </p:txBody>
      </p:sp>
      <p:sp>
        <p:nvSpPr>
          <p:cNvPr id="12" name="TextBox 11"/>
          <p:cNvSpPr txBox="1">
            <a:spLocks noChangeArrowheads="1"/>
          </p:cNvSpPr>
          <p:nvPr/>
        </p:nvSpPr>
        <p:spPr bwMode="auto">
          <a:xfrm>
            <a:off x="4738688" y="3530600"/>
            <a:ext cx="4070345" cy="646331"/>
          </a:xfrm>
          <a:prstGeom prst="rect">
            <a:avLst/>
          </a:prstGeom>
          <a:noFill/>
          <a:ln w="9525">
            <a:noFill/>
            <a:miter lim="800000"/>
            <a:headEnd/>
            <a:tailEnd/>
          </a:ln>
        </p:spPr>
        <p:txBody>
          <a:bodyPr wrap="none">
            <a:spAutoFit/>
          </a:bodyPr>
          <a:lstStyle/>
          <a:p>
            <a:pPr marL="174625" indent="-174625" eaLnBrk="0" hangingPunct="0">
              <a:buFont typeface="Arial" charset="0"/>
              <a:buChar char="•"/>
            </a:pPr>
            <a:r>
              <a:rPr lang="en-US" sz="1800" b="1">
                <a:solidFill>
                  <a:srgbClr val="000000"/>
                </a:solidFill>
                <a:latin typeface="Arial"/>
                <a:ea typeface="ＭＳ Ｐゴシック" pitchFamily="34" charset="-128"/>
                <a:cs typeface="Arial"/>
              </a:rPr>
              <a:t>Return ADP, inorganic phosphate,</a:t>
            </a:r>
            <a:br>
              <a:rPr lang="en-US" sz="1800" b="1">
                <a:solidFill>
                  <a:srgbClr val="000000"/>
                </a:solidFill>
                <a:latin typeface="Arial"/>
                <a:ea typeface="ＭＳ Ｐゴシック" pitchFamily="34" charset="-128"/>
                <a:cs typeface="Arial"/>
              </a:rPr>
            </a:br>
            <a:r>
              <a:rPr lang="en-US" sz="1800" b="1">
                <a:solidFill>
                  <a:srgbClr val="000000"/>
                </a:solidFill>
                <a:latin typeface="Arial"/>
                <a:ea typeface="ＭＳ Ｐゴシック" pitchFamily="34" charset="-128"/>
                <a:cs typeface="Arial"/>
              </a:rPr>
              <a:t>and NADP</a:t>
            </a:r>
            <a:r>
              <a:rPr lang="en-US" sz="1800" b="1" baseline="30000">
                <a:solidFill>
                  <a:srgbClr val="000000"/>
                </a:solidFill>
                <a:latin typeface="Arial"/>
                <a:ea typeface="ＭＳ Ｐゴシック" pitchFamily="34" charset="-128"/>
                <a:cs typeface="Arial"/>
              </a:rPr>
              <a:t>+</a:t>
            </a:r>
            <a:r>
              <a:rPr lang="en-US" sz="1800" b="1">
                <a:solidFill>
                  <a:srgbClr val="000000"/>
                </a:solidFill>
                <a:latin typeface="Arial"/>
                <a:ea typeface="ＭＳ Ｐゴシック" pitchFamily="34" charset="-128"/>
                <a:cs typeface="Arial"/>
              </a:rPr>
              <a:t> to the light reactions</a:t>
            </a:r>
          </a:p>
        </p:txBody>
      </p:sp>
    </p:spTree>
    <p:extLst>
      <p:ext uri="{BB962C8B-B14F-4D97-AF65-F5344CB8AC3E}">
        <p14:creationId xmlns:p14="http://schemas.microsoft.com/office/powerpoint/2010/main" val="163621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978"/>
            <a:ext cx="8229600" cy="990600"/>
          </a:xfrm>
        </p:spPr>
        <p:txBody>
          <a:bodyPr>
            <a:noAutofit/>
          </a:bodyPr>
          <a:lstStyle/>
          <a:p>
            <a:r>
              <a:rPr lang="en-US" sz="3200" dirty="0">
                <a:solidFill>
                  <a:srgbClr val="548235"/>
                </a:solidFill>
                <a:latin typeface="Arial"/>
                <a:cs typeface="Arial"/>
              </a:rPr>
              <a:t>Which of the following are products of the light reactions of photosynthesis that are utilized in </a:t>
            </a:r>
            <a:r>
              <a:rPr lang="en-US" sz="3200" dirty="0" smtClean="0">
                <a:solidFill>
                  <a:srgbClr val="548235"/>
                </a:solidFill>
                <a:latin typeface="Arial"/>
                <a:cs typeface="Arial"/>
              </a:rPr>
              <a:t>the Calvin cycle?</a:t>
            </a:r>
            <a:endParaRPr lang="en-US" sz="3200" dirty="0">
              <a:solidFill>
                <a:srgbClr val="548235"/>
              </a:solidFill>
              <a:latin typeface="Arial"/>
              <a:cs typeface="Arial"/>
            </a:endParaRPr>
          </a:p>
        </p:txBody>
      </p:sp>
      <p:sp>
        <p:nvSpPr>
          <p:cNvPr id="3" name="Content Placeholder 2"/>
          <p:cNvSpPr>
            <a:spLocks noGrp="1"/>
          </p:cNvSpPr>
          <p:nvPr>
            <p:ph idx="1"/>
          </p:nvPr>
        </p:nvSpPr>
        <p:spPr>
          <a:xfrm>
            <a:off x="457200" y="2132194"/>
            <a:ext cx="8229600" cy="4876800"/>
          </a:xfrm>
        </p:spPr>
        <p:txBody>
          <a:bodyPr>
            <a:normAutofit/>
          </a:bodyPr>
          <a:lstStyle/>
          <a:p>
            <a:pPr marL="457200" indent="-457200">
              <a:buFont typeface="+mj-lt"/>
              <a:buAutoNum type="alphaUcPeriod"/>
            </a:pPr>
            <a:r>
              <a:rPr lang="en-US" sz="2800" dirty="0" smtClean="0">
                <a:latin typeface="Arial"/>
                <a:cs typeface="Arial"/>
              </a:rPr>
              <a:t>CO2 and glucose</a:t>
            </a:r>
          </a:p>
          <a:p>
            <a:pPr marL="457200" indent="-457200">
              <a:buFont typeface="+mj-lt"/>
              <a:buAutoNum type="alphaUcPeriod"/>
            </a:pPr>
            <a:r>
              <a:rPr lang="en-US" sz="2800" dirty="0" smtClean="0">
                <a:latin typeface="Arial"/>
                <a:cs typeface="Arial"/>
              </a:rPr>
              <a:t>H2O and O2</a:t>
            </a:r>
          </a:p>
          <a:p>
            <a:pPr marL="457200" indent="-457200">
              <a:buFont typeface="+mj-lt"/>
              <a:buAutoNum type="alphaUcPeriod"/>
            </a:pPr>
            <a:r>
              <a:rPr lang="en-US" sz="2800" dirty="0" smtClean="0">
                <a:latin typeface="Arial"/>
                <a:cs typeface="Arial"/>
              </a:rPr>
              <a:t>ADP, and NADP+</a:t>
            </a:r>
          </a:p>
          <a:p>
            <a:pPr marL="457200" indent="-457200">
              <a:buFont typeface="+mj-lt"/>
              <a:buAutoNum type="alphaUcPeriod"/>
            </a:pPr>
            <a:r>
              <a:rPr lang="en-US" sz="2800" dirty="0" smtClean="0">
                <a:latin typeface="Arial"/>
                <a:cs typeface="Arial"/>
              </a:rPr>
              <a:t>Electrons and H+</a:t>
            </a:r>
          </a:p>
          <a:p>
            <a:pPr marL="457200" indent="-457200">
              <a:buFont typeface="+mj-lt"/>
              <a:buAutoNum type="alphaUcPeriod"/>
            </a:pPr>
            <a:r>
              <a:rPr lang="en-US" sz="2800" dirty="0" smtClean="0">
                <a:latin typeface="Arial"/>
                <a:cs typeface="Arial"/>
              </a:rPr>
              <a:t>ATP and NADPH</a:t>
            </a:r>
          </a:p>
          <a:p>
            <a:pPr marL="0" indent="0">
              <a:buNone/>
            </a:pPr>
            <a:endParaRPr lang="en-US" sz="2800" dirty="0">
              <a:latin typeface="Arial"/>
              <a:cs typeface="Arial"/>
            </a:endParaRPr>
          </a:p>
        </p:txBody>
      </p:sp>
    </p:spTree>
    <p:extLst>
      <p:ext uri="{BB962C8B-B14F-4D97-AF65-F5344CB8AC3E}">
        <p14:creationId xmlns:p14="http://schemas.microsoft.com/office/powerpoint/2010/main" val="1528569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978"/>
            <a:ext cx="8229600" cy="990600"/>
          </a:xfrm>
        </p:spPr>
        <p:txBody>
          <a:bodyPr>
            <a:noAutofit/>
          </a:bodyPr>
          <a:lstStyle/>
          <a:p>
            <a:r>
              <a:rPr lang="en-US" sz="3200" dirty="0">
                <a:solidFill>
                  <a:srgbClr val="548235"/>
                </a:solidFill>
                <a:latin typeface="Arial"/>
                <a:cs typeface="Arial"/>
              </a:rPr>
              <a:t>Which of the following are products of the light reactions of photosynthesis that are utilized in </a:t>
            </a:r>
            <a:r>
              <a:rPr lang="en-US" sz="3200" dirty="0" smtClean="0">
                <a:solidFill>
                  <a:srgbClr val="548235"/>
                </a:solidFill>
                <a:latin typeface="Arial"/>
                <a:cs typeface="Arial"/>
              </a:rPr>
              <a:t>the Calvin cycle?</a:t>
            </a:r>
            <a:endParaRPr lang="en-US" sz="3200" dirty="0">
              <a:solidFill>
                <a:srgbClr val="548235"/>
              </a:solidFill>
              <a:latin typeface="Arial"/>
              <a:cs typeface="Arial"/>
            </a:endParaRPr>
          </a:p>
        </p:txBody>
      </p:sp>
      <p:sp>
        <p:nvSpPr>
          <p:cNvPr id="3" name="Content Placeholder 2"/>
          <p:cNvSpPr>
            <a:spLocks noGrp="1"/>
          </p:cNvSpPr>
          <p:nvPr>
            <p:ph idx="1"/>
          </p:nvPr>
        </p:nvSpPr>
        <p:spPr>
          <a:xfrm>
            <a:off x="457200" y="2132194"/>
            <a:ext cx="8229600" cy="4876800"/>
          </a:xfrm>
        </p:spPr>
        <p:txBody>
          <a:bodyPr>
            <a:normAutofit/>
          </a:bodyPr>
          <a:lstStyle/>
          <a:p>
            <a:pPr marL="457200" indent="-457200">
              <a:buFont typeface="+mj-lt"/>
              <a:buAutoNum type="alphaUcPeriod"/>
            </a:pPr>
            <a:r>
              <a:rPr lang="en-US" sz="2800" dirty="0" smtClean="0">
                <a:latin typeface="Arial"/>
                <a:cs typeface="Arial"/>
              </a:rPr>
              <a:t>CO2 and glucose</a:t>
            </a:r>
          </a:p>
          <a:p>
            <a:pPr marL="457200" indent="-457200">
              <a:buFont typeface="+mj-lt"/>
              <a:buAutoNum type="alphaUcPeriod"/>
            </a:pPr>
            <a:r>
              <a:rPr lang="en-US" sz="2800" dirty="0" smtClean="0">
                <a:latin typeface="Arial"/>
                <a:cs typeface="Arial"/>
              </a:rPr>
              <a:t>H2O and O2</a:t>
            </a:r>
          </a:p>
          <a:p>
            <a:pPr marL="457200" indent="-457200">
              <a:buFont typeface="+mj-lt"/>
              <a:buAutoNum type="alphaUcPeriod"/>
            </a:pPr>
            <a:r>
              <a:rPr lang="en-US" sz="2800" dirty="0" smtClean="0">
                <a:latin typeface="Arial"/>
                <a:cs typeface="Arial"/>
              </a:rPr>
              <a:t>ADP, and NADP+</a:t>
            </a:r>
          </a:p>
          <a:p>
            <a:pPr marL="457200" indent="-457200">
              <a:buFont typeface="+mj-lt"/>
              <a:buAutoNum type="alphaUcPeriod"/>
            </a:pPr>
            <a:r>
              <a:rPr lang="en-US" sz="2800" dirty="0" smtClean="0">
                <a:latin typeface="Arial"/>
                <a:cs typeface="Arial"/>
              </a:rPr>
              <a:t>Electrons and H+</a:t>
            </a:r>
          </a:p>
          <a:p>
            <a:pPr marL="457200" indent="-457200">
              <a:buFont typeface="+mj-lt"/>
              <a:buAutoNum type="alphaUcPeriod"/>
            </a:pPr>
            <a:r>
              <a:rPr lang="en-US" sz="2800" dirty="0" smtClean="0">
                <a:solidFill>
                  <a:srgbClr val="FF0000"/>
                </a:solidFill>
                <a:latin typeface="Arial"/>
                <a:cs typeface="Arial"/>
              </a:rPr>
              <a:t>ATP and NADPH</a:t>
            </a:r>
          </a:p>
          <a:p>
            <a:pPr marL="0" indent="0">
              <a:buNone/>
            </a:pPr>
            <a:endParaRPr lang="en-US" sz="2800" dirty="0">
              <a:latin typeface="Arial"/>
              <a:cs typeface="Arial"/>
            </a:endParaRPr>
          </a:p>
        </p:txBody>
      </p:sp>
    </p:spTree>
    <p:extLst>
      <p:ext uri="{BB962C8B-B14F-4D97-AF65-F5344CB8AC3E}">
        <p14:creationId xmlns:p14="http://schemas.microsoft.com/office/powerpoint/2010/main" val="19914893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951008"/>
          </a:xfrm>
        </p:spPr>
        <p:txBody>
          <a:bodyPr>
            <a:normAutofit/>
          </a:bodyPr>
          <a:lstStyle/>
          <a:p>
            <a:r>
              <a:rPr lang="en-US" dirty="0">
                <a:latin typeface="Arial"/>
                <a:cs typeface="Arial"/>
              </a:rPr>
              <a:t>In photosynthesis, </a:t>
            </a:r>
            <a:r>
              <a:rPr lang="en-US" dirty="0" smtClean="0">
                <a:latin typeface="Arial"/>
                <a:cs typeface="Arial"/>
              </a:rPr>
              <a:t>H</a:t>
            </a:r>
            <a:r>
              <a:rPr lang="en-US" baseline="-25000" dirty="0" smtClean="0">
                <a:latin typeface="Arial"/>
                <a:cs typeface="Arial"/>
              </a:rPr>
              <a:t>2</a:t>
            </a:r>
            <a:r>
              <a:rPr lang="en-US" dirty="0">
                <a:latin typeface="Arial"/>
                <a:cs typeface="Arial"/>
              </a:rPr>
              <a:t>O</a:t>
            </a:r>
            <a:r>
              <a:rPr lang="en-US" dirty="0" smtClean="0">
                <a:latin typeface="Arial"/>
                <a:cs typeface="Arial"/>
              </a:rPr>
              <a:t> </a:t>
            </a:r>
            <a:r>
              <a:rPr lang="en-US" dirty="0">
                <a:latin typeface="Arial"/>
                <a:cs typeface="Arial"/>
              </a:rPr>
              <a:t>is used to produce O</a:t>
            </a:r>
            <a:r>
              <a:rPr lang="en-US" baseline="-25000" dirty="0">
                <a:latin typeface="Arial"/>
                <a:cs typeface="Arial"/>
              </a:rPr>
              <a:t>2</a:t>
            </a:r>
            <a:r>
              <a:rPr lang="en-US" dirty="0">
                <a:latin typeface="Arial"/>
                <a:cs typeface="Arial"/>
              </a:rPr>
              <a:t> in the _______, and CO</a:t>
            </a:r>
            <a:r>
              <a:rPr lang="en-US" baseline="-25000" dirty="0">
                <a:latin typeface="Arial"/>
                <a:cs typeface="Arial"/>
              </a:rPr>
              <a:t>2</a:t>
            </a:r>
            <a:r>
              <a:rPr lang="en-US" dirty="0">
                <a:latin typeface="Arial"/>
                <a:cs typeface="Arial"/>
              </a:rPr>
              <a:t> is used to produce the components of sugar in the _____________.</a:t>
            </a:r>
          </a:p>
        </p:txBody>
      </p:sp>
      <p:sp>
        <p:nvSpPr>
          <p:cNvPr id="5" name="Content Placeholder 4"/>
          <p:cNvSpPr>
            <a:spLocks noGrp="1"/>
          </p:cNvSpPr>
          <p:nvPr>
            <p:ph idx="1"/>
          </p:nvPr>
        </p:nvSpPr>
        <p:spPr>
          <a:xfrm>
            <a:off x="457200" y="2794958"/>
            <a:ext cx="8229600" cy="3682042"/>
          </a:xfrm>
        </p:spPr>
        <p:txBody>
          <a:bodyPr/>
          <a:lstStyle/>
          <a:p>
            <a:pPr marL="457200" indent="-457200">
              <a:buFont typeface="+mj-lt"/>
              <a:buAutoNum type="alphaLcParenR"/>
            </a:pPr>
            <a:r>
              <a:rPr lang="en-US" dirty="0">
                <a:latin typeface="Arial"/>
                <a:cs typeface="Arial"/>
              </a:rPr>
              <a:t>Chloroplasts; Mitochondria</a:t>
            </a:r>
          </a:p>
          <a:p>
            <a:pPr marL="457200" indent="-457200">
              <a:buFont typeface="+mj-lt"/>
              <a:buAutoNum type="alphaLcParenR"/>
            </a:pPr>
            <a:r>
              <a:rPr lang="en-US" dirty="0">
                <a:latin typeface="Arial"/>
                <a:cs typeface="Arial"/>
              </a:rPr>
              <a:t>Mitochondria; Chloroplasts</a:t>
            </a:r>
          </a:p>
          <a:p>
            <a:pPr marL="457200" indent="-457200">
              <a:buFont typeface="+mj-lt"/>
              <a:buAutoNum type="alphaLcParenR"/>
            </a:pPr>
            <a:r>
              <a:rPr lang="en-US" dirty="0">
                <a:latin typeface="Arial"/>
                <a:cs typeface="Arial"/>
              </a:rPr>
              <a:t>Thylakoids; Stroma</a:t>
            </a:r>
          </a:p>
          <a:p>
            <a:pPr marL="457200" indent="-457200">
              <a:buFont typeface="+mj-lt"/>
              <a:buAutoNum type="alphaLcParenR"/>
            </a:pPr>
            <a:r>
              <a:rPr lang="en-US" dirty="0">
                <a:latin typeface="Arial"/>
                <a:cs typeface="Arial"/>
              </a:rPr>
              <a:t>Stroma; Thylakoids</a:t>
            </a:r>
          </a:p>
          <a:p>
            <a:pPr marL="457200" indent="-457200">
              <a:buFont typeface="+mj-lt"/>
              <a:buAutoNum type="alphaLcParenR"/>
            </a:pPr>
            <a:endParaRPr lang="en-US" dirty="0">
              <a:latin typeface="Arial"/>
              <a:cs typeface="Arial"/>
            </a:endParaRPr>
          </a:p>
        </p:txBody>
      </p:sp>
    </p:spTree>
    <p:extLst>
      <p:ext uri="{BB962C8B-B14F-4D97-AF65-F5344CB8AC3E}">
        <p14:creationId xmlns:p14="http://schemas.microsoft.com/office/powerpoint/2010/main" val="2949156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951008"/>
          </a:xfrm>
        </p:spPr>
        <p:txBody>
          <a:bodyPr>
            <a:normAutofit/>
          </a:bodyPr>
          <a:lstStyle/>
          <a:p>
            <a:r>
              <a:rPr lang="en-US" dirty="0">
                <a:latin typeface="Arial"/>
                <a:cs typeface="Arial"/>
              </a:rPr>
              <a:t>In photosynthesis, </a:t>
            </a:r>
            <a:r>
              <a:rPr lang="en-US" dirty="0" smtClean="0">
                <a:latin typeface="Arial"/>
                <a:cs typeface="Arial"/>
              </a:rPr>
              <a:t>H</a:t>
            </a:r>
            <a:r>
              <a:rPr lang="en-US" baseline="-25000" dirty="0" smtClean="0">
                <a:latin typeface="Arial"/>
                <a:cs typeface="Arial"/>
              </a:rPr>
              <a:t>2</a:t>
            </a:r>
            <a:r>
              <a:rPr lang="en-US" dirty="0">
                <a:latin typeface="Arial"/>
                <a:cs typeface="Arial"/>
              </a:rPr>
              <a:t>O</a:t>
            </a:r>
            <a:r>
              <a:rPr lang="en-US" dirty="0" smtClean="0">
                <a:latin typeface="Arial"/>
                <a:cs typeface="Arial"/>
              </a:rPr>
              <a:t> </a:t>
            </a:r>
            <a:r>
              <a:rPr lang="en-US" dirty="0">
                <a:latin typeface="Arial"/>
                <a:cs typeface="Arial"/>
              </a:rPr>
              <a:t>is used to produce O</a:t>
            </a:r>
            <a:r>
              <a:rPr lang="en-US" baseline="-25000" dirty="0">
                <a:latin typeface="Arial"/>
                <a:cs typeface="Arial"/>
              </a:rPr>
              <a:t>2</a:t>
            </a:r>
            <a:r>
              <a:rPr lang="en-US" dirty="0">
                <a:latin typeface="Arial"/>
                <a:cs typeface="Arial"/>
              </a:rPr>
              <a:t> in the _______, and CO</a:t>
            </a:r>
            <a:r>
              <a:rPr lang="en-US" baseline="-25000" dirty="0">
                <a:latin typeface="Arial"/>
                <a:cs typeface="Arial"/>
              </a:rPr>
              <a:t>2</a:t>
            </a:r>
            <a:r>
              <a:rPr lang="en-US" dirty="0">
                <a:latin typeface="Arial"/>
                <a:cs typeface="Arial"/>
              </a:rPr>
              <a:t> is used to produce the components of sugar in the _____________.</a:t>
            </a:r>
          </a:p>
        </p:txBody>
      </p:sp>
      <p:sp>
        <p:nvSpPr>
          <p:cNvPr id="5" name="Content Placeholder 4"/>
          <p:cNvSpPr>
            <a:spLocks noGrp="1"/>
          </p:cNvSpPr>
          <p:nvPr>
            <p:ph idx="1"/>
          </p:nvPr>
        </p:nvSpPr>
        <p:spPr>
          <a:xfrm>
            <a:off x="457200" y="2794958"/>
            <a:ext cx="8229600" cy="3682042"/>
          </a:xfrm>
        </p:spPr>
        <p:txBody>
          <a:bodyPr/>
          <a:lstStyle/>
          <a:p>
            <a:pPr marL="457200" indent="-457200">
              <a:buFont typeface="+mj-lt"/>
              <a:buAutoNum type="alphaLcParenR"/>
            </a:pPr>
            <a:r>
              <a:rPr lang="en-US" dirty="0">
                <a:latin typeface="Arial"/>
                <a:cs typeface="Arial"/>
              </a:rPr>
              <a:t>Chloroplasts; Mitochondria</a:t>
            </a:r>
          </a:p>
          <a:p>
            <a:pPr marL="457200" indent="-457200">
              <a:buFont typeface="+mj-lt"/>
              <a:buAutoNum type="alphaLcParenR"/>
            </a:pPr>
            <a:r>
              <a:rPr lang="en-US" dirty="0">
                <a:latin typeface="Arial"/>
                <a:cs typeface="Arial"/>
              </a:rPr>
              <a:t>Mitochondria; Chloroplasts</a:t>
            </a:r>
          </a:p>
          <a:p>
            <a:pPr marL="457200" indent="-457200">
              <a:buFont typeface="+mj-lt"/>
              <a:buAutoNum type="alphaLcParenR"/>
            </a:pPr>
            <a:r>
              <a:rPr lang="en-US" dirty="0">
                <a:solidFill>
                  <a:srgbClr val="FF0000"/>
                </a:solidFill>
                <a:latin typeface="Arial"/>
                <a:cs typeface="Arial"/>
              </a:rPr>
              <a:t>Thylakoids; Stroma</a:t>
            </a:r>
          </a:p>
          <a:p>
            <a:pPr marL="457200" indent="-457200">
              <a:buFont typeface="+mj-lt"/>
              <a:buAutoNum type="alphaLcParenR"/>
            </a:pPr>
            <a:r>
              <a:rPr lang="en-US" dirty="0">
                <a:latin typeface="Arial"/>
                <a:cs typeface="Arial"/>
              </a:rPr>
              <a:t>Stroma; Thylakoids</a:t>
            </a:r>
          </a:p>
          <a:p>
            <a:pPr marL="457200" indent="-457200">
              <a:buFont typeface="+mj-lt"/>
              <a:buAutoNum type="alphaLcParenR"/>
            </a:pPr>
            <a:endParaRPr lang="en-US" dirty="0">
              <a:latin typeface="Arial"/>
              <a:cs typeface="Arial"/>
            </a:endParaRPr>
          </a:p>
        </p:txBody>
      </p:sp>
    </p:spTree>
    <p:extLst>
      <p:ext uri="{BB962C8B-B14F-4D97-AF65-F5344CB8AC3E}">
        <p14:creationId xmlns:p14="http://schemas.microsoft.com/office/powerpoint/2010/main" val="143504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758" y="1355996"/>
            <a:ext cx="7718042" cy="3477875"/>
          </a:xfrm>
          <a:prstGeom prst="rect">
            <a:avLst/>
          </a:prstGeom>
        </p:spPr>
        <p:txBody>
          <a:bodyPr wrap="square">
            <a:spAutoFit/>
          </a:bodyPr>
          <a:lstStyle/>
          <a:p>
            <a:r>
              <a:rPr lang="en-US" sz="2800" dirty="0">
                <a:solidFill>
                  <a:srgbClr val="548235"/>
                </a:solidFill>
                <a:latin typeface="Arial"/>
                <a:cs typeface="Arial"/>
              </a:rPr>
              <a:t>Photoautotrophs</a:t>
            </a:r>
          </a:p>
          <a:p>
            <a:endParaRPr lang="en-US" sz="2400" dirty="0">
              <a:latin typeface="Arial"/>
              <a:cs typeface="Arial"/>
            </a:endParaRPr>
          </a:p>
          <a:p>
            <a:endParaRPr lang="en-US" sz="2400" dirty="0">
              <a:latin typeface="Arial"/>
              <a:cs typeface="Arial"/>
            </a:endParaRPr>
          </a:p>
          <a:p>
            <a:pPr marL="457200" indent="-457200">
              <a:buFont typeface="+mj-lt"/>
              <a:buAutoNum type="alphaUcPeriod"/>
            </a:pPr>
            <a:r>
              <a:rPr lang="en-US" sz="2400" dirty="0">
                <a:latin typeface="Arial"/>
                <a:cs typeface="Arial"/>
              </a:rPr>
              <a:t>make sugar by using organic raw materials.</a:t>
            </a:r>
          </a:p>
          <a:p>
            <a:pPr marL="457200" indent="-457200">
              <a:buFont typeface="+mj-lt"/>
              <a:buAutoNum type="alphaUcPeriod"/>
            </a:pPr>
            <a:r>
              <a:rPr lang="en-US" sz="2400" dirty="0">
                <a:solidFill>
                  <a:srgbClr val="000000"/>
                </a:solidFill>
                <a:latin typeface="Arial"/>
                <a:cs typeface="Arial"/>
              </a:rPr>
              <a:t>produce organic molecules from inorganic molecules.</a:t>
            </a:r>
          </a:p>
          <a:p>
            <a:pPr marL="457200" indent="-457200">
              <a:buFont typeface="+mj-lt"/>
              <a:buAutoNum type="alphaUcPeriod"/>
            </a:pPr>
            <a:r>
              <a:rPr lang="en-US" sz="2400" dirty="0">
                <a:latin typeface="Arial"/>
                <a:cs typeface="Arial"/>
              </a:rPr>
              <a:t>eat other organisms that use light energy to make food molecules.</a:t>
            </a:r>
          </a:p>
          <a:p>
            <a:pPr marL="457200" indent="-457200">
              <a:buFont typeface="+mj-lt"/>
              <a:buAutoNum type="alphaUcPeriod"/>
            </a:pPr>
            <a:r>
              <a:rPr lang="en-US" sz="2400" dirty="0">
                <a:latin typeface="Arial"/>
                <a:cs typeface="Arial"/>
              </a:rPr>
              <a:t>include only the green plants.</a:t>
            </a:r>
          </a:p>
        </p:txBody>
      </p:sp>
    </p:spTree>
    <p:extLst>
      <p:ext uri="{BB962C8B-B14F-4D97-AF65-F5344CB8AC3E}">
        <p14:creationId xmlns:p14="http://schemas.microsoft.com/office/powerpoint/2010/main" val="1965027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8757" y="1355996"/>
            <a:ext cx="7633821" cy="3477875"/>
          </a:xfrm>
          <a:prstGeom prst="rect">
            <a:avLst/>
          </a:prstGeom>
        </p:spPr>
        <p:txBody>
          <a:bodyPr wrap="square">
            <a:spAutoFit/>
          </a:bodyPr>
          <a:lstStyle/>
          <a:p>
            <a:r>
              <a:rPr lang="en-US" sz="2800" dirty="0">
                <a:solidFill>
                  <a:srgbClr val="548235"/>
                </a:solidFill>
                <a:latin typeface="Arial"/>
                <a:cs typeface="Arial"/>
              </a:rPr>
              <a:t>Photoautotrophs</a:t>
            </a:r>
          </a:p>
          <a:p>
            <a:endParaRPr lang="en-US" sz="2400" dirty="0">
              <a:latin typeface="Arial"/>
              <a:cs typeface="Arial"/>
            </a:endParaRPr>
          </a:p>
          <a:p>
            <a:endParaRPr lang="en-US" sz="2400" dirty="0">
              <a:latin typeface="Arial"/>
              <a:cs typeface="Arial"/>
            </a:endParaRPr>
          </a:p>
          <a:p>
            <a:pPr marL="457200" indent="-457200">
              <a:buFont typeface="+mj-lt"/>
              <a:buAutoNum type="alphaUcPeriod"/>
            </a:pPr>
            <a:r>
              <a:rPr lang="en-US" sz="2400" dirty="0">
                <a:latin typeface="Arial"/>
                <a:cs typeface="Arial"/>
              </a:rPr>
              <a:t>make sugar by using organic raw materials.</a:t>
            </a:r>
          </a:p>
          <a:p>
            <a:pPr marL="457200" indent="-457200">
              <a:buFont typeface="+mj-lt"/>
              <a:buAutoNum type="alphaUcPeriod"/>
            </a:pPr>
            <a:r>
              <a:rPr lang="en-US" sz="2400" dirty="0">
                <a:solidFill>
                  <a:srgbClr val="FF0000"/>
                </a:solidFill>
                <a:latin typeface="Arial"/>
                <a:cs typeface="Arial"/>
              </a:rPr>
              <a:t>produce organic molecules from inorganic molecules.</a:t>
            </a:r>
          </a:p>
          <a:p>
            <a:pPr marL="457200" indent="-457200">
              <a:buFont typeface="+mj-lt"/>
              <a:buAutoNum type="alphaUcPeriod"/>
            </a:pPr>
            <a:r>
              <a:rPr lang="en-US" sz="2400" dirty="0">
                <a:latin typeface="Arial"/>
                <a:cs typeface="Arial"/>
              </a:rPr>
              <a:t>eat other organisms that use light energy to make food molecules.</a:t>
            </a:r>
          </a:p>
          <a:p>
            <a:pPr marL="457200" indent="-457200">
              <a:buFont typeface="+mj-lt"/>
              <a:buAutoNum type="alphaUcPeriod"/>
            </a:pPr>
            <a:r>
              <a:rPr lang="en-US" sz="2400" dirty="0">
                <a:latin typeface="Arial"/>
                <a:cs typeface="Arial"/>
              </a:rPr>
              <a:t>include only the green plants.</a:t>
            </a:r>
          </a:p>
        </p:txBody>
      </p:sp>
    </p:spTree>
    <p:extLst>
      <p:ext uri="{BB962C8B-B14F-4D97-AF65-F5344CB8AC3E}">
        <p14:creationId xmlns:p14="http://schemas.microsoft.com/office/powerpoint/2010/main" val="2352093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5900" y="190500"/>
            <a:ext cx="8763000" cy="584776"/>
          </a:xfrm>
          <a:prstGeom prst="rect">
            <a:avLst/>
          </a:prstGeom>
          <a:noFill/>
        </p:spPr>
        <p:txBody>
          <a:bodyPr wrap="square" rtlCol="0">
            <a:spAutoFit/>
          </a:bodyPr>
          <a:lstStyle/>
          <a:p>
            <a:pPr algn="ctr"/>
            <a:r>
              <a:rPr lang="en-US" sz="3200" b="1" dirty="0">
                <a:solidFill>
                  <a:srgbClr val="548235"/>
                </a:solidFill>
                <a:latin typeface="Arial"/>
                <a:cs typeface="Arial"/>
              </a:rPr>
              <a:t>Photosynthesis is a redox </a:t>
            </a:r>
            <a:r>
              <a:rPr lang="en-US" sz="3200" b="1" dirty="0" smtClean="0">
                <a:solidFill>
                  <a:srgbClr val="548235"/>
                </a:solidFill>
                <a:latin typeface="Arial"/>
                <a:cs typeface="Arial"/>
              </a:rPr>
              <a:t>reaction</a:t>
            </a:r>
            <a:endParaRPr lang="en-US" sz="3200" b="1" dirty="0">
              <a:solidFill>
                <a:srgbClr val="548235"/>
              </a:solidFill>
              <a:latin typeface="Arial"/>
              <a:cs typeface="Arial"/>
            </a:endParaRPr>
          </a:p>
        </p:txBody>
      </p:sp>
      <p:pic>
        <p:nvPicPr>
          <p:cNvPr id="11" name="Picture 2" descr="07_04aPhotosynEquati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8558" y="3858220"/>
            <a:ext cx="5564995" cy="1677752"/>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Box 3"/>
          <p:cNvSpPr txBox="1">
            <a:spLocks noChangeArrowheads="1"/>
          </p:cNvSpPr>
          <p:nvPr/>
        </p:nvSpPr>
        <p:spPr bwMode="auto">
          <a:xfrm>
            <a:off x="3796783" y="3858220"/>
            <a:ext cx="2647950"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t>Becomes reduced</a:t>
            </a:r>
          </a:p>
        </p:txBody>
      </p:sp>
      <p:sp>
        <p:nvSpPr>
          <p:cNvPr id="13" name="Text Box 3"/>
          <p:cNvSpPr txBox="1">
            <a:spLocks noChangeArrowheads="1"/>
          </p:cNvSpPr>
          <p:nvPr/>
        </p:nvSpPr>
        <p:spPr bwMode="auto">
          <a:xfrm>
            <a:off x="5175740" y="5093448"/>
            <a:ext cx="2647950"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t>Becomes oxidized</a:t>
            </a:r>
          </a:p>
        </p:txBody>
      </p:sp>
      <p:sp>
        <p:nvSpPr>
          <p:cNvPr id="4" name="TextBox 3"/>
          <p:cNvSpPr txBox="1"/>
          <p:nvPr/>
        </p:nvSpPr>
        <p:spPr>
          <a:xfrm>
            <a:off x="7230534" y="1142088"/>
            <a:ext cx="1501559" cy="461665"/>
          </a:xfrm>
          <a:prstGeom prst="rect">
            <a:avLst/>
          </a:prstGeom>
          <a:noFill/>
          <a:ln>
            <a:noFill/>
          </a:ln>
        </p:spPr>
        <p:txBody>
          <a:bodyPr wrap="square" rtlCol="0">
            <a:spAutoFit/>
          </a:bodyPr>
          <a:lstStyle/>
          <a:p>
            <a:pPr algn="r"/>
            <a:r>
              <a:rPr lang="en-US" sz="2400" b="1" dirty="0">
                <a:solidFill>
                  <a:srgbClr val="FF0000"/>
                </a:solidFill>
              </a:rPr>
              <a:t>OIL RIG</a:t>
            </a:r>
          </a:p>
        </p:txBody>
      </p:sp>
      <p:pic>
        <p:nvPicPr>
          <p:cNvPr id="29" name="Picture 2" descr="07_04bCellRespEquatio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459" y="2182160"/>
            <a:ext cx="5564995" cy="1629071"/>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Text Box 3"/>
          <p:cNvSpPr txBox="1">
            <a:spLocks noChangeArrowheads="1"/>
          </p:cNvSpPr>
          <p:nvPr/>
        </p:nvSpPr>
        <p:spPr bwMode="auto">
          <a:xfrm>
            <a:off x="5126472" y="3404088"/>
            <a:ext cx="2647950"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t>Becomes reduced</a:t>
            </a:r>
          </a:p>
        </p:txBody>
      </p:sp>
      <p:sp>
        <p:nvSpPr>
          <p:cNvPr id="31" name="Text Box 3"/>
          <p:cNvSpPr txBox="1">
            <a:spLocks noChangeArrowheads="1"/>
          </p:cNvSpPr>
          <p:nvPr/>
        </p:nvSpPr>
        <p:spPr bwMode="auto">
          <a:xfrm>
            <a:off x="3696666" y="2182160"/>
            <a:ext cx="2647950"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dirty="0"/>
              <a:t>Becomes oxidized</a:t>
            </a:r>
          </a:p>
        </p:txBody>
      </p:sp>
      <p:sp>
        <p:nvSpPr>
          <p:cNvPr id="32" name="TextBox 31"/>
          <p:cNvSpPr txBox="1"/>
          <p:nvPr/>
        </p:nvSpPr>
        <p:spPr>
          <a:xfrm>
            <a:off x="515575" y="1444327"/>
            <a:ext cx="4175768" cy="523220"/>
          </a:xfrm>
          <a:prstGeom prst="rect">
            <a:avLst/>
          </a:prstGeom>
          <a:noFill/>
        </p:spPr>
        <p:txBody>
          <a:bodyPr wrap="square" rtlCol="0">
            <a:spAutoFit/>
          </a:bodyPr>
          <a:lstStyle/>
          <a:p>
            <a:r>
              <a:rPr lang="en-US" sz="2800" b="1" dirty="0"/>
              <a:t>Cellular Respiration:</a:t>
            </a:r>
          </a:p>
        </p:txBody>
      </p:sp>
      <p:sp>
        <p:nvSpPr>
          <p:cNvPr id="6" name="TextBox 5"/>
          <p:cNvSpPr txBox="1"/>
          <p:nvPr/>
        </p:nvSpPr>
        <p:spPr>
          <a:xfrm>
            <a:off x="745075" y="2346744"/>
            <a:ext cx="1716908" cy="369332"/>
          </a:xfrm>
          <a:prstGeom prst="rect">
            <a:avLst/>
          </a:prstGeom>
          <a:noFill/>
          <a:ln>
            <a:solidFill>
              <a:srgbClr val="0000FF"/>
            </a:solidFill>
          </a:ln>
        </p:spPr>
        <p:txBody>
          <a:bodyPr wrap="square" rtlCol="0">
            <a:spAutoFit/>
          </a:bodyPr>
          <a:lstStyle/>
          <a:p>
            <a:r>
              <a:rPr lang="en-US" dirty="0"/>
              <a:t>EXERGONIC</a:t>
            </a:r>
          </a:p>
        </p:txBody>
      </p:sp>
      <p:sp>
        <p:nvSpPr>
          <p:cNvPr id="34" name="TextBox 33"/>
          <p:cNvSpPr txBox="1"/>
          <p:nvPr/>
        </p:nvSpPr>
        <p:spPr>
          <a:xfrm>
            <a:off x="839145" y="4266082"/>
            <a:ext cx="1764314" cy="369332"/>
          </a:xfrm>
          <a:prstGeom prst="rect">
            <a:avLst/>
          </a:prstGeom>
          <a:noFill/>
          <a:ln>
            <a:solidFill>
              <a:srgbClr val="0000FF"/>
            </a:solidFill>
          </a:ln>
        </p:spPr>
        <p:txBody>
          <a:bodyPr wrap="square" rtlCol="0">
            <a:spAutoFit/>
          </a:bodyPr>
          <a:lstStyle/>
          <a:p>
            <a:r>
              <a:rPr lang="en-US" dirty="0"/>
              <a:t>ENDERGONIC</a:t>
            </a:r>
          </a:p>
        </p:txBody>
      </p:sp>
      <p:sp>
        <p:nvSpPr>
          <p:cNvPr id="2" name="Rectangle 1"/>
          <p:cNvSpPr/>
          <p:nvPr/>
        </p:nvSpPr>
        <p:spPr>
          <a:xfrm>
            <a:off x="2915349" y="2217936"/>
            <a:ext cx="4095796" cy="5339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072658" y="3149123"/>
            <a:ext cx="4095796" cy="5339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078574" y="3922624"/>
            <a:ext cx="4095796" cy="5339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173284" y="4872066"/>
            <a:ext cx="4095796" cy="53391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514981" y="3683038"/>
            <a:ext cx="1105535" cy="1967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591131" y="5396334"/>
            <a:ext cx="1105535" cy="1967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35012" y="3495277"/>
            <a:ext cx="3185503" cy="523220"/>
          </a:xfrm>
          <a:prstGeom prst="rect">
            <a:avLst/>
          </a:prstGeom>
          <a:noFill/>
        </p:spPr>
        <p:txBody>
          <a:bodyPr wrap="square" rtlCol="0">
            <a:spAutoFit/>
          </a:bodyPr>
          <a:lstStyle/>
          <a:p>
            <a:r>
              <a:rPr lang="en-US" sz="2800" b="1" dirty="0"/>
              <a:t>Photosynthesis:</a:t>
            </a:r>
          </a:p>
        </p:txBody>
      </p:sp>
      <p:sp>
        <p:nvSpPr>
          <p:cNvPr id="20" name="TextBox 19"/>
          <p:cNvSpPr txBox="1"/>
          <p:nvPr/>
        </p:nvSpPr>
        <p:spPr>
          <a:xfrm>
            <a:off x="754080" y="2785962"/>
            <a:ext cx="1716908" cy="369332"/>
          </a:xfrm>
          <a:prstGeom prst="rect">
            <a:avLst/>
          </a:prstGeom>
          <a:noFill/>
          <a:ln>
            <a:solidFill>
              <a:srgbClr val="0000FF"/>
            </a:solidFill>
          </a:ln>
        </p:spPr>
        <p:txBody>
          <a:bodyPr wrap="square" rtlCol="0">
            <a:spAutoFit/>
          </a:bodyPr>
          <a:lstStyle/>
          <a:p>
            <a:r>
              <a:rPr lang="en-US" dirty="0" smtClean="0"/>
              <a:t>CATABOLIC</a:t>
            </a:r>
            <a:endParaRPr lang="en-US" dirty="0"/>
          </a:p>
        </p:txBody>
      </p:sp>
      <p:sp>
        <p:nvSpPr>
          <p:cNvPr id="21" name="TextBox 20"/>
          <p:cNvSpPr txBox="1"/>
          <p:nvPr/>
        </p:nvSpPr>
        <p:spPr>
          <a:xfrm>
            <a:off x="839145" y="4687400"/>
            <a:ext cx="1764314" cy="369332"/>
          </a:xfrm>
          <a:prstGeom prst="rect">
            <a:avLst/>
          </a:prstGeom>
          <a:noFill/>
          <a:ln>
            <a:solidFill>
              <a:srgbClr val="0000FF"/>
            </a:solidFill>
          </a:ln>
        </p:spPr>
        <p:txBody>
          <a:bodyPr wrap="square" rtlCol="0">
            <a:spAutoFit/>
          </a:bodyPr>
          <a:lstStyle/>
          <a:p>
            <a:r>
              <a:rPr lang="en-US" dirty="0" smtClean="0"/>
              <a:t>ANABOLIC</a:t>
            </a:r>
            <a:endParaRPr lang="en-US" dirty="0"/>
          </a:p>
        </p:txBody>
      </p:sp>
    </p:spTree>
    <p:extLst>
      <p:ext uri="{BB962C8B-B14F-4D97-AF65-F5344CB8AC3E}">
        <p14:creationId xmlns:p14="http://schemas.microsoft.com/office/powerpoint/2010/main" val="374474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animBg="1"/>
      <p:bldP spid="34" grpId="0" animBg="1"/>
      <p:bldP spid="2" grpId="0" animBg="1"/>
      <p:bldP spid="15" grpId="0" animBg="1"/>
      <p:bldP spid="16" grpId="0" animBg="1"/>
      <p:bldP spid="17" grpId="0" animBg="1"/>
      <p:bldP spid="5" grpId="0"/>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4" y="466476"/>
            <a:ext cx="6012611" cy="990600"/>
          </a:xfrm>
        </p:spPr>
        <p:txBody>
          <a:bodyPr>
            <a:normAutofit fontScale="90000"/>
          </a:bodyPr>
          <a:lstStyle/>
          <a:p>
            <a:r>
              <a:rPr lang="en-US" dirty="0">
                <a:solidFill>
                  <a:srgbClr val="548235"/>
                </a:solidFill>
                <a:latin typeface="Arial"/>
                <a:cs typeface="Arial"/>
              </a:rPr>
              <a:t>Plant leaves and roots provide essential components of photosynthesis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69396" b="10690"/>
          <a:stretch/>
        </p:blipFill>
        <p:spPr>
          <a:xfrm>
            <a:off x="5406482" y="1121434"/>
            <a:ext cx="2995645" cy="5736566"/>
          </a:xfrm>
        </p:spPr>
      </p:pic>
      <p:sp>
        <p:nvSpPr>
          <p:cNvPr id="5" name="TextBox 4"/>
          <p:cNvSpPr txBox="1"/>
          <p:nvPr/>
        </p:nvSpPr>
        <p:spPr>
          <a:xfrm>
            <a:off x="6288464" y="5244868"/>
            <a:ext cx="1813317" cy="830997"/>
          </a:xfrm>
          <a:prstGeom prst="rect">
            <a:avLst/>
          </a:prstGeom>
          <a:noFill/>
        </p:spPr>
        <p:txBody>
          <a:bodyPr wrap="none" rtlCol="0">
            <a:spAutoFit/>
          </a:bodyPr>
          <a:lstStyle/>
          <a:p>
            <a:r>
              <a:rPr lang="en-US" sz="4800" b="1" dirty="0">
                <a:solidFill>
                  <a:srgbClr val="0070C0"/>
                </a:solidFill>
                <a:latin typeface="Arial"/>
                <a:cs typeface="Arial"/>
              </a:rPr>
              <a:t>water</a:t>
            </a:r>
            <a:endParaRPr lang="en-US" sz="3200" b="1" dirty="0">
              <a:solidFill>
                <a:srgbClr val="0070C0"/>
              </a:solidFill>
              <a:latin typeface="Arial"/>
              <a:cs typeface="Arial"/>
            </a:endParaRPr>
          </a:p>
        </p:txBody>
      </p:sp>
      <p:cxnSp>
        <p:nvCxnSpPr>
          <p:cNvPr id="7" name="Straight Arrow Connector 6"/>
          <p:cNvCxnSpPr/>
          <p:nvPr/>
        </p:nvCxnSpPr>
        <p:spPr>
          <a:xfrm flipH="1" flipV="1">
            <a:off x="7134208" y="4333062"/>
            <a:ext cx="1" cy="104982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591245" y="961776"/>
            <a:ext cx="0" cy="6427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134208" y="220707"/>
            <a:ext cx="1486304" cy="830997"/>
          </a:xfrm>
          <a:prstGeom prst="rect">
            <a:avLst/>
          </a:prstGeom>
          <a:noFill/>
        </p:spPr>
        <p:txBody>
          <a:bodyPr wrap="none" rtlCol="0">
            <a:spAutoFit/>
          </a:bodyPr>
          <a:lstStyle/>
          <a:p>
            <a:r>
              <a:rPr lang="en-US" sz="4800" b="1" dirty="0">
                <a:solidFill>
                  <a:srgbClr val="FFC000"/>
                </a:solidFill>
                <a:latin typeface="Arial"/>
                <a:cs typeface="Arial"/>
              </a:rPr>
              <a:t>light</a:t>
            </a:r>
            <a:endParaRPr lang="en-US" sz="3200" b="1" dirty="0">
              <a:solidFill>
                <a:srgbClr val="FFC000"/>
              </a:solidFill>
              <a:latin typeface="Arial"/>
              <a:cs typeface="Arial"/>
            </a:endParaRPr>
          </a:p>
        </p:txBody>
      </p:sp>
      <p:cxnSp>
        <p:nvCxnSpPr>
          <p:cNvPr id="17" name="Straight Arrow Connector 16"/>
          <p:cNvCxnSpPr/>
          <p:nvPr/>
        </p:nvCxnSpPr>
        <p:spPr>
          <a:xfrm flipV="1">
            <a:off x="4848045" y="1834550"/>
            <a:ext cx="1121434" cy="51183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09968" y="1903562"/>
            <a:ext cx="1028447" cy="584776"/>
          </a:xfrm>
          <a:prstGeom prst="rect">
            <a:avLst/>
          </a:prstGeom>
          <a:noFill/>
        </p:spPr>
        <p:txBody>
          <a:bodyPr wrap="none" rtlCol="0">
            <a:spAutoFit/>
          </a:bodyPr>
          <a:lstStyle/>
          <a:p>
            <a:r>
              <a:rPr lang="en-US" sz="3200" b="1" dirty="0" smtClean="0">
                <a:solidFill>
                  <a:schemeClr val="accent5"/>
                </a:solidFill>
                <a:latin typeface="Arial"/>
                <a:cs typeface="Arial"/>
              </a:rPr>
              <a:t>CO2</a:t>
            </a:r>
            <a:endParaRPr lang="en-US" sz="3200" b="1" dirty="0">
              <a:solidFill>
                <a:schemeClr val="accent5"/>
              </a:solidFill>
              <a:latin typeface="Arial"/>
              <a:cs typeface="Arial"/>
            </a:endParaRPr>
          </a:p>
        </p:txBody>
      </p:sp>
      <p:sp>
        <p:nvSpPr>
          <p:cNvPr id="3" name="Rectangle 2"/>
          <p:cNvSpPr/>
          <p:nvPr/>
        </p:nvSpPr>
        <p:spPr>
          <a:xfrm>
            <a:off x="432653" y="3094524"/>
            <a:ext cx="4572000" cy="1938992"/>
          </a:xfrm>
          <a:prstGeom prst="rect">
            <a:avLst/>
          </a:prstGeom>
        </p:spPr>
        <p:txBody>
          <a:bodyPr>
            <a:spAutoFit/>
          </a:bodyPr>
          <a:lstStyle/>
          <a:p>
            <a:r>
              <a:rPr lang="en-US" sz="2400" dirty="0" smtClean="0">
                <a:latin typeface="Arial"/>
                <a:cs typeface="Arial"/>
              </a:rPr>
              <a:t>Photosynthesis requires </a:t>
            </a:r>
            <a:r>
              <a:rPr lang="en-US" sz="2400" dirty="0">
                <a:latin typeface="Arial"/>
                <a:cs typeface="Arial"/>
              </a:rPr>
              <a:t>three components:</a:t>
            </a:r>
          </a:p>
          <a:p>
            <a:pPr lvl="1"/>
            <a:r>
              <a:rPr lang="en-US" sz="2400" dirty="0">
                <a:latin typeface="Arial"/>
                <a:cs typeface="Arial"/>
              </a:rPr>
              <a:t>CO</a:t>
            </a:r>
            <a:r>
              <a:rPr lang="en-US" sz="2400" baseline="-25000" dirty="0">
                <a:latin typeface="Arial"/>
                <a:cs typeface="Arial"/>
              </a:rPr>
              <a:t>2 </a:t>
            </a:r>
            <a:r>
              <a:rPr lang="en-US" sz="2400" dirty="0">
                <a:latin typeface="Arial"/>
                <a:cs typeface="Arial"/>
              </a:rPr>
              <a:t>– from air</a:t>
            </a:r>
          </a:p>
          <a:p>
            <a:pPr lvl="1"/>
            <a:r>
              <a:rPr lang="en-US" sz="2400" dirty="0" smtClean="0">
                <a:latin typeface="Arial"/>
                <a:cs typeface="Arial"/>
              </a:rPr>
              <a:t>H</a:t>
            </a:r>
            <a:r>
              <a:rPr lang="en-US" sz="2400" baseline="-25000" dirty="0" smtClean="0">
                <a:latin typeface="Arial"/>
                <a:cs typeface="Arial"/>
              </a:rPr>
              <a:t>2</a:t>
            </a:r>
            <a:r>
              <a:rPr lang="en-US" sz="2400" dirty="0" smtClean="0">
                <a:latin typeface="Arial"/>
                <a:cs typeface="Arial"/>
              </a:rPr>
              <a:t>O </a:t>
            </a:r>
            <a:r>
              <a:rPr lang="en-US" sz="2400" dirty="0">
                <a:latin typeface="Arial"/>
                <a:cs typeface="Arial"/>
              </a:rPr>
              <a:t>– from soil</a:t>
            </a:r>
          </a:p>
          <a:p>
            <a:pPr lvl="1"/>
            <a:r>
              <a:rPr lang="en-US" sz="2400" dirty="0">
                <a:latin typeface="Arial"/>
                <a:cs typeface="Arial"/>
              </a:rPr>
              <a:t>Light energy – from sun</a:t>
            </a:r>
          </a:p>
        </p:txBody>
      </p:sp>
    </p:spTree>
    <p:extLst>
      <p:ext uri="{BB962C8B-B14F-4D97-AF65-F5344CB8AC3E}">
        <p14:creationId xmlns:p14="http://schemas.microsoft.com/office/powerpoint/2010/main" val="28991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7_02_1Chloroplasts-U.jpg"/>
          <p:cNvPicPr>
            <a:picLocks noChangeAspect="1"/>
          </p:cNvPicPr>
          <p:nvPr/>
        </p:nvPicPr>
        <p:blipFill rotWithShape="1">
          <a:blip r:embed="rId3" cstate="email">
            <a:extLst>
              <a:ext uri="{28A0092B-C50C-407E-A947-70E740481C1C}">
                <a14:useLocalDpi xmlns:a14="http://schemas.microsoft.com/office/drawing/2010/main" val="0"/>
              </a:ext>
            </a:extLst>
          </a:blip>
          <a:srcRect r="16600" b="25928"/>
          <a:stretch/>
        </p:blipFill>
        <p:spPr>
          <a:xfrm>
            <a:off x="249009" y="620336"/>
            <a:ext cx="7127820" cy="4217374"/>
          </a:xfrm>
          <a:prstGeom prst="rect">
            <a:avLst/>
          </a:prstGeom>
        </p:spPr>
      </p:pic>
      <p:sp>
        <p:nvSpPr>
          <p:cNvPr id="5" name="Text Box 31"/>
          <p:cNvSpPr txBox="1">
            <a:spLocks noChangeArrowheads="1"/>
          </p:cNvSpPr>
          <p:nvPr/>
        </p:nvSpPr>
        <p:spPr bwMode="auto">
          <a:xfrm>
            <a:off x="4054677" y="670766"/>
            <a:ext cx="2255435"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lnSpc>
                <a:spcPts val="2280"/>
              </a:lnSpc>
              <a:spcBef>
                <a:spcPct val="0"/>
              </a:spcBef>
              <a:spcAft>
                <a:spcPct val="0"/>
              </a:spcAft>
            </a:pPr>
            <a:r>
              <a:rPr lang="en-US" sz="1900" smtClean="0">
                <a:solidFill>
                  <a:srgbClr val="000000"/>
                </a:solidFill>
                <a:latin typeface="Arial" charset="0"/>
              </a:rPr>
              <a:t>Leaf Cross Section</a:t>
            </a:r>
            <a:endParaRPr lang="en-US" sz="1900" dirty="0">
              <a:solidFill>
                <a:srgbClr val="000000"/>
              </a:solidFill>
              <a:latin typeface="Arial" charset="0"/>
            </a:endParaRPr>
          </a:p>
        </p:txBody>
      </p:sp>
      <p:sp>
        <p:nvSpPr>
          <p:cNvPr id="7" name="Text Box 31"/>
          <p:cNvSpPr txBox="1">
            <a:spLocks noChangeArrowheads="1"/>
          </p:cNvSpPr>
          <p:nvPr/>
        </p:nvSpPr>
        <p:spPr bwMode="auto">
          <a:xfrm>
            <a:off x="7067233" y="1931129"/>
            <a:ext cx="1941307"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ts val="2280"/>
              </a:lnSpc>
              <a:spcBef>
                <a:spcPct val="0"/>
              </a:spcBef>
              <a:spcAft>
                <a:spcPct val="0"/>
              </a:spcAft>
            </a:pPr>
            <a:r>
              <a:rPr lang="en-US" sz="1900" dirty="0" smtClean="0">
                <a:solidFill>
                  <a:srgbClr val="000000"/>
                </a:solidFill>
                <a:latin typeface="Arial" charset="0"/>
              </a:rPr>
              <a:t>Leaf</a:t>
            </a:r>
            <a:endParaRPr lang="en-US" sz="1900" dirty="0">
              <a:solidFill>
                <a:srgbClr val="000000"/>
              </a:solidFill>
              <a:latin typeface="Arial" charset="0"/>
            </a:endParaRPr>
          </a:p>
        </p:txBody>
      </p:sp>
      <p:sp>
        <p:nvSpPr>
          <p:cNvPr id="10" name="Text Box 31"/>
          <p:cNvSpPr txBox="1">
            <a:spLocks noChangeArrowheads="1"/>
          </p:cNvSpPr>
          <p:nvPr/>
        </p:nvSpPr>
        <p:spPr bwMode="auto">
          <a:xfrm>
            <a:off x="2075758" y="4290567"/>
            <a:ext cx="517423"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300" dirty="0" smtClean="0">
                <a:solidFill>
                  <a:srgbClr val="000000"/>
                </a:solidFill>
                <a:latin typeface="Arial" charset="0"/>
              </a:rPr>
              <a:t>CO</a:t>
            </a:r>
            <a:r>
              <a:rPr lang="en-US" sz="1300" baseline="-25000" dirty="0" smtClean="0">
                <a:solidFill>
                  <a:srgbClr val="000000"/>
                </a:solidFill>
                <a:latin typeface="Arial" charset="0"/>
              </a:rPr>
              <a:t>2</a:t>
            </a:r>
            <a:endParaRPr lang="en-US" sz="1300" baseline="-25000" dirty="0">
              <a:solidFill>
                <a:srgbClr val="000000"/>
              </a:solidFill>
              <a:latin typeface="Arial" charset="0"/>
            </a:endParaRPr>
          </a:p>
        </p:txBody>
      </p:sp>
      <p:sp>
        <p:nvSpPr>
          <p:cNvPr id="11" name="Text Box 31"/>
          <p:cNvSpPr txBox="1">
            <a:spLocks noChangeArrowheads="1"/>
          </p:cNvSpPr>
          <p:nvPr/>
        </p:nvSpPr>
        <p:spPr bwMode="auto">
          <a:xfrm>
            <a:off x="3092634" y="4428240"/>
            <a:ext cx="517423" cy="2000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r" eaLnBrk="0" fontAlgn="base" hangingPunct="0">
              <a:spcBef>
                <a:spcPct val="0"/>
              </a:spcBef>
              <a:spcAft>
                <a:spcPct val="0"/>
              </a:spcAft>
            </a:pPr>
            <a:r>
              <a:rPr lang="en-US" sz="1300" dirty="0" smtClean="0">
                <a:solidFill>
                  <a:srgbClr val="000000"/>
                </a:solidFill>
                <a:latin typeface="Arial" charset="0"/>
              </a:rPr>
              <a:t>O</a:t>
            </a:r>
            <a:r>
              <a:rPr lang="en-US" sz="1300" baseline="-25000" dirty="0" smtClean="0">
                <a:solidFill>
                  <a:srgbClr val="000000"/>
                </a:solidFill>
                <a:latin typeface="Arial" charset="0"/>
              </a:rPr>
              <a:t>2</a:t>
            </a:r>
            <a:endParaRPr lang="en-US" sz="1300" baseline="-25000" dirty="0">
              <a:solidFill>
                <a:srgbClr val="000000"/>
              </a:solidFill>
              <a:latin typeface="Arial" charset="0"/>
            </a:endParaRPr>
          </a:p>
        </p:txBody>
      </p:sp>
      <p:sp>
        <p:nvSpPr>
          <p:cNvPr id="12" name="Text Box 31"/>
          <p:cNvSpPr txBox="1">
            <a:spLocks noChangeArrowheads="1"/>
          </p:cNvSpPr>
          <p:nvPr/>
        </p:nvSpPr>
        <p:spPr bwMode="auto">
          <a:xfrm>
            <a:off x="3795118" y="4786112"/>
            <a:ext cx="875878" cy="29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900" dirty="0" smtClean="0">
                <a:solidFill>
                  <a:srgbClr val="000000"/>
                </a:solidFill>
                <a:latin typeface="Arial" charset="0"/>
              </a:rPr>
              <a:t>Stoma</a:t>
            </a:r>
            <a:endParaRPr lang="en-US" sz="1900" dirty="0">
              <a:solidFill>
                <a:srgbClr val="000000"/>
              </a:solidFill>
              <a:latin typeface="Arial" charset="0"/>
            </a:endParaRPr>
          </a:p>
        </p:txBody>
      </p:sp>
      <p:cxnSp>
        <p:nvCxnSpPr>
          <p:cNvPr id="16" name="Straight Connector 15"/>
          <p:cNvCxnSpPr/>
          <p:nvPr/>
        </p:nvCxnSpPr>
        <p:spPr bwMode="auto">
          <a:xfrm flipH="1">
            <a:off x="4141305" y="4387917"/>
            <a:ext cx="169334" cy="44979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 name="Content Placeholder 2"/>
          <p:cNvSpPr>
            <a:spLocks noGrp="1"/>
          </p:cNvSpPr>
          <p:nvPr>
            <p:ph idx="1"/>
          </p:nvPr>
        </p:nvSpPr>
        <p:spPr>
          <a:xfrm>
            <a:off x="329555" y="5176291"/>
            <a:ext cx="5526157" cy="1572601"/>
          </a:xfrm>
        </p:spPr>
        <p:txBody>
          <a:bodyPr>
            <a:noAutofit/>
          </a:bodyPr>
          <a:lstStyle/>
          <a:p>
            <a:pPr>
              <a:lnSpc>
                <a:spcPct val="100000"/>
              </a:lnSpc>
            </a:pPr>
            <a:r>
              <a:rPr lang="en-US" sz="2000" u="sng" dirty="0" smtClean="0">
                <a:latin typeface="Arial"/>
                <a:cs typeface="Arial"/>
              </a:rPr>
              <a:t>Stomata</a:t>
            </a:r>
            <a:r>
              <a:rPr lang="en-US" sz="2000" dirty="0" smtClean="0">
                <a:latin typeface="Arial"/>
                <a:cs typeface="Arial"/>
              </a:rPr>
              <a:t> – openings that allow CO</a:t>
            </a:r>
            <a:r>
              <a:rPr lang="en-US" sz="2000" baseline="-25000" dirty="0" smtClean="0">
                <a:latin typeface="Arial"/>
                <a:cs typeface="Arial"/>
              </a:rPr>
              <a:t>2</a:t>
            </a:r>
            <a:r>
              <a:rPr lang="en-US" sz="2000" dirty="0" smtClean="0">
                <a:latin typeface="Arial"/>
                <a:cs typeface="Arial"/>
              </a:rPr>
              <a:t> in</a:t>
            </a:r>
          </a:p>
        </p:txBody>
      </p:sp>
      <p:sp>
        <p:nvSpPr>
          <p:cNvPr id="2" name="Rectangle 1"/>
          <p:cNvSpPr/>
          <p:nvPr/>
        </p:nvSpPr>
        <p:spPr>
          <a:xfrm>
            <a:off x="0" y="30847"/>
            <a:ext cx="9144000" cy="509114"/>
          </a:xfrm>
          <a:prstGeom prst="rect">
            <a:avLst/>
          </a:prstGeom>
        </p:spPr>
        <p:txBody>
          <a:bodyPr wrap="square">
            <a:spAutoFit/>
          </a:bodyPr>
          <a:lstStyle/>
          <a:p>
            <a:pPr>
              <a:lnSpc>
                <a:spcPct val="110000"/>
              </a:lnSpc>
              <a:buClr>
                <a:srgbClr val="008000"/>
              </a:buClr>
              <a:buSzPct val="150000"/>
            </a:pPr>
            <a:r>
              <a:rPr lang="en-US" sz="2500" b="1" dirty="0" smtClean="0">
                <a:solidFill>
                  <a:schemeClr val="accent6">
                    <a:lumMod val="75000"/>
                  </a:schemeClr>
                </a:solidFill>
                <a:latin typeface="Arial"/>
                <a:cs typeface="Arial"/>
              </a:rPr>
              <a:t>  Chloroplasts </a:t>
            </a:r>
            <a:r>
              <a:rPr lang="en-US" sz="2500" b="1" dirty="0">
                <a:solidFill>
                  <a:schemeClr val="accent6">
                    <a:lumMod val="75000"/>
                  </a:schemeClr>
                </a:solidFill>
                <a:latin typeface="Arial"/>
                <a:cs typeface="Arial"/>
              </a:rPr>
              <a:t>are the site of photosynthesis</a:t>
            </a:r>
          </a:p>
        </p:txBody>
      </p:sp>
      <p:sp>
        <p:nvSpPr>
          <p:cNvPr id="19" name="Rectangle 18"/>
          <p:cNvSpPr/>
          <p:nvPr/>
        </p:nvSpPr>
        <p:spPr>
          <a:xfrm rot="1261548">
            <a:off x="5328776" y="3323306"/>
            <a:ext cx="2259624" cy="178619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44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70914_21482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9321" y="557108"/>
            <a:ext cx="3630115" cy="4840153"/>
          </a:xfrm>
          <a:prstGeom prst="rect">
            <a:avLst/>
          </a:prstGeom>
        </p:spPr>
      </p:pic>
      <p:sp>
        <p:nvSpPr>
          <p:cNvPr id="3" name="TextBox 2"/>
          <p:cNvSpPr txBox="1"/>
          <p:nvPr/>
        </p:nvSpPr>
        <p:spPr>
          <a:xfrm>
            <a:off x="5469321" y="5358041"/>
            <a:ext cx="3630115" cy="307777"/>
          </a:xfrm>
          <a:prstGeom prst="rect">
            <a:avLst/>
          </a:prstGeom>
          <a:noFill/>
        </p:spPr>
        <p:txBody>
          <a:bodyPr wrap="square" rtlCol="0">
            <a:spAutoFit/>
          </a:bodyPr>
          <a:lstStyle/>
          <a:p>
            <a:r>
              <a:rPr lang="en-US" sz="1400" b="1" dirty="0" smtClean="0">
                <a:latin typeface="Arial"/>
                <a:cs typeface="Arial"/>
              </a:rPr>
              <a:t>Photo courtesy of Aileen &amp; </a:t>
            </a:r>
            <a:r>
              <a:rPr lang="en-US" sz="1400" b="1" dirty="0" err="1" smtClean="0">
                <a:latin typeface="Arial"/>
                <a:cs typeface="Arial"/>
              </a:rPr>
              <a:t>Jovannie</a:t>
            </a:r>
            <a:endParaRPr lang="en-US" sz="1400" b="1" dirty="0">
              <a:latin typeface="Arial"/>
              <a:cs typeface="Arial"/>
            </a:endParaRPr>
          </a:p>
        </p:txBody>
      </p:sp>
      <p:sp>
        <p:nvSpPr>
          <p:cNvPr id="9" name="Oval 8"/>
          <p:cNvSpPr/>
          <p:nvPr/>
        </p:nvSpPr>
        <p:spPr>
          <a:xfrm>
            <a:off x="6751463" y="2428988"/>
            <a:ext cx="356514" cy="3788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r:link="rId4">
            <a:extLst>
              <a:ext uri="{28A0092B-C50C-407E-A947-70E740481C1C}">
                <a14:useLocalDpi xmlns:a14="http://schemas.microsoft.com/office/drawing/2010/main" val="0"/>
              </a:ext>
            </a:extLst>
          </a:blip>
          <a:srcRect t="28203" b="2315"/>
          <a:stretch/>
        </p:blipFill>
        <p:spPr>
          <a:xfrm>
            <a:off x="190502" y="2777335"/>
            <a:ext cx="5045480" cy="3543889"/>
          </a:xfrm>
          <a:prstGeom prst="rect">
            <a:avLst/>
          </a:prstGeom>
        </p:spPr>
      </p:pic>
      <p:sp>
        <p:nvSpPr>
          <p:cNvPr id="13" name="TextBox 3"/>
          <p:cNvSpPr txBox="1">
            <a:spLocks noChangeArrowheads="1"/>
          </p:cNvSpPr>
          <p:nvPr/>
        </p:nvSpPr>
        <p:spPr bwMode="auto">
          <a:xfrm>
            <a:off x="1008341" y="2519028"/>
            <a:ext cx="1105805" cy="258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b="1">
                <a:solidFill>
                  <a:srgbClr val="000000"/>
                </a:solidFill>
                <a:latin typeface="Arial"/>
                <a:ea typeface="ＭＳ Ｐゴシック" charset="0"/>
              </a:rPr>
              <a:t>Chloroplast</a:t>
            </a:r>
          </a:p>
        </p:txBody>
      </p:sp>
      <p:sp>
        <p:nvSpPr>
          <p:cNvPr id="16" name="TextBox 7"/>
          <p:cNvSpPr txBox="1">
            <a:spLocks noChangeArrowheads="1"/>
          </p:cNvSpPr>
          <p:nvPr/>
        </p:nvSpPr>
        <p:spPr bwMode="auto">
          <a:xfrm>
            <a:off x="1469602" y="4920933"/>
            <a:ext cx="928420" cy="258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b="1">
                <a:solidFill>
                  <a:srgbClr val="000000"/>
                </a:solidFill>
                <a:latin typeface="Arial"/>
                <a:ea typeface="ＭＳ Ｐゴシック" charset="0"/>
              </a:rPr>
              <a:t>Thylakoid</a:t>
            </a:r>
          </a:p>
        </p:txBody>
      </p:sp>
      <p:sp>
        <p:nvSpPr>
          <p:cNvPr id="18" name="TextBox 9"/>
          <p:cNvSpPr txBox="1">
            <a:spLocks noChangeArrowheads="1"/>
          </p:cNvSpPr>
          <p:nvPr/>
        </p:nvSpPr>
        <p:spPr bwMode="auto">
          <a:xfrm>
            <a:off x="1469602" y="5667455"/>
            <a:ext cx="686719" cy="258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lnSpc>
                <a:spcPts val="2600"/>
              </a:lnSpc>
            </a:pPr>
            <a:r>
              <a:rPr lang="en-US" b="1" dirty="0" err="1">
                <a:solidFill>
                  <a:srgbClr val="000000"/>
                </a:solidFill>
                <a:latin typeface="Arial"/>
                <a:ea typeface="ＭＳ Ｐゴシック" charset="0"/>
              </a:rPr>
              <a:t>Stroma</a:t>
            </a:r>
            <a:endParaRPr lang="en-US" b="1" dirty="0">
              <a:solidFill>
                <a:srgbClr val="000000"/>
              </a:solidFill>
              <a:latin typeface="Arial"/>
              <a:ea typeface="ＭＳ Ｐゴシック" charset="0"/>
            </a:endParaRPr>
          </a:p>
        </p:txBody>
      </p:sp>
      <p:sp>
        <p:nvSpPr>
          <p:cNvPr id="19" name="Freeform 18"/>
          <p:cNvSpPr/>
          <p:nvPr/>
        </p:nvSpPr>
        <p:spPr>
          <a:xfrm>
            <a:off x="1903478" y="3730215"/>
            <a:ext cx="1845571" cy="395747"/>
          </a:xfrm>
          <a:custGeom>
            <a:avLst/>
            <a:gdLst>
              <a:gd name="connsiteX0" fmla="*/ 25400 w 2851962"/>
              <a:gd name="connsiteY0" fmla="*/ 118300 h 510831"/>
              <a:gd name="connsiteX1" fmla="*/ 2826562 w 2851962"/>
              <a:gd name="connsiteY1" fmla="*/ 25400 h 510831"/>
              <a:gd name="connsiteX2" fmla="*/ 780529 w 2851962"/>
              <a:gd name="connsiteY2" fmla="*/ 485431 h 510831"/>
            </a:gdLst>
            <a:ahLst/>
            <a:cxnLst>
              <a:cxn ang="0">
                <a:pos x="connsiteX0" y="connsiteY0"/>
              </a:cxn>
              <a:cxn ang="1">
                <a:pos x="connsiteX1" y="connsiteY1"/>
              </a:cxn>
              <a:cxn ang="2">
                <a:pos x="connsiteX2" y="connsiteY2"/>
              </a:cxn>
            </a:cxnLst>
            <a:rect l="l" t="t" r="r" b="b"/>
            <a:pathLst>
              <a:path w="2851962" h="510831">
                <a:moveTo>
                  <a:pt x="25400" y="118300"/>
                </a:moveTo>
                <a:lnTo>
                  <a:pt x="2826562" y="25400"/>
                </a:lnTo>
                <a:lnTo>
                  <a:pt x="780529" y="485431"/>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0" name="Freeform 3"/>
          <p:cNvSpPr/>
          <p:nvPr/>
        </p:nvSpPr>
        <p:spPr>
          <a:xfrm>
            <a:off x="586207" y="4559450"/>
            <a:ext cx="856651" cy="1251597"/>
          </a:xfrm>
          <a:custGeom>
            <a:avLst/>
            <a:gdLst>
              <a:gd name="connsiteX0" fmla="*/ 1298384 w 1323784"/>
              <a:gd name="connsiteY0" fmla="*/ 1590166 h 1615566"/>
              <a:gd name="connsiteX1" fmla="*/ 25400 w 1323784"/>
              <a:gd name="connsiteY1" fmla="*/ 25400 h 1615566"/>
            </a:gdLst>
            <a:ahLst/>
            <a:cxnLst>
              <a:cxn ang="0">
                <a:pos x="connsiteX0" y="connsiteY0"/>
              </a:cxn>
              <a:cxn ang="1">
                <a:pos x="connsiteX1" y="connsiteY1"/>
              </a:cxn>
            </a:cxnLst>
            <a:rect l="l" t="t" r="r" b="b"/>
            <a:pathLst>
              <a:path w="1323784" h="1615566">
                <a:moveTo>
                  <a:pt x="1298384" y="1590166"/>
                </a:moveTo>
                <a:lnTo>
                  <a:pt x="25400" y="25400"/>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4" name="Freeform 3"/>
          <p:cNvSpPr/>
          <p:nvPr/>
        </p:nvSpPr>
        <p:spPr>
          <a:xfrm>
            <a:off x="2157287" y="5490160"/>
            <a:ext cx="1061111" cy="328853"/>
          </a:xfrm>
          <a:custGeom>
            <a:avLst/>
            <a:gdLst>
              <a:gd name="connsiteX0" fmla="*/ 12700 w 1639735"/>
              <a:gd name="connsiteY0" fmla="*/ 411784 h 424484"/>
              <a:gd name="connsiteX1" fmla="*/ 1627035 w 1639735"/>
              <a:gd name="connsiteY1" fmla="*/ 12700 h 424484"/>
            </a:gdLst>
            <a:ahLst/>
            <a:cxnLst>
              <a:cxn ang="0">
                <a:pos x="connsiteX0" y="connsiteY0"/>
              </a:cxn>
              <a:cxn ang="1">
                <a:pos x="connsiteX1" y="connsiteY1"/>
              </a:cxn>
            </a:cxnLst>
            <a:rect l="l" t="t" r="r" b="b"/>
            <a:pathLst>
              <a:path w="1639735" h="424484">
                <a:moveTo>
                  <a:pt x="12700" y="411784"/>
                </a:moveTo>
                <a:lnTo>
                  <a:pt x="1627035" y="12700"/>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5" name="Freeform 3"/>
          <p:cNvSpPr/>
          <p:nvPr/>
        </p:nvSpPr>
        <p:spPr>
          <a:xfrm>
            <a:off x="896804" y="4583135"/>
            <a:ext cx="388215" cy="721108"/>
          </a:xfrm>
          <a:custGeom>
            <a:avLst/>
            <a:gdLst>
              <a:gd name="connsiteX0" fmla="*/ 25400 w 599909"/>
              <a:gd name="connsiteY0" fmla="*/ 25400 h 930808"/>
              <a:gd name="connsiteX1" fmla="*/ 574509 w 599909"/>
              <a:gd name="connsiteY1" fmla="*/ 905408 h 930808"/>
            </a:gdLst>
            <a:ahLst/>
            <a:cxnLst>
              <a:cxn ang="0">
                <a:pos x="connsiteX0" y="connsiteY0"/>
              </a:cxn>
              <a:cxn ang="1">
                <a:pos x="connsiteX1" y="connsiteY1"/>
              </a:cxn>
            </a:cxnLst>
            <a:rect l="l" t="t" r="r" b="b"/>
            <a:pathLst>
              <a:path w="599909" h="930808">
                <a:moveTo>
                  <a:pt x="25400" y="25400"/>
                </a:moveTo>
                <a:lnTo>
                  <a:pt x="574509" y="905408"/>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nvGrpSpPr>
          <p:cNvPr id="26" name="Group 25"/>
          <p:cNvGrpSpPr/>
          <p:nvPr/>
        </p:nvGrpSpPr>
        <p:grpSpPr>
          <a:xfrm>
            <a:off x="1087402" y="3974539"/>
            <a:ext cx="718043" cy="983844"/>
            <a:chOff x="1695605" y="4690045"/>
            <a:chExt cx="1109592" cy="1269949"/>
          </a:xfrm>
        </p:grpSpPr>
        <p:sp>
          <p:nvSpPr>
            <p:cNvPr id="27" name="Freeform 3"/>
            <p:cNvSpPr/>
            <p:nvPr/>
          </p:nvSpPr>
          <p:spPr>
            <a:xfrm>
              <a:off x="1797961" y="4773091"/>
              <a:ext cx="1007236" cy="1186903"/>
            </a:xfrm>
            <a:custGeom>
              <a:avLst/>
              <a:gdLst>
                <a:gd name="connsiteX0" fmla="*/ 25400 w 1007236"/>
                <a:gd name="connsiteY0" fmla="*/ 25400 h 1186903"/>
                <a:gd name="connsiteX1" fmla="*/ 981837 w 1007236"/>
                <a:gd name="connsiteY1" fmla="*/ 1161503 h 1186903"/>
              </a:gdLst>
              <a:ahLst/>
              <a:cxnLst>
                <a:cxn ang="0">
                  <a:pos x="connsiteX0" y="connsiteY0"/>
                </a:cxn>
                <a:cxn ang="1">
                  <a:pos x="connsiteX1" y="connsiteY1"/>
                </a:cxn>
              </a:cxnLst>
              <a:rect l="l" t="t" r="r" b="b"/>
              <a:pathLst>
                <a:path w="1007236" h="1186903">
                  <a:moveTo>
                    <a:pt x="25400" y="25400"/>
                  </a:moveTo>
                  <a:lnTo>
                    <a:pt x="981837" y="1161503"/>
                  </a:ln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28" name="Freeform 3"/>
            <p:cNvSpPr/>
            <p:nvPr/>
          </p:nvSpPr>
          <p:spPr>
            <a:xfrm>
              <a:off x="1695605" y="4690045"/>
              <a:ext cx="157886" cy="231973"/>
            </a:xfrm>
            <a:custGeom>
              <a:avLst/>
              <a:gdLst>
                <a:gd name="connsiteX0" fmla="*/ 25400 w 157886"/>
                <a:gd name="connsiteY0" fmla="*/ 25400 h 231973"/>
                <a:gd name="connsiteX1" fmla="*/ 96392 w 157886"/>
                <a:gd name="connsiteY1" fmla="*/ 66014 h 231973"/>
                <a:gd name="connsiteX2" fmla="*/ 96392 w 157886"/>
                <a:gd name="connsiteY2" fmla="*/ 74028 h 231973"/>
                <a:gd name="connsiteX3" fmla="*/ 132486 w 157886"/>
                <a:gd name="connsiteY3" fmla="*/ 110020 h 231973"/>
                <a:gd name="connsiteX4" fmla="*/ 96392 w 157886"/>
                <a:gd name="connsiteY4" fmla="*/ 157391 h 231973"/>
                <a:gd name="connsiteX5" fmla="*/ 96392 w 157886"/>
                <a:gd name="connsiteY5" fmla="*/ 166052 h 231973"/>
                <a:gd name="connsiteX6" fmla="*/ 25400 w 157886"/>
                <a:gd name="connsiteY6" fmla="*/ 205943 h 231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57886" h="231973">
                  <a:moveTo>
                    <a:pt x="25400" y="25400"/>
                  </a:moveTo>
                  <a:cubicBezTo>
                    <a:pt x="25400" y="25400"/>
                    <a:pt x="96392" y="22034"/>
                    <a:pt x="96392" y="66014"/>
                  </a:cubicBezTo>
                  <a:lnTo>
                    <a:pt x="96392" y="74028"/>
                  </a:lnTo>
                  <a:cubicBezTo>
                    <a:pt x="96392" y="117627"/>
                    <a:pt x="132486" y="110020"/>
                    <a:pt x="132486" y="110020"/>
                  </a:cubicBezTo>
                  <a:cubicBezTo>
                    <a:pt x="132486" y="110020"/>
                    <a:pt x="96392" y="113766"/>
                    <a:pt x="96392" y="157391"/>
                  </a:cubicBezTo>
                  <a:lnTo>
                    <a:pt x="96392" y="166052"/>
                  </a:lnTo>
                  <a:cubicBezTo>
                    <a:pt x="96392" y="214858"/>
                    <a:pt x="25400" y="205943"/>
                    <a:pt x="25400" y="205943"/>
                  </a:cubicBezTo>
                </a:path>
              </a:pathLst>
            </a:custGeom>
            <a:ln w="2540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sp>
        <p:nvSpPr>
          <p:cNvPr id="31" name="Freeform 3"/>
          <p:cNvSpPr/>
          <p:nvPr/>
        </p:nvSpPr>
        <p:spPr>
          <a:xfrm>
            <a:off x="585962" y="4559450"/>
            <a:ext cx="856651" cy="1251597"/>
          </a:xfrm>
          <a:custGeom>
            <a:avLst/>
            <a:gdLst>
              <a:gd name="connsiteX0" fmla="*/ 1298384 w 1323784"/>
              <a:gd name="connsiteY0" fmla="*/ 1590166 h 1615566"/>
              <a:gd name="connsiteX1" fmla="*/ 25400 w 1323784"/>
              <a:gd name="connsiteY1" fmla="*/ 25400 h 1615566"/>
            </a:gdLst>
            <a:ahLst/>
            <a:cxnLst>
              <a:cxn ang="0">
                <a:pos x="connsiteX0" y="connsiteY0"/>
              </a:cxn>
              <a:cxn ang="1">
                <a:pos x="connsiteX1" y="connsiteY1"/>
              </a:cxn>
            </a:cxnLst>
            <a:rect l="l" t="t" r="r" b="b"/>
            <a:pathLst>
              <a:path w="1323784" h="1615566">
                <a:moveTo>
                  <a:pt x="1298384" y="1590166"/>
                </a:moveTo>
                <a:lnTo>
                  <a:pt x="25400" y="2540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35" name="Freeform 3"/>
          <p:cNvSpPr/>
          <p:nvPr/>
        </p:nvSpPr>
        <p:spPr>
          <a:xfrm>
            <a:off x="2157042" y="5490160"/>
            <a:ext cx="1061111" cy="328853"/>
          </a:xfrm>
          <a:custGeom>
            <a:avLst/>
            <a:gdLst>
              <a:gd name="connsiteX0" fmla="*/ 12700 w 1639735"/>
              <a:gd name="connsiteY0" fmla="*/ 411784 h 424484"/>
              <a:gd name="connsiteX1" fmla="*/ 1627035 w 1639735"/>
              <a:gd name="connsiteY1" fmla="*/ 12700 h 424484"/>
            </a:gdLst>
            <a:ahLst/>
            <a:cxnLst>
              <a:cxn ang="0">
                <a:pos x="connsiteX0" y="connsiteY0"/>
              </a:cxn>
              <a:cxn ang="1">
                <a:pos x="connsiteX1" y="connsiteY1"/>
              </a:cxn>
            </a:cxnLst>
            <a:rect l="l" t="t" r="r" b="b"/>
            <a:pathLst>
              <a:path w="1639735" h="424484">
                <a:moveTo>
                  <a:pt x="12700" y="411784"/>
                </a:moveTo>
                <a:lnTo>
                  <a:pt x="1627035" y="12700"/>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36" name="Freeform 3"/>
          <p:cNvSpPr/>
          <p:nvPr/>
        </p:nvSpPr>
        <p:spPr>
          <a:xfrm>
            <a:off x="896559" y="4583135"/>
            <a:ext cx="388215" cy="721108"/>
          </a:xfrm>
          <a:custGeom>
            <a:avLst/>
            <a:gdLst>
              <a:gd name="connsiteX0" fmla="*/ 25400 w 599909"/>
              <a:gd name="connsiteY0" fmla="*/ 25400 h 930808"/>
              <a:gd name="connsiteX1" fmla="*/ 574509 w 599909"/>
              <a:gd name="connsiteY1" fmla="*/ 905408 h 930808"/>
            </a:gdLst>
            <a:ahLst/>
            <a:cxnLst>
              <a:cxn ang="0">
                <a:pos x="connsiteX0" y="connsiteY0"/>
              </a:cxn>
              <a:cxn ang="1">
                <a:pos x="connsiteX1" y="connsiteY1"/>
              </a:cxn>
            </a:cxnLst>
            <a:rect l="l" t="t" r="r" b="b"/>
            <a:pathLst>
              <a:path w="599909" h="930808">
                <a:moveTo>
                  <a:pt x="25400" y="25400"/>
                </a:moveTo>
                <a:lnTo>
                  <a:pt x="574509" y="905408"/>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nvGrpSpPr>
          <p:cNvPr id="37" name="Group 36"/>
          <p:cNvGrpSpPr/>
          <p:nvPr/>
        </p:nvGrpSpPr>
        <p:grpSpPr>
          <a:xfrm>
            <a:off x="1087157" y="3974539"/>
            <a:ext cx="718043" cy="983844"/>
            <a:chOff x="1695605" y="4690045"/>
            <a:chExt cx="1109592" cy="1269949"/>
          </a:xfrm>
        </p:grpSpPr>
        <p:sp>
          <p:nvSpPr>
            <p:cNvPr id="38" name="Freeform 3"/>
            <p:cNvSpPr/>
            <p:nvPr/>
          </p:nvSpPr>
          <p:spPr>
            <a:xfrm>
              <a:off x="1797961" y="4773091"/>
              <a:ext cx="1007236" cy="1186903"/>
            </a:xfrm>
            <a:custGeom>
              <a:avLst/>
              <a:gdLst>
                <a:gd name="connsiteX0" fmla="*/ 25400 w 1007236"/>
                <a:gd name="connsiteY0" fmla="*/ 25400 h 1186903"/>
                <a:gd name="connsiteX1" fmla="*/ 981837 w 1007236"/>
                <a:gd name="connsiteY1" fmla="*/ 1161503 h 1186903"/>
              </a:gdLst>
              <a:ahLst/>
              <a:cxnLst>
                <a:cxn ang="0">
                  <a:pos x="connsiteX0" y="connsiteY0"/>
                </a:cxn>
                <a:cxn ang="1">
                  <a:pos x="connsiteX1" y="connsiteY1"/>
                </a:cxn>
              </a:cxnLst>
              <a:rect l="l" t="t" r="r" b="b"/>
              <a:pathLst>
                <a:path w="1007236" h="1186903">
                  <a:moveTo>
                    <a:pt x="25400" y="25400"/>
                  </a:moveTo>
                  <a:lnTo>
                    <a:pt x="981837" y="1161503"/>
                  </a:ln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sp>
          <p:nvSpPr>
            <p:cNvPr id="39" name="Freeform 3"/>
            <p:cNvSpPr/>
            <p:nvPr/>
          </p:nvSpPr>
          <p:spPr>
            <a:xfrm>
              <a:off x="1695605" y="4690045"/>
              <a:ext cx="157886" cy="231973"/>
            </a:xfrm>
            <a:custGeom>
              <a:avLst/>
              <a:gdLst>
                <a:gd name="connsiteX0" fmla="*/ 25400 w 157886"/>
                <a:gd name="connsiteY0" fmla="*/ 25400 h 231973"/>
                <a:gd name="connsiteX1" fmla="*/ 96392 w 157886"/>
                <a:gd name="connsiteY1" fmla="*/ 66014 h 231973"/>
                <a:gd name="connsiteX2" fmla="*/ 96392 w 157886"/>
                <a:gd name="connsiteY2" fmla="*/ 74028 h 231973"/>
                <a:gd name="connsiteX3" fmla="*/ 132486 w 157886"/>
                <a:gd name="connsiteY3" fmla="*/ 110020 h 231973"/>
                <a:gd name="connsiteX4" fmla="*/ 96392 w 157886"/>
                <a:gd name="connsiteY4" fmla="*/ 157391 h 231973"/>
                <a:gd name="connsiteX5" fmla="*/ 96392 w 157886"/>
                <a:gd name="connsiteY5" fmla="*/ 166052 h 231973"/>
                <a:gd name="connsiteX6" fmla="*/ 25400 w 157886"/>
                <a:gd name="connsiteY6" fmla="*/ 205943 h 231973"/>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Lst>
              <a:rect l="l" t="t" r="r" b="b"/>
              <a:pathLst>
                <a:path w="157886" h="231973">
                  <a:moveTo>
                    <a:pt x="25400" y="25400"/>
                  </a:moveTo>
                  <a:cubicBezTo>
                    <a:pt x="25400" y="25400"/>
                    <a:pt x="96392" y="22034"/>
                    <a:pt x="96392" y="66014"/>
                  </a:cubicBezTo>
                  <a:lnTo>
                    <a:pt x="96392" y="74028"/>
                  </a:lnTo>
                  <a:cubicBezTo>
                    <a:pt x="96392" y="117627"/>
                    <a:pt x="132486" y="110020"/>
                    <a:pt x="132486" y="110020"/>
                  </a:cubicBezTo>
                  <a:cubicBezTo>
                    <a:pt x="132486" y="110020"/>
                    <a:pt x="96392" y="113766"/>
                    <a:pt x="96392" y="157391"/>
                  </a:cubicBezTo>
                  <a:lnTo>
                    <a:pt x="96392" y="166052"/>
                  </a:lnTo>
                  <a:cubicBezTo>
                    <a:pt x="96392" y="214858"/>
                    <a:pt x="25400" y="205943"/>
                    <a:pt x="25400" y="205943"/>
                  </a:cubicBezTo>
                </a:path>
              </a:pathLst>
            </a:cu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eaLnBrk="0" hangingPunct="0"/>
              <a:endParaRPr lang="zh-CN" altLang="en-US" b="1">
                <a:solidFill>
                  <a:srgbClr val="000000"/>
                </a:solidFill>
              </a:endParaRPr>
            </a:p>
          </p:txBody>
        </p:sp>
      </p:grpSp>
      <p:sp>
        <p:nvSpPr>
          <p:cNvPr id="46" name="Rectangle 45"/>
          <p:cNvSpPr/>
          <p:nvPr/>
        </p:nvSpPr>
        <p:spPr>
          <a:xfrm>
            <a:off x="3218398" y="2710483"/>
            <a:ext cx="1999474" cy="4538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rot="20013667">
            <a:off x="2705184" y="2899501"/>
            <a:ext cx="1999474" cy="45389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Notched Right Arrow 50"/>
          <p:cNvSpPr/>
          <p:nvPr/>
        </p:nvSpPr>
        <p:spPr>
          <a:xfrm rot="9867608">
            <a:off x="2966861" y="2722642"/>
            <a:ext cx="3608223" cy="579393"/>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0" y="30847"/>
            <a:ext cx="9144000" cy="509114"/>
          </a:xfrm>
          <a:prstGeom prst="rect">
            <a:avLst/>
          </a:prstGeom>
        </p:spPr>
        <p:txBody>
          <a:bodyPr wrap="square">
            <a:spAutoFit/>
          </a:bodyPr>
          <a:lstStyle/>
          <a:p>
            <a:pPr>
              <a:lnSpc>
                <a:spcPct val="110000"/>
              </a:lnSpc>
              <a:buClr>
                <a:srgbClr val="008000"/>
              </a:buClr>
              <a:buSzPct val="150000"/>
            </a:pPr>
            <a:r>
              <a:rPr lang="en-US" sz="2500" b="1" dirty="0" smtClean="0">
                <a:solidFill>
                  <a:schemeClr val="accent6">
                    <a:lumMod val="75000"/>
                  </a:schemeClr>
                </a:solidFill>
                <a:latin typeface="Arial"/>
                <a:cs typeface="Arial"/>
              </a:rPr>
              <a:t>  Chloroplasts </a:t>
            </a:r>
            <a:r>
              <a:rPr lang="en-US" sz="2500" b="1" dirty="0">
                <a:solidFill>
                  <a:schemeClr val="accent6">
                    <a:lumMod val="75000"/>
                  </a:schemeClr>
                </a:solidFill>
                <a:latin typeface="Arial"/>
                <a:cs typeface="Arial"/>
              </a:rPr>
              <a:t>are the site of photosynthesis</a:t>
            </a:r>
          </a:p>
        </p:txBody>
      </p:sp>
    </p:spTree>
    <p:extLst>
      <p:ext uri="{BB962C8B-B14F-4D97-AF65-F5344CB8AC3E}">
        <p14:creationId xmlns:p14="http://schemas.microsoft.com/office/powerpoint/2010/main" val="3942290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11721</TotalTime>
  <Words>1796</Words>
  <Application>Microsoft Macintosh PowerPoint</Application>
  <PresentationFormat>On-screen Show (4:3)</PresentationFormat>
  <Paragraphs>606</Paragraphs>
  <Slides>39</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 </vt:lpstr>
      <vt:lpstr>Calibri</vt:lpstr>
      <vt:lpstr>Calibri Light</vt:lpstr>
      <vt:lpstr>ＭＳ Ｐゴシック</vt:lpstr>
      <vt:lpstr>Symbol Std</vt:lpstr>
      <vt:lpstr>Times</vt:lpstr>
      <vt:lpstr>Times New Roman</vt:lpstr>
      <vt:lpstr>Verdana</vt:lpstr>
      <vt:lpstr>Wingdings</vt:lpstr>
      <vt:lpstr>游ゴシック</vt:lpstr>
      <vt:lpstr>等线</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Plant leaves and roots provide essential components of photosynthesis</vt:lpstr>
      <vt:lpstr>PowerPoint Presentation</vt:lpstr>
      <vt:lpstr>PowerPoint Presentation</vt:lpstr>
      <vt:lpstr>PowerPoint Presentation</vt:lpstr>
      <vt:lpstr>PowerPoint Presentation</vt:lpstr>
      <vt:lpstr>Figure 7.6a</vt:lpstr>
      <vt:lpstr>PowerPoint Presentation</vt:lpstr>
      <vt:lpstr>High energy photons</vt:lpstr>
      <vt:lpstr>High energy photons</vt:lpstr>
      <vt:lpstr>The Leaf and Light</vt:lpstr>
      <vt:lpstr>Which organisms perform photosynthesis?</vt:lpstr>
      <vt:lpstr>PowerPoint Presentation</vt:lpstr>
      <vt:lpstr>PowerPoint Presentation</vt:lpstr>
      <vt:lpstr>PowerPoint Presentation</vt:lpstr>
      <vt:lpstr>PowerPoint Presentation</vt:lpstr>
      <vt:lpstr>PowerPoint Presentation</vt:lpstr>
      <vt:lpstr>Light reactions</vt:lpstr>
      <vt:lpstr>PowerPoint Presentation</vt:lpstr>
      <vt:lpstr>PowerPoint Presentation</vt:lpstr>
      <vt:lpstr>The light reactions take place within the thylakoid membranes </vt:lpstr>
      <vt:lpstr>PowerPoint Presentation</vt:lpstr>
      <vt:lpstr>PowerPoint Presentation</vt:lpstr>
      <vt:lpstr>Chemiosmosis</vt:lpstr>
      <vt:lpstr>Chemiosmosis </vt:lpstr>
      <vt:lpstr>PowerPoint Presentation</vt:lpstr>
      <vt:lpstr>PowerPoint Presentation</vt:lpstr>
      <vt:lpstr>Calvin Cycle: Summary</vt:lpstr>
      <vt:lpstr>A (really great) summary of photosynthesis  </vt:lpstr>
      <vt:lpstr>PowerPoint Presentation</vt:lpstr>
      <vt:lpstr>Which of the following are products of the light reactions of photosynthesis that are utilized in the Calvin cycle?</vt:lpstr>
      <vt:lpstr>Which of the following are products of the light reactions of photosynthesis that are utilized in the Calvin cycle?</vt:lpstr>
      <vt:lpstr>In photosynthesis, H2O is used to produce O2 in the _______, and CO2 is used to produce the components of sugar in the _____________.</vt:lpstr>
      <vt:lpstr>In photosynthesis, H2O is used to produce O2 in the _______, and CO2 is used to produce the components of sugar in the _____________.</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LIAI User</dc:creator>
  <cp:lastModifiedBy>Frank Santana</cp:lastModifiedBy>
  <cp:revision>306</cp:revision>
  <cp:lastPrinted>2017-10-15T21:07:06Z</cp:lastPrinted>
  <dcterms:created xsi:type="dcterms:W3CDTF">2014-04-29T02:50:42Z</dcterms:created>
  <dcterms:modified xsi:type="dcterms:W3CDTF">2018-10-11T18:22:24Z</dcterms:modified>
</cp:coreProperties>
</file>