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6" r:id="rId2"/>
    <p:sldId id="267" r:id="rId3"/>
    <p:sldId id="271" r:id="rId4"/>
    <p:sldId id="270" r:id="rId5"/>
    <p:sldId id="272" r:id="rId6"/>
    <p:sldId id="268" r:id="rId7"/>
    <p:sldId id="269" r:id="rId8"/>
    <p:sldId id="273" r:id="rId9"/>
    <p:sldId id="274" r:id="rId10"/>
    <p:sldId id="275" r:id="rId11"/>
    <p:sldId id="276" r:id="rId12"/>
    <p:sldId id="277" r:id="rId13"/>
    <p:sldId id="256" r:id="rId14"/>
    <p:sldId id="257" r:id="rId15"/>
    <p:sldId id="258" r:id="rId16"/>
    <p:sldId id="259" r:id="rId17"/>
    <p:sldId id="263" r:id="rId18"/>
    <p:sldId id="264" r:id="rId19"/>
    <p:sldId id="265" r:id="rId20"/>
    <p:sldId id="261" r:id="rId21"/>
    <p:sldId id="278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765"/>
    <p:restoredTop sz="65789"/>
  </p:normalViewPr>
  <p:slideViewPr>
    <p:cSldViewPr snapToGrid="0" snapToObjects="1">
      <p:cViewPr varScale="1">
        <p:scale>
          <a:sx n="66" d="100"/>
          <a:sy n="66" d="100"/>
        </p:scale>
        <p:origin x="416" y="192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00DAA-140B-7344-8A5A-C81EFF65E12E}" type="datetimeFigureOut">
              <a:rPr lang="en-US" smtClean="0"/>
              <a:t>8/21/18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262D5-3843-0040-B6CB-68E52352D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09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going to be studying a broad range of topic</a:t>
            </a:r>
            <a:r>
              <a:rPr lang="en-US" baseline="0" dirty="0" smtClean="0"/>
              <a:t>s in this course. The goal of this course is to allow you to understand the general process of science as well as the specific study of biology.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62D5-3843-0040-B6CB-68E52352DE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30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62D5-3843-0040-B6CB-68E52352DE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33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62D5-3843-0040-B6CB-68E52352DE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9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62D5-3843-0040-B6CB-68E52352DE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42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62D5-3843-0040-B6CB-68E52352DE1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26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62D5-3843-0040-B6CB-68E52352DE1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47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62D5-3843-0040-B6CB-68E52352DE1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84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Wait until you are called on before</a:t>
            </a:r>
            <a:r>
              <a:rPr lang="en-US" baseline="0" dirty="0" smtClean="0"/>
              <a:t> you speak. Show respect for your fellow students.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62D5-3843-0040-B6CB-68E52352DE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8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What do</a:t>
            </a:r>
            <a:r>
              <a:rPr lang="en-US" baseline="0" dirty="0" smtClean="0"/>
              <a:t>es science mean to you?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 smtClean="0"/>
              <a:t>(</a:t>
            </a:r>
            <a:r>
              <a:rPr lang="en-US" b="1" baseline="0" dirty="0" smtClean="0"/>
              <a:t>Write down the main points that the students offer</a:t>
            </a:r>
            <a:r>
              <a:rPr lang="en-US" b="0" baseline="0" dirty="0" smtClean="0"/>
              <a:t>)</a:t>
            </a:r>
          </a:p>
          <a:p>
            <a:pPr marL="628650" lvl="1" indent="-171450">
              <a:buFont typeface="Arial" charset="0"/>
              <a:buChar char="•"/>
            </a:pPr>
            <a:endParaRPr lang="en-US" b="0" baseline="0" dirty="0" smtClean="0"/>
          </a:p>
          <a:p>
            <a:pPr marL="628650" lvl="1" indent="-171450">
              <a:buFont typeface="Arial" charset="0"/>
              <a:buChar char="•"/>
            </a:pPr>
            <a:r>
              <a:rPr lang="en-US" b="0" baseline="0" dirty="0" smtClean="0"/>
              <a:t>What is the Difference between science and Technology</a:t>
            </a:r>
            <a:r>
              <a:rPr lang="en-US" b="1" baseline="0" dirty="0" smtClean="0"/>
              <a:t>?</a:t>
            </a:r>
          </a:p>
          <a:p>
            <a:pPr marL="1085850" lvl="2" indent="-171450">
              <a:buFont typeface="Arial" charset="0"/>
              <a:buChar char="•"/>
            </a:pPr>
            <a:r>
              <a:rPr lang="en-US" b="0" baseline="0" dirty="0" smtClean="0"/>
              <a:t>Technology is the application of Science for products and specific uses.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62D5-3843-0040-B6CB-68E52352DE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62D5-3843-0040-B6CB-68E52352DE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73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62D5-3843-0040-B6CB-68E52352DE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54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62D5-3843-0040-B6CB-68E52352DE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02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62D5-3843-0040-B6CB-68E52352DE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58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62D5-3843-0040-B6CB-68E52352DE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262D5-3843-0040-B6CB-68E52352DE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4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CEF3-8052-CA40-9597-34B5BDC7A21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31D2-93D5-C143-8D25-1A82692E3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87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CEF3-8052-CA40-9597-34B5BDC7A21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31D2-93D5-C143-8D25-1A82692E3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2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CEF3-8052-CA40-9597-34B5BDC7A21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31D2-93D5-C143-8D25-1A82692E3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81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CEF3-8052-CA40-9597-34B5BDC7A21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31D2-93D5-C143-8D25-1A82692E3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1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CEF3-8052-CA40-9597-34B5BDC7A21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31D2-93D5-C143-8D25-1A82692E3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6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CEF3-8052-CA40-9597-34B5BDC7A21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31D2-93D5-C143-8D25-1A82692E3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52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CEF3-8052-CA40-9597-34B5BDC7A21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31D2-93D5-C143-8D25-1A82692E3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12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CEF3-8052-CA40-9597-34B5BDC7A21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31D2-93D5-C143-8D25-1A82692E3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15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CEF3-8052-CA40-9597-34B5BDC7A21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31D2-93D5-C143-8D25-1A82692E3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7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CEF3-8052-CA40-9597-34B5BDC7A21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31D2-93D5-C143-8D25-1A82692E3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CEF3-8052-CA40-9597-34B5BDC7A21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31D2-93D5-C143-8D25-1A82692E3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4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7CEF3-8052-CA40-9597-34B5BDC7A21B}" type="datetimeFigureOut">
              <a:rPr lang="en-US" smtClean="0"/>
              <a:t>8/21/18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131D2-93D5-C143-8D25-1A82692E3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0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136" y="155643"/>
            <a:ext cx="11439728" cy="1325563"/>
          </a:xfrm>
        </p:spPr>
        <p:txBody>
          <a:bodyPr/>
          <a:lstStyle/>
          <a:p>
            <a:pPr algn="ctr"/>
            <a:r>
              <a:rPr lang="en-US" b="1" dirty="0" smtClean="0"/>
              <a:t>Welcome to Biology 120, Principles of Biology!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428" y="1481206"/>
            <a:ext cx="6965144" cy="49758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51519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006600"/>
            <a:ext cx="744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What </a:t>
            </a:r>
            <a:r>
              <a:rPr lang="en-US" sz="3600" smtClean="0"/>
              <a:t>is Biology?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992044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844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70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6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6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Science?</a:t>
            </a:r>
            <a:endParaRPr lang="en-US" dirty="0"/>
          </a:p>
        </p:txBody>
      </p:sp>
      <p:pic>
        <p:nvPicPr>
          <p:cNvPr id="1026" name="Picture 2" descr="cience spelled out with DNA, a magnet, a test tube, a shell, nitrogen, the cresc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12" y="3447932"/>
            <a:ext cx="9594376" cy="34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280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0"/>
            <a:ext cx="4147457" cy="1325563"/>
          </a:xfrm>
        </p:spPr>
        <p:txBody>
          <a:bodyPr/>
          <a:lstStyle/>
          <a:p>
            <a:r>
              <a:rPr lang="en-US" smtClean="0"/>
              <a:t>Scientific Method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971" y="1560060"/>
            <a:ext cx="10874829" cy="461690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Develop a Question from  observations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Come up with a Hypothesis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Conduct an Experiment  (Independent and Dependent Variables)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Analyze the Results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Arrive at a 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80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Scientific Method Example</a:t>
            </a:r>
            <a:endParaRPr lang="en-US" dirty="0"/>
          </a:p>
        </p:txBody>
      </p:sp>
      <p:pic>
        <p:nvPicPr>
          <p:cNvPr id="4" name="Picture 4" descr="MYLF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95077" y="1825625"/>
            <a:ext cx="5352237" cy="38803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2228" y="5705997"/>
            <a:ext cx="10265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Question: Why aren’t captive </a:t>
            </a:r>
            <a:r>
              <a:rPr lang="en-US" sz="2800" dirty="0"/>
              <a:t>f</a:t>
            </a:r>
            <a:r>
              <a:rPr lang="en-US" sz="2800" dirty="0" smtClean="0"/>
              <a:t>rogs reproducing?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935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886" y="27454"/>
            <a:ext cx="10515600" cy="1325563"/>
          </a:xfrm>
        </p:spPr>
        <p:txBody>
          <a:bodyPr/>
          <a:lstStyle/>
          <a:p>
            <a:r>
              <a:rPr lang="en-US" dirty="0" smtClean="0"/>
              <a:t>Scientific Method Example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3999" y="5666217"/>
            <a:ext cx="10265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Hypothesis: If captive </a:t>
            </a:r>
            <a:r>
              <a:rPr lang="en-US" sz="2800" dirty="0"/>
              <a:t>f</a:t>
            </a:r>
            <a:r>
              <a:rPr lang="en-US" sz="2800" dirty="0" smtClean="0"/>
              <a:t>rogs are placed in a hibernation state that mimics the one they experience in the wild then they will reproduce. </a:t>
            </a:r>
            <a:endParaRPr lang="en-US" sz="2800" dirty="0"/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3047999" y="1472973"/>
            <a:ext cx="5453743" cy="3965575"/>
            <a:chOff x="432" y="624"/>
            <a:chExt cx="4512" cy="3563"/>
          </a:xfrm>
        </p:grpSpPr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720" y="624"/>
              <a:ext cx="4224" cy="1416"/>
              <a:chOff x="1056" y="2976"/>
              <a:chExt cx="3888" cy="1224"/>
            </a:xfrm>
          </p:grpSpPr>
          <p:pic>
            <p:nvPicPr>
              <p:cNvPr id="11" name="Picture 10" descr="DSCF0025-resize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56" y="2976"/>
                <a:ext cx="1632" cy="122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2" name="Picture 11" descr="6mos2"/>
              <p:cNvPicPr preferRelativeResize="0"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928" y="2976"/>
                <a:ext cx="2016" cy="121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pic>
          <p:nvPicPr>
            <p:cNvPr id="9" name="Picture 7" descr="tank"/>
            <p:cNvPicPr preferRelativeResize="0"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2" y="2208"/>
              <a:ext cx="2640" cy="197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" name="Picture 8" descr="tanks"/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56" y="2208"/>
              <a:ext cx="1476" cy="196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7243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213" y="-121519"/>
            <a:ext cx="10515600" cy="1325563"/>
          </a:xfrm>
        </p:spPr>
        <p:txBody>
          <a:bodyPr/>
          <a:lstStyle/>
          <a:p>
            <a:r>
              <a:rPr lang="en-US" dirty="0" smtClean="0"/>
              <a:t>Scientific Method Example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3999" y="5666217"/>
            <a:ext cx="10265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  <a:r>
              <a:rPr lang="en-US" sz="2800" dirty="0" smtClean="0"/>
              <a:t>. Experiment: Hibernate half of the frogs and compare reproductive outcomes. </a:t>
            </a:r>
            <a:endParaRPr lang="en-US" sz="2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779813" y="981524"/>
            <a:ext cx="9220200" cy="4601667"/>
            <a:chOff x="-228600" y="1066800"/>
            <a:chExt cx="9220200" cy="4601667"/>
          </a:xfrm>
        </p:grpSpPr>
        <p:sp>
          <p:nvSpPr>
            <p:cNvPr id="20" name="Text Box 3"/>
            <p:cNvSpPr txBox="1">
              <a:spLocks noChangeArrowheads="1"/>
            </p:cNvSpPr>
            <p:nvPr/>
          </p:nvSpPr>
          <p:spPr bwMode="auto">
            <a:xfrm>
              <a:off x="685800" y="1066800"/>
              <a:ext cx="6705600" cy="210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endParaRPr lang="en-US" u="sng"/>
            </a:p>
            <a:p>
              <a:pPr algn="l">
                <a:spcBef>
                  <a:spcPct val="50000"/>
                </a:spcBef>
              </a:pPr>
              <a:endParaRPr lang="en-US" u="sng"/>
            </a:p>
            <a:p>
              <a:pPr algn="l">
                <a:spcBef>
                  <a:spcPct val="50000"/>
                </a:spcBef>
              </a:pPr>
              <a:endParaRPr lang="en-US" u="sng"/>
            </a:p>
            <a:p>
              <a:pPr algn="l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882650" y="2695575"/>
              <a:ext cx="184150" cy="118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l"/>
              <a:endParaRPr lang="en-US"/>
            </a:p>
            <a:p>
              <a:pPr algn="l"/>
              <a:endParaRPr lang="en-US"/>
            </a:p>
            <a:p>
              <a:pPr algn="l"/>
              <a:endParaRPr lang="en-US">
                <a:latin typeface="Times New Roman" charset="0"/>
              </a:endParaRPr>
            </a:p>
          </p:txBody>
        </p:sp>
        <p:pic>
          <p:nvPicPr>
            <p:cNvPr id="22" name="Picture 7" descr="HibFridg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228600" y="2497094"/>
              <a:ext cx="2378530" cy="317137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19600" y="2683324"/>
              <a:ext cx="3657600" cy="2743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4419600" y="1524000"/>
              <a:ext cx="4572000" cy="8826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16 Females &amp; 8 Males Not Hibernated</a:t>
              </a:r>
            </a:p>
            <a:p>
              <a:pPr>
                <a:spcBef>
                  <a:spcPct val="50000"/>
                </a:spcBef>
              </a:pPr>
              <a:r>
                <a:rPr lang="en-US" sz="2000" dirty="0"/>
                <a:t>Maintained at 13 Degrees Celsius</a:t>
              </a:r>
              <a:endParaRPr lang="en-US" dirty="0"/>
            </a:p>
          </p:txBody>
        </p:sp>
        <p:sp>
          <p:nvSpPr>
            <p:cNvPr id="25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533400" y="1066800"/>
              <a:ext cx="3200400" cy="381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66FF"/>
                  </a:solidFill>
                  <a:latin typeface="Arial Black"/>
                  <a:ea typeface="Arial Black"/>
                  <a:cs typeface="Arial Black"/>
                </a:rPr>
                <a:t>Treatment</a:t>
              </a:r>
            </a:p>
          </p:txBody>
        </p:sp>
        <p:sp>
          <p:nvSpPr>
            <p:cNvPr id="26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791200" y="1066800"/>
              <a:ext cx="1676400" cy="381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/>
                  <a:ea typeface="Arial Black"/>
                  <a:cs typeface="Arial Black"/>
                </a:rPr>
                <a:t>Control</a:t>
              </a:r>
            </a:p>
          </p:txBody>
        </p:sp>
      </p:grp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1779813" y="1438724"/>
            <a:ext cx="4572000" cy="882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16 Females &amp; 8 </a:t>
            </a:r>
            <a:r>
              <a:rPr lang="en-US" sz="2000" dirty="0" smtClean="0"/>
              <a:t>Males </a:t>
            </a:r>
            <a:r>
              <a:rPr lang="en-US" sz="2000" dirty="0"/>
              <a:t>Hibernated</a:t>
            </a:r>
          </a:p>
          <a:p>
            <a:pPr>
              <a:spcBef>
                <a:spcPct val="50000"/>
              </a:spcBef>
            </a:pPr>
            <a:r>
              <a:rPr lang="en-US" sz="2000" dirty="0"/>
              <a:t>Maintained at 13 Degrees Celsius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529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886" y="27454"/>
            <a:ext cx="10515600" cy="1325563"/>
          </a:xfrm>
        </p:spPr>
        <p:txBody>
          <a:bodyPr/>
          <a:lstStyle/>
          <a:p>
            <a:r>
              <a:rPr lang="en-US" dirty="0" smtClean="0"/>
              <a:t>Scientific Method Example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3999" y="5666217"/>
            <a:ext cx="10265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  <a:r>
              <a:rPr lang="en-US" sz="2800" dirty="0" smtClean="0"/>
              <a:t>. Results: Only Hibernated frogs exhibited reproductive behaviors.</a:t>
            </a:r>
            <a:endParaRPr lang="en-US" sz="2800" dirty="0"/>
          </a:p>
        </p:txBody>
      </p:sp>
      <p:grpSp>
        <p:nvGrpSpPr>
          <p:cNvPr id="26" name="Group 12"/>
          <p:cNvGrpSpPr>
            <a:grpSpLocks/>
          </p:cNvGrpSpPr>
          <p:nvPr/>
        </p:nvGrpSpPr>
        <p:grpSpPr bwMode="auto">
          <a:xfrm>
            <a:off x="1339623" y="1894114"/>
            <a:ext cx="9948863" cy="2830286"/>
            <a:chOff x="152400" y="4724400"/>
            <a:chExt cx="8881770" cy="1905000"/>
          </a:xfrm>
        </p:grpSpPr>
        <p:pic>
          <p:nvPicPr>
            <p:cNvPr id="27" name="Picture 9" descr="Laying 1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" y="4724400"/>
              <a:ext cx="2819400" cy="18766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8" name="Picture 10" descr="Laying 2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24200" y="4724400"/>
              <a:ext cx="2861971" cy="1905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9" name="Picture 11" descr="laying 3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72199" y="4724400"/>
              <a:ext cx="2861971" cy="1905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83750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886" y="27454"/>
            <a:ext cx="10515600" cy="1325563"/>
          </a:xfrm>
        </p:spPr>
        <p:txBody>
          <a:bodyPr/>
          <a:lstStyle/>
          <a:p>
            <a:r>
              <a:rPr lang="en-US" dirty="0" smtClean="0"/>
              <a:t>Scientific Method Example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3999" y="5666217"/>
            <a:ext cx="10265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5. Conclusion: Frogs require a cold temperature hibernation in order to reproduce. The results support the hypothesis. </a:t>
            </a:r>
            <a:endParaRPr lang="en-US" sz="2800" dirty="0"/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1164771" y="2071474"/>
            <a:ext cx="10515600" cy="2340429"/>
            <a:chOff x="288" y="3120"/>
            <a:chExt cx="5088" cy="1139"/>
          </a:xfrm>
        </p:grpSpPr>
        <p:pic>
          <p:nvPicPr>
            <p:cNvPr id="9" name="Picture 10" descr="Eggs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3120"/>
              <a:ext cx="1488" cy="11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" name="Picture 11" descr="eggs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12" y="3120"/>
              <a:ext cx="1440" cy="11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1" name="Picture 12" descr="egg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92" y="3120"/>
              <a:ext cx="1584" cy="1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16393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606424"/>
            <a:ext cx="11074400" cy="625157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/>
              <a:t>Professor Frank Santana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/>
          </a:p>
          <a:p>
            <a:pPr marL="0" indent="0">
              <a:buNone/>
            </a:pPr>
            <a:r>
              <a:rPr lang="en-US" sz="4000" b="1" u="sng" dirty="0" smtClean="0"/>
              <a:t>Lecture</a:t>
            </a:r>
            <a:r>
              <a:rPr lang="en-US" sz="4000" dirty="0" smtClean="0"/>
              <a:t> </a:t>
            </a:r>
          </a:p>
          <a:p>
            <a:pPr marL="0" indent="0">
              <a:buNone/>
            </a:pPr>
            <a:r>
              <a:rPr lang="en-US" sz="4000" dirty="0" smtClean="0"/>
              <a:t>Tuesday and Thursday 12:30 </a:t>
            </a:r>
            <a:r>
              <a:rPr lang="mr-IN" sz="4000" dirty="0" smtClean="0"/>
              <a:t>–</a:t>
            </a:r>
            <a:r>
              <a:rPr lang="en-US" sz="4000" dirty="0" smtClean="0"/>
              <a:t> </a:t>
            </a:r>
            <a:r>
              <a:rPr lang="en-US" sz="4000" dirty="0" smtClean="0"/>
              <a:t>1:45</a:t>
            </a:r>
            <a:r>
              <a:rPr lang="en-US" sz="4000" dirty="0" smtClean="0"/>
              <a:t> </a:t>
            </a:r>
            <a:r>
              <a:rPr lang="en-US" sz="4000" dirty="0"/>
              <a:t>pm. </a:t>
            </a:r>
            <a:endParaRPr lang="en-US" sz="4000" dirty="0" smtClean="0"/>
          </a:p>
          <a:p>
            <a:pPr marL="0" indent="0">
              <a:buNone/>
            </a:pPr>
            <a:r>
              <a:rPr lang="en-US" sz="4000" b="1" dirty="0" smtClean="0"/>
              <a:t>Room </a:t>
            </a:r>
            <a:r>
              <a:rPr lang="en-US" sz="4000" b="1" dirty="0" smtClean="0"/>
              <a:t>36</a:t>
            </a:r>
            <a:r>
              <a:rPr lang="en-US" sz="4000" b="1" dirty="0" smtClean="0"/>
              <a:t>-345B</a:t>
            </a: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b="1" u="sng" dirty="0" smtClean="0"/>
              <a:t>Lab</a:t>
            </a: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Thursday 2:00  </a:t>
            </a:r>
            <a:r>
              <a:rPr lang="en-US" sz="4000" dirty="0"/>
              <a:t>- </a:t>
            </a:r>
            <a:r>
              <a:rPr lang="en-US" sz="4000" dirty="0" smtClean="0"/>
              <a:t>5:00</a:t>
            </a:r>
            <a:r>
              <a:rPr lang="en-US" sz="4000" dirty="0" smtClean="0"/>
              <a:t> </a:t>
            </a:r>
            <a:r>
              <a:rPr lang="en-US" sz="4000" dirty="0"/>
              <a:t>pm. </a:t>
            </a:r>
            <a:r>
              <a:rPr lang="en-US" sz="4000" b="1" dirty="0"/>
              <a:t>Room </a:t>
            </a:r>
            <a:r>
              <a:rPr lang="en-US" sz="4000" b="1" dirty="0" smtClean="0"/>
              <a:t>30-128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51718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Assumptions</a:t>
            </a:r>
          </a:p>
          <a:p>
            <a:endParaRPr lang="en-US" dirty="0"/>
          </a:p>
          <a:p>
            <a:r>
              <a:rPr lang="en-US" dirty="0" smtClean="0"/>
              <a:t>Unanswered Questions</a:t>
            </a:r>
          </a:p>
          <a:p>
            <a:endParaRPr lang="en-US" dirty="0"/>
          </a:p>
          <a:p>
            <a:r>
              <a:rPr lang="en-US" dirty="0" smtClean="0"/>
              <a:t>Refined Hypothesis?</a:t>
            </a:r>
          </a:p>
          <a:p>
            <a:endParaRPr lang="en-US" dirty="0"/>
          </a:p>
          <a:p>
            <a:r>
              <a:rPr lang="en-US" dirty="0" smtClean="0"/>
              <a:t>Do the results agree with the scientific consensus?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367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5 Unifying Themes in Biology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1. Evolution leads to diversity and relatedness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24" y="2151062"/>
            <a:ext cx="3252370" cy="45489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473" y="2151063"/>
            <a:ext cx="7026640" cy="45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96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5 Unifying Themes in Biology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2. Life depends on the flow of information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62" y="2236788"/>
            <a:ext cx="12405938" cy="462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71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5 Unifying Themes in Biology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3</a:t>
            </a:r>
            <a:r>
              <a:rPr lang="en-US" dirty="0" smtClean="0"/>
              <a:t>. Biological Structures are Driven by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589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77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5 Unifying Themes in Biology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4. Life Depends on the transfer and transformation of energy and matter.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856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77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5 Unifying Themes in Biology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5</a:t>
            </a:r>
            <a:r>
              <a:rPr lang="en-US" dirty="0" smtClean="0"/>
              <a:t>. Life Depends on interactions within and between systems.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70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Plicker</a:t>
            </a:r>
            <a:r>
              <a:rPr lang="en-US" dirty="0" smtClean="0"/>
              <a:t> Question: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Does the Scientific Method provide proof about a phenomenon?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dirty="0" smtClean="0"/>
              <a:t>Yes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dirty="0" smtClean="0"/>
              <a:t>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945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158" y="0"/>
            <a:ext cx="13923158" cy="728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43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Syllabus Review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5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Success in this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43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s0DNUv5_rPJ934BH1FcXJ4gVQvGNRX-7vWCHVTOVQu_0CXz2TeUXzpduSksHH2UfeetKE8gvSgjRd-xIqCfju428Wwqmo6I4_G8yi_4UWDRln9IOhJ0ylKbZQcdWdvo9cDPNESQ412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79" y="609600"/>
            <a:ext cx="10340621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999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2w3EXBil-Wz3QrohoBn4L_7wiONWWOJq1O2kRBSOElrfv-mOG-XMof0X-qu_-QFofGLpm3bQPf5Gy8zAzhufSLqsPW04ySvtinAJt6BvEBnlBiWoDlCkuJGfSNlokasMQ8obbvuqm2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228600"/>
            <a:ext cx="8509000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153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 of Respect and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35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1400" y="1092200"/>
            <a:ext cx="10744200" cy="3457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charset="0"/>
              <a:buChar char="•"/>
            </a:pPr>
            <a:r>
              <a:rPr lang="en-US" sz="2400" b="1" dirty="0">
                <a:solidFill>
                  <a:srgbClr val="595959"/>
                </a:solidFill>
                <a:latin typeface="Arial" charset="0"/>
              </a:rPr>
              <a:t>Form groups of 4 students. </a:t>
            </a:r>
          </a:p>
          <a:p>
            <a:pPr fontAlgn="base">
              <a:buFont typeface="Arial" charset="0"/>
              <a:buChar char="•"/>
            </a:pPr>
            <a:endParaRPr lang="en-US" sz="2400" b="1" dirty="0">
              <a:solidFill>
                <a:srgbClr val="595959"/>
              </a:solidFill>
              <a:latin typeface="Arial" charset="0"/>
            </a:endParaRPr>
          </a:p>
          <a:p>
            <a:pPr marL="742950" lvl="1" indent="-285750" fontAlgn="base">
              <a:buFont typeface="Arial" charset="0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charset="0"/>
              </a:rPr>
              <a:t>Get each other’s contact </a:t>
            </a:r>
            <a:r>
              <a:rPr lang="en-US" sz="2400" dirty="0" smtClean="0">
                <a:solidFill>
                  <a:srgbClr val="595959"/>
                </a:solidFill>
                <a:latin typeface="Arial" charset="0"/>
              </a:rPr>
              <a:t>information</a:t>
            </a:r>
          </a:p>
          <a:p>
            <a:pPr marL="742950" lvl="1" indent="-285750" fontAlgn="base">
              <a:buFont typeface="Arial" charset="0"/>
              <a:buChar char="•"/>
            </a:pPr>
            <a:endParaRPr lang="en-US" sz="2400" dirty="0">
              <a:solidFill>
                <a:srgbClr val="595959"/>
              </a:solidFill>
              <a:latin typeface="Arial" charset="0"/>
            </a:endParaRPr>
          </a:p>
          <a:p>
            <a:pPr>
              <a:spcAft>
                <a:spcPts val="1600"/>
              </a:spcAft>
            </a:pPr>
            <a:r>
              <a:rPr lang="en-US" sz="2400" b="1" u="sng" dirty="0" smtClean="0">
                <a:solidFill>
                  <a:srgbClr val="595959"/>
                </a:solidFill>
                <a:latin typeface="Arial" charset="0"/>
              </a:rPr>
              <a:t>Reach </a:t>
            </a:r>
            <a:r>
              <a:rPr lang="en-US" sz="2400" b="1" u="sng" dirty="0">
                <a:solidFill>
                  <a:srgbClr val="595959"/>
                </a:solidFill>
                <a:latin typeface="Arial" charset="0"/>
              </a:rPr>
              <a:t>a </a:t>
            </a:r>
            <a:r>
              <a:rPr lang="en-US" sz="2400" b="1" u="sng" dirty="0" smtClean="0">
                <a:solidFill>
                  <a:srgbClr val="595959"/>
                </a:solidFill>
                <a:latin typeface="Arial" charset="0"/>
              </a:rPr>
              <a:t>consensus</a:t>
            </a:r>
            <a:endParaRPr lang="en-US" dirty="0" smtClean="0">
              <a:solidFill>
                <a:srgbClr val="000000"/>
              </a:solidFill>
              <a:latin typeface="-webkit-standard" charset="0"/>
            </a:endParaRPr>
          </a:p>
          <a:p>
            <a:pPr>
              <a:spcAft>
                <a:spcPts val="1600"/>
              </a:spcAft>
            </a:pPr>
            <a:r>
              <a:rPr lang="en-US" sz="2400" dirty="0" smtClean="0">
                <a:solidFill>
                  <a:srgbClr val="595959"/>
                </a:solidFill>
                <a:latin typeface="Arial" charset="0"/>
              </a:rPr>
              <a:t>What </a:t>
            </a:r>
            <a:r>
              <a:rPr lang="en-US" sz="2400" dirty="0">
                <a:solidFill>
                  <a:srgbClr val="595959"/>
                </a:solidFill>
                <a:latin typeface="Arial" charset="0"/>
              </a:rPr>
              <a:t>is one food that </a:t>
            </a:r>
            <a:r>
              <a:rPr lang="en-US" sz="2400" i="1" u="sng" dirty="0">
                <a:solidFill>
                  <a:srgbClr val="595959"/>
                </a:solidFill>
                <a:latin typeface="Arial" charset="0"/>
              </a:rPr>
              <a:t>everyone in the group</a:t>
            </a:r>
            <a:r>
              <a:rPr lang="en-US" sz="2400" dirty="0">
                <a:solidFill>
                  <a:srgbClr val="595959"/>
                </a:solidFill>
                <a:latin typeface="Arial" charset="0"/>
              </a:rPr>
              <a:t> can agree that they</a:t>
            </a:r>
            <a:r>
              <a:rPr lang="en-US" sz="2400" b="1" dirty="0">
                <a:solidFill>
                  <a:srgbClr val="595959"/>
                </a:solidFill>
                <a:latin typeface="Arial" charset="0"/>
              </a:rPr>
              <a:t> LOVE.</a:t>
            </a:r>
          </a:p>
          <a:p>
            <a:r>
              <a:rPr lang="en-US" sz="2400" dirty="0">
                <a:solidFill>
                  <a:srgbClr val="595959"/>
                </a:solidFill>
                <a:latin typeface="Arial" charset="0"/>
              </a:rPr>
              <a:t>What is one food that </a:t>
            </a:r>
            <a:r>
              <a:rPr lang="en-US" sz="2400" i="1" u="sng" dirty="0">
                <a:solidFill>
                  <a:srgbClr val="595959"/>
                </a:solidFill>
                <a:latin typeface="Arial" charset="0"/>
              </a:rPr>
              <a:t>everyone in the group</a:t>
            </a:r>
            <a:r>
              <a:rPr lang="en-US" sz="2400" dirty="0">
                <a:solidFill>
                  <a:srgbClr val="595959"/>
                </a:solidFill>
                <a:latin typeface="Arial" charset="0"/>
              </a:rPr>
              <a:t> can agree that they </a:t>
            </a:r>
            <a:r>
              <a:rPr lang="en-US" sz="2400" b="1" dirty="0" smtClean="0">
                <a:solidFill>
                  <a:srgbClr val="595959"/>
                </a:solidFill>
                <a:latin typeface="Arial" charset="0"/>
              </a:rPr>
              <a:t>DESPISE </a:t>
            </a:r>
            <a:r>
              <a:rPr lang="en-US" sz="2400" dirty="0">
                <a:solidFill>
                  <a:srgbClr val="595959"/>
                </a:solidFill>
                <a:latin typeface="Arial" charset="0"/>
              </a:rPr>
              <a:t>(very strongly dislike)</a:t>
            </a:r>
            <a:r>
              <a:rPr lang="en-US" sz="2400" b="1" dirty="0">
                <a:solidFill>
                  <a:srgbClr val="595959"/>
                </a:solidFill>
                <a:latin typeface="Arial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851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423</Words>
  <Application>Microsoft Macintosh PowerPoint</Application>
  <PresentationFormat>Widescreen</PresentationFormat>
  <Paragraphs>91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-webkit-standard</vt:lpstr>
      <vt:lpstr>Arial Black</vt:lpstr>
      <vt:lpstr>Calibri</vt:lpstr>
      <vt:lpstr>Calibri Light</vt:lpstr>
      <vt:lpstr>Mangal</vt:lpstr>
      <vt:lpstr>Times New Roman</vt:lpstr>
      <vt:lpstr>Arial</vt:lpstr>
      <vt:lpstr>Office Theme</vt:lpstr>
      <vt:lpstr>Welcome to Biology 120, Principles of Biology!</vt:lpstr>
      <vt:lpstr>PowerPoint Presentation</vt:lpstr>
      <vt:lpstr>PowerPoint Presentation</vt:lpstr>
      <vt:lpstr>Syllabus Review</vt:lpstr>
      <vt:lpstr>Tips for Success in this course</vt:lpstr>
      <vt:lpstr>PowerPoint Presentation</vt:lpstr>
      <vt:lpstr>PowerPoint Presentation</vt:lpstr>
      <vt:lpstr>Culture of Respect and Collaboration</vt:lpstr>
      <vt:lpstr>PowerPoint Presentation</vt:lpstr>
      <vt:lpstr>CHAPTER 1</vt:lpstr>
      <vt:lpstr>PowerPoint Presentation</vt:lpstr>
      <vt:lpstr>PowerPoint Presentation</vt:lpstr>
      <vt:lpstr>What is Science?</vt:lpstr>
      <vt:lpstr>Scientific Method</vt:lpstr>
      <vt:lpstr>Scientific Method Example</vt:lpstr>
      <vt:lpstr>Scientific Method Example</vt:lpstr>
      <vt:lpstr>Scientific Method Example</vt:lpstr>
      <vt:lpstr>Scientific Method Example</vt:lpstr>
      <vt:lpstr>Scientific Method Example</vt:lpstr>
      <vt:lpstr>Scientific Method Example</vt:lpstr>
      <vt:lpstr>5 Unifying Themes in Biology  1. Evolution leads to diversity and relatedness</vt:lpstr>
      <vt:lpstr>5 Unifying Themes in Biology  2. Life depends on the flow of information</vt:lpstr>
      <vt:lpstr>5 Unifying Themes in Biology  3. Biological Structures are Driven by Function</vt:lpstr>
      <vt:lpstr>5 Unifying Themes in Biology  4. Life Depends on the transfer and transformation of energy and matter.</vt:lpstr>
      <vt:lpstr>5 Unifying Themes in Biology  5. Life Depends on interactions within and between systems.</vt:lpstr>
      <vt:lpstr>Plicker Question: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Science</dc:title>
  <dc:creator>Frank Santana</dc:creator>
  <cp:lastModifiedBy>Frank Santana</cp:lastModifiedBy>
  <cp:revision>21</cp:revision>
  <dcterms:created xsi:type="dcterms:W3CDTF">2018-01-28T22:39:59Z</dcterms:created>
  <dcterms:modified xsi:type="dcterms:W3CDTF">2018-08-21T18:38:32Z</dcterms:modified>
</cp:coreProperties>
</file>