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53"/>
  </p:notesMasterIdLst>
  <p:handoutMasterIdLst>
    <p:handoutMasterId r:id="rId54"/>
  </p:handoutMasterIdLst>
  <p:sldIdLst>
    <p:sldId id="299" r:id="rId2"/>
    <p:sldId id="303" r:id="rId3"/>
    <p:sldId id="304" r:id="rId4"/>
    <p:sldId id="348" r:id="rId5"/>
    <p:sldId id="347" r:id="rId6"/>
    <p:sldId id="349" r:id="rId7"/>
    <p:sldId id="306" r:id="rId8"/>
    <p:sldId id="307" r:id="rId9"/>
    <p:sldId id="308" r:id="rId10"/>
    <p:sldId id="309" r:id="rId11"/>
    <p:sldId id="363" r:id="rId12"/>
    <p:sldId id="310" r:id="rId13"/>
    <p:sldId id="311" r:id="rId14"/>
    <p:sldId id="350" r:id="rId15"/>
    <p:sldId id="354" r:id="rId16"/>
    <p:sldId id="355" r:id="rId17"/>
    <p:sldId id="351" r:id="rId18"/>
    <p:sldId id="352" r:id="rId19"/>
    <p:sldId id="360" r:id="rId20"/>
    <p:sldId id="316" r:id="rId21"/>
    <p:sldId id="358" r:id="rId22"/>
    <p:sldId id="359" r:id="rId23"/>
    <p:sldId id="353" r:id="rId24"/>
    <p:sldId id="364" r:id="rId25"/>
    <p:sldId id="365" r:id="rId26"/>
    <p:sldId id="321" r:id="rId27"/>
    <p:sldId id="322" r:id="rId28"/>
    <p:sldId id="323" r:id="rId29"/>
    <p:sldId id="356" r:id="rId30"/>
    <p:sldId id="325" r:id="rId31"/>
    <p:sldId id="357"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61" r:id="rId5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00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3"/>
    <p:restoredTop sz="67249" autoAdjust="0"/>
  </p:normalViewPr>
  <p:slideViewPr>
    <p:cSldViewPr>
      <p:cViewPr varScale="1">
        <p:scale>
          <a:sx n="99" d="100"/>
          <a:sy n="99" d="100"/>
        </p:scale>
        <p:origin x="1408"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59"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3BFC0B01-1C43-4043-87DE-27C387EF4C91}" type="datetimeFigureOut">
              <a:rPr lang="en-US" smtClean="0"/>
              <a:t>8/28/18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66012D-1844-CA40-BA76-054FB5C83305}" type="slidenum">
              <a:rPr lang="en-US" smtClean="0"/>
              <a:t>‹#›</a:t>
            </a:fld>
            <a:endParaRPr lang="en-US"/>
          </a:p>
        </p:txBody>
      </p:sp>
    </p:spTree>
    <p:extLst>
      <p:ext uri="{BB962C8B-B14F-4D97-AF65-F5344CB8AC3E}">
        <p14:creationId xmlns:p14="http://schemas.microsoft.com/office/powerpoint/2010/main" val="193902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32182AA-81F0-1441-B987-A5A302495B2B}" type="datetime1">
              <a:rPr lang="en-US" altLang="en-US"/>
              <a:pPr/>
              <a:t>8/28/18</a:t>
            </a:fld>
            <a:endParaRPr lang="en-US" alt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39F417E-1804-7641-ABEC-8912CF330B29}" type="slidenum">
              <a:rPr lang="en-US" altLang="en-US"/>
              <a:pPr/>
              <a:t>‹#›</a:t>
            </a:fld>
            <a:endParaRPr lang="en-US" altLang="en-US"/>
          </a:p>
        </p:txBody>
      </p:sp>
    </p:spTree>
    <p:extLst>
      <p:ext uri="{BB962C8B-B14F-4D97-AF65-F5344CB8AC3E}">
        <p14:creationId xmlns:p14="http://schemas.microsoft.com/office/powerpoint/2010/main" val="2166416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a:t>Chemicals are the raw materials that make up</a:t>
            </a:r>
          </a:p>
          <a:p>
            <a:pPr lvl="1"/>
            <a:r>
              <a:rPr lang="en-US" dirty="0"/>
              <a:t>our bodies,</a:t>
            </a:r>
          </a:p>
          <a:p>
            <a:pPr lvl="1"/>
            <a:r>
              <a:rPr lang="en-US" dirty="0"/>
              <a:t>the bodies of other organisms, and</a:t>
            </a:r>
          </a:p>
          <a:p>
            <a:pPr lvl="1"/>
            <a:r>
              <a:rPr lang="en-US" dirty="0"/>
              <a:t>the physical environment.</a:t>
            </a:r>
          </a:p>
          <a:p>
            <a:endParaRPr lang="en-US" altLang="en-US" dirty="0">
              <a:ea typeface="ＭＳ Ｐゴシック"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F152C81-4670-AD46-B532-85999709B0A6}" type="slidenum">
              <a:rPr lang="en-US" altLang="en-US" sz="1200">
                <a:solidFill>
                  <a:srgbClr val="000000"/>
                </a:solidFill>
                <a:latin typeface="Calibri" charset="0"/>
              </a:rPr>
              <a:pPr eaLnBrk="1" hangingPunct="1"/>
              <a:t>1</a:t>
            </a:fld>
            <a:endParaRPr lang="en-US" altLang="en-US" sz="1200">
              <a:solidFill>
                <a:srgbClr val="000000"/>
              </a:solidFill>
              <a:latin typeface="Calibri" charset="0"/>
            </a:endParaRPr>
          </a:p>
        </p:txBody>
      </p:sp>
    </p:spTree>
    <p:extLst>
      <p:ext uri="{BB962C8B-B14F-4D97-AF65-F5344CB8AC3E}">
        <p14:creationId xmlns:p14="http://schemas.microsoft.com/office/powerpoint/2010/main" val="111074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An </a:t>
            </a:r>
            <a:r>
              <a:rPr lang="en-US" b="1" dirty="0"/>
              <a:t>element</a:t>
            </a:r>
            <a:r>
              <a:rPr lang="en-US" dirty="0"/>
              <a:t> is a substance that cannot be broken down to other substances by ordinary chemical means.</a:t>
            </a:r>
          </a:p>
          <a:p>
            <a:pPr lvl="1"/>
            <a:r>
              <a:rPr lang="en-US" dirty="0"/>
              <a:t>There are 92 elements in nature—only a few exist in a pure state.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ea typeface="ＭＳ Ｐゴシック" pitchFamily="-83" charset="-128"/>
              </a:rPr>
              <a:t>Atom</a:t>
            </a:r>
            <a:r>
              <a:rPr lang="en-US" sz="1200" baseline="0" dirty="0">
                <a:ea typeface="ＭＳ Ｐゴシック" pitchFamily="-83" charset="-128"/>
              </a:rPr>
              <a:t> comes from the Greek indivisible. And is the smallest unit of matter that still retains the properties of an element.</a:t>
            </a:r>
            <a:endParaRPr lang="en-US" sz="1200" dirty="0">
              <a:ea typeface="ＭＳ Ｐゴシック" pitchFamily="-83" charset="-128"/>
            </a:endParaRPr>
          </a:p>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12</a:t>
            </a:fld>
            <a:endParaRPr lang="en-US"/>
          </a:p>
        </p:txBody>
      </p:sp>
    </p:spTree>
    <p:extLst>
      <p:ext uri="{BB962C8B-B14F-4D97-AF65-F5344CB8AC3E}">
        <p14:creationId xmlns:p14="http://schemas.microsoft.com/office/powerpoint/2010/main" val="195625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454F721-5B51-D14D-B389-3C6070A812DA}" type="slidenum">
              <a:rPr lang="en-US">
                <a:latin typeface="Arial" pitchFamily="-83" charset="0"/>
              </a:rPr>
              <a:pPr/>
              <a:t>13</a:t>
            </a:fld>
            <a:endParaRPr lang="en-US">
              <a:latin typeface="Arial" pitchFamily="-83" charset="0"/>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normAutofit fontScale="47500" lnSpcReduction="20000"/>
          </a:bodyPr>
          <a:lstStyle/>
          <a:p>
            <a:pPr marL="0" marR="0" lvl="1" indent="0" algn="l" defTabSz="914400" rtl="0" eaLnBrk="1" fontAlgn="base" latinLnBrk="0" hangingPunct="1">
              <a:lnSpc>
                <a:spcPct val="120000"/>
              </a:lnSpc>
              <a:spcBef>
                <a:spcPct val="30000"/>
              </a:spcBef>
              <a:spcAft>
                <a:spcPct val="0"/>
              </a:spcAft>
              <a:buClrTx/>
              <a:buSzTx/>
              <a:buFontTx/>
              <a:buNone/>
              <a:tabLst/>
              <a:defRPr/>
            </a:pPr>
            <a:r>
              <a:rPr lang="en-US" sz="2000" dirty="0">
                <a:ea typeface="ＭＳ Ｐゴシック" pitchFamily="-83" charset="-128"/>
              </a:rPr>
              <a:t>Atom</a:t>
            </a:r>
            <a:r>
              <a:rPr lang="en-US" sz="2000" baseline="0" dirty="0">
                <a:ea typeface="ＭＳ Ｐゴシック" pitchFamily="-83" charset="-128"/>
              </a:rPr>
              <a:t> comes from the Greek indivisible. And is the smallest unit of matter that still retains the properties of an element.</a:t>
            </a:r>
            <a:endParaRPr lang="en-US" sz="2000" dirty="0">
              <a:ea typeface="ＭＳ Ｐゴシック" pitchFamily="-83" charset="-128"/>
            </a:endParaRPr>
          </a:p>
          <a:p>
            <a:pPr eaLnBrk="1" hangingPunct="1">
              <a:lnSpc>
                <a:spcPct val="120000"/>
              </a:lnSpc>
            </a:pPr>
            <a:endParaRPr lang="en-US" sz="1800" dirty="0"/>
          </a:p>
          <a:p>
            <a:r>
              <a:rPr lang="en-US" dirty="0"/>
              <a:t>Each element consists of one kind of atom.</a:t>
            </a:r>
          </a:p>
          <a:p>
            <a:r>
              <a:rPr lang="en-US" dirty="0"/>
              <a:t>An </a:t>
            </a:r>
            <a:r>
              <a:rPr lang="en-US" b="1" dirty="0"/>
              <a:t>atom</a:t>
            </a:r>
            <a:r>
              <a:rPr lang="en-US" dirty="0"/>
              <a:t> is the smallest unit of matter that still retains the properties of an element.</a:t>
            </a:r>
          </a:p>
          <a:p>
            <a:r>
              <a:rPr lang="en-US" dirty="0"/>
              <a:t>Three subatomic particles are relevant to our discussion of elements.</a:t>
            </a:r>
          </a:p>
          <a:p>
            <a:pPr lvl="1"/>
            <a:r>
              <a:rPr lang="en-US" dirty="0"/>
              <a:t>Neutrons and protons are packed into an atom’s </a:t>
            </a:r>
            <a:r>
              <a:rPr lang="en-US" b="1" dirty="0"/>
              <a:t>nucleus</a:t>
            </a:r>
            <a:r>
              <a:rPr lang="en-US" dirty="0"/>
              <a:t>.</a:t>
            </a:r>
          </a:p>
          <a:p>
            <a:pPr lvl="1"/>
            <a:r>
              <a:rPr lang="en-US" dirty="0"/>
              <a:t>Electrons orbit the nucleus.</a:t>
            </a:r>
          </a:p>
          <a:p>
            <a:r>
              <a:rPr lang="en-US" dirty="0"/>
              <a:t>The unique </a:t>
            </a:r>
            <a:r>
              <a:rPr lang="en-US" u="sng" dirty="0"/>
              <a:t>number of protons </a:t>
            </a:r>
            <a:r>
              <a:rPr lang="en-US" dirty="0"/>
              <a:t>is an element’s </a:t>
            </a:r>
            <a:r>
              <a:rPr lang="en-US" b="1" dirty="0"/>
              <a:t>atomic</a:t>
            </a:r>
            <a:r>
              <a:rPr lang="en-US" dirty="0"/>
              <a:t> </a:t>
            </a:r>
            <a:r>
              <a:rPr lang="en-US" b="1" dirty="0"/>
              <a:t>number</a:t>
            </a:r>
            <a:r>
              <a:rPr lang="en-US" dirty="0"/>
              <a:t>.</a:t>
            </a:r>
          </a:p>
          <a:p>
            <a:pPr eaLnBrk="1" hangingPunct="1">
              <a:lnSpc>
                <a:spcPct val="120000"/>
              </a:lnSpc>
            </a:pPr>
            <a:endParaRPr lang="en-US" sz="1800" dirty="0"/>
          </a:p>
          <a:p>
            <a:pPr eaLnBrk="1" hangingPunct="1">
              <a:lnSpc>
                <a:spcPct val="120000"/>
              </a:lnSpc>
            </a:pPr>
            <a:r>
              <a:rPr lang="en-US" sz="1800" dirty="0"/>
              <a:t>Made up of subatomic particles:</a:t>
            </a:r>
          </a:p>
          <a:p>
            <a:pPr lvl="1" eaLnBrk="1" hangingPunct="1">
              <a:lnSpc>
                <a:spcPct val="120000"/>
              </a:lnSpc>
            </a:pPr>
            <a:r>
              <a:rPr lang="en-US" sz="1800" dirty="0">
                <a:ea typeface="ＭＳ Ｐゴシック" pitchFamily="-83" charset="-128"/>
              </a:rPr>
              <a:t>Protons (electrical charge +1)</a:t>
            </a:r>
          </a:p>
          <a:p>
            <a:pPr lvl="1" eaLnBrk="1" hangingPunct="1">
              <a:lnSpc>
                <a:spcPct val="120000"/>
              </a:lnSpc>
            </a:pPr>
            <a:r>
              <a:rPr lang="en-US" sz="1800" dirty="0">
                <a:ea typeface="ＭＳ Ｐゴシック" pitchFamily="-83" charset="-128"/>
              </a:rPr>
              <a:t>Electrons (electrical charge -1) </a:t>
            </a:r>
          </a:p>
          <a:p>
            <a:pPr lvl="1" eaLnBrk="1" hangingPunct="1">
              <a:lnSpc>
                <a:spcPct val="120000"/>
              </a:lnSpc>
            </a:pPr>
            <a:r>
              <a:rPr lang="en-US" sz="1800" dirty="0">
                <a:ea typeface="ＭＳ Ｐゴシック" pitchFamily="-83" charset="-128"/>
              </a:rPr>
              <a:t>Neutrons (no charge)</a:t>
            </a:r>
            <a:r>
              <a:rPr lang="en-US" sz="2000" dirty="0">
                <a:ea typeface="ＭＳ Ｐゴシック" pitchFamily="-83" charset="-128"/>
              </a:rPr>
              <a:t> </a:t>
            </a:r>
          </a:p>
          <a:p>
            <a:pPr lvl="1" eaLnBrk="1" hangingPunct="1">
              <a:lnSpc>
                <a:spcPct val="120000"/>
              </a:lnSpc>
            </a:pPr>
            <a:endParaRPr lang="en-US" sz="2000" dirty="0">
              <a:ea typeface="ＭＳ Ｐゴシック" pitchFamily="-83" charset="-128"/>
            </a:endParaRPr>
          </a:p>
          <a:p>
            <a:pPr lvl="1" eaLnBrk="1" hangingPunct="1">
              <a:lnSpc>
                <a:spcPct val="120000"/>
              </a:lnSpc>
            </a:pPr>
            <a:r>
              <a:rPr lang="en-US" sz="2000" dirty="0">
                <a:ea typeface="ＭＳ Ｐゴシック" pitchFamily="-83" charset="-128"/>
              </a:rPr>
              <a:t>Atoms generally have the same number of protons as electrons so have an</a:t>
            </a:r>
            <a:r>
              <a:rPr lang="en-US" sz="2000" baseline="0" dirty="0">
                <a:ea typeface="ＭＳ Ｐゴシック" pitchFamily="-83" charset="-128"/>
              </a:rPr>
              <a:t> net electrical charge of zero. The protons and neutrons have more mass and cluster in the central part of the atom called the nucleus. They give the atom its atomic mass. The electrons have about 1/2000 the mass of a proton and move in a sphere around the nucleus as the electrons are held close to the protons by their electrical charges.</a:t>
            </a:r>
            <a:endParaRPr lang="en-US" sz="2000" dirty="0">
              <a:ea typeface="ＭＳ Ｐゴシック" pitchFamily="-83" charset="-128"/>
            </a:endParaRPr>
          </a:p>
        </p:txBody>
      </p:sp>
    </p:spTree>
    <p:extLst>
      <p:ext uri="{BB962C8B-B14F-4D97-AF65-F5344CB8AC3E}">
        <p14:creationId xmlns:p14="http://schemas.microsoft.com/office/powerpoint/2010/main" val="157047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454F721-5B51-D14D-B389-3C6070A812DA}" type="slidenum">
              <a:rPr lang="en-US">
                <a:latin typeface="Arial" pitchFamily="-83" charset="0"/>
              </a:rPr>
              <a:pPr/>
              <a:t>14</a:t>
            </a:fld>
            <a:endParaRPr lang="en-US">
              <a:latin typeface="Arial" pitchFamily="-83" charset="0"/>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normAutofit fontScale="47500" lnSpcReduction="20000"/>
          </a:bodyPr>
          <a:lstStyle/>
          <a:p>
            <a:pPr marL="0" marR="0" lvl="1" indent="0" algn="l" defTabSz="914400" rtl="0" eaLnBrk="1" fontAlgn="base" latinLnBrk="0" hangingPunct="1">
              <a:lnSpc>
                <a:spcPct val="120000"/>
              </a:lnSpc>
              <a:spcBef>
                <a:spcPct val="30000"/>
              </a:spcBef>
              <a:spcAft>
                <a:spcPct val="0"/>
              </a:spcAft>
              <a:buClrTx/>
              <a:buSzTx/>
              <a:buFontTx/>
              <a:buNone/>
              <a:tabLst/>
              <a:defRPr/>
            </a:pPr>
            <a:r>
              <a:rPr lang="en-US" sz="2000" dirty="0">
                <a:ea typeface="ＭＳ Ｐゴシック" pitchFamily="-83" charset="-128"/>
              </a:rPr>
              <a:t>Atom</a:t>
            </a:r>
            <a:r>
              <a:rPr lang="en-US" sz="2000" baseline="0" dirty="0">
                <a:ea typeface="ＭＳ Ｐゴシック" pitchFamily="-83" charset="-128"/>
              </a:rPr>
              <a:t> comes from the Greek indivisible. And is the smallest unit of matter that still retains the properties of an element.</a:t>
            </a:r>
            <a:endParaRPr lang="en-US" sz="2000" dirty="0">
              <a:ea typeface="ＭＳ Ｐゴシック" pitchFamily="-83" charset="-128"/>
            </a:endParaRPr>
          </a:p>
          <a:p>
            <a:pPr eaLnBrk="1" hangingPunct="1">
              <a:lnSpc>
                <a:spcPct val="120000"/>
              </a:lnSpc>
            </a:pPr>
            <a:endParaRPr lang="en-US" sz="1800" dirty="0"/>
          </a:p>
          <a:p>
            <a:r>
              <a:rPr lang="en-US" dirty="0"/>
              <a:t>Each element consists of one kind of atom.</a:t>
            </a:r>
          </a:p>
          <a:p>
            <a:r>
              <a:rPr lang="en-US" dirty="0"/>
              <a:t>An </a:t>
            </a:r>
            <a:r>
              <a:rPr lang="en-US" b="1" dirty="0"/>
              <a:t>atom</a:t>
            </a:r>
            <a:r>
              <a:rPr lang="en-US" dirty="0"/>
              <a:t> is the smallest unit of matter that still retains the properties of an element.</a:t>
            </a:r>
          </a:p>
          <a:p>
            <a:r>
              <a:rPr lang="en-US" dirty="0"/>
              <a:t>Three subatomic particles are relevant to our discussion of elements.</a:t>
            </a:r>
          </a:p>
          <a:p>
            <a:pPr lvl="1"/>
            <a:r>
              <a:rPr lang="en-US" dirty="0"/>
              <a:t>Neutrons and protons are packed into an atom’s </a:t>
            </a:r>
            <a:r>
              <a:rPr lang="en-US" b="1" dirty="0"/>
              <a:t>nucleus</a:t>
            </a:r>
            <a:r>
              <a:rPr lang="en-US" dirty="0"/>
              <a:t>.</a:t>
            </a:r>
          </a:p>
          <a:p>
            <a:pPr lvl="1"/>
            <a:r>
              <a:rPr lang="en-US" dirty="0"/>
              <a:t>Electrons orbit the nucleus.</a:t>
            </a:r>
          </a:p>
          <a:p>
            <a:r>
              <a:rPr lang="en-US" dirty="0"/>
              <a:t>The unique </a:t>
            </a:r>
            <a:r>
              <a:rPr lang="en-US" u="sng" dirty="0"/>
              <a:t>number of protons </a:t>
            </a:r>
            <a:r>
              <a:rPr lang="en-US" dirty="0"/>
              <a:t>is an element’s </a:t>
            </a:r>
            <a:r>
              <a:rPr lang="en-US" b="1" dirty="0"/>
              <a:t>atomic</a:t>
            </a:r>
            <a:r>
              <a:rPr lang="en-US" dirty="0"/>
              <a:t> </a:t>
            </a:r>
            <a:r>
              <a:rPr lang="en-US" b="1" dirty="0"/>
              <a:t>number</a:t>
            </a:r>
            <a:r>
              <a:rPr lang="en-US" dirty="0"/>
              <a:t>.</a:t>
            </a:r>
          </a:p>
          <a:p>
            <a:pPr eaLnBrk="1" hangingPunct="1">
              <a:lnSpc>
                <a:spcPct val="120000"/>
              </a:lnSpc>
            </a:pPr>
            <a:endParaRPr lang="en-US" sz="1800" dirty="0"/>
          </a:p>
          <a:p>
            <a:pPr eaLnBrk="1" hangingPunct="1">
              <a:lnSpc>
                <a:spcPct val="120000"/>
              </a:lnSpc>
            </a:pPr>
            <a:r>
              <a:rPr lang="en-US" sz="1800" dirty="0"/>
              <a:t>Made up of subatomic particles:</a:t>
            </a:r>
          </a:p>
          <a:p>
            <a:pPr lvl="1" eaLnBrk="1" hangingPunct="1">
              <a:lnSpc>
                <a:spcPct val="120000"/>
              </a:lnSpc>
            </a:pPr>
            <a:r>
              <a:rPr lang="en-US" sz="1800" dirty="0">
                <a:ea typeface="ＭＳ Ｐゴシック" pitchFamily="-83" charset="-128"/>
              </a:rPr>
              <a:t>Protons (electrical charge +1)</a:t>
            </a:r>
          </a:p>
          <a:p>
            <a:pPr lvl="1" eaLnBrk="1" hangingPunct="1">
              <a:lnSpc>
                <a:spcPct val="120000"/>
              </a:lnSpc>
            </a:pPr>
            <a:r>
              <a:rPr lang="en-US" sz="1800" dirty="0">
                <a:ea typeface="ＭＳ Ｐゴシック" pitchFamily="-83" charset="-128"/>
              </a:rPr>
              <a:t>Electrons (electrical charge -1) </a:t>
            </a:r>
          </a:p>
          <a:p>
            <a:pPr lvl="1" eaLnBrk="1" hangingPunct="1">
              <a:lnSpc>
                <a:spcPct val="120000"/>
              </a:lnSpc>
            </a:pPr>
            <a:r>
              <a:rPr lang="en-US" sz="1800" dirty="0">
                <a:ea typeface="ＭＳ Ｐゴシック" pitchFamily="-83" charset="-128"/>
              </a:rPr>
              <a:t>Neutrons (no charge)</a:t>
            </a:r>
            <a:r>
              <a:rPr lang="en-US" sz="2000" dirty="0">
                <a:ea typeface="ＭＳ Ｐゴシック" pitchFamily="-83" charset="-128"/>
              </a:rPr>
              <a:t> </a:t>
            </a:r>
          </a:p>
          <a:p>
            <a:pPr lvl="1" eaLnBrk="1" hangingPunct="1">
              <a:lnSpc>
                <a:spcPct val="120000"/>
              </a:lnSpc>
            </a:pPr>
            <a:endParaRPr lang="en-US" sz="2000" dirty="0">
              <a:ea typeface="ＭＳ Ｐゴシック" pitchFamily="-83" charset="-128"/>
            </a:endParaRPr>
          </a:p>
          <a:p>
            <a:pPr lvl="1" eaLnBrk="1" hangingPunct="1">
              <a:lnSpc>
                <a:spcPct val="120000"/>
              </a:lnSpc>
            </a:pPr>
            <a:r>
              <a:rPr lang="en-US" sz="2000" dirty="0">
                <a:ea typeface="ＭＳ Ｐゴシック" pitchFamily="-83" charset="-128"/>
              </a:rPr>
              <a:t>Atoms generally have the same number of protons as electrons so have an</a:t>
            </a:r>
            <a:r>
              <a:rPr lang="en-US" sz="2000" baseline="0" dirty="0">
                <a:ea typeface="ＭＳ Ｐゴシック" pitchFamily="-83" charset="-128"/>
              </a:rPr>
              <a:t> net electrical charge of zero. The protons and neutrons have more mass and cluster in the central part of the atom called the nucleus. They give the atom its atomic mass. The electrons have about 1/2000 the mass of a proton and move in a sphere around the nucleus as the electrons are held close to the protons by their electrical charges.</a:t>
            </a:r>
            <a:endParaRPr lang="en-US" sz="2000" dirty="0">
              <a:ea typeface="ＭＳ Ｐゴシック" pitchFamily="-83" charset="-128"/>
            </a:endParaRPr>
          </a:p>
        </p:txBody>
      </p:sp>
    </p:spTree>
    <p:extLst>
      <p:ext uri="{BB962C8B-B14F-4D97-AF65-F5344CB8AC3E}">
        <p14:creationId xmlns:p14="http://schemas.microsoft.com/office/powerpoint/2010/main" val="100549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454F721-5B51-D14D-B389-3C6070A812DA}" type="slidenum">
              <a:rPr lang="en-US">
                <a:latin typeface="Arial" pitchFamily="-83" charset="0"/>
              </a:rPr>
              <a:pPr/>
              <a:t>15</a:t>
            </a:fld>
            <a:endParaRPr lang="en-US">
              <a:latin typeface="Arial" pitchFamily="-83" charset="0"/>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normAutofit fontScale="47500" lnSpcReduction="20000"/>
          </a:bodyPr>
          <a:lstStyle/>
          <a:p>
            <a:pPr marL="0" marR="0" lvl="1" indent="0" algn="l" defTabSz="914400" rtl="0" eaLnBrk="1" fontAlgn="base" latinLnBrk="0" hangingPunct="1">
              <a:lnSpc>
                <a:spcPct val="120000"/>
              </a:lnSpc>
              <a:spcBef>
                <a:spcPct val="30000"/>
              </a:spcBef>
              <a:spcAft>
                <a:spcPct val="0"/>
              </a:spcAft>
              <a:buClrTx/>
              <a:buSzTx/>
              <a:buFontTx/>
              <a:buNone/>
              <a:tabLst/>
              <a:defRPr/>
            </a:pPr>
            <a:r>
              <a:rPr lang="en-US" sz="2000" dirty="0">
                <a:ea typeface="ＭＳ Ｐゴシック" pitchFamily="-83" charset="-128"/>
              </a:rPr>
              <a:t>Atom</a:t>
            </a:r>
            <a:r>
              <a:rPr lang="en-US" sz="2000" baseline="0" dirty="0">
                <a:ea typeface="ＭＳ Ｐゴシック" pitchFamily="-83" charset="-128"/>
              </a:rPr>
              <a:t> comes from the Greek indivisible. And is the smallest unit of matter that still retains the properties of an element.</a:t>
            </a:r>
            <a:endParaRPr lang="en-US" sz="2000" dirty="0">
              <a:ea typeface="ＭＳ Ｐゴシック" pitchFamily="-83" charset="-128"/>
            </a:endParaRPr>
          </a:p>
          <a:p>
            <a:pPr eaLnBrk="1" hangingPunct="1">
              <a:lnSpc>
                <a:spcPct val="120000"/>
              </a:lnSpc>
            </a:pPr>
            <a:endParaRPr lang="en-US" sz="1800" dirty="0"/>
          </a:p>
          <a:p>
            <a:r>
              <a:rPr lang="en-US" dirty="0"/>
              <a:t>Each element consists of one kind of atom.</a:t>
            </a:r>
          </a:p>
          <a:p>
            <a:r>
              <a:rPr lang="en-US" dirty="0"/>
              <a:t>An </a:t>
            </a:r>
            <a:r>
              <a:rPr lang="en-US" b="1" dirty="0"/>
              <a:t>atom</a:t>
            </a:r>
            <a:r>
              <a:rPr lang="en-US" dirty="0"/>
              <a:t> is the smallest unit of matter that still retains the properties of an element.</a:t>
            </a:r>
          </a:p>
          <a:p>
            <a:r>
              <a:rPr lang="en-US" dirty="0"/>
              <a:t>Three subatomic particles are relevant to our discussion of elements.</a:t>
            </a:r>
          </a:p>
          <a:p>
            <a:pPr lvl="1"/>
            <a:r>
              <a:rPr lang="en-US" dirty="0"/>
              <a:t>Neutrons and protons are packed into an atom’s </a:t>
            </a:r>
            <a:r>
              <a:rPr lang="en-US" b="1" dirty="0"/>
              <a:t>nucleus</a:t>
            </a:r>
            <a:r>
              <a:rPr lang="en-US" dirty="0"/>
              <a:t>.</a:t>
            </a:r>
          </a:p>
          <a:p>
            <a:pPr lvl="1"/>
            <a:r>
              <a:rPr lang="en-US" dirty="0"/>
              <a:t>Electrons orbit the nucleus.</a:t>
            </a:r>
          </a:p>
          <a:p>
            <a:r>
              <a:rPr lang="en-US" dirty="0"/>
              <a:t>The unique </a:t>
            </a:r>
            <a:r>
              <a:rPr lang="en-US" u="sng" dirty="0"/>
              <a:t>number of protons </a:t>
            </a:r>
            <a:r>
              <a:rPr lang="en-US" dirty="0"/>
              <a:t>is an element’s </a:t>
            </a:r>
            <a:r>
              <a:rPr lang="en-US" b="1" dirty="0"/>
              <a:t>atomic</a:t>
            </a:r>
            <a:r>
              <a:rPr lang="en-US" dirty="0"/>
              <a:t> </a:t>
            </a:r>
            <a:r>
              <a:rPr lang="en-US" b="1" dirty="0"/>
              <a:t>number</a:t>
            </a:r>
            <a:r>
              <a:rPr lang="en-US" dirty="0"/>
              <a:t>.</a:t>
            </a:r>
          </a:p>
          <a:p>
            <a:pPr eaLnBrk="1" hangingPunct="1">
              <a:lnSpc>
                <a:spcPct val="120000"/>
              </a:lnSpc>
            </a:pPr>
            <a:endParaRPr lang="en-US" sz="1800" dirty="0"/>
          </a:p>
          <a:p>
            <a:pPr eaLnBrk="1" hangingPunct="1">
              <a:lnSpc>
                <a:spcPct val="120000"/>
              </a:lnSpc>
            </a:pPr>
            <a:r>
              <a:rPr lang="en-US" sz="1800" dirty="0"/>
              <a:t>Made up of subatomic particles:</a:t>
            </a:r>
          </a:p>
          <a:p>
            <a:pPr lvl="1" eaLnBrk="1" hangingPunct="1">
              <a:lnSpc>
                <a:spcPct val="120000"/>
              </a:lnSpc>
            </a:pPr>
            <a:r>
              <a:rPr lang="en-US" sz="1800" dirty="0">
                <a:ea typeface="ＭＳ Ｐゴシック" pitchFamily="-83" charset="-128"/>
              </a:rPr>
              <a:t>Protons (electrical charge +1)</a:t>
            </a:r>
          </a:p>
          <a:p>
            <a:pPr lvl="1" eaLnBrk="1" hangingPunct="1">
              <a:lnSpc>
                <a:spcPct val="120000"/>
              </a:lnSpc>
            </a:pPr>
            <a:r>
              <a:rPr lang="en-US" sz="1800" dirty="0">
                <a:ea typeface="ＭＳ Ｐゴシック" pitchFamily="-83" charset="-128"/>
              </a:rPr>
              <a:t>Electrons (electrical charge -1) </a:t>
            </a:r>
          </a:p>
          <a:p>
            <a:pPr lvl="1" eaLnBrk="1" hangingPunct="1">
              <a:lnSpc>
                <a:spcPct val="120000"/>
              </a:lnSpc>
            </a:pPr>
            <a:r>
              <a:rPr lang="en-US" sz="1800" dirty="0">
                <a:ea typeface="ＭＳ Ｐゴシック" pitchFamily="-83" charset="-128"/>
              </a:rPr>
              <a:t>Neutrons (no charge)</a:t>
            </a:r>
            <a:r>
              <a:rPr lang="en-US" sz="2000" dirty="0">
                <a:ea typeface="ＭＳ Ｐゴシック" pitchFamily="-83" charset="-128"/>
              </a:rPr>
              <a:t> </a:t>
            </a:r>
          </a:p>
          <a:p>
            <a:pPr lvl="1" eaLnBrk="1" hangingPunct="1">
              <a:lnSpc>
                <a:spcPct val="120000"/>
              </a:lnSpc>
            </a:pPr>
            <a:endParaRPr lang="en-US" sz="2000" dirty="0">
              <a:ea typeface="ＭＳ Ｐゴシック" pitchFamily="-83" charset="-128"/>
            </a:endParaRPr>
          </a:p>
          <a:p>
            <a:pPr lvl="1" eaLnBrk="1" hangingPunct="1">
              <a:lnSpc>
                <a:spcPct val="120000"/>
              </a:lnSpc>
            </a:pPr>
            <a:r>
              <a:rPr lang="en-US" sz="2000" dirty="0">
                <a:ea typeface="ＭＳ Ｐゴシック" pitchFamily="-83" charset="-128"/>
              </a:rPr>
              <a:t>Atoms generally have the same number of protons as electrons so have an</a:t>
            </a:r>
            <a:r>
              <a:rPr lang="en-US" sz="2000" baseline="0" dirty="0">
                <a:ea typeface="ＭＳ Ｐゴシック" pitchFamily="-83" charset="-128"/>
              </a:rPr>
              <a:t> net electrical charge of zero. The protons and neutrons have more mass and cluster in the central part of the atom called the nucleus. They give the atom its atomic mass. The electrons have about 1/2000 the mass of a proton and move in a sphere around the nucleus as the electrons are held close to the protons by their electrical charges.</a:t>
            </a:r>
            <a:endParaRPr lang="en-US" sz="2000" dirty="0">
              <a:ea typeface="ＭＳ Ｐゴシック" pitchFamily="-83" charset="-128"/>
            </a:endParaRPr>
          </a:p>
        </p:txBody>
      </p:sp>
    </p:spTree>
    <p:extLst>
      <p:ext uri="{BB962C8B-B14F-4D97-AF65-F5344CB8AC3E}">
        <p14:creationId xmlns:p14="http://schemas.microsoft.com/office/powerpoint/2010/main" val="24871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454F721-5B51-D14D-B389-3C6070A812DA}" type="slidenum">
              <a:rPr lang="en-US">
                <a:latin typeface="Arial" pitchFamily="-83" charset="0"/>
              </a:rPr>
              <a:pPr/>
              <a:t>16</a:t>
            </a:fld>
            <a:endParaRPr lang="en-US">
              <a:latin typeface="Arial" pitchFamily="-83" charset="0"/>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normAutofit/>
          </a:bodyPr>
          <a:lstStyle/>
          <a:p>
            <a:pPr eaLnBrk="1" hangingPunct="1"/>
            <a:r>
              <a:rPr lang="en-US" dirty="0">
                <a:latin typeface="Arial" pitchFamily="-83" charset="0"/>
              </a:rPr>
              <a:t>Electrons</a:t>
            </a:r>
            <a:r>
              <a:rPr lang="en-US" baseline="0" dirty="0">
                <a:latin typeface="Arial" pitchFamily="-83" charset="0"/>
              </a:rPr>
              <a:t> are not unstructured around an atom’s nucleus. The arrangement of electrons around the nucleus impart unique chemical properties to different elements.</a:t>
            </a:r>
          </a:p>
          <a:p>
            <a:pPr eaLnBrk="1" hangingPunct="1"/>
            <a:endParaRPr lang="en-US" baseline="0" dirty="0">
              <a:latin typeface="Arial" pitchFamily="-83" charset="0"/>
            </a:endParaRPr>
          </a:p>
          <a:p>
            <a:pPr eaLnBrk="1" hangingPunct="1"/>
            <a:r>
              <a:rPr lang="en-US" baseline="0" dirty="0">
                <a:latin typeface="Arial" pitchFamily="-83" charset="0"/>
              </a:rPr>
              <a:t>Electrons must be located within an electron shell. There are multiple electron shells each with a characteristic distance from the atom’s nucleus.</a:t>
            </a:r>
            <a:endParaRPr lang="en-US" dirty="0">
              <a:latin typeface="Arial" pitchFamily="-83" charset="0"/>
            </a:endParaRPr>
          </a:p>
        </p:txBody>
      </p:sp>
    </p:spTree>
    <p:extLst>
      <p:ext uri="{BB962C8B-B14F-4D97-AF65-F5344CB8AC3E}">
        <p14:creationId xmlns:p14="http://schemas.microsoft.com/office/powerpoint/2010/main" val="164900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CF56790-C034-7C4B-91B1-84B56BB54B07}" type="slidenum">
              <a:rPr lang="en-US">
                <a:latin typeface="Arial" pitchFamily="-83" charset="0"/>
              </a:rPr>
              <a:pPr/>
              <a:t>17</a:t>
            </a:fld>
            <a:endParaRPr lang="en-US">
              <a:latin typeface="Arial" pitchFamily="-83"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a:latin typeface="Arial" pitchFamily="-83" charset="0"/>
              </a:rPr>
              <a:t>Atomic number is the number of protons of an</a:t>
            </a:r>
            <a:r>
              <a:rPr lang="en-US" baseline="0" dirty="0">
                <a:latin typeface="Arial" pitchFamily="-83" charset="0"/>
              </a:rPr>
              <a:t> atom.</a:t>
            </a:r>
          </a:p>
          <a:p>
            <a:pPr eaLnBrk="1" hangingPunct="1"/>
            <a:r>
              <a:rPr lang="en-US" baseline="0" dirty="0">
                <a:latin typeface="Arial" pitchFamily="-83" charset="0"/>
              </a:rPr>
              <a:t>Atomic mass is the mass of the atom which is roughly the number of protons and neutrons that make up the atom. They are usually written like this. Each element is identified by a letter code. With the atomic number as a superscript and the atomic mass as the number below the elements symbol.</a:t>
            </a:r>
            <a:endParaRPr lang="en-US" dirty="0">
              <a:latin typeface="Arial" pitchFamily="-83" charset="0"/>
            </a:endParaRPr>
          </a:p>
        </p:txBody>
      </p:sp>
    </p:spTree>
    <p:extLst>
      <p:ext uri="{BB962C8B-B14F-4D97-AF65-F5344CB8AC3E}">
        <p14:creationId xmlns:p14="http://schemas.microsoft.com/office/powerpoint/2010/main" val="88903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CF56790-C034-7C4B-91B1-84B56BB54B07}" type="slidenum">
              <a:rPr lang="en-US">
                <a:latin typeface="Arial" pitchFamily="-83" charset="0"/>
              </a:rPr>
              <a:pPr/>
              <a:t>18</a:t>
            </a:fld>
            <a:endParaRPr lang="en-US">
              <a:latin typeface="Arial" pitchFamily="-83"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dirty="0">
                <a:latin typeface="Arial" pitchFamily="-83" charset="0"/>
              </a:rPr>
              <a:t>Student work in small groups for 1-2 minutes to calculate the atomic mass and number of oxygen.</a:t>
            </a:r>
          </a:p>
        </p:txBody>
      </p:sp>
    </p:spTree>
    <p:extLst>
      <p:ext uri="{BB962C8B-B14F-4D97-AF65-F5344CB8AC3E}">
        <p14:creationId xmlns:p14="http://schemas.microsoft.com/office/powerpoint/2010/main" val="175215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Elements differ because they have a different number of protons. Oxygen is oxygen specifically because it has 8 protons in the nucleus of the atom. This quality</a:t>
            </a:r>
            <a:r>
              <a:rPr lang="en-US" baseline="0" dirty="0"/>
              <a:t> defines it at oxygen. Carbon is defined by having 6 protons in the nucleus of the atoms. If you add or </a:t>
            </a:r>
            <a:r>
              <a:rPr lang="en-US" baseline="0" dirty="0" err="1"/>
              <a:t>sustract</a:t>
            </a:r>
            <a:r>
              <a:rPr lang="en-US" baseline="0" dirty="0"/>
              <a:t> protons from a nucleus you turn the element into a </a:t>
            </a:r>
            <a:r>
              <a:rPr lang="en-US" baseline="0" dirty="0" err="1"/>
              <a:t>differnent</a:t>
            </a:r>
            <a:r>
              <a:rPr lang="en-US" baseline="0" dirty="0"/>
              <a:t> element.</a:t>
            </a:r>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20</a:t>
            </a:fld>
            <a:endParaRPr lang="en-US"/>
          </a:p>
        </p:txBody>
      </p:sp>
    </p:spTree>
    <p:extLst>
      <p:ext uri="{BB962C8B-B14F-4D97-AF65-F5344CB8AC3E}">
        <p14:creationId xmlns:p14="http://schemas.microsoft.com/office/powerpoint/2010/main" val="55635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a:t>
            </a:r>
            <a:r>
              <a:rPr lang="en-US" baseline="0" dirty="0"/>
              <a:t> atomic number of major elements in living organism.</a:t>
            </a:r>
          </a:p>
          <a:p>
            <a:r>
              <a:rPr lang="en-US" baseline="0" dirty="0"/>
              <a:t>N, C, O. </a:t>
            </a:r>
            <a:endParaRPr lang="en-US" dirty="0"/>
          </a:p>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21</a:t>
            </a:fld>
            <a:endParaRPr lang="en-US" altLang="en-US"/>
          </a:p>
        </p:txBody>
      </p:sp>
    </p:spTree>
    <p:extLst>
      <p:ext uri="{BB962C8B-B14F-4D97-AF65-F5344CB8AC3E}">
        <p14:creationId xmlns:p14="http://schemas.microsoft.com/office/powerpoint/2010/main" val="2958090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83" charset="0"/>
              </a:rPr>
              <a:t>C12- 99%</a:t>
            </a:r>
          </a:p>
          <a:p>
            <a:pPr eaLnBrk="1" hangingPunct="1"/>
            <a:r>
              <a:rPr lang="en-US" dirty="0">
                <a:latin typeface="Arial" pitchFamily="-83" charset="0"/>
              </a:rPr>
              <a:t>C13 ~1% - stable, nucleus remains intact</a:t>
            </a:r>
          </a:p>
          <a:p>
            <a:pPr eaLnBrk="1" hangingPunct="1"/>
            <a:r>
              <a:rPr lang="en-US" dirty="0">
                <a:latin typeface="Arial" pitchFamily="-83" charset="0"/>
              </a:rPr>
              <a:t>C14 minute quantities- unstable, radioactive</a:t>
            </a:r>
          </a:p>
          <a:p>
            <a:pPr eaLnBrk="1" hangingPunct="1"/>
            <a:endParaRPr lang="en-US" dirty="0">
              <a:latin typeface="Arial" pitchFamily="-83" charset="0"/>
            </a:endParaRPr>
          </a:p>
          <a:p>
            <a:pPr eaLnBrk="1" hangingPunct="1"/>
            <a:r>
              <a:rPr lang="en-US" dirty="0">
                <a:latin typeface="Arial" pitchFamily="-83" charset="0"/>
              </a:rPr>
              <a:t>Unstable nucleus - emits energy and particles when it decays</a:t>
            </a:r>
          </a:p>
          <a:p>
            <a:pPr eaLnBrk="1" hangingPunct="1"/>
            <a:r>
              <a:rPr lang="en-US" dirty="0">
                <a:latin typeface="Arial" pitchFamily="-83" charset="0"/>
              </a:rPr>
              <a:t>Decay transforms into a different element</a:t>
            </a:r>
          </a:p>
          <a:p>
            <a:pPr eaLnBrk="1" hangingPunct="1"/>
            <a:endParaRPr lang="en-US" dirty="0">
              <a:latin typeface="Arial" pitchFamily="-83" charset="0"/>
            </a:endParaRPr>
          </a:p>
          <a:p>
            <a:pPr eaLnBrk="1" hangingPunct="1"/>
            <a:r>
              <a:rPr lang="en-US" dirty="0">
                <a:latin typeface="Arial" pitchFamily="-83" charset="0"/>
              </a:rPr>
              <a:t>Decay occurs at a fixed half life</a:t>
            </a:r>
          </a:p>
          <a:p>
            <a:pPr lvl="1" eaLnBrk="1" hangingPunct="1"/>
            <a:r>
              <a:rPr lang="en-US" dirty="0">
                <a:latin typeface="Arial" pitchFamily="-83" charset="0"/>
                <a:ea typeface="ＭＳ Ｐゴシック" pitchFamily="-83" charset="-128"/>
              </a:rPr>
              <a:t>Time for 50% of radioactive atoms to decay</a:t>
            </a:r>
          </a:p>
          <a:p>
            <a:pPr eaLnBrk="1" hangingPunct="1"/>
            <a:r>
              <a:rPr lang="en-US" dirty="0">
                <a:latin typeface="Arial" pitchFamily="-83" charset="0"/>
              </a:rPr>
              <a:t>C14 to N14, proton # changes</a:t>
            </a:r>
          </a:p>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22</a:t>
            </a:fld>
            <a:endParaRPr lang="en-US" altLang="en-US"/>
          </a:p>
        </p:txBody>
      </p:sp>
    </p:spTree>
    <p:extLst>
      <p:ext uri="{BB962C8B-B14F-4D97-AF65-F5344CB8AC3E}">
        <p14:creationId xmlns:p14="http://schemas.microsoft.com/office/powerpoint/2010/main" val="261872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2EFBAB73-BD06-9C4E-80F8-42F6519CDCF2}" type="slidenum">
              <a:rPr lang="en-US">
                <a:latin typeface="Times" pitchFamily="-83" charset="0"/>
              </a:rPr>
              <a:pPr/>
              <a:t>2</a:t>
            </a:fld>
            <a:endParaRPr lang="en-US">
              <a:latin typeface="Times" pitchFamily="-83"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normAutofit fontScale="62500" lnSpcReduction="20000"/>
          </a:bodyPr>
          <a:lstStyle/>
          <a:p>
            <a:pPr eaLnBrk="1" hangingPunct="1">
              <a:spcBef>
                <a:spcPct val="10000"/>
              </a:spcBef>
              <a:buClr>
                <a:srgbClr val="800000"/>
              </a:buClr>
              <a:buFont typeface="Wingdings" pitchFamily="-83" charset="2"/>
              <a:buNone/>
            </a:pPr>
            <a:r>
              <a:rPr lang="en-US" sz="3000" b="1" i="1" dirty="0">
                <a:latin typeface="Times New Roman" pitchFamily="-83" charset="0"/>
              </a:rPr>
              <a:t>Why study chemistry in a bio class?</a:t>
            </a:r>
          </a:p>
          <a:p>
            <a:pPr eaLnBrk="1" hangingPunct="1">
              <a:buClr>
                <a:srgbClr val="006600"/>
              </a:buClr>
              <a:buSzPct val="85000"/>
              <a:buFont typeface="Wingdings" pitchFamily="-83" charset="2"/>
              <a:buChar char="Ø"/>
            </a:pPr>
            <a:r>
              <a:rPr lang="en-US" sz="3000" b="1" dirty="0"/>
              <a:t>living things made of cells</a:t>
            </a:r>
            <a:endParaRPr lang="en-US" sz="3000" b="1" dirty="0">
              <a:solidFill>
                <a:srgbClr val="0000CC"/>
              </a:solidFill>
            </a:endParaRPr>
          </a:p>
          <a:p>
            <a:pPr lvl="1" eaLnBrk="1" hangingPunct="1">
              <a:spcBef>
                <a:spcPct val="10000"/>
              </a:spcBef>
            </a:pPr>
            <a:r>
              <a:rPr lang="en-US" sz="3000" b="1" dirty="0">
                <a:solidFill>
                  <a:srgbClr val="0000CC"/>
                </a:solidFill>
                <a:ea typeface="ＭＳ Ｐゴシック" pitchFamily="-83" charset="-128"/>
              </a:rPr>
              <a:t>Cells</a:t>
            </a:r>
            <a:r>
              <a:rPr lang="en-US" sz="3000" b="1" dirty="0">
                <a:ea typeface="ＭＳ Ｐゴシック" pitchFamily="-83" charset="-128"/>
              </a:rPr>
              <a:t> made of molecules</a:t>
            </a:r>
            <a:endParaRPr lang="en-US" sz="3000" b="1" baseline="30000" dirty="0">
              <a:solidFill>
                <a:srgbClr val="0000CC"/>
              </a:solidFill>
              <a:ea typeface="ＭＳ Ｐゴシック" pitchFamily="-83" charset="-128"/>
            </a:endParaRPr>
          </a:p>
          <a:p>
            <a:pPr lvl="2" eaLnBrk="1" hangingPunct="1">
              <a:spcBef>
                <a:spcPct val="10000"/>
              </a:spcBef>
            </a:pPr>
            <a:r>
              <a:rPr lang="en-US" sz="3000" b="1" dirty="0">
                <a:solidFill>
                  <a:srgbClr val="0000CC"/>
                </a:solidFill>
                <a:ea typeface="ＭＳ Ｐゴシック" pitchFamily="-83" charset="-128"/>
              </a:rPr>
              <a:t>Molecules</a:t>
            </a:r>
            <a:r>
              <a:rPr lang="en-US" sz="3000" b="1" dirty="0">
                <a:ea typeface="ＭＳ Ｐゴシック" pitchFamily="-83" charset="-128"/>
              </a:rPr>
              <a:t> made of 2 or more </a:t>
            </a:r>
            <a:r>
              <a:rPr lang="en-US" sz="3000" b="1" dirty="0">
                <a:solidFill>
                  <a:srgbClr val="0000CC"/>
                </a:solidFill>
                <a:ea typeface="ＭＳ Ｐゴシック" pitchFamily="-83" charset="-128"/>
              </a:rPr>
              <a:t>atoms</a:t>
            </a:r>
            <a:r>
              <a:rPr lang="en-US" sz="3000" b="1" dirty="0">
                <a:ea typeface="ＭＳ Ｐゴシック" pitchFamily="-83" charset="-128"/>
              </a:rPr>
              <a:t> </a:t>
            </a:r>
            <a:r>
              <a:rPr lang="en-US" sz="3000" b="1" i="1" dirty="0">
                <a:latin typeface="Times New Roman" pitchFamily="-83" charset="0"/>
                <a:ea typeface="ＭＳ Ｐゴシック" pitchFamily="-83" charset="-128"/>
              </a:rPr>
              <a:t>held together by chemical bond</a:t>
            </a:r>
            <a:endParaRPr lang="en-US" sz="3000" b="1" i="1" baseline="30000" dirty="0">
              <a:solidFill>
                <a:srgbClr val="0000FF"/>
              </a:solidFill>
              <a:latin typeface="Times New Roman" pitchFamily="-83" charset="0"/>
              <a:ea typeface="ＭＳ Ｐゴシック" pitchFamily="-83" charset="-128"/>
            </a:endParaRPr>
          </a:p>
          <a:p>
            <a:pPr lvl="3" eaLnBrk="1" hangingPunct="1">
              <a:spcBef>
                <a:spcPct val="10000"/>
              </a:spcBef>
            </a:pPr>
            <a:r>
              <a:rPr lang="en-US" sz="3000" b="1" dirty="0">
                <a:ea typeface="ＭＳ Ｐゴシック" pitchFamily="-83" charset="-128"/>
              </a:rPr>
              <a:t> </a:t>
            </a:r>
            <a:r>
              <a:rPr lang="en-US" sz="3000" b="1" dirty="0">
                <a:solidFill>
                  <a:srgbClr val="0000FF"/>
                </a:solidFill>
                <a:ea typeface="ＭＳ Ｐゴシック" pitchFamily="-83" charset="-128"/>
              </a:rPr>
              <a:t>compounds</a:t>
            </a:r>
            <a:r>
              <a:rPr lang="en-US" sz="3000" b="1" dirty="0">
                <a:ea typeface="ＭＳ Ｐゴシック" pitchFamily="-83" charset="-128"/>
              </a:rPr>
              <a:t> -molecules made of 2 or more different atoms</a:t>
            </a:r>
            <a:endParaRPr lang="en-US" sz="3000" b="1" dirty="0">
              <a:solidFill>
                <a:srgbClr val="0000FF"/>
              </a:solidFill>
              <a:ea typeface="ＭＳ Ｐゴシック" pitchFamily="-83" charset="-128"/>
            </a:endParaRPr>
          </a:p>
          <a:p>
            <a:pPr eaLnBrk="1" hangingPunct="1">
              <a:spcBef>
                <a:spcPct val="10000"/>
              </a:spcBef>
              <a:buClr>
                <a:srgbClr val="006600"/>
              </a:buClr>
              <a:buSzPct val="85000"/>
              <a:buFont typeface="Wingdings" pitchFamily="-83" charset="2"/>
              <a:buChar char="Ø"/>
            </a:pPr>
            <a:r>
              <a:rPr lang="en-US" sz="3000" b="1" dirty="0">
                <a:solidFill>
                  <a:srgbClr val="0000FF"/>
                </a:solidFill>
              </a:rPr>
              <a:t>organic</a:t>
            </a:r>
            <a:r>
              <a:rPr lang="en-US" sz="3000" b="1" dirty="0"/>
              <a:t> compounds </a:t>
            </a:r>
            <a:r>
              <a:rPr lang="en-US" sz="2400" b="1" dirty="0"/>
              <a:t>(</a:t>
            </a:r>
            <a:r>
              <a:rPr lang="en-US" sz="2400" b="1" i="1" dirty="0" err="1"/>
              <a:t>biomolecules</a:t>
            </a:r>
            <a:r>
              <a:rPr lang="en-US" sz="2400" b="1" dirty="0"/>
              <a:t>)</a:t>
            </a:r>
          </a:p>
          <a:p>
            <a:pPr lvl="1" eaLnBrk="1" hangingPunct="1">
              <a:spcBef>
                <a:spcPct val="10000"/>
              </a:spcBef>
            </a:pPr>
            <a:r>
              <a:rPr lang="en-US" sz="3000" b="1" dirty="0">
                <a:ea typeface="ＭＳ Ｐゴシック" pitchFamily="-83" charset="-128"/>
              </a:rPr>
              <a:t>mostly atoms: </a:t>
            </a:r>
            <a:r>
              <a:rPr lang="en-US" sz="3000" b="1" dirty="0">
                <a:solidFill>
                  <a:srgbClr val="800000"/>
                </a:solidFill>
                <a:ea typeface="ＭＳ Ｐゴシック" pitchFamily="-83" charset="-128"/>
              </a:rPr>
              <a:t>O, C, H,</a:t>
            </a:r>
            <a:r>
              <a:rPr lang="en-US" sz="3000" b="1" dirty="0">
                <a:ea typeface="ＭＳ Ｐゴシック" pitchFamily="-83" charset="-128"/>
              </a:rPr>
              <a:t> </a:t>
            </a:r>
            <a:r>
              <a:rPr lang="en-US" sz="3000" b="1" dirty="0">
                <a:solidFill>
                  <a:srgbClr val="800000"/>
                </a:solidFill>
                <a:ea typeface="ＭＳ Ｐゴシック" pitchFamily="-83" charset="-128"/>
              </a:rPr>
              <a:t>N,</a:t>
            </a:r>
            <a:r>
              <a:rPr lang="en-US" sz="3000" b="1" dirty="0">
                <a:ea typeface="ＭＳ Ｐゴシック" pitchFamily="-83" charset="-128"/>
              </a:rPr>
              <a:t> P,S</a:t>
            </a:r>
          </a:p>
          <a:p>
            <a:pPr lvl="1" eaLnBrk="1" hangingPunct="1">
              <a:spcBef>
                <a:spcPct val="10000"/>
              </a:spcBef>
            </a:pPr>
            <a:endParaRPr lang="en-US" sz="3000" b="1" dirty="0">
              <a:ea typeface="ＭＳ Ｐゴシック" pitchFamily="-83" charset="-128"/>
            </a:endParaRPr>
          </a:p>
          <a:p>
            <a:pPr lvl="1" eaLnBrk="1" hangingPunct="1">
              <a:spcBef>
                <a:spcPct val="10000"/>
              </a:spcBef>
            </a:pPr>
            <a:r>
              <a:rPr lang="en-US" sz="3000" b="1" dirty="0">
                <a:ea typeface="ＭＳ Ｐゴシック" pitchFamily="-83" charset="-128"/>
              </a:rPr>
              <a:t>Structure </a:t>
            </a:r>
            <a:r>
              <a:rPr lang="en-US" sz="3000" b="1" dirty="0" err="1">
                <a:ea typeface="ＭＳ Ｐゴシック" pitchFamily="-83" charset="-128"/>
              </a:rPr>
              <a:t>dets</a:t>
            </a:r>
            <a:r>
              <a:rPr lang="en-US" sz="3000" b="1" dirty="0">
                <a:ea typeface="ＭＳ Ｐゴシック" pitchFamily="-83" charset="-128"/>
              </a:rPr>
              <a:t> function of molecules</a:t>
            </a:r>
          </a:p>
          <a:p>
            <a:pPr eaLnBrk="1" hangingPunct="1"/>
            <a:endParaRPr lang="en-US" dirty="0">
              <a:latin typeface="Times" pitchFamily="-83" charset="0"/>
            </a:endParaRPr>
          </a:p>
        </p:txBody>
      </p:sp>
    </p:spTree>
    <p:extLst>
      <p:ext uri="{BB962C8B-B14F-4D97-AF65-F5344CB8AC3E}">
        <p14:creationId xmlns:p14="http://schemas.microsoft.com/office/powerpoint/2010/main" val="50407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83" charset="0"/>
            </a:endParaRPr>
          </a:p>
          <a:p>
            <a:pPr eaLnBrk="1" hangingPunct="1"/>
            <a:r>
              <a:rPr lang="en-US" dirty="0">
                <a:latin typeface="Arial" pitchFamily="-83" charset="0"/>
              </a:rPr>
              <a:t>C12- 99%</a:t>
            </a:r>
          </a:p>
          <a:p>
            <a:pPr eaLnBrk="1" hangingPunct="1"/>
            <a:r>
              <a:rPr lang="en-US" dirty="0">
                <a:latin typeface="Arial" pitchFamily="-83" charset="0"/>
              </a:rPr>
              <a:t>C13 ~1% - stable, nucleus remains intact</a:t>
            </a:r>
          </a:p>
          <a:p>
            <a:pPr eaLnBrk="1" hangingPunct="1"/>
            <a:r>
              <a:rPr lang="en-US" dirty="0">
                <a:latin typeface="Arial" pitchFamily="-83" charset="0"/>
              </a:rPr>
              <a:t>C14 minute quantities- unstable, radioactive</a:t>
            </a:r>
          </a:p>
          <a:p>
            <a:pPr eaLnBrk="1" hangingPunct="1"/>
            <a:endParaRPr lang="en-US" dirty="0">
              <a:latin typeface="Arial" pitchFamily="-83" charset="0"/>
            </a:endParaRPr>
          </a:p>
          <a:p>
            <a:pPr eaLnBrk="1" hangingPunct="1"/>
            <a:r>
              <a:rPr lang="en-US" dirty="0">
                <a:latin typeface="Arial" pitchFamily="-83" charset="0"/>
              </a:rPr>
              <a:t>Unstable nucleus - emits energy and particles when it decays</a:t>
            </a:r>
          </a:p>
          <a:p>
            <a:pPr eaLnBrk="1" hangingPunct="1"/>
            <a:r>
              <a:rPr lang="en-US" dirty="0">
                <a:latin typeface="Arial" pitchFamily="-83" charset="0"/>
              </a:rPr>
              <a:t>Decay transforms into a different element</a:t>
            </a:r>
          </a:p>
          <a:p>
            <a:pPr eaLnBrk="1" hangingPunct="1"/>
            <a:endParaRPr lang="en-US" dirty="0">
              <a:latin typeface="Arial" pitchFamily="-83" charset="0"/>
            </a:endParaRPr>
          </a:p>
          <a:p>
            <a:pPr eaLnBrk="1" hangingPunct="1"/>
            <a:r>
              <a:rPr lang="en-US" dirty="0">
                <a:latin typeface="Arial" pitchFamily="-83" charset="0"/>
              </a:rPr>
              <a:t>Decay occurs at a fixed half life</a:t>
            </a:r>
          </a:p>
          <a:p>
            <a:pPr lvl="1" eaLnBrk="1" hangingPunct="1"/>
            <a:r>
              <a:rPr lang="en-US" dirty="0">
                <a:latin typeface="Arial" pitchFamily="-83" charset="0"/>
                <a:ea typeface="ＭＳ Ｐゴシック" pitchFamily="-83" charset="-128"/>
              </a:rPr>
              <a:t>Time for 50% of radioactive atoms to decay</a:t>
            </a:r>
          </a:p>
          <a:p>
            <a:pPr eaLnBrk="1" hangingPunct="1"/>
            <a:r>
              <a:rPr lang="en-US" dirty="0">
                <a:latin typeface="Arial" pitchFamily="-83" charset="0"/>
              </a:rPr>
              <a:t>C14 to N14, proton # changes</a:t>
            </a:r>
          </a:p>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23</a:t>
            </a:fld>
            <a:endParaRPr lang="en-US" altLang="en-US"/>
          </a:p>
        </p:txBody>
      </p:sp>
    </p:spTree>
    <p:extLst>
      <p:ext uri="{BB962C8B-B14F-4D97-AF65-F5344CB8AC3E}">
        <p14:creationId xmlns:p14="http://schemas.microsoft.com/office/powerpoint/2010/main" val="11911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83" charset="0"/>
            </a:endParaRPr>
          </a:p>
          <a:p>
            <a:pPr eaLnBrk="1" hangingPunct="1"/>
            <a:r>
              <a:rPr lang="en-US" dirty="0">
                <a:latin typeface="Arial" pitchFamily="-83" charset="0"/>
              </a:rPr>
              <a:t>C12- 99%</a:t>
            </a:r>
          </a:p>
          <a:p>
            <a:pPr eaLnBrk="1" hangingPunct="1"/>
            <a:r>
              <a:rPr lang="en-US" dirty="0">
                <a:latin typeface="Arial" pitchFamily="-83" charset="0"/>
              </a:rPr>
              <a:t>C13 ~1% - stable, nucleus remains intact</a:t>
            </a:r>
          </a:p>
          <a:p>
            <a:pPr eaLnBrk="1" hangingPunct="1"/>
            <a:r>
              <a:rPr lang="en-US" dirty="0">
                <a:latin typeface="Arial" pitchFamily="-83" charset="0"/>
              </a:rPr>
              <a:t>C14 minute quantities- unstable, radioactive</a:t>
            </a:r>
          </a:p>
          <a:p>
            <a:pPr eaLnBrk="1" hangingPunct="1"/>
            <a:endParaRPr lang="en-US" dirty="0">
              <a:latin typeface="Arial" pitchFamily="-83" charset="0"/>
            </a:endParaRPr>
          </a:p>
          <a:p>
            <a:pPr eaLnBrk="1" hangingPunct="1"/>
            <a:r>
              <a:rPr lang="en-US" dirty="0">
                <a:latin typeface="Arial" pitchFamily="-83" charset="0"/>
              </a:rPr>
              <a:t>Unstable nucleus - emits energy and particles when it decays</a:t>
            </a:r>
          </a:p>
          <a:p>
            <a:pPr eaLnBrk="1" hangingPunct="1"/>
            <a:r>
              <a:rPr lang="en-US" dirty="0">
                <a:latin typeface="Arial" pitchFamily="-83" charset="0"/>
              </a:rPr>
              <a:t>Decay transforms into a different element</a:t>
            </a:r>
          </a:p>
          <a:p>
            <a:pPr eaLnBrk="1" hangingPunct="1"/>
            <a:endParaRPr lang="en-US" dirty="0">
              <a:latin typeface="Arial" pitchFamily="-83" charset="0"/>
            </a:endParaRPr>
          </a:p>
          <a:p>
            <a:pPr eaLnBrk="1" hangingPunct="1"/>
            <a:r>
              <a:rPr lang="en-US" dirty="0">
                <a:latin typeface="Arial" pitchFamily="-83" charset="0"/>
              </a:rPr>
              <a:t>Decay occurs at a fixed half life</a:t>
            </a:r>
          </a:p>
          <a:p>
            <a:pPr lvl="1" eaLnBrk="1" hangingPunct="1"/>
            <a:r>
              <a:rPr lang="en-US" dirty="0">
                <a:latin typeface="Arial" pitchFamily="-83" charset="0"/>
                <a:ea typeface="ＭＳ Ｐゴシック" pitchFamily="-83" charset="-128"/>
              </a:rPr>
              <a:t>Time for 50% of radioactive atoms to decay</a:t>
            </a:r>
          </a:p>
          <a:p>
            <a:pPr eaLnBrk="1" hangingPunct="1"/>
            <a:r>
              <a:rPr lang="en-US" dirty="0">
                <a:latin typeface="Arial" pitchFamily="-83" charset="0"/>
              </a:rPr>
              <a:t>C14 to N14, proton # changes</a:t>
            </a:r>
          </a:p>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24</a:t>
            </a:fld>
            <a:endParaRPr lang="en-US" altLang="en-US"/>
          </a:p>
        </p:txBody>
      </p:sp>
    </p:spTree>
    <p:extLst>
      <p:ext uri="{BB962C8B-B14F-4D97-AF65-F5344CB8AC3E}">
        <p14:creationId xmlns:p14="http://schemas.microsoft.com/office/powerpoint/2010/main" val="586170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DB5022A-52CC-3140-B954-7690565925B1}" type="slidenum">
              <a:rPr lang="en-US">
                <a:latin typeface="Arial" pitchFamily="-83" charset="0"/>
              </a:rPr>
              <a:pPr/>
              <a:t>26</a:t>
            </a:fld>
            <a:endParaRPr lang="en-US">
              <a:latin typeface="Arial" pitchFamily="-83"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a:latin typeface="Arial" pitchFamily="-83" charset="0"/>
              </a:rPr>
              <a:t>Electrons</a:t>
            </a:r>
            <a:r>
              <a:rPr lang="en-US" baseline="0" dirty="0">
                <a:latin typeface="Arial" pitchFamily="-83" charset="0"/>
              </a:rPr>
              <a:t> are not unstructured around an atom’s nucleus. The arrangement of electrons around the nucleus impart unique chemical properties to different elements.</a:t>
            </a:r>
          </a:p>
          <a:p>
            <a:pPr eaLnBrk="1" hangingPunct="1"/>
            <a:endParaRPr lang="en-US" baseline="0" dirty="0">
              <a:latin typeface="Arial" pitchFamily="-83" charset="0"/>
            </a:endParaRPr>
          </a:p>
          <a:p>
            <a:pPr eaLnBrk="1" hangingPunct="1"/>
            <a:r>
              <a:rPr lang="en-US" baseline="0" dirty="0">
                <a:latin typeface="Arial" pitchFamily="-83" charset="0"/>
              </a:rPr>
              <a:t>Electrons must be located within an electron shell. There are multiple electron shells each with a characteristic distance from the atom’s nucleus.</a:t>
            </a:r>
            <a:endParaRPr lang="en-US" dirty="0">
              <a:latin typeface="Arial" pitchFamily="-83" charset="0"/>
            </a:endParaRPr>
          </a:p>
        </p:txBody>
      </p:sp>
    </p:spTree>
    <p:extLst>
      <p:ext uri="{BB962C8B-B14F-4D97-AF65-F5344CB8AC3E}">
        <p14:creationId xmlns:p14="http://schemas.microsoft.com/office/powerpoint/2010/main" val="1782096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xfrm>
            <a:off x="1143000" y="685800"/>
            <a:ext cx="4572000" cy="3429000"/>
          </a:xfrm>
          <a:prstGeom prst="rect">
            <a:avLst/>
          </a:prstGeom>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a:cs typeface="Times New Roman"/>
              </a:rPr>
              <a:t>Figure 2.5b-0 </a:t>
            </a:r>
            <a:r>
              <a:rPr lang="en-US" sz="1200" b="0" i="0" u="none" strike="noStrike" kern="1200" dirty="0">
                <a:solidFill>
                  <a:schemeClr val="tx1"/>
                </a:solidFill>
                <a:effectLst/>
                <a:latin typeface="Times" pitchFamily="84" charset="0"/>
                <a:ea typeface="ＭＳ Ｐゴシック" charset="0"/>
                <a:cs typeface="ＭＳ Ｐゴシック" charset="0"/>
              </a:rPr>
              <a:t>The electron distribution diagrams of the first 18 elements in the periodic table</a:t>
            </a:r>
            <a:r>
              <a:rPr lang="en-US" dirty="0"/>
              <a:t>   </a:t>
            </a:r>
          </a:p>
          <a:p>
            <a:pPr eaLnBrk="1" hangingPunct="1"/>
            <a:endParaRPr lang="en-US" dirty="0"/>
          </a:p>
          <a:p>
            <a:pPr eaLnBrk="1" hangingPunct="1"/>
            <a:r>
              <a:rPr lang="en-US" dirty="0"/>
              <a:t>The number of </a:t>
            </a:r>
            <a:r>
              <a:rPr lang="en-US" dirty="0" err="1"/>
              <a:t>electons</a:t>
            </a:r>
            <a:r>
              <a:rPr lang="en-US" dirty="0"/>
              <a:t> in the outer shell determine the atom’s chemical</a:t>
            </a:r>
            <a:r>
              <a:rPr lang="en-US" baseline="0" dirty="0"/>
              <a:t> properties. Atom’s with open spaces in there electron shells are attracted to other atoms to fill their shells. Atom’s with filled electron shells are very stable and do no readily interact with other atoms.</a:t>
            </a:r>
            <a:endParaRPr lang="en-US" dirty="0">
              <a:latin typeface="Times New Roman"/>
              <a:cs typeface="Times New Roman"/>
            </a:endParaRPr>
          </a:p>
        </p:txBody>
      </p:sp>
    </p:spTree>
    <p:extLst>
      <p:ext uri="{BB962C8B-B14F-4D97-AF65-F5344CB8AC3E}">
        <p14:creationId xmlns:p14="http://schemas.microsoft.com/office/powerpoint/2010/main" val="48527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of neutrons = atomic mass – atomic #</a:t>
            </a:r>
          </a:p>
          <a:p>
            <a:endParaRPr lang="en-US" dirty="0"/>
          </a:p>
          <a:p>
            <a:r>
              <a:rPr lang="en-US" dirty="0"/>
              <a:t># electrons = # protons </a:t>
            </a:r>
            <a:r>
              <a:rPr lang="en-US"/>
              <a:t>- charge</a:t>
            </a:r>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28</a:t>
            </a:fld>
            <a:endParaRPr lang="en-US"/>
          </a:p>
        </p:txBody>
      </p:sp>
    </p:spTree>
    <p:extLst>
      <p:ext uri="{BB962C8B-B14F-4D97-AF65-F5344CB8AC3E}">
        <p14:creationId xmlns:p14="http://schemas.microsoft.com/office/powerpoint/2010/main" val="1402843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xfrm>
            <a:off x="1143000" y="685800"/>
            <a:ext cx="4572000" cy="3429000"/>
          </a:xfrm>
          <a:prstGeom prst="rect">
            <a:avLst/>
          </a:prstGeom>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a:cs typeface="Times New Roman"/>
              </a:rPr>
              <a:t>Figure 2.5b-0 </a:t>
            </a:r>
            <a:r>
              <a:rPr lang="en-US" sz="1200" b="0" i="0" u="none" strike="noStrike" kern="1200" dirty="0">
                <a:solidFill>
                  <a:schemeClr val="tx1"/>
                </a:solidFill>
                <a:effectLst/>
                <a:latin typeface="Times" pitchFamily="84" charset="0"/>
                <a:ea typeface="ＭＳ Ｐゴシック" charset="0"/>
                <a:cs typeface="ＭＳ Ｐゴシック" charset="0"/>
              </a:rPr>
              <a:t>The electron distribution diagrams of the first 18 elements in the periodic table</a:t>
            </a:r>
            <a:r>
              <a:rPr lang="en-US" dirty="0"/>
              <a:t>   </a:t>
            </a:r>
          </a:p>
          <a:p>
            <a:pPr eaLnBrk="1" hangingPunct="1"/>
            <a:endParaRPr lang="en-US" dirty="0"/>
          </a:p>
          <a:p>
            <a:pPr eaLnBrk="1" hangingPunct="1"/>
            <a:r>
              <a:rPr lang="en-US" dirty="0"/>
              <a:t>The number of </a:t>
            </a:r>
            <a:r>
              <a:rPr lang="en-US" dirty="0" err="1"/>
              <a:t>electons</a:t>
            </a:r>
            <a:r>
              <a:rPr lang="en-US" dirty="0"/>
              <a:t> in the outer shell determine the atom’s chemical</a:t>
            </a:r>
            <a:r>
              <a:rPr lang="en-US" baseline="0" dirty="0"/>
              <a:t> properties. Atom’s with open spaces in there electron shells are attracted to other atoms to fill their shells. Atom’s with filled electron shells are very stable and do no readily interact with other atoms.</a:t>
            </a:r>
            <a:endParaRPr lang="en-US" dirty="0">
              <a:latin typeface="Times New Roman"/>
              <a:cs typeface="Times New Roman"/>
            </a:endParaRPr>
          </a:p>
        </p:txBody>
      </p:sp>
    </p:spTree>
    <p:extLst>
      <p:ext uri="{BB962C8B-B14F-4D97-AF65-F5344CB8AC3E}">
        <p14:creationId xmlns:p14="http://schemas.microsoft.com/office/powerpoint/2010/main" val="2021851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chemical bonding. The hydrogen and oxygen are held together</a:t>
            </a:r>
            <a:r>
              <a:rPr lang="en-US" baseline="0" dirty="0"/>
              <a:t> by the bond and are not easily separated.</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30</a:t>
            </a:fld>
            <a:endParaRPr lang="en-US"/>
          </a:p>
        </p:txBody>
      </p:sp>
    </p:spTree>
    <p:extLst>
      <p:ext uri="{BB962C8B-B14F-4D97-AF65-F5344CB8AC3E}">
        <p14:creationId xmlns:p14="http://schemas.microsoft.com/office/powerpoint/2010/main" val="194399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a:t>
            </a:r>
            <a:r>
              <a:rPr lang="en-US" b="1" dirty="0"/>
              <a:t>covalent</a:t>
            </a:r>
            <a:r>
              <a:rPr lang="en-US" dirty="0"/>
              <a:t> </a:t>
            </a:r>
            <a:r>
              <a:rPr lang="en-US" b="1" dirty="0"/>
              <a:t>bond</a:t>
            </a:r>
            <a:r>
              <a:rPr lang="en-US" dirty="0"/>
              <a:t>, two atoms, each with an unpaired electron in its outer shell, actually </a:t>
            </a:r>
            <a:r>
              <a:rPr lang="en-US" i="1" dirty="0"/>
              <a:t>share</a:t>
            </a:r>
            <a:r>
              <a:rPr lang="en-US" dirty="0"/>
              <a:t> a pair of electrons. </a:t>
            </a:r>
          </a:p>
          <a:p>
            <a:r>
              <a:rPr lang="en-US" dirty="0"/>
              <a:t>Two or more atoms held together by covalent bonds form a </a:t>
            </a:r>
            <a:r>
              <a:rPr lang="en-US" b="1" dirty="0"/>
              <a:t>molecule</a:t>
            </a:r>
            <a:r>
              <a:rPr lang="en-US" dirty="0"/>
              <a:t>.</a:t>
            </a:r>
          </a:p>
          <a:p>
            <a:r>
              <a:rPr lang="en-US" dirty="0"/>
              <a:t>A covalent bond connects two hydrogen atoms in a molecule of the gas H</a:t>
            </a:r>
            <a:r>
              <a:rPr lang="en-US" baseline="-25000" dirty="0"/>
              <a:t>2</a:t>
            </a:r>
            <a:r>
              <a:rPr lang="en-US" dirty="0"/>
              <a:t>.</a:t>
            </a:r>
          </a:p>
          <a:p>
            <a:endParaRPr lang="en-US" dirty="0"/>
          </a:p>
          <a:p>
            <a:r>
              <a:rPr lang="en-US" dirty="0"/>
              <a:t>Extremely strong, hard to break once formed.</a:t>
            </a:r>
          </a:p>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31</a:t>
            </a:fld>
            <a:endParaRPr lang="en-US" altLang="en-US"/>
          </a:p>
        </p:txBody>
      </p:sp>
    </p:spTree>
    <p:extLst>
      <p:ext uri="{BB962C8B-B14F-4D97-AF65-F5344CB8AC3E}">
        <p14:creationId xmlns:p14="http://schemas.microsoft.com/office/powerpoint/2010/main" val="275562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F934A93-3BEE-BB45-918C-A8803BD32E1B}" type="slidenum">
              <a:rPr lang="en-US">
                <a:latin typeface="Arial" pitchFamily="-83" charset="0"/>
              </a:rPr>
              <a:pPr/>
              <a:t>32</a:t>
            </a:fld>
            <a:endParaRPr lang="en-US">
              <a:latin typeface="Arial" pitchFamily="-83"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b="1" dirty="0">
                <a:solidFill>
                  <a:srgbClr val="FF0000"/>
                </a:solidFill>
              </a:rPr>
              <a:t>Note: point out different notations. How models show the relationships.</a:t>
            </a:r>
          </a:p>
          <a:p>
            <a:r>
              <a:rPr lang="en-US" dirty="0"/>
              <a:t>Atoms in a covalently bonded molecule continually compete for shared electrons.</a:t>
            </a:r>
          </a:p>
          <a:p>
            <a:pPr lvl="1"/>
            <a:r>
              <a:rPr lang="en-US" dirty="0"/>
              <a:t>The attraction (pull) for shared electrons is called </a:t>
            </a:r>
            <a:r>
              <a:rPr lang="en-US" b="1" dirty="0"/>
              <a:t>electronegativity</a:t>
            </a:r>
            <a:r>
              <a:rPr lang="en-US" dirty="0"/>
              <a:t>.</a:t>
            </a:r>
          </a:p>
          <a:p>
            <a:pPr lvl="1"/>
            <a:r>
              <a:rPr lang="en-US" dirty="0"/>
              <a:t>More electronegative atoms pull harder.</a:t>
            </a:r>
          </a:p>
          <a:p>
            <a:endParaRPr lang="en-US" dirty="0"/>
          </a:p>
          <a:p>
            <a:r>
              <a:rPr lang="en-US" dirty="0"/>
              <a:t>In molecules of only one element, the pull toward each atom is equal, because each atom has the same electronegativity.</a:t>
            </a:r>
          </a:p>
          <a:p>
            <a:r>
              <a:rPr lang="en-US" dirty="0"/>
              <a:t>The bonds formed are called </a:t>
            </a:r>
            <a:r>
              <a:rPr lang="en-US" b="1" dirty="0"/>
              <a:t>nonpolar covalent bonds</a:t>
            </a:r>
            <a:r>
              <a:rPr lang="en-US" dirty="0"/>
              <a:t>.</a:t>
            </a:r>
          </a:p>
        </p:txBody>
      </p:sp>
    </p:spTree>
    <p:extLst>
      <p:ext uri="{BB962C8B-B14F-4D97-AF65-F5344CB8AC3E}">
        <p14:creationId xmlns:p14="http://schemas.microsoft.com/office/powerpoint/2010/main" val="742192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F934A93-3BEE-BB45-918C-A8803BD32E1B}" type="slidenum">
              <a:rPr lang="en-US">
                <a:latin typeface="Arial" pitchFamily="-83" charset="0"/>
              </a:rPr>
              <a:pPr/>
              <a:t>33</a:t>
            </a:fld>
            <a:endParaRPr lang="en-US">
              <a:latin typeface="Arial" pitchFamily="-83"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b="1" dirty="0">
                <a:solidFill>
                  <a:srgbClr val="FF0000"/>
                </a:solidFill>
              </a:rPr>
              <a:t>Note: point out different notations. How models show the relationships.</a:t>
            </a:r>
          </a:p>
          <a:p>
            <a:r>
              <a:rPr lang="en-US" dirty="0"/>
              <a:t>Atoms in a covalently bonded molecule continually compete for shared electrons.</a:t>
            </a:r>
          </a:p>
          <a:p>
            <a:pPr lvl="1"/>
            <a:r>
              <a:rPr lang="en-US" dirty="0"/>
              <a:t>The attraction (pull) for shared electrons is called </a:t>
            </a:r>
            <a:r>
              <a:rPr lang="en-US" b="1" dirty="0"/>
              <a:t>electronegativity</a:t>
            </a:r>
            <a:r>
              <a:rPr lang="en-US" dirty="0"/>
              <a:t>.</a:t>
            </a:r>
          </a:p>
          <a:p>
            <a:pPr lvl="1"/>
            <a:r>
              <a:rPr lang="en-US" dirty="0"/>
              <a:t>More electronegative atoms pull harder.</a:t>
            </a:r>
          </a:p>
          <a:p>
            <a:pPr lvl="1"/>
            <a:endParaRPr lang="en-US" dirty="0"/>
          </a:p>
          <a:p>
            <a:r>
              <a:rPr lang="en-US" dirty="0"/>
              <a:t>Water has atoms with different </a:t>
            </a:r>
            <a:r>
              <a:rPr lang="en-US" dirty="0" err="1"/>
              <a:t>electronegativities</a:t>
            </a:r>
            <a:r>
              <a:rPr lang="en-US" dirty="0"/>
              <a:t>.</a:t>
            </a:r>
          </a:p>
          <a:p>
            <a:pPr lvl="1"/>
            <a:r>
              <a:rPr lang="en-US" dirty="0"/>
              <a:t>Oxygen attracts the shared electrons more strongly than hydrogen.</a:t>
            </a:r>
          </a:p>
          <a:p>
            <a:pPr lvl="1"/>
            <a:r>
              <a:rPr lang="en-US" dirty="0"/>
              <a:t>So the shared electrons spend more time near oxygen.</a:t>
            </a:r>
          </a:p>
          <a:p>
            <a:pPr lvl="1"/>
            <a:r>
              <a:rPr lang="en-US" dirty="0"/>
              <a:t>The oxygen atom has a slightly negative charge and the hydrogen atoms have a slightly positive charge. </a:t>
            </a:r>
          </a:p>
          <a:p>
            <a:pPr lvl="1"/>
            <a:r>
              <a:rPr lang="en-US" dirty="0"/>
              <a:t>The result is a </a:t>
            </a:r>
            <a:r>
              <a:rPr lang="en-US" b="1" dirty="0"/>
              <a:t>polar covalent bond</a:t>
            </a:r>
            <a:r>
              <a:rPr lang="en-US" dirty="0"/>
              <a:t>.</a:t>
            </a:r>
          </a:p>
          <a:p>
            <a:pPr lvl="1"/>
            <a:endParaRPr lang="en-US" dirty="0"/>
          </a:p>
        </p:txBody>
      </p:sp>
    </p:spTree>
    <p:extLst>
      <p:ext uri="{BB962C8B-B14F-4D97-AF65-F5344CB8AC3E}">
        <p14:creationId xmlns:p14="http://schemas.microsoft.com/office/powerpoint/2010/main" val="182254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2EFBAB73-BD06-9C4E-80F8-42F6519CDCF2}" type="slidenum">
              <a:rPr lang="en-US">
                <a:latin typeface="Times" pitchFamily="-83" charset="0"/>
              </a:rPr>
              <a:pPr/>
              <a:t>3</a:t>
            </a:fld>
            <a:endParaRPr lang="en-US">
              <a:latin typeface="Times" pitchFamily="-83"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a:t>Get students to provide answers.</a:t>
            </a:r>
          </a:p>
          <a:p>
            <a:pPr lvl="1"/>
            <a:endParaRPr lang="en-US" dirty="0"/>
          </a:p>
          <a:p>
            <a:pPr lvl="1"/>
            <a:endParaRPr lang="en-US" dirty="0"/>
          </a:p>
          <a:p>
            <a:pPr eaLnBrk="1" hangingPunct="1"/>
            <a:endParaRPr lang="en-US" dirty="0">
              <a:latin typeface="Times" pitchFamily="-83" charset="0"/>
            </a:endParaRPr>
          </a:p>
        </p:txBody>
      </p:sp>
    </p:spTree>
    <p:extLst>
      <p:ext uri="{BB962C8B-B14F-4D97-AF65-F5344CB8AC3E}">
        <p14:creationId xmlns:p14="http://schemas.microsoft.com/office/powerpoint/2010/main" val="668984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215F2A3-8413-4647-A871-94E02CCFFCD4}" type="slidenum">
              <a:rPr lang="en-US">
                <a:latin typeface="Arial" pitchFamily="-83" charset="0"/>
              </a:rPr>
              <a:pPr/>
              <a:t>34</a:t>
            </a:fld>
            <a:endParaRPr lang="en-US">
              <a:latin typeface="Arial" pitchFamily="-83"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u="sng" dirty="0"/>
              <a:t>Charge</a:t>
            </a:r>
            <a:r>
              <a:rPr lang="en-US" sz="1200" dirty="0"/>
              <a:t> = # of protons - # of electrons</a:t>
            </a:r>
          </a:p>
          <a:p>
            <a:endParaRPr lang="en-US" dirty="0"/>
          </a:p>
          <a:p>
            <a:r>
              <a:rPr lang="en-US" dirty="0"/>
              <a:t>An ion is an atom or molecule with an electrical charge resulting from gain or loss of one or more electrons.</a:t>
            </a:r>
          </a:p>
          <a:p>
            <a:pPr lvl="1"/>
            <a:r>
              <a:rPr lang="en-US" dirty="0"/>
              <a:t>When an electron is lost, a positive charge results.</a:t>
            </a:r>
          </a:p>
          <a:p>
            <a:pPr lvl="1"/>
            <a:r>
              <a:rPr lang="en-US" dirty="0"/>
              <a:t>When an electron is gained, a negative charge results.</a:t>
            </a:r>
          </a:p>
          <a:p>
            <a:r>
              <a:rPr lang="en-US" dirty="0"/>
              <a:t>Two ions with opposite charges attract each other.</a:t>
            </a:r>
          </a:p>
          <a:p>
            <a:pPr lvl="1"/>
            <a:r>
              <a:rPr lang="en-US" dirty="0"/>
              <a:t>When the attraction holds the ions together, it is called an </a:t>
            </a:r>
            <a:r>
              <a:rPr lang="en-US" b="1" dirty="0"/>
              <a:t>ionic</a:t>
            </a:r>
            <a:r>
              <a:rPr lang="en-US" dirty="0"/>
              <a:t> </a:t>
            </a:r>
            <a:r>
              <a:rPr lang="en-US" b="1" dirty="0"/>
              <a:t>bond</a:t>
            </a:r>
            <a:r>
              <a:rPr lang="en-US" dirty="0"/>
              <a:t>.</a:t>
            </a:r>
          </a:p>
          <a:p>
            <a:pPr lvl="1"/>
            <a:r>
              <a:rPr lang="en-US" b="1" dirty="0"/>
              <a:t>Salt</a:t>
            </a:r>
            <a:r>
              <a:rPr lang="en-US" dirty="0"/>
              <a:t> is a synonym for an ionic compound.</a:t>
            </a:r>
          </a:p>
          <a:p>
            <a:pPr eaLnBrk="1" hangingPunct="1"/>
            <a:endParaRPr lang="en-US" baseline="0" dirty="0">
              <a:latin typeface="Arial" pitchFamily="-83" charset="0"/>
            </a:endParaRPr>
          </a:p>
          <a:p>
            <a:pPr eaLnBrk="1" hangingPunct="1"/>
            <a:r>
              <a:rPr lang="en-US" dirty="0">
                <a:latin typeface="Arial" pitchFamily="-83" charset="0"/>
              </a:rPr>
              <a:t>Much weaker bonds. Fairly easy to break apart.</a:t>
            </a:r>
          </a:p>
        </p:txBody>
      </p:sp>
    </p:spTree>
    <p:extLst>
      <p:ext uri="{BB962C8B-B14F-4D97-AF65-F5344CB8AC3E}">
        <p14:creationId xmlns:p14="http://schemas.microsoft.com/office/powerpoint/2010/main" val="1282021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BE2D7C1-947C-9249-B52D-7691C296F6BB}" type="slidenum">
              <a:rPr lang="en-US">
                <a:latin typeface="Arial" pitchFamily="-83" charset="0"/>
              </a:rPr>
              <a:pPr/>
              <a:t>35</a:t>
            </a:fld>
            <a:endParaRPr lang="en-US">
              <a:latin typeface="Arial" pitchFamily="-83"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dirty="0"/>
              <a:t>In living organisms, most of the strong chemical bonds are covalent, linking atoms to form a cell’s molecules.</a:t>
            </a:r>
          </a:p>
          <a:p>
            <a:r>
              <a:rPr lang="en-US" dirty="0"/>
              <a:t>Crucial to the functioning of a cell are weaker bonds within and between molecules.</a:t>
            </a:r>
          </a:p>
          <a:p>
            <a:r>
              <a:rPr lang="en-US" dirty="0"/>
              <a:t>One of the most important types of weak bonds is the </a:t>
            </a:r>
            <a:r>
              <a:rPr lang="en-US" b="1" dirty="0"/>
              <a:t>hydrogen</a:t>
            </a:r>
            <a:r>
              <a:rPr lang="en-US" dirty="0"/>
              <a:t> </a:t>
            </a:r>
            <a:r>
              <a:rPr lang="en-US" b="1" dirty="0"/>
              <a:t>bond</a:t>
            </a:r>
            <a:r>
              <a:rPr lang="en-US" dirty="0"/>
              <a:t>, which is best illustrated with water molecules. </a:t>
            </a:r>
          </a:p>
          <a:p>
            <a:pPr eaLnBrk="1" hangingPunct="1"/>
            <a:r>
              <a:rPr lang="en-US" dirty="0">
                <a:latin typeface="Arial" pitchFamily="-83" charset="0"/>
              </a:rPr>
              <a:t>Very weak bonds. When</a:t>
            </a:r>
            <a:r>
              <a:rPr lang="en-US" baseline="0" dirty="0">
                <a:latin typeface="Arial" pitchFamily="-83" charset="0"/>
              </a:rPr>
              <a:t> a molecule with a polar covalent charge has a slightly positively charged hydrogen atoms with attracts other slightly negatively charged atoms.</a:t>
            </a:r>
          </a:p>
          <a:p>
            <a:pPr eaLnBrk="1" hangingPunct="1"/>
            <a:endParaRPr lang="en-US" baseline="0" dirty="0">
              <a:latin typeface="Arial" pitchFamily="-8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This partial positive charge allows each hydrogen to be attracted to a nearby atom that has a partial negative charge. </a:t>
            </a:r>
          </a:p>
          <a:p>
            <a:pPr eaLnBrk="1" hangingPunct="1"/>
            <a:endParaRPr lang="en-US" dirty="0">
              <a:latin typeface="Arial" pitchFamily="-83" charset="0"/>
            </a:endParaRPr>
          </a:p>
        </p:txBody>
      </p:sp>
    </p:spTree>
    <p:extLst>
      <p:ext uri="{BB962C8B-B14F-4D97-AF65-F5344CB8AC3E}">
        <p14:creationId xmlns:p14="http://schemas.microsoft.com/office/powerpoint/2010/main" val="1249613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DCD30D6E-A4E7-4899-ADC8-AD5837559069}" type="slidenum">
              <a:rPr lang="en-US" altLang="en-US">
                <a:cs typeface="Arial" panose="020B0604020202020204" pitchFamily="34" charset="0"/>
              </a:rPr>
              <a:pPr algn="r">
                <a:spcBef>
                  <a:spcPct val="0"/>
                </a:spcBef>
              </a:pPr>
              <a:t>36</a:t>
            </a:fld>
            <a:endParaRPr lang="en-US" altLang="en-US">
              <a:cs typeface="Arial" panose="020B0604020202020204" pitchFamily="34" charset="0"/>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Answer: a</a:t>
            </a:r>
          </a:p>
        </p:txBody>
      </p:sp>
    </p:spTree>
    <p:extLst>
      <p:ext uri="{BB962C8B-B14F-4D97-AF65-F5344CB8AC3E}">
        <p14:creationId xmlns:p14="http://schemas.microsoft.com/office/powerpoint/2010/main" val="1318765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and contrast strong and weak bonds. Emphasize</a:t>
            </a:r>
            <a:r>
              <a:rPr lang="en-US" baseline="0" dirty="0"/>
              <a:t> that both are essential for functioning in living organisms.</a:t>
            </a:r>
          </a:p>
          <a:p>
            <a:endParaRPr lang="en-US" baseline="0" dirty="0"/>
          </a:p>
          <a:p>
            <a:r>
              <a:rPr lang="en-US" baseline="0" dirty="0"/>
              <a:t>This slide could use some reorganization or </a:t>
            </a:r>
            <a:r>
              <a:rPr lang="en-US" baseline="0" dirty="0" err="1"/>
              <a:t>clarifiication</a:t>
            </a:r>
            <a:r>
              <a:rPr lang="en-US" baseline="0" dirty="0"/>
              <a:t>. I feel like its clunky.</a:t>
            </a:r>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37</a:t>
            </a:fld>
            <a:endParaRPr lang="en-US"/>
          </a:p>
        </p:txBody>
      </p:sp>
    </p:spTree>
    <p:extLst>
      <p:ext uri="{BB962C8B-B14F-4D97-AF65-F5344CB8AC3E}">
        <p14:creationId xmlns:p14="http://schemas.microsoft.com/office/powerpoint/2010/main" val="1954362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there are 4 hydrogen</a:t>
            </a:r>
            <a:r>
              <a:rPr lang="en-US" baseline="0" dirty="0"/>
              <a:t> atoms</a:t>
            </a:r>
            <a:r>
              <a:rPr lang="en-US" dirty="0"/>
              <a:t> before the reaction and 4 after,</a:t>
            </a:r>
            <a:r>
              <a:rPr lang="en-US" baseline="0" dirty="0"/>
              <a:t> 2 oxygen atoms before and 2 after.</a:t>
            </a:r>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39</a:t>
            </a:fld>
            <a:endParaRPr lang="en-US"/>
          </a:p>
        </p:txBody>
      </p:sp>
    </p:spTree>
    <p:extLst>
      <p:ext uri="{BB962C8B-B14F-4D97-AF65-F5344CB8AC3E}">
        <p14:creationId xmlns:p14="http://schemas.microsoft.com/office/powerpoint/2010/main" val="391329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041086-E9BF-2545-A31B-3E99171B1874}" type="slidenum">
              <a:rPr lang="en-US">
                <a:latin typeface="Arial" pitchFamily="-83" charset="0"/>
              </a:rPr>
              <a:pPr/>
              <a:t>40</a:t>
            </a:fld>
            <a:endParaRPr lang="en-US">
              <a:latin typeface="Arial" pitchFamily="-83"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normAutofit fontScale="92500" lnSpcReduction="10000"/>
          </a:bodyPr>
          <a:lstStyle/>
          <a:p>
            <a:pPr marL="0" indent="0">
              <a:buNone/>
            </a:pPr>
            <a:r>
              <a:rPr lang="en-US" sz="2400" dirty="0"/>
              <a:t>The tendency of molecules of the </a:t>
            </a:r>
            <a:r>
              <a:rPr lang="en-US" sz="2400" u="sng" dirty="0">
                <a:solidFill>
                  <a:srgbClr val="FF0000"/>
                </a:solidFill>
              </a:rPr>
              <a:t>same kind </a:t>
            </a:r>
            <a:r>
              <a:rPr lang="en-US" sz="2400" dirty="0"/>
              <a:t>to stick together is </a:t>
            </a:r>
            <a:r>
              <a:rPr lang="en-US" sz="2400" b="1" dirty="0"/>
              <a:t>cohesion</a:t>
            </a:r>
            <a:r>
              <a:rPr lang="en-US" sz="2400" dirty="0"/>
              <a:t>.</a:t>
            </a:r>
          </a:p>
          <a:p>
            <a:pPr lvl="1"/>
            <a:r>
              <a:rPr lang="en-US" sz="2400" dirty="0"/>
              <a:t>Cohesion is much stronger for water than for other liquids.</a:t>
            </a:r>
          </a:p>
          <a:p>
            <a:pPr lvl="1"/>
            <a:r>
              <a:rPr lang="en-US" sz="2400" dirty="0"/>
              <a:t>Most plants depend upon cohesion to help transport water and nutrients from their roots to their leaves.</a:t>
            </a:r>
          </a:p>
          <a:p>
            <a:pPr lvl="1"/>
            <a:endParaRPr lang="en-US" sz="2400" dirty="0"/>
          </a:p>
          <a:p>
            <a:pPr marL="0" indent="0">
              <a:buNone/>
            </a:pPr>
            <a:r>
              <a:rPr lang="en-US" sz="2400" dirty="0"/>
              <a:t>The tendency of </a:t>
            </a:r>
            <a:r>
              <a:rPr lang="en-US" sz="2400" u="sng" dirty="0">
                <a:solidFill>
                  <a:srgbClr val="FF0000"/>
                </a:solidFill>
              </a:rPr>
              <a:t>two different kinds </a:t>
            </a:r>
            <a:r>
              <a:rPr lang="en-US" sz="2400" dirty="0"/>
              <a:t>of molecules </a:t>
            </a:r>
          </a:p>
          <a:p>
            <a:pPr marL="0" indent="0">
              <a:buNone/>
            </a:pPr>
            <a:r>
              <a:rPr lang="en-US" sz="2400" dirty="0"/>
              <a:t>to stick together is </a:t>
            </a:r>
            <a:r>
              <a:rPr lang="en-US" sz="2400" b="1" dirty="0"/>
              <a:t>adhesion</a:t>
            </a:r>
            <a:r>
              <a:rPr lang="en-US" sz="2400" dirty="0"/>
              <a:t>.</a:t>
            </a:r>
          </a:p>
          <a:p>
            <a:pPr eaLnBrk="1" hangingPunct="1"/>
            <a:endParaRPr lang="en-US" dirty="0">
              <a:latin typeface="Arial" pitchFamily="-83" charset="0"/>
            </a:endParaRPr>
          </a:p>
        </p:txBody>
      </p:sp>
    </p:spTree>
    <p:extLst>
      <p:ext uri="{BB962C8B-B14F-4D97-AF65-F5344CB8AC3E}">
        <p14:creationId xmlns:p14="http://schemas.microsoft.com/office/powerpoint/2010/main" val="710928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041086-E9BF-2545-A31B-3E99171B1874}" type="slidenum">
              <a:rPr lang="en-US">
                <a:latin typeface="Arial" pitchFamily="-83" charset="0"/>
              </a:rPr>
              <a:pPr/>
              <a:t>41</a:t>
            </a:fld>
            <a:endParaRPr lang="en-US">
              <a:latin typeface="Arial" pitchFamily="-83"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Cohesion is related to </a:t>
            </a:r>
            <a:r>
              <a:rPr lang="en-US" b="1" dirty="0"/>
              <a:t>surface tension</a:t>
            </a:r>
            <a:r>
              <a:rPr lang="en-US" dirty="0"/>
              <a:t>—a measure of how difficult it is to break the surface of a liquid.</a:t>
            </a:r>
          </a:p>
          <a:p>
            <a:pPr lvl="1"/>
            <a:r>
              <a:rPr lang="en-US" dirty="0"/>
              <a:t>Hydrogen bonds give water high surface tension, making it behave as if it were coated with an invisible film.</a:t>
            </a:r>
          </a:p>
          <a:p>
            <a:pPr eaLnBrk="1" hangingPunct="1"/>
            <a:endParaRPr lang="en-US" dirty="0">
              <a:latin typeface="Arial" pitchFamily="-83" charset="0"/>
            </a:endParaRPr>
          </a:p>
        </p:txBody>
      </p:sp>
    </p:spTree>
    <p:extLst>
      <p:ext uri="{BB962C8B-B14F-4D97-AF65-F5344CB8AC3E}">
        <p14:creationId xmlns:p14="http://schemas.microsoft.com/office/powerpoint/2010/main" val="921028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041086-E9BF-2545-A31B-3E99171B1874}" type="slidenum">
              <a:rPr lang="en-US">
                <a:latin typeface="Arial" pitchFamily="-83" charset="0"/>
              </a:rPr>
              <a:pPr/>
              <a:t>42</a:t>
            </a:fld>
            <a:endParaRPr lang="en-US">
              <a:latin typeface="Arial" pitchFamily="-83"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Water</a:t>
            </a:r>
            <a:r>
              <a:rPr lang="ja-JP" altLang="en-US" dirty="0"/>
              <a:t>’</a:t>
            </a:r>
            <a:r>
              <a:rPr lang="en-US" altLang="ja-JP" dirty="0"/>
              <a:t>s high specific heat can be traced to hydrogen bonding</a:t>
            </a:r>
          </a:p>
          <a:p>
            <a:pPr lvl="1"/>
            <a:r>
              <a:rPr lang="en-US" dirty="0"/>
              <a:t>Heat is absorbed when hydrogen bonds break</a:t>
            </a:r>
          </a:p>
          <a:p>
            <a:pPr lvl="1"/>
            <a:r>
              <a:rPr lang="en-US" dirty="0"/>
              <a:t>Heat is released when hydrogen bonds form</a:t>
            </a:r>
          </a:p>
          <a:p>
            <a:r>
              <a:rPr lang="en-US" dirty="0"/>
              <a:t>The high specific heat of water minimizes temperature fluctuations to within limits that</a:t>
            </a:r>
            <a:r>
              <a:rPr lang="en-US" baseline="0" dirty="0"/>
              <a:t> </a:t>
            </a:r>
            <a:r>
              <a:rPr lang="en-US" dirty="0"/>
              <a:t>permit life</a:t>
            </a:r>
          </a:p>
          <a:p>
            <a:endParaRPr lang="en-US" dirty="0"/>
          </a:p>
          <a:p>
            <a:r>
              <a:rPr lang="en-US" dirty="0"/>
              <a:t>Examples: costal regions moderated</a:t>
            </a:r>
            <a:r>
              <a:rPr lang="en-US" baseline="0" dirty="0"/>
              <a:t> by ocean</a:t>
            </a:r>
            <a:endParaRPr lang="en-US" dirty="0"/>
          </a:p>
          <a:p>
            <a:r>
              <a:rPr lang="en-US" dirty="0"/>
              <a:t>Internal body temp</a:t>
            </a:r>
          </a:p>
          <a:p>
            <a:r>
              <a:rPr lang="en-US" dirty="0"/>
              <a:t>Lakes</a:t>
            </a:r>
            <a:r>
              <a:rPr lang="en-US" baseline="0" dirty="0"/>
              <a:t> don</a:t>
            </a:r>
            <a:r>
              <a:rPr lang="fr-FR" baseline="0" dirty="0"/>
              <a:t>’</a:t>
            </a:r>
            <a:r>
              <a:rPr lang="en-US" baseline="0" dirty="0"/>
              <a:t>t freeze at 32F air temp</a:t>
            </a:r>
            <a:endParaRPr lang="en-US" dirty="0"/>
          </a:p>
          <a:p>
            <a:endParaRPr lang="en-US" dirty="0"/>
          </a:p>
        </p:txBody>
      </p:sp>
    </p:spTree>
    <p:extLst>
      <p:ext uri="{BB962C8B-B14F-4D97-AF65-F5344CB8AC3E}">
        <p14:creationId xmlns:p14="http://schemas.microsoft.com/office/powerpoint/2010/main" val="670454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041086-E9BF-2545-A31B-3E99171B1874}" type="slidenum">
              <a:rPr lang="en-US">
                <a:latin typeface="Arial" pitchFamily="-83" charset="0"/>
              </a:rPr>
              <a:pPr/>
              <a:t>43</a:t>
            </a:fld>
            <a:endParaRPr lang="en-US">
              <a:latin typeface="Arial" pitchFamily="-83"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a:t>When a substance evaporates, the surface of the liquid that remains behind cools down; this is the process of </a:t>
            </a:r>
            <a:r>
              <a:rPr lang="en-US" b="1" dirty="0"/>
              <a:t>evaporative</a:t>
            </a:r>
            <a:r>
              <a:rPr lang="en-US" dirty="0"/>
              <a:t> </a:t>
            </a:r>
            <a:r>
              <a:rPr lang="en-US" b="1" dirty="0"/>
              <a:t>cooling</a:t>
            </a:r>
            <a:r>
              <a:rPr lang="en-US" dirty="0"/>
              <a:t>.</a:t>
            </a:r>
          </a:p>
          <a:p>
            <a:r>
              <a:rPr lang="en-US" dirty="0"/>
              <a:t>This cooling occurs because the molecules with the greatest energy leave the surface.</a:t>
            </a:r>
          </a:p>
          <a:p>
            <a:endParaRPr lang="en-US" dirty="0"/>
          </a:p>
          <a:p>
            <a:r>
              <a:rPr lang="en-US" dirty="0"/>
              <a:t>Ex: sweating to cool down</a:t>
            </a:r>
          </a:p>
        </p:txBody>
      </p:sp>
    </p:spTree>
    <p:extLst>
      <p:ext uri="{BB962C8B-B14F-4D97-AF65-F5344CB8AC3E}">
        <p14:creationId xmlns:p14="http://schemas.microsoft.com/office/powerpoint/2010/main" val="1405111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7041086-E9BF-2545-A31B-3E99171B1874}" type="slidenum">
              <a:rPr lang="en-US">
                <a:latin typeface="Arial" pitchFamily="-83" charset="0"/>
              </a:rPr>
              <a:pPr/>
              <a:t>44</a:t>
            </a:fld>
            <a:endParaRPr lang="en-US">
              <a:latin typeface="Arial" pitchFamily="-83"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latin typeface="Arial" pitchFamily="-83" charset="0"/>
            </a:endParaRPr>
          </a:p>
        </p:txBody>
      </p:sp>
    </p:spTree>
    <p:extLst>
      <p:ext uri="{BB962C8B-B14F-4D97-AF65-F5344CB8AC3E}">
        <p14:creationId xmlns:p14="http://schemas.microsoft.com/office/powerpoint/2010/main" val="6186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elements make up 99% of our body</a:t>
            </a:r>
          </a:p>
          <a:p>
            <a:endParaRPr lang="en-US" dirty="0"/>
          </a:p>
          <a:p>
            <a:r>
              <a:rPr lang="en-US" dirty="0"/>
              <a:t>O, C, H, N </a:t>
            </a:r>
            <a:r>
              <a:rPr lang="en-US" dirty="0">
                <a:sym typeface="Wingdings" panose="05000000000000000000" pitchFamily="2" charset="2"/>
              </a:rPr>
              <a:t> make up biomolecules</a:t>
            </a:r>
          </a:p>
          <a:p>
            <a:endParaRPr lang="en-US" dirty="0">
              <a:sym typeface="Wingdings" panose="05000000000000000000" pitchFamily="2" charset="2"/>
            </a:endParaRPr>
          </a:p>
          <a:p>
            <a:r>
              <a:rPr lang="en-US" dirty="0">
                <a:sym typeface="Wingdings" panose="05000000000000000000" pitchFamily="2" charset="2"/>
              </a:rPr>
              <a:t>Ca, P  bones and teeth</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4</a:t>
            </a:fld>
            <a:endParaRPr lang="en-US" altLang="en-US"/>
          </a:p>
        </p:txBody>
      </p:sp>
    </p:spTree>
    <p:extLst>
      <p:ext uri="{BB962C8B-B14F-4D97-AF65-F5344CB8AC3E}">
        <p14:creationId xmlns:p14="http://schemas.microsoft.com/office/powerpoint/2010/main" val="2136749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3999328-275B-4547-9BB6-707C288682C2}" type="slidenum">
              <a:rPr lang="en-US">
                <a:latin typeface="Arial" pitchFamily="-83" charset="0"/>
              </a:rPr>
              <a:pPr/>
              <a:t>45</a:t>
            </a:fld>
            <a:endParaRPr lang="en-US">
              <a:latin typeface="Arial" pitchFamily="-83"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dirty="0"/>
              <a:t>A </a:t>
            </a:r>
            <a:r>
              <a:rPr lang="en-US" b="1" dirty="0"/>
              <a:t>solution</a:t>
            </a:r>
            <a:r>
              <a:rPr lang="en-US" dirty="0"/>
              <a:t> is a liquid consisting of a uniform mixture of two or more substances.</a:t>
            </a:r>
          </a:p>
          <a:p>
            <a:pPr lvl="1"/>
            <a:r>
              <a:rPr lang="en-US" dirty="0"/>
              <a:t>The dissolving agent is the </a:t>
            </a:r>
            <a:r>
              <a:rPr lang="en-US" b="1" dirty="0"/>
              <a:t>solvent</a:t>
            </a:r>
            <a:r>
              <a:rPr lang="en-US" dirty="0"/>
              <a:t>.</a:t>
            </a:r>
          </a:p>
          <a:p>
            <a:pPr lvl="1"/>
            <a:r>
              <a:rPr lang="en-US" dirty="0"/>
              <a:t>The substance that is dissolved is the </a:t>
            </a:r>
            <a:r>
              <a:rPr lang="en-US" b="1" dirty="0"/>
              <a:t>solute</a:t>
            </a:r>
            <a:r>
              <a:rPr lang="en-US" dirty="0"/>
              <a:t>.</a:t>
            </a:r>
          </a:p>
          <a:p>
            <a:pPr lvl="1"/>
            <a:r>
              <a:rPr lang="en-US" dirty="0"/>
              <a:t>An </a:t>
            </a:r>
            <a:r>
              <a:rPr lang="en-US" b="1" dirty="0"/>
              <a:t>aqueous</a:t>
            </a:r>
            <a:r>
              <a:rPr lang="en-US" dirty="0"/>
              <a:t> </a:t>
            </a:r>
            <a:r>
              <a:rPr lang="en-US" b="1" dirty="0"/>
              <a:t>solution</a:t>
            </a:r>
            <a:r>
              <a:rPr lang="en-US" dirty="0"/>
              <a:t> is one in which water is the solvent.</a:t>
            </a:r>
          </a:p>
          <a:p>
            <a:pPr eaLnBrk="1" hangingPunct="1"/>
            <a:endParaRPr lang="en-US" dirty="0">
              <a:latin typeface="Arial" pitchFamily="-83" charset="0"/>
            </a:endParaRPr>
          </a:p>
        </p:txBody>
      </p:sp>
    </p:spTree>
    <p:extLst>
      <p:ext uri="{BB962C8B-B14F-4D97-AF65-F5344CB8AC3E}">
        <p14:creationId xmlns:p14="http://schemas.microsoft.com/office/powerpoint/2010/main" val="1811527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8148213-0D0A-A14F-B5A6-4B73E47ED4AF}" type="slidenum">
              <a:rPr lang="en-US">
                <a:latin typeface="Arial" pitchFamily="-83" charset="0"/>
              </a:rPr>
              <a:pPr/>
              <a:t>46</a:t>
            </a:fld>
            <a:endParaRPr lang="en-US">
              <a:latin typeface="Arial" pitchFamily="-83"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pitchFamily="-83" charset="0"/>
            </a:endParaRPr>
          </a:p>
        </p:txBody>
      </p:sp>
    </p:spTree>
    <p:extLst>
      <p:ext uri="{BB962C8B-B14F-4D97-AF65-F5344CB8AC3E}">
        <p14:creationId xmlns:p14="http://schemas.microsoft.com/office/powerpoint/2010/main" val="225395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FDB722C-C063-B744-B2E6-F42945EEDEEF}" type="slidenum">
              <a:rPr lang="en-US">
                <a:latin typeface="Arial" pitchFamily="-83" charset="0"/>
              </a:rPr>
              <a:pPr/>
              <a:t>47</a:t>
            </a:fld>
            <a:endParaRPr lang="en-US">
              <a:latin typeface="Arial" pitchFamily="-83"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normAutofit lnSpcReduction="10000"/>
          </a:bodyPr>
          <a:lstStyle/>
          <a:p>
            <a:r>
              <a:rPr lang="en-US" dirty="0"/>
              <a:t>The pH </a:t>
            </a:r>
            <a:r>
              <a:rPr lang="en-US" b="1" dirty="0"/>
              <a:t>scale</a:t>
            </a:r>
            <a:r>
              <a:rPr lang="en-US" dirty="0"/>
              <a:t> describes how acidic or basic a solution is.</a:t>
            </a:r>
          </a:p>
          <a:p>
            <a:pPr lvl="1"/>
            <a:r>
              <a:rPr lang="en-US" dirty="0"/>
              <a:t>The pH scale ranges from 0 to 14, with 0 the most acidic and 14 the most basic.</a:t>
            </a:r>
          </a:p>
          <a:p>
            <a:pPr lvl="1"/>
            <a:r>
              <a:rPr lang="en-US" dirty="0"/>
              <a:t>Each pH unit represents a 10-fold change in the concentration of H</a:t>
            </a:r>
            <a:r>
              <a:rPr lang="en-US" baseline="30000" dirty="0"/>
              <a:t>+</a:t>
            </a:r>
            <a:r>
              <a:rPr lang="en-US" dirty="0"/>
              <a:t> in a solution.</a:t>
            </a:r>
          </a:p>
          <a:p>
            <a:pPr eaLnBrk="1" hangingPunct="1"/>
            <a:r>
              <a:rPr lang="en-US" sz="2800" b="1" dirty="0"/>
              <a:t>pH is measure of [H</a:t>
            </a:r>
            <a:r>
              <a:rPr lang="en-US" sz="2800" b="1" baseline="30000" dirty="0"/>
              <a:t>+</a:t>
            </a:r>
            <a:r>
              <a:rPr lang="en-US" sz="2800" b="1" dirty="0"/>
              <a:t>] in solution</a:t>
            </a:r>
          </a:p>
          <a:p>
            <a:pPr lvl="1" eaLnBrk="1" hangingPunct="1">
              <a:buClr>
                <a:srgbClr val="800000"/>
              </a:buClr>
              <a:buSzPct val="85000"/>
              <a:buFont typeface="Wingdings" pitchFamily="-83" charset="2"/>
              <a:buChar char="Ø"/>
            </a:pPr>
            <a:r>
              <a:rPr lang="en-US" b="1" dirty="0">
                <a:ea typeface="ＭＳ Ｐゴシック" pitchFamily="-83" charset="-128"/>
              </a:rPr>
              <a:t>neutral pH = ?</a:t>
            </a:r>
          </a:p>
          <a:p>
            <a:pPr lvl="1" eaLnBrk="1" hangingPunct="1">
              <a:buClr>
                <a:srgbClr val="800000"/>
              </a:buClr>
              <a:buSzPct val="85000"/>
              <a:buFont typeface="Wingdings" pitchFamily="-83" charset="2"/>
              <a:buChar char="Ø"/>
            </a:pPr>
            <a:r>
              <a:rPr lang="en-US" b="1" dirty="0">
                <a:ea typeface="ＭＳ Ｐゴシック" pitchFamily="-83" charset="-128"/>
              </a:rPr>
              <a:t>acidic pH = ?</a:t>
            </a:r>
          </a:p>
          <a:p>
            <a:pPr lvl="1" eaLnBrk="1" hangingPunct="1">
              <a:buClr>
                <a:srgbClr val="800000"/>
              </a:buClr>
              <a:buSzPct val="85000"/>
              <a:buFont typeface="Wingdings" pitchFamily="-83" charset="2"/>
              <a:buChar char="Ø"/>
            </a:pPr>
            <a:r>
              <a:rPr lang="en-US" b="1" dirty="0">
                <a:ea typeface="ＭＳ Ｐゴシック" pitchFamily="-83" charset="-128"/>
              </a:rPr>
              <a:t>basic (alkaline) pH =?</a:t>
            </a:r>
          </a:p>
          <a:p>
            <a:pPr eaLnBrk="1" hangingPunct="1"/>
            <a:r>
              <a:rPr lang="en-US" sz="2800" b="1" dirty="0"/>
              <a:t>pH and [H</a:t>
            </a:r>
            <a:r>
              <a:rPr lang="en-US" sz="2800" b="1" baseline="30000" dirty="0"/>
              <a:t>+</a:t>
            </a:r>
            <a:r>
              <a:rPr lang="en-US" sz="2800" b="1" dirty="0"/>
              <a:t>] are inversely related</a:t>
            </a:r>
          </a:p>
          <a:p>
            <a:pPr eaLnBrk="1" hangingPunct="1"/>
            <a:r>
              <a:rPr lang="en-US" sz="2800" b="1" dirty="0"/>
              <a:t>buffers prevent big changes in pH</a:t>
            </a:r>
            <a:endParaRPr lang="en-US" sz="3000" b="1" dirty="0"/>
          </a:p>
        </p:txBody>
      </p:sp>
    </p:spTree>
    <p:extLst>
      <p:ext uri="{BB962C8B-B14F-4D97-AF65-F5344CB8AC3E}">
        <p14:creationId xmlns:p14="http://schemas.microsoft.com/office/powerpoint/2010/main" val="1694271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FDB722C-C063-B744-B2E6-F42945EEDEEF}" type="slidenum">
              <a:rPr lang="en-US">
                <a:latin typeface="Arial" pitchFamily="-83" charset="0"/>
              </a:rPr>
              <a:pPr/>
              <a:t>48</a:t>
            </a:fld>
            <a:endParaRPr lang="en-US">
              <a:latin typeface="Arial" pitchFamily="-83"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The pH </a:t>
            </a:r>
            <a:r>
              <a:rPr lang="en-US" b="1" dirty="0"/>
              <a:t>scale</a:t>
            </a:r>
            <a:r>
              <a:rPr lang="en-US" dirty="0"/>
              <a:t> describes how acidic or basic a solution is.</a:t>
            </a:r>
          </a:p>
          <a:p>
            <a:pPr lvl="1"/>
            <a:r>
              <a:rPr lang="en-US" dirty="0"/>
              <a:t>The pH scale ranges from 0 to 14, with 0 the most acidic and 14 the most basic.</a:t>
            </a:r>
          </a:p>
          <a:p>
            <a:pPr lvl="1"/>
            <a:r>
              <a:rPr lang="en-US" dirty="0"/>
              <a:t>Each pH unit represents a 10-fold change in the concentration of H</a:t>
            </a:r>
            <a:r>
              <a:rPr lang="en-US" baseline="30000" dirty="0"/>
              <a:t>+</a:t>
            </a:r>
            <a:r>
              <a:rPr lang="en-US" dirty="0"/>
              <a:t> in a solution.</a:t>
            </a:r>
          </a:p>
          <a:p>
            <a:r>
              <a:rPr lang="en-US" sz="2800" dirty="0"/>
              <a:t>A substance that donates hydrogen ions to solutions is called an </a:t>
            </a:r>
            <a:r>
              <a:rPr lang="en-US" sz="2800" b="1" dirty="0"/>
              <a:t>acid</a:t>
            </a:r>
            <a:r>
              <a:rPr lang="en-US" sz="2800" dirty="0"/>
              <a:t>.</a:t>
            </a:r>
          </a:p>
          <a:p>
            <a:r>
              <a:rPr lang="en-US" sz="2800" dirty="0"/>
              <a:t>A </a:t>
            </a:r>
            <a:r>
              <a:rPr lang="en-US" sz="2800" b="1" dirty="0"/>
              <a:t>base</a:t>
            </a:r>
            <a:r>
              <a:rPr lang="en-US" sz="2800" dirty="0"/>
              <a:t> is a substance that reduces the hydrogen ion concentration of a solution. </a:t>
            </a:r>
          </a:p>
        </p:txBody>
      </p:sp>
    </p:spTree>
    <p:extLst>
      <p:ext uri="{BB962C8B-B14F-4D97-AF65-F5344CB8AC3E}">
        <p14:creationId xmlns:p14="http://schemas.microsoft.com/office/powerpoint/2010/main" val="799339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10</a:t>
            </a:r>
            <a:r>
              <a:rPr lang="en-US" sz="1200" baseline="30000" dirty="0"/>
              <a:t>4</a:t>
            </a:r>
            <a:r>
              <a:rPr lang="en-US" sz="1200" dirty="0"/>
              <a:t> = 10,000 times more acidic</a:t>
            </a:r>
          </a:p>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50</a:t>
            </a:fld>
            <a:endParaRPr lang="en-US"/>
          </a:p>
        </p:txBody>
      </p:sp>
    </p:spTree>
    <p:extLst>
      <p:ext uri="{BB962C8B-B14F-4D97-AF65-F5344CB8AC3E}">
        <p14:creationId xmlns:p14="http://schemas.microsoft.com/office/powerpoint/2010/main" val="1880506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51</a:t>
            </a:fld>
            <a:endParaRPr lang="en-US" altLang="en-US"/>
          </a:p>
        </p:txBody>
      </p:sp>
    </p:spTree>
    <p:extLst>
      <p:ext uri="{BB962C8B-B14F-4D97-AF65-F5344CB8AC3E}">
        <p14:creationId xmlns:p14="http://schemas.microsoft.com/office/powerpoint/2010/main" val="234133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 chemistry is tied to water.</a:t>
            </a:r>
          </a:p>
          <a:p>
            <a:pPr lvl="1"/>
            <a:r>
              <a:rPr lang="en-US" dirty="0"/>
              <a:t>Life first evolved in water.</a:t>
            </a:r>
          </a:p>
          <a:p>
            <a:pPr lvl="1"/>
            <a:r>
              <a:rPr lang="en-US" dirty="0"/>
              <a:t>All living organisms require water.</a:t>
            </a:r>
          </a:p>
          <a:p>
            <a:pPr lvl="1"/>
            <a:r>
              <a:rPr lang="en-US" dirty="0"/>
              <a:t>Cells consist of about 70% water.</a:t>
            </a:r>
          </a:p>
          <a:p>
            <a:endParaRPr lang="en-US" dirty="0"/>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5</a:t>
            </a:fld>
            <a:endParaRPr lang="en-US" altLang="en-US"/>
          </a:p>
        </p:txBody>
      </p:sp>
    </p:spTree>
    <p:extLst>
      <p:ext uri="{BB962C8B-B14F-4D97-AF65-F5344CB8AC3E}">
        <p14:creationId xmlns:p14="http://schemas.microsoft.com/office/powerpoint/2010/main" val="7235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xfrm>
            <a:off x="1143000" y="685800"/>
            <a:ext cx="4572000" cy="3429000"/>
          </a:xfrm>
          <a:prstGeom prst="rect">
            <a:avLst/>
          </a:prstGeom>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a:cs typeface="Times New Roman"/>
              </a:rPr>
              <a:t>Table 2.1 Elements in the human body</a:t>
            </a:r>
          </a:p>
          <a:p>
            <a:pPr eaLnBrk="1" hangingPunct="1"/>
            <a:endParaRPr lang="en-US" dirty="0">
              <a:latin typeface="Times New Roman"/>
              <a:cs typeface="Times New Roman"/>
            </a:endParaRPr>
          </a:p>
          <a:p>
            <a:r>
              <a:rPr lang="en-US" dirty="0"/>
              <a:t>Living organisms are composed of matter, which is anything that occupies space and has mass (weight).</a:t>
            </a:r>
          </a:p>
          <a:p>
            <a:r>
              <a:rPr lang="en-US" dirty="0"/>
              <a:t>Matter is composed of chemical elements.</a:t>
            </a:r>
          </a:p>
          <a:p>
            <a:pPr lvl="1"/>
            <a:r>
              <a:rPr lang="en-US" dirty="0"/>
              <a:t>An </a:t>
            </a:r>
            <a:r>
              <a:rPr lang="en-US" b="1" dirty="0"/>
              <a:t>element</a:t>
            </a:r>
            <a:r>
              <a:rPr lang="en-US" dirty="0"/>
              <a:t> is a substance that cannot be broken down to other substances by ordinary chemical means.</a:t>
            </a:r>
          </a:p>
          <a:p>
            <a:pPr lvl="1"/>
            <a:r>
              <a:rPr lang="en-US" dirty="0"/>
              <a:t>There are 92 elements in nature—only a few exist in a pure state.</a:t>
            </a:r>
          </a:p>
        </p:txBody>
      </p:sp>
    </p:spTree>
    <p:extLst>
      <p:ext uri="{BB962C8B-B14F-4D97-AF65-F5344CB8AC3E}">
        <p14:creationId xmlns:p14="http://schemas.microsoft.com/office/powerpoint/2010/main" val="114335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An </a:t>
            </a:r>
            <a:r>
              <a:rPr lang="en-US" b="1" dirty="0"/>
              <a:t>element</a:t>
            </a:r>
            <a:r>
              <a:rPr lang="en-US" dirty="0"/>
              <a:t> is a substance that cannot be broken down to other substances by ordinary chemical means.</a:t>
            </a:r>
          </a:p>
          <a:p>
            <a:pPr lvl="1"/>
            <a:r>
              <a:rPr lang="en-US" dirty="0"/>
              <a:t>There are 92 elements in nature—only a few exist in a pure state.</a:t>
            </a:r>
          </a:p>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8</a:t>
            </a:fld>
            <a:endParaRPr lang="en-US"/>
          </a:p>
        </p:txBody>
      </p:sp>
    </p:spTree>
    <p:extLst>
      <p:ext uri="{BB962C8B-B14F-4D97-AF65-F5344CB8AC3E}">
        <p14:creationId xmlns:p14="http://schemas.microsoft.com/office/powerpoint/2010/main" val="119474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compound</a:t>
            </a:r>
            <a:r>
              <a:rPr lang="en-US" dirty="0"/>
              <a:t> is a substance consisting of two or more different elements in a fixed ratio.</a:t>
            </a:r>
          </a:p>
          <a:p>
            <a:r>
              <a:rPr lang="en-US" dirty="0"/>
              <a:t>Compounds are more common than pure elements.</a:t>
            </a:r>
          </a:p>
          <a:p>
            <a:r>
              <a:rPr lang="en-US" dirty="0"/>
              <a:t>Sodium chloride, table salt, is a common compound of equal parts of sodium (Na) and chlorine (Cl).</a:t>
            </a:r>
          </a:p>
          <a:p>
            <a:endParaRPr lang="en-US" dirty="0"/>
          </a:p>
        </p:txBody>
      </p:sp>
      <p:sp>
        <p:nvSpPr>
          <p:cNvPr id="4" name="Slide Number Placeholder 3"/>
          <p:cNvSpPr>
            <a:spLocks noGrp="1"/>
          </p:cNvSpPr>
          <p:nvPr>
            <p:ph type="sldNum" sz="quarter" idx="10"/>
          </p:nvPr>
        </p:nvSpPr>
        <p:spPr/>
        <p:txBody>
          <a:bodyPr/>
          <a:lstStyle/>
          <a:p>
            <a:pPr>
              <a:defRPr/>
            </a:pPr>
            <a:fld id="{58726168-F746-8345-A6C8-445C5844EFD0}" type="slidenum">
              <a:rPr lang="en-US" smtClean="0"/>
              <a:pPr>
                <a:defRPr/>
              </a:pPr>
              <a:t>9</a:t>
            </a:fld>
            <a:endParaRPr lang="en-US"/>
          </a:p>
        </p:txBody>
      </p:sp>
    </p:spTree>
    <p:extLst>
      <p:ext uri="{BB962C8B-B14F-4D97-AF65-F5344CB8AC3E}">
        <p14:creationId xmlns:p14="http://schemas.microsoft.com/office/powerpoint/2010/main" val="10978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Sodium = metal</a:t>
            </a:r>
          </a:p>
          <a:p>
            <a:r>
              <a:rPr lang="en-US" dirty="0"/>
              <a:t>Chlorine = poisonous gas</a:t>
            </a:r>
          </a:p>
          <a:p>
            <a:endParaRPr lang="en-US" dirty="0"/>
          </a:p>
          <a:p>
            <a:r>
              <a:rPr lang="en-US" dirty="0"/>
              <a:t>Together, they make up edible crystals</a:t>
            </a:r>
          </a:p>
        </p:txBody>
      </p:sp>
      <p:sp>
        <p:nvSpPr>
          <p:cNvPr id="4" name="Slide Number Placeholder 3"/>
          <p:cNvSpPr>
            <a:spLocks noGrp="1"/>
          </p:cNvSpPr>
          <p:nvPr>
            <p:ph type="sldNum" sz="quarter" idx="10"/>
          </p:nvPr>
        </p:nvSpPr>
        <p:spPr/>
        <p:txBody>
          <a:bodyPr/>
          <a:lstStyle/>
          <a:p>
            <a:fld id="{F39F417E-1804-7641-ABEC-8912CF330B29}" type="slidenum">
              <a:rPr lang="en-US" altLang="en-US" smtClean="0"/>
              <a:pPr/>
              <a:t>10</a:t>
            </a:fld>
            <a:endParaRPr lang="en-US" altLang="en-US"/>
          </a:p>
        </p:txBody>
      </p:sp>
    </p:spTree>
    <p:extLst>
      <p:ext uri="{BB962C8B-B14F-4D97-AF65-F5344CB8AC3E}">
        <p14:creationId xmlns:p14="http://schemas.microsoft.com/office/powerpoint/2010/main" val="373690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defTabSz="914400">
              <a:defRPr/>
            </a:lvl1pPr>
          </a:lstStyle>
          <a:p>
            <a:fld id="{3AEF1C46-49B0-9C42-A456-5AD55CE9E9BC}" type="datetimeFigureOut">
              <a:rPr lang="en-US" altLang="en-US"/>
              <a:pPr/>
              <a:t>8/28/18</a:t>
            </a:fld>
            <a:endParaRPr lang="en-US" altLang="en-US"/>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fld id="{379F866A-DBF6-DB42-9FCE-2D3D679640FB}" type="slidenum">
              <a:rPr lang="en-US" altLang="en-US"/>
              <a:pPr/>
              <a:t>‹#›</a:t>
            </a:fld>
            <a:endParaRPr lang="en-US" altLang="en-US"/>
          </a:p>
        </p:txBody>
      </p:sp>
    </p:spTree>
    <p:extLst>
      <p:ext uri="{BB962C8B-B14F-4D97-AF65-F5344CB8AC3E}">
        <p14:creationId xmlns:p14="http://schemas.microsoft.com/office/powerpoint/2010/main" val="128021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fld id="{09A221F3-8746-F445-8D4B-379BCCB6B78A}" type="datetimeFigureOut">
              <a:rPr lang="en-US" altLang="en-US"/>
              <a:pPr/>
              <a:t>8/28/18</a:t>
            </a:fld>
            <a:endParaRPr lang="en-US"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3D155364-1A6A-514E-B17C-53AA82851F12}" type="slidenum">
              <a:rPr lang="en-US" altLang="en-US"/>
              <a:pPr/>
              <a:t>‹#›</a:t>
            </a:fld>
            <a:endParaRPr lang="en-US" altLang="en-US"/>
          </a:p>
        </p:txBody>
      </p:sp>
    </p:spTree>
    <p:extLst>
      <p:ext uri="{BB962C8B-B14F-4D97-AF65-F5344CB8AC3E}">
        <p14:creationId xmlns:p14="http://schemas.microsoft.com/office/powerpoint/2010/main" val="167771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fld id="{B78DC000-1A5B-DA43-B669-CE2C96FF67B9}" type="datetimeFigureOut">
              <a:rPr lang="en-US" altLang="en-US"/>
              <a:pPr/>
              <a:t>8/28/18</a:t>
            </a:fld>
            <a:endParaRPr lang="en-US"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5C8B9E87-9DC7-D649-B06C-2D5BA980B97B}" type="slidenum">
              <a:rPr lang="en-US" altLang="en-US"/>
              <a:pPr/>
              <a:t>‹#›</a:t>
            </a:fld>
            <a:endParaRPr lang="en-US" altLang="en-US"/>
          </a:p>
        </p:txBody>
      </p:sp>
    </p:spTree>
    <p:extLst>
      <p:ext uri="{BB962C8B-B14F-4D97-AF65-F5344CB8AC3E}">
        <p14:creationId xmlns:p14="http://schemas.microsoft.com/office/powerpoint/2010/main" val="97908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9C2065-EC1C-7148-869C-B0123A790069}" type="slidenum">
              <a:rPr lang="en-US"/>
              <a:pPr>
                <a:defRPr/>
              </a:pPr>
              <a:t>‹#›</a:t>
            </a:fld>
            <a:endParaRPr lang="en-US"/>
          </a:p>
        </p:txBody>
      </p:sp>
    </p:spTree>
    <p:extLst>
      <p:ext uri="{BB962C8B-B14F-4D97-AF65-F5344CB8AC3E}">
        <p14:creationId xmlns:p14="http://schemas.microsoft.com/office/powerpoint/2010/main" val="19669276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9B293-E368-E04D-B618-42470891BF9F}" type="slidenum">
              <a:rPr lang="en-US"/>
              <a:pPr>
                <a:defRPr/>
              </a:pPr>
              <a:t>‹#›</a:t>
            </a:fld>
            <a:endParaRPr lang="en-US"/>
          </a:p>
        </p:txBody>
      </p:sp>
    </p:spTree>
    <p:extLst>
      <p:ext uri="{BB962C8B-B14F-4D97-AF65-F5344CB8AC3E}">
        <p14:creationId xmlns:p14="http://schemas.microsoft.com/office/powerpoint/2010/main" val="189857415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49D25C-8564-F747-8C82-90BBCB7B3FA6}" type="slidenum">
              <a:rPr lang="en-US"/>
              <a:pPr>
                <a:defRPr/>
              </a:pPr>
              <a:t>‹#›</a:t>
            </a:fld>
            <a:endParaRPr lang="en-US"/>
          </a:p>
        </p:txBody>
      </p:sp>
    </p:spTree>
    <p:extLst>
      <p:ext uri="{BB962C8B-B14F-4D97-AF65-F5344CB8AC3E}">
        <p14:creationId xmlns:p14="http://schemas.microsoft.com/office/powerpoint/2010/main" val="88244820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DCADA4-2AEA-3040-BC9B-CDF2E482B628}" type="slidenum">
              <a:rPr lang="en-US"/>
              <a:pPr>
                <a:defRPr/>
              </a:pPr>
              <a:t>‹#›</a:t>
            </a:fld>
            <a:endParaRPr lang="en-US"/>
          </a:p>
        </p:txBody>
      </p:sp>
    </p:spTree>
    <p:extLst>
      <p:ext uri="{BB962C8B-B14F-4D97-AF65-F5344CB8AC3E}">
        <p14:creationId xmlns:p14="http://schemas.microsoft.com/office/powerpoint/2010/main" val="192879270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6A8D8E-47CD-1A41-9B0E-55801B47B9EF}" type="slidenum">
              <a:rPr lang="en-US"/>
              <a:pPr>
                <a:defRPr/>
              </a:pPr>
              <a:t>‹#›</a:t>
            </a:fld>
            <a:endParaRPr lang="en-US"/>
          </a:p>
        </p:txBody>
      </p:sp>
    </p:spTree>
    <p:extLst>
      <p:ext uri="{BB962C8B-B14F-4D97-AF65-F5344CB8AC3E}">
        <p14:creationId xmlns:p14="http://schemas.microsoft.com/office/powerpoint/2010/main" val="123645803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Question w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38200"/>
            <a:ext cx="4210050" cy="5524500"/>
          </a:xfrm>
        </p:spPr>
        <p:txBody>
          <a:body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2015 Pearson Education, Inc.</a:t>
            </a:r>
          </a:p>
        </p:txBody>
      </p:sp>
    </p:spTree>
    <p:extLst>
      <p:ext uri="{BB962C8B-B14F-4D97-AF65-F5344CB8AC3E}">
        <p14:creationId xmlns:p14="http://schemas.microsoft.com/office/powerpoint/2010/main" val="2016989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F7E3760-FBBF-7E42-A820-50B63E92E82C}" type="slidenum">
              <a:rPr lang="en-US"/>
              <a:pPr>
                <a:defRPr/>
              </a:pPr>
              <a:t>‹#›</a:t>
            </a:fld>
            <a:endParaRPr lang="en-US"/>
          </a:p>
        </p:txBody>
      </p:sp>
    </p:spTree>
    <p:extLst>
      <p:ext uri="{BB962C8B-B14F-4D97-AF65-F5344CB8AC3E}">
        <p14:creationId xmlns:p14="http://schemas.microsoft.com/office/powerpoint/2010/main" val="147218093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0C9F97-8B25-9A43-B292-4C64B3B3DBF7}" type="slidenum">
              <a:rPr lang="en-US"/>
              <a:pPr>
                <a:defRPr/>
              </a:pPr>
              <a:t>‹#›</a:t>
            </a:fld>
            <a:endParaRPr lang="en-US"/>
          </a:p>
        </p:txBody>
      </p:sp>
    </p:spTree>
    <p:extLst>
      <p:ext uri="{BB962C8B-B14F-4D97-AF65-F5344CB8AC3E}">
        <p14:creationId xmlns:p14="http://schemas.microsoft.com/office/powerpoint/2010/main" val="5768740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fld id="{20B78416-CD89-5444-9BCF-F4B32FC3B1AF}" type="datetimeFigureOut">
              <a:rPr lang="en-US" altLang="en-US"/>
              <a:pPr/>
              <a:t>8/28/18</a:t>
            </a:fld>
            <a:endParaRPr lang="en-US"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155D8859-7191-E540-A440-C4C19954E73D}" type="slidenum">
              <a:rPr lang="en-US" altLang="en-US"/>
              <a:pPr/>
              <a:t>‹#›</a:t>
            </a:fld>
            <a:endParaRPr lang="en-US" altLang="en-US"/>
          </a:p>
        </p:txBody>
      </p:sp>
    </p:spTree>
    <p:extLst>
      <p:ext uri="{BB962C8B-B14F-4D97-AF65-F5344CB8AC3E}">
        <p14:creationId xmlns:p14="http://schemas.microsoft.com/office/powerpoint/2010/main" val="90945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fld id="{49DAD573-8BB1-B14B-90A0-0475AAFFCF8A}" type="datetimeFigureOut">
              <a:rPr lang="en-US" altLang="en-US"/>
              <a:pPr/>
              <a:t>8/28/18</a:t>
            </a:fld>
            <a:endParaRPr lang="en-US" altLang="en-US"/>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fld id="{251B81E7-87E1-AC49-98B7-DADF8F63F3D4}" type="slidenum">
              <a:rPr lang="en-US" altLang="en-US"/>
              <a:pPr/>
              <a:t>‹#›</a:t>
            </a:fld>
            <a:endParaRPr lang="en-US" altLang="en-US"/>
          </a:p>
        </p:txBody>
      </p:sp>
    </p:spTree>
    <p:extLst>
      <p:ext uri="{BB962C8B-B14F-4D97-AF65-F5344CB8AC3E}">
        <p14:creationId xmlns:p14="http://schemas.microsoft.com/office/powerpoint/2010/main" val="14905806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defTabSz="914400">
              <a:defRPr/>
            </a:lvl1pPr>
          </a:lstStyle>
          <a:p>
            <a:fld id="{963B5D0D-F5C9-9344-9D75-D5C490EF39D0}" type="datetimeFigureOut">
              <a:rPr lang="en-US" altLang="en-US"/>
              <a:pPr/>
              <a:t>8/28/18</a:t>
            </a:fld>
            <a:endParaRPr lang="en-US" alt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5A8D0AED-6A5B-3B4A-8226-5A4ADFDCF467}" type="slidenum">
              <a:rPr lang="en-US" altLang="en-US"/>
              <a:pPr/>
              <a:t>‹#›</a:t>
            </a:fld>
            <a:endParaRPr lang="en-US" altLang="en-US"/>
          </a:p>
        </p:txBody>
      </p:sp>
    </p:spTree>
    <p:extLst>
      <p:ext uri="{BB962C8B-B14F-4D97-AF65-F5344CB8AC3E}">
        <p14:creationId xmlns:p14="http://schemas.microsoft.com/office/powerpoint/2010/main" val="179158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defTabSz="914400">
              <a:defRPr/>
            </a:lvl1pPr>
          </a:lstStyle>
          <a:p>
            <a:fld id="{10FB0524-7E2C-A24A-A04E-1C97DE64D69E}" type="datetimeFigureOut">
              <a:rPr lang="en-US" altLang="en-US"/>
              <a:pPr/>
              <a:t>8/28/18</a:t>
            </a:fld>
            <a:endParaRPr lang="en-US" altLang="en-US"/>
          </a:p>
        </p:txBody>
      </p:sp>
      <p:sp>
        <p:nvSpPr>
          <p:cNvPr id="9" name="Footer Placeholder 7"/>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10" name="Slide Number Placeholder 8"/>
          <p:cNvSpPr>
            <a:spLocks noGrp="1"/>
          </p:cNvSpPr>
          <p:nvPr>
            <p:ph type="sldNum" sz="quarter" idx="12"/>
          </p:nvPr>
        </p:nvSpPr>
        <p:spPr/>
        <p:txBody>
          <a:bodyPr/>
          <a:lstStyle>
            <a:lvl1pPr defTabSz="914400">
              <a:defRPr/>
            </a:lvl1pPr>
          </a:lstStyle>
          <a:p>
            <a:fld id="{B564E098-FA2D-3A4B-BB55-E586B082D96E}" type="slidenum">
              <a:rPr lang="en-US" altLang="en-US"/>
              <a:pPr/>
              <a:t>‹#›</a:t>
            </a:fld>
            <a:endParaRPr lang="en-US" altLang="en-US"/>
          </a:p>
        </p:txBody>
      </p:sp>
    </p:spTree>
    <p:extLst>
      <p:ext uri="{BB962C8B-B14F-4D97-AF65-F5344CB8AC3E}">
        <p14:creationId xmlns:p14="http://schemas.microsoft.com/office/powerpoint/2010/main" val="133150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a:defRPr/>
            </a:lvl1pPr>
          </a:lstStyle>
          <a:p>
            <a:fld id="{C0B6D688-56CB-FB4E-8A73-AAB1F61359D0}" type="datetimeFigureOut">
              <a:rPr lang="en-US" altLang="en-US"/>
              <a:pPr/>
              <a:t>8/28/18</a:t>
            </a:fld>
            <a:endParaRPr lang="en-US" alt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D1BA0A3A-EFD9-EA45-A19A-FC02BF88FCA5}" type="slidenum">
              <a:rPr lang="en-US" altLang="en-US"/>
              <a:pPr/>
              <a:t>‹#›</a:t>
            </a:fld>
            <a:endParaRPr lang="en-US" altLang="en-US"/>
          </a:p>
        </p:txBody>
      </p:sp>
    </p:spTree>
    <p:extLst>
      <p:ext uri="{BB962C8B-B14F-4D97-AF65-F5344CB8AC3E}">
        <p14:creationId xmlns:p14="http://schemas.microsoft.com/office/powerpoint/2010/main" val="178740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fld id="{A588D01B-4256-B04C-92F0-92D8EE56F72D}" type="datetimeFigureOut">
              <a:rPr lang="en-US" altLang="en-US"/>
              <a:pPr/>
              <a:t>8/28/18</a:t>
            </a:fld>
            <a:endParaRPr lang="en-US" alt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EDA258FC-2277-9149-A19E-E67F7903635F}" type="slidenum">
              <a:rPr lang="en-US" altLang="en-US"/>
              <a:pPr/>
              <a:t>‹#›</a:t>
            </a:fld>
            <a:endParaRPr lang="en-US" altLang="en-US"/>
          </a:p>
        </p:txBody>
      </p:sp>
    </p:spTree>
    <p:extLst>
      <p:ext uri="{BB962C8B-B14F-4D97-AF65-F5344CB8AC3E}">
        <p14:creationId xmlns:p14="http://schemas.microsoft.com/office/powerpoint/2010/main" val="18848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defTabSz="914400">
              <a:defRPr/>
            </a:lvl1pPr>
          </a:lstStyle>
          <a:p>
            <a:fld id="{D8337CDD-C3B7-5149-9B47-47B4E3A3E910}" type="datetimeFigureOut">
              <a:rPr lang="en-US" altLang="en-US"/>
              <a:pPr/>
              <a:t>8/28/18</a:t>
            </a:fld>
            <a:endParaRPr lang="en-US" altLang="en-US"/>
          </a:p>
        </p:txBody>
      </p:sp>
      <p:sp>
        <p:nvSpPr>
          <p:cNvPr id="7"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2"/>
          </p:nvPr>
        </p:nvSpPr>
        <p:spPr/>
        <p:txBody>
          <a:bodyPr/>
          <a:lstStyle>
            <a:lvl1pPr defTabSz="914400">
              <a:defRPr/>
            </a:lvl1pPr>
          </a:lstStyle>
          <a:p>
            <a:fld id="{525C795E-5608-F041-A0C1-96AFBB1E3687}" type="slidenum">
              <a:rPr lang="en-US" altLang="en-US"/>
              <a:pPr/>
              <a:t>‹#›</a:t>
            </a:fld>
            <a:endParaRPr lang="en-US" altLang="en-US"/>
          </a:p>
        </p:txBody>
      </p:sp>
    </p:spTree>
    <p:extLst>
      <p:ext uri="{BB962C8B-B14F-4D97-AF65-F5344CB8AC3E}">
        <p14:creationId xmlns:p14="http://schemas.microsoft.com/office/powerpoint/2010/main" val="56395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fld id="{C390884D-5A0F-FF49-BC12-0288A8ED75D0}" type="datetimeFigureOut">
              <a:rPr lang="en-US" altLang="en-US"/>
              <a:pPr/>
              <a:t>8/28/18</a:t>
            </a:fld>
            <a:endParaRPr lang="en-US" alt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2E828C0E-A008-BF4D-BF48-30508B1D86FA}" type="slidenum">
              <a:rPr lang="en-US" altLang="en-US"/>
              <a:pPr/>
              <a:t>‹#›</a:t>
            </a:fld>
            <a:endParaRPr lang="en-US" altLang="en-US"/>
          </a:p>
        </p:txBody>
      </p:sp>
    </p:spTree>
    <p:extLst>
      <p:ext uri="{BB962C8B-B14F-4D97-AF65-F5344CB8AC3E}">
        <p14:creationId xmlns:p14="http://schemas.microsoft.com/office/powerpoint/2010/main" val="159125909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FFFFFF"/>
                </a:solidFill>
              </a:defRPr>
            </a:lvl1pPr>
          </a:lstStyle>
          <a:p>
            <a:fld id="{BD0D2CC0-26DA-D848-8204-8EF8D2B48B96}" type="datetimeFigureOut">
              <a:rPr lang="en-US" altLang="en-US"/>
              <a:pPr/>
              <a:t>8/28/18</a:t>
            </a:fld>
            <a:endParaRPr lang="en-US" alt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defTabSz="457200" fontAlgn="auto">
              <a:spcBef>
                <a:spcPts val="0"/>
              </a:spcBef>
              <a:spcAft>
                <a:spcPts val="0"/>
              </a:spcAft>
              <a:defRPr sz="1200">
                <a:solidFill>
                  <a:srgbClr val="FFFFFF"/>
                </a:solidFill>
                <a:latin typeface="Arial"/>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defTabSz="457200">
              <a:defRPr sz="1400" b="1">
                <a:solidFill>
                  <a:srgbClr val="FFFFFF"/>
                </a:solidFill>
              </a:defRPr>
            </a:lvl1pPr>
          </a:lstStyle>
          <a:p>
            <a:fld id="{D56E1B2F-0672-834E-9959-E47BFADE6E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Lst>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tiff"/><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hyperlink" Target="file:///E/Concepts%20and%20Connections/Program%20Files/TurningPoint/2003/Questions.html" TargetMode="External"/><Relationship Id="rId5" Type="http://schemas.openxmlformats.org/officeDocument/2006/relationships/image" Target="../media/image27.jpeg"/><Relationship Id="rId1" Type="http://schemas.openxmlformats.org/officeDocument/2006/relationships/tags" Target="../tags/tag1.xml"/><Relationship Id="rId2"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8.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emf"/><Relationship Id="rId5" Type="http://schemas.openxmlformats.org/officeDocument/2006/relationships/image" Target="../media/image37.jpg"/><Relationship Id="rId6" Type="http://schemas.openxmlformats.org/officeDocument/2006/relationships/image" Target="../media/image38.jpg"/><Relationship Id="rId1" Type="http://schemas.openxmlformats.org/officeDocument/2006/relationships/slideLayout" Target="../slideLayouts/slideLayout18.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 Id="rId3" Type="http://schemas.openxmlformats.org/officeDocument/2006/relationships/image" Target="../media/image4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 Id="rId3"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 Id="rId3" Type="http://schemas.openxmlformats.org/officeDocument/2006/relationships/image" Target="../media/image4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4.xml"/><Relationship Id="rId3"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848600" cy="1927225"/>
          </a:xfrm>
        </p:spPr>
        <p:txBody>
          <a:bodyPr/>
          <a:lstStyle/>
          <a:p>
            <a:pPr eaLnBrk="1" fontAlgn="auto" hangingPunct="1">
              <a:spcAft>
                <a:spcPts val="0"/>
              </a:spcAft>
              <a:defRPr/>
            </a:pPr>
            <a:r>
              <a:rPr lang="en-US" dirty="0">
                <a:ea typeface="+mj-ea"/>
                <a:cs typeface="+mj-cs"/>
              </a:rPr>
              <a:t>Chapter 2</a:t>
            </a:r>
          </a:p>
        </p:txBody>
      </p:sp>
      <p:sp>
        <p:nvSpPr>
          <p:cNvPr id="3" name="Subtitle 2"/>
          <p:cNvSpPr>
            <a:spLocks noGrp="1"/>
          </p:cNvSpPr>
          <p:nvPr>
            <p:ph type="subTitle" idx="1"/>
          </p:nvPr>
        </p:nvSpPr>
        <p:spPr>
          <a:xfrm>
            <a:off x="838200" y="3575050"/>
            <a:ext cx="6400800" cy="3254375"/>
          </a:xfrm>
        </p:spPr>
        <p:txBody>
          <a:bodyPr rtlCol="0">
            <a:normAutofit/>
          </a:bodyPr>
          <a:lstStyle/>
          <a:p>
            <a:pPr eaLnBrk="1" fontAlgn="auto" hangingPunct="1">
              <a:spcAft>
                <a:spcPts val="0"/>
              </a:spcAft>
              <a:buFont typeface="Arial" pitchFamily="34" charset="0"/>
              <a:buNone/>
              <a:defRPr/>
            </a:pPr>
            <a:r>
              <a:rPr lang="en-US" sz="2800" dirty="0">
                <a:ea typeface="+mn-ea"/>
                <a:cs typeface="+mn-cs"/>
              </a:rPr>
              <a:t>Chemical Basis of Life</a:t>
            </a:r>
            <a:endParaRPr lang="en-US" dirty="0">
              <a:ea typeface="+mn-ea"/>
              <a:cs typeface="+mn-cs"/>
            </a:endParaRPr>
          </a:p>
          <a:p>
            <a:pPr eaLnBrk="1" fontAlgn="auto" hangingPunct="1">
              <a:spcAft>
                <a:spcPts val="0"/>
              </a:spcAft>
              <a:buFont typeface="Arial" pitchFamily="34" charset="0"/>
              <a:buNone/>
              <a:defRPr/>
            </a:pPr>
            <a:endParaRPr lang="en-US" i="1" dirty="0">
              <a:ea typeface="+mn-ea"/>
              <a:cs typeface="+mn-cs"/>
            </a:endParaRPr>
          </a:p>
          <a:p>
            <a:pPr eaLnBrk="1" fontAlgn="auto" hangingPunct="1">
              <a:spcAft>
                <a:spcPts val="0"/>
              </a:spcAft>
              <a:buFont typeface="Arial" pitchFamily="34" charset="0"/>
              <a:buNone/>
              <a:defRPr/>
            </a:pPr>
            <a:endParaRPr lang="en-US" i="1"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Compounds have emergent properties.</a:t>
            </a:r>
          </a:p>
        </p:txBody>
      </p:sp>
      <p:pic>
        <p:nvPicPr>
          <p:cNvPr id="4" name="Picture 3" descr="\\172.168.8.215\irdvd\53057_campbell_cc_8e_irdvd\production\ART\final_jpeg_files\chap002\unlabeled\02_01_0SodiumChloride-U.jpg"/>
          <p:cNvPicPr>
            <a:picLocks noChangeAspect="1" noChangeArrowheads="1"/>
          </p:cNvPicPr>
          <p:nvPr/>
        </p:nvPicPr>
        <p:blipFill rotWithShape="1">
          <a:blip r:embed="rId3">
            <a:extLst>
              <a:ext uri="{28A0092B-C50C-407E-A947-70E740481C1C}">
                <a14:useLocalDpi xmlns:a14="http://schemas.microsoft.com/office/drawing/2010/main" val="0"/>
              </a:ext>
            </a:extLst>
          </a:blip>
          <a:srcRect b="4586"/>
          <a:stretch/>
        </p:blipFill>
        <p:spPr bwMode="auto">
          <a:xfrm>
            <a:off x="222952" y="1868871"/>
            <a:ext cx="8547100" cy="3692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67" y="4915382"/>
            <a:ext cx="1645920" cy="646331"/>
          </a:xfrm>
          <a:prstGeom prst="rect">
            <a:avLst/>
          </a:prstGeom>
          <a:noFill/>
        </p:spPr>
        <p:txBody>
          <a:bodyPr wrap="square"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Sodium</a:t>
            </a:r>
          </a:p>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(Na)</a:t>
            </a:r>
          </a:p>
        </p:txBody>
      </p:sp>
      <p:sp>
        <p:nvSpPr>
          <p:cNvPr id="6" name="TextBox 5"/>
          <p:cNvSpPr txBox="1"/>
          <p:nvPr/>
        </p:nvSpPr>
        <p:spPr>
          <a:xfrm>
            <a:off x="3398587" y="4929451"/>
            <a:ext cx="1645920" cy="646331"/>
          </a:xfrm>
          <a:prstGeom prst="rect">
            <a:avLst/>
          </a:prstGeom>
          <a:noFill/>
        </p:spPr>
        <p:txBody>
          <a:bodyPr wrap="square"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Chlorine</a:t>
            </a:r>
          </a:p>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a:t>
            </a:r>
            <a:r>
              <a:rPr lang="en-US" sz="1800" b="1" dirty="0" err="1">
                <a:solidFill>
                  <a:srgbClr val="000000"/>
                </a:solidFill>
                <a:latin typeface="Arial" panose="020B0604020202020204" pitchFamily="34" charset="0"/>
                <a:ea typeface="ＭＳ Ｐゴシック" charset="0"/>
                <a:cs typeface="Arial" panose="020B0604020202020204" pitchFamily="34" charset="0"/>
              </a:rPr>
              <a:t>Cl</a:t>
            </a:r>
            <a:r>
              <a:rPr lang="en-US" sz="1800" b="1" dirty="0">
                <a:solidFill>
                  <a:srgbClr val="000000"/>
                </a:solidFill>
                <a:latin typeface="Arial" panose="020B0604020202020204" pitchFamily="34" charset="0"/>
                <a:ea typeface="ＭＳ Ｐゴシック" charset="0"/>
                <a:cs typeface="Arial" panose="020B0604020202020204" pitchFamily="34" charset="0"/>
              </a:rPr>
              <a:t>)</a:t>
            </a:r>
          </a:p>
        </p:txBody>
      </p:sp>
      <p:sp>
        <p:nvSpPr>
          <p:cNvPr id="7" name="TextBox 6"/>
          <p:cNvSpPr txBox="1"/>
          <p:nvPr/>
        </p:nvSpPr>
        <p:spPr>
          <a:xfrm>
            <a:off x="6131627" y="4929451"/>
            <a:ext cx="2326640" cy="646331"/>
          </a:xfrm>
          <a:prstGeom prst="rect">
            <a:avLst/>
          </a:prstGeom>
          <a:noFill/>
        </p:spPr>
        <p:txBody>
          <a:bodyPr wrap="square"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Sodium chloride</a:t>
            </a:r>
          </a:p>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a:t>
            </a:r>
            <a:r>
              <a:rPr lang="en-US" sz="1800" b="1" dirty="0" err="1">
                <a:solidFill>
                  <a:srgbClr val="000000"/>
                </a:solidFill>
                <a:latin typeface="Arial" panose="020B0604020202020204" pitchFamily="34" charset="0"/>
                <a:ea typeface="ＭＳ Ｐゴシック" charset="0"/>
                <a:cs typeface="Arial" panose="020B0604020202020204" pitchFamily="34" charset="0"/>
              </a:rPr>
              <a:t>NaCl</a:t>
            </a:r>
            <a:r>
              <a:rPr lang="en-US" sz="1800" b="1" dirty="0">
                <a:solidFill>
                  <a:srgbClr val="000000"/>
                </a:solidFill>
                <a:latin typeface="Arial" panose="020B0604020202020204" pitchFamily="34" charset="0"/>
                <a:ea typeface="ＭＳ Ｐゴシック" charset="0"/>
                <a:cs typeface="Arial" panose="020B0604020202020204" pitchFamily="34" charset="0"/>
              </a:rPr>
              <a:t>)</a:t>
            </a:r>
          </a:p>
        </p:txBody>
      </p:sp>
      <p:sp>
        <p:nvSpPr>
          <p:cNvPr id="8" name="Title 1"/>
          <p:cNvSpPr txBox="1">
            <a:spLocks/>
          </p:cNvSpPr>
          <p:nvPr/>
        </p:nvSpPr>
        <p:spPr>
          <a:xfrm>
            <a:off x="553152" y="55626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4000" dirty="0"/>
              <a:t>What are the emergent properties of table salt?</a:t>
            </a:r>
          </a:p>
        </p:txBody>
      </p:sp>
    </p:spTree>
    <p:extLst>
      <p:ext uri="{BB962C8B-B14F-4D97-AF65-F5344CB8AC3E}">
        <p14:creationId xmlns:p14="http://schemas.microsoft.com/office/powerpoint/2010/main" val="41345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a:xfrm>
            <a:off x="457200" y="1600200"/>
            <a:ext cx="8534400" cy="4876800"/>
          </a:xfrm>
        </p:spPr>
        <p:txBody>
          <a:bodyPr/>
          <a:lstStyle/>
          <a:p>
            <a:r>
              <a:rPr lang="en-US" sz="4800" dirty="0" smtClean="0"/>
              <a:t>What is an Atom?</a:t>
            </a:r>
          </a:p>
          <a:p>
            <a:pPr lvl="2"/>
            <a:r>
              <a:rPr lang="en-US" sz="4200" dirty="0" smtClean="0"/>
              <a:t>Write down your understanding of an atom, draw diagrams, etc. (</a:t>
            </a:r>
            <a:r>
              <a:rPr lang="en-US" sz="4200" dirty="0"/>
              <a:t>3</a:t>
            </a:r>
            <a:r>
              <a:rPr lang="en-US" sz="4200" dirty="0" smtClean="0"/>
              <a:t> minutes)</a:t>
            </a:r>
          </a:p>
          <a:p>
            <a:pPr lvl="2"/>
            <a:r>
              <a:rPr lang="en-US" sz="4200" dirty="0" smtClean="0"/>
              <a:t>Discuss in groups of 10 students. Summarize on the white board. (10 minutes)</a:t>
            </a:r>
            <a:endParaRPr lang="en-US" sz="4200" dirty="0"/>
          </a:p>
        </p:txBody>
      </p:sp>
    </p:spTree>
    <p:extLst>
      <p:ext uri="{BB962C8B-B14F-4D97-AF65-F5344CB8AC3E}">
        <p14:creationId xmlns:p14="http://schemas.microsoft.com/office/powerpoint/2010/main" val="84364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274637"/>
            <a:ext cx="7886700" cy="1325563"/>
          </a:xfrm>
        </p:spPr>
        <p:txBody>
          <a:bodyPr>
            <a:normAutofit/>
          </a:bodyPr>
          <a:lstStyle/>
          <a:p>
            <a:r>
              <a:rPr lang="en-US" dirty="0"/>
              <a:t>The smallest unit of an element is an atom</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716" y="1600200"/>
            <a:ext cx="4351338" cy="435133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054" y="1905000"/>
            <a:ext cx="4305300" cy="3479800"/>
          </a:xfrm>
          <a:prstGeom prst="rect">
            <a:avLst/>
          </a:prstGeom>
        </p:spPr>
      </p:pic>
      <p:sp>
        <p:nvSpPr>
          <p:cNvPr id="7" name="Title 1"/>
          <p:cNvSpPr txBox="1">
            <a:spLocks/>
          </p:cNvSpPr>
          <p:nvPr/>
        </p:nvSpPr>
        <p:spPr>
          <a:xfrm>
            <a:off x="962485" y="5947527"/>
            <a:ext cx="2971800" cy="89138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t>Pure Carbon</a:t>
            </a:r>
            <a:endParaRPr lang="en-US" dirty="0"/>
          </a:p>
        </p:txBody>
      </p:sp>
      <p:sp>
        <p:nvSpPr>
          <p:cNvPr id="8" name="Title 1"/>
          <p:cNvSpPr txBox="1">
            <a:spLocks/>
          </p:cNvSpPr>
          <p:nvPr/>
        </p:nvSpPr>
        <p:spPr>
          <a:xfrm>
            <a:off x="4800600" y="5947527"/>
            <a:ext cx="4128754" cy="89138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t>Single Carbon Atom</a:t>
            </a:r>
            <a:endParaRPr lang="en-US" dirty="0"/>
          </a:p>
        </p:txBody>
      </p:sp>
    </p:spTree>
    <p:extLst>
      <p:ext uri="{BB962C8B-B14F-4D97-AF65-F5344CB8AC3E}">
        <p14:creationId xmlns:p14="http://schemas.microsoft.com/office/powerpoint/2010/main" val="179650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435143"/>
            <a:ext cx="3581586" cy="1143000"/>
          </a:xfrm>
        </p:spPr>
        <p:txBody>
          <a:bodyPr>
            <a:normAutofit fontScale="90000"/>
          </a:bodyPr>
          <a:lstStyle/>
          <a:p>
            <a:pPr algn="l" eaLnBrk="1" hangingPunct="1"/>
            <a:r>
              <a:rPr lang="en-US" dirty="0"/>
              <a:t>What Are Atoms?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186" y="108466"/>
            <a:ext cx="5363122" cy="4495800"/>
          </a:xfrm>
          <a:prstGeom prst="rect">
            <a:avLst/>
          </a:prstGeom>
        </p:spPr>
      </p:pic>
      <p:sp>
        <p:nvSpPr>
          <p:cNvPr id="3" name="TextBox 2"/>
          <p:cNvSpPr txBox="1"/>
          <p:nvPr/>
        </p:nvSpPr>
        <p:spPr>
          <a:xfrm>
            <a:off x="410308" y="4561706"/>
            <a:ext cx="8763000" cy="3046988"/>
          </a:xfrm>
          <a:prstGeom prst="rect">
            <a:avLst/>
          </a:prstGeom>
          <a:noFill/>
        </p:spPr>
        <p:txBody>
          <a:bodyPr wrap="square" rtlCol="0">
            <a:spAutoFit/>
          </a:bodyPr>
          <a:lstStyle/>
          <a:p>
            <a:pPr eaLnBrk="1" hangingPunct="1">
              <a:lnSpc>
                <a:spcPct val="120000"/>
              </a:lnSpc>
            </a:pPr>
            <a:r>
              <a:rPr lang="en-US" sz="2800" dirty="0"/>
              <a:t>Made up </a:t>
            </a:r>
            <a:r>
              <a:rPr lang="en-US" sz="2800"/>
              <a:t>of </a:t>
            </a:r>
            <a:r>
              <a:rPr lang="en-US" sz="2800" smtClean="0"/>
              <a:t>3 subatomic </a:t>
            </a:r>
            <a:r>
              <a:rPr lang="en-US" sz="2800" dirty="0"/>
              <a:t>particles:</a:t>
            </a:r>
          </a:p>
          <a:p>
            <a:pPr marL="914400" lvl="1" indent="-457200" eaLnBrk="1" hangingPunct="1">
              <a:lnSpc>
                <a:spcPct val="120000"/>
              </a:lnSpc>
              <a:buFont typeface="Arial" charset="0"/>
              <a:buChar char="•"/>
            </a:pPr>
            <a:r>
              <a:rPr lang="en-US" sz="2800" dirty="0">
                <a:ea typeface="ＭＳ Ｐゴシック" pitchFamily="-83" charset="-128"/>
              </a:rPr>
              <a:t>Protons (electrical charge +1)</a:t>
            </a:r>
          </a:p>
          <a:p>
            <a:pPr marL="914400" lvl="1" indent="-457200" eaLnBrk="1" hangingPunct="1">
              <a:lnSpc>
                <a:spcPct val="120000"/>
              </a:lnSpc>
              <a:buFont typeface="Arial" charset="0"/>
              <a:buChar char="•"/>
            </a:pPr>
            <a:r>
              <a:rPr lang="en-US" sz="2800" dirty="0">
                <a:ea typeface="ＭＳ Ｐゴシック" pitchFamily="-83" charset="-128"/>
              </a:rPr>
              <a:t>Neutrons (no charge) </a:t>
            </a:r>
          </a:p>
          <a:p>
            <a:pPr marL="914400" lvl="1" indent="-457200">
              <a:lnSpc>
                <a:spcPct val="120000"/>
              </a:lnSpc>
              <a:buFont typeface="Arial" charset="0"/>
              <a:buChar char="•"/>
            </a:pPr>
            <a:r>
              <a:rPr lang="en-US" sz="2800" dirty="0">
                <a:ea typeface="ＭＳ Ｐゴシック" pitchFamily="-83" charset="-128"/>
              </a:rPr>
              <a:t>Electrons (electrical charge -1) </a:t>
            </a:r>
          </a:p>
          <a:p>
            <a:pPr lvl="1" eaLnBrk="1" hangingPunct="1">
              <a:lnSpc>
                <a:spcPct val="120000"/>
              </a:lnSpc>
            </a:pPr>
            <a:endParaRPr lang="en-US" sz="2800" dirty="0">
              <a:ea typeface="ＭＳ Ｐゴシック" pitchFamily="-83" charset="-128"/>
            </a:endParaRPr>
          </a:p>
          <a:p>
            <a:endParaRPr lang="en-US" sz="2400" dirty="0"/>
          </a:p>
        </p:txBody>
      </p:sp>
    </p:spTree>
    <p:extLst>
      <p:ext uri="{BB962C8B-B14F-4D97-AF65-F5344CB8AC3E}">
        <p14:creationId xmlns:p14="http://schemas.microsoft.com/office/powerpoint/2010/main" val="8071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435143"/>
            <a:ext cx="3581586" cy="1143000"/>
          </a:xfrm>
        </p:spPr>
        <p:txBody>
          <a:bodyPr>
            <a:normAutofit/>
          </a:bodyPr>
          <a:lstStyle/>
          <a:p>
            <a:pPr algn="l" eaLnBrk="1" hangingPunct="1"/>
            <a:r>
              <a:rPr lang="en-US" dirty="0" smtClean="0"/>
              <a:t>Protons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186" y="108466"/>
            <a:ext cx="5363122" cy="4495800"/>
          </a:xfrm>
          <a:prstGeom prst="rect">
            <a:avLst/>
          </a:prstGeom>
        </p:spPr>
      </p:pic>
      <p:sp>
        <p:nvSpPr>
          <p:cNvPr id="3" name="TextBox 2"/>
          <p:cNvSpPr txBox="1"/>
          <p:nvPr/>
        </p:nvSpPr>
        <p:spPr>
          <a:xfrm>
            <a:off x="228600" y="4625787"/>
            <a:ext cx="8763000" cy="2012859"/>
          </a:xfrm>
          <a:prstGeom prst="rect">
            <a:avLst/>
          </a:prstGeom>
          <a:noFill/>
        </p:spPr>
        <p:txBody>
          <a:bodyPr wrap="square" rtlCol="0">
            <a:spAutoFit/>
          </a:bodyPr>
          <a:lstStyle/>
          <a:p>
            <a:pPr marL="457200" indent="-457200" eaLnBrk="1" hangingPunct="1">
              <a:lnSpc>
                <a:spcPct val="120000"/>
              </a:lnSpc>
              <a:buFont typeface="Arial" charset="0"/>
              <a:buChar char="•"/>
            </a:pPr>
            <a:r>
              <a:rPr lang="en-US" sz="2800" dirty="0">
                <a:ea typeface="ＭＳ Ｐゴシック" pitchFamily="-83" charset="-128"/>
              </a:rPr>
              <a:t>Have a positive electrical charge</a:t>
            </a:r>
          </a:p>
          <a:p>
            <a:pPr marL="457200" indent="-457200" eaLnBrk="1" hangingPunct="1">
              <a:lnSpc>
                <a:spcPct val="120000"/>
              </a:lnSpc>
              <a:buFont typeface="Arial" charset="0"/>
              <a:buChar char="•"/>
            </a:pPr>
            <a:r>
              <a:rPr lang="en-US" sz="2800" dirty="0">
                <a:ea typeface="ＭＳ Ｐゴシック" pitchFamily="-83" charset="-128"/>
              </a:rPr>
              <a:t>Define the element</a:t>
            </a:r>
          </a:p>
          <a:p>
            <a:pPr marL="457200" indent="-457200" eaLnBrk="1" hangingPunct="1">
              <a:lnSpc>
                <a:spcPct val="120000"/>
              </a:lnSpc>
              <a:buFont typeface="Arial" charset="0"/>
              <a:buChar char="•"/>
            </a:pPr>
            <a:endParaRPr lang="en-US" sz="2800" dirty="0">
              <a:ea typeface="ＭＳ Ｐゴシック" pitchFamily="-83" charset="-128"/>
            </a:endParaRPr>
          </a:p>
          <a:p>
            <a:endParaRPr lang="en-US" sz="2400" dirty="0"/>
          </a:p>
        </p:txBody>
      </p:sp>
    </p:spTree>
    <p:extLst>
      <p:ext uri="{BB962C8B-B14F-4D97-AF65-F5344CB8AC3E}">
        <p14:creationId xmlns:p14="http://schemas.microsoft.com/office/powerpoint/2010/main" val="205950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435143"/>
            <a:ext cx="3581586" cy="1143000"/>
          </a:xfrm>
        </p:spPr>
        <p:txBody>
          <a:bodyPr>
            <a:normAutofit/>
          </a:bodyPr>
          <a:lstStyle/>
          <a:p>
            <a:pPr algn="l" eaLnBrk="1" hangingPunct="1"/>
            <a:r>
              <a:rPr lang="en-US" dirty="0"/>
              <a:t>Neutrons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186" y="108466"/>
            <a:ext cx="5363122" cy="4495800"/>
          </a:xfrm>
          <a:prstGeom prst="rect">
            <a:avLst/>
          </a:prstGeom>
        </p:spPr>
      </p:pic>
      <p:sp>
        <p:nvSpPr>
          <p:cNvPr id="3" name="TextBox 2"/>
          <p:cNvSpPr txBox="1"/>
          <p:nvPr/>
        </p:nvSpPr>
        <p:spPr>
          <a:xfrm>
            <a:off x="228600" y="4625787"/>
            <a:ext cx="8763000" cy="2529923"/>
          </a:xfrm>
          <a:prstGeom prst="rect">
            <a:avLst/>
          </a:prstGeom>
          <a:noFill/>
        </p:spPr>
        <p:txBody>
          <a:bodyPr wrap="square" rtlCol="0">
            <a:spAutoFit/>
          </a:bodyPr>
          <a:lstStyle/>
          <a:p>
            <a:pPr marL="457200" indent="-457200" eaLnBrk="1" hangingPunct="1">
              <a:lnSpc>
                <a:spcPct val="120000"/>
              </a:lnSpc>
              <a:buFont typeface="Arial" charset="0"/>
              <a:buChar char="•"/>
            </a:pPr>
            <a:r>
              <a:rPr lang="en-US" sz="2800" dirty="0">
                <a:ea typeface="ＭＳ Ｐゴシック" pitchFamily="-83" charset="-128"/>
              </a:rPr>
              <a:t>Have a neutral electrical charge</a:t>
            </a:r>
          </a:p>
          <a:p>
            <a:pPr marL="457200" indent="-457200" eaLnBrk="1" hangingPunct="1">
              <a:lnSpc>
                <a:spcPct val="120000"/>
              </a:lnSpc>
              <a:buFont typeface="Arial" charset="0"/>
              <a:buChar char="•"/>
            </a:pPr>
            <a:r>
              <a:rPr lang="en-US" sz="2800" dirty="0">
                <a:ea typeface="ＭＳ Ｐゴシック" pitchFamily="-83" charset="-128"/>
              </a:rPr>
              <a:t>Generally, the same number of protons as neutrons</a:t>
            </a:r>
          </a:p>
          <a:p>
            <a:pPr marL="457200" indent="-457200" eaLnBrk="1" hangingPunct="1">
              <a:lnSpc>
                <a:spcPct val="120000"/>
              </a:lnSpc>
              <a:buFont typeface="Arial" charset="0"/>
              <a:buChar char="•"/>
            </a:pPr>
            <a:r>
              <a:rPr lang="en-US" sz="2800" dirty="0">
                <a:ea typeface="ＭＳ Ｐゴシック" pitchFamily="-83" charset="-128"/>
              </a:rPr>
              <a:t>Protons + neutrons give the atom its mass</a:t>
            </a:r>
          </a:p>
          <a:p>
            <a:pPr marL="457200" indent="-457200" eaLnBrk="1" hangingPunct="1">
              <a:lnSpc>
                <a:spcPct val="120000"/>
              </a:lnSpc>
              <a:buFont typeface="Arial" charset="0"/>
              <a:buChar char="•"/>
            </a:pPr>
            <a:endParaRPr lang="en-US" sz="2800" dirty="0">
              <a:ea typeface="ＭＳ Ｐゴシック" pitchFamily="-83" charset="-128"/>
            </a:endParaRPr>
          </a:p>
          <a:p>
            <a:endParaRPr lang="en-US" sz="2400" dirty="0"/>
          </a:p>
        </p:txBody>
      </p:sp>
    </p:spTree>
    <p:extLst>
      <p:ext uri="{BB962C8B-B14F-4D97-AF65-F5344CB8AC3E}">
        <p14:creationId xmlns:p14="http://schemas.microsoft.com/office/powerpoint/2010/main" val="7782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435143"/>
            <a:ext cx="3581586" cy="1143000"/>
          </a:xfrm>
        </p:spPr>
        <p:txBody>
          <a:bodyPr>
            <a:normAutofit/>
          </a:bodyPr>
          <a:lstStyle/>
          <a:p>
            <a:pPr algn="l" eaLnBrk="1" hangingPunct="1"/>
            <a:r>
              <a:rPr lang="en-US" dirty="0"/>
              <a:t>Electrons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186" y="108466"/>
            <a:ext cx="5363122" cy="4495800"/>
          </a:xfrm>
          <a:prstGeom prst="rect">
            <a:avLst/>
          </a:prstGeom>
        </p:spPr>
      </p:pic>
      <p:sp>
        <p:nvSpPr>
          <p:cNvPr id="3" name="TextBox 2"/>
          <p:cNvSpPr txBox="1"/>
          <p:nvPr/>
        </p:nvSpPr>
        <p:spPr>
          <a:xfrm>
            <a:off x="228600" y="4625787"/>
            <a:ext cx="8763000" cy="3194721"/>
          </a:xfrm>
          <a:prstGeom prst="rect">
            <a:avLst/>
          </a:prstGeom>
          <a:noFill/>
        </p:spPr>
        <p:txBody>
          <a:bodyPr wrap="square" rtlCol="0">
            <a:spAutoFit/>
          </a:bodyPr>
          <a:lstStyle/>
          <a:p>
            <a:pPr marL="285750" indent="-285750">
              <a:buFont typeface="Arial" charset="0"/>
              <a:buChar char="•"/>
            </a:pPr>
            <a:r>
              <a:rPr lang="en-US" sz="2400" dirty="0"/>
              <a:t>Negative electrons attracted to the positive protons</a:t>
            </a:r>
          </a:p>
          <a:p>
            <a:pPr marL="285750" indent="-285750">
              <a:buFont typeface="Arial" charset="0"/>
              <a:buChar char="•"/>
            </a:pPr>
            <a:r>
              <a:rPr lang="en-US" sz="2400" dirty="0"/>
              <a:t>Generally, same number of electrons as protons (balances the charge)</a:t>
            </a:r>
          </a:p>
          <a:p>
            <a:pPr marL="285750" indent="-285750">
              <a:buFont typeface="Arial" charset="0"/>
              <a:buChar char="•"/>
            </a:pPr>
            <a:r>
              <a:rPr lang="en-US" sz="2400" dirty="0"/>
              <a:t>Electrons move around the nucleus</a:t>
            </a:r>
          </a:p>
          <a:p>
            <a:pPr marL="285750" indent="-285750">
              <a:buFont typeface="Arial" charset="0"/>
              <a:buChar char="•"/>
            </a:pPr>
            <a:r>
              <a:rPr lang="en-US" sz="2400" dirty="0"/>
              <a:t>Electrons located in shells that hold a specific number of electrons</a:t>
            </a:r>
          </a:p>
          <a:p>
            <a:pPr marL="457200" indent="-457200" eaLnBrk="1" hangingPunct="1">
              <a:lnSpc>
                <a:spcPct val="120000"/>
              </a:lnSpc>
              <a:buFont typeface="Arial" charset="0"/>
              <a:buChar char="•"/>
            </a:pPr>
            <a:endParaRPr lang="en-US" sz="2800" dirty="0">
              <a:ea typeface="ＭＳ Ｐゴシック" pitchFamily="-83" charset="-128"/>
            </a:endParaRPr>
          </a:p>
          <a:p>
            <a:endParaRPr lang="en-US" sz="2400" dirty="0"/>
          </a:p>
        </p:txBody>
      </p:sp>
    </p:spTree>
    <p:extLst>
      <p:ext uri="{BB962C8B-B14F-4D97-AF65-F5344CB8AC3E}">
        <p14:creationId xmlns:p14="http://schemas.microsoft.com/office/powerpoint/2010/main" val="18153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Autofit/>
          </a:bodyPr>
          <a:lstStyle/>
          <a:p>
            <a:pPr eaLnBrk="1" hangingPunct="1"/>
            <a:r>
              <a:rPr lang="en-US" sz="4800" dirty="0"/>
              <a:t>Atomic Notation</a:t>
            </a:r>
          </a:p>
        </p:txBody>
      </p:sp>
      <p:sp>
        <p:nvSpPr>
          <p:cNvPr id="2" name="Content Placeholder 1"/>
          <p:cNvSpPr>
            <a:spLocks noGrp="1"/>
          </p:cNvSpPr>
          <p:nvPr>
            <p:ph idx="1"/>
          </p:nvPr>
        </p:nvSpPr>
        <p:spPr>
          <a:xfrm>
            <a:off x="457200" y="1399279"/>
            <a:ext cx="8229600" cy="4876800"/>
          </a:xfrm>
        </p:spPr>
        <p:txBody>
          <a:bodyPr/>
          <a:lstStyle/>
          <a:p>
            <a:r>
              <a:rPr lang="en-US" u="sng" dirty="0"/>
              <a:t>Atomic Number </a:t>
            </a:r>
            <a:r>
              <a:rPr lang="en-US" dirty="0"/>
              <a:t>= # </a:t>
            </a:r>
            <a:r>
              <a:rPr lang="en-US"/>
              <a:t>of protons</a:t>
            </a:r>
            <a:endParaRPr lang="en-US" dirty="0"/>
          </a:p>
          <a:p>
            <a:r>
              <a:rPr lang="en-US" u="sng" dirty="0"/>
              <a:t>Atomic Mass </a:t>
            </a:r>
            <a:r>
              <a:rPr lang="en-US" dirty="0"/>
              <a:t>= # of protons + # of neutrons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581400"/>
            <a:ext cx="2514600" cy="25146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58" y="3010957"/>
            <a:ext cx="4305300" cy="3479800"/>
          </a:xfrm>
          <a:prstGeom prst="rect">
            <a:avLst/>
          </a:prstGeom>
        </p:spPr>
      </p:pic>
      <p:cxnSp>
        <p:nvCxnSpPr>
          <p:cNvPr id="7" name="Straight Arrow Connector 6"/>
          <p:cNvCxnSpPr/>
          <p:nvPr/>
        </p:nvCxnSpPr>
        <p:spPr>
          <a:xfrm flipH="1">
            <a:off x="6236027" y="4049592"/>
            <a:ext cx="12954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236027" y="4887792"/>
            <a:ext cx="12954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573895" y="5802192"/>
            <a:ext cx="95753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29123" y="3670221"/>
            <a:ext cx="1931296" cy="707886"/>
          </a:xfrm>
          <a:prstGeom prst="rect">
            <a:avLst/>
          </a:prstGeom>
          <a:noFill/>
        </p:spPr>
        <p:txBody>
          <a:bodyPr wrap="square" rtlCol="0">
            <a:spAutoFit/>
          </a:bodyPr>
          <a:lstStyle/>
          <a:p>
            <a:pPr algn="ctr"/>
            <a:r>
              <a:rPr lang="en-US" sz="2000" dirty="0"/>
              <a:t>Atomic Number</a:t>
            </a:r>
          </a:p>
        </p:txBody>
      </p:sp>
      <p:sp>
        <p:nvSpPr>
          <p:cNvPr id="22" name="TextBox 21"/>
          <p:cNvSpPr txBox="1"/>
          <p:nvPr/>
        </p:nvSpPr>
        <p:spPr>
          <a:xfrm>
            <a:off x="7329123" y="4523479"/>
            <a:ext cx="1931296" cy="707886"/>
          </a:xfrm>
          <a:prstGeom prst="rect">
            <a:avLst/>
          </a:prstGeom>
          <a:noFill/>
        </p:spPr>
        <p:txBody>
          <a:bodyPr wrap="square" rtlCol="0">
            <a:spAutoFit/>
          </a:bodyPr>
          <a:lstStyle/>
          <a:p>
            <a:pPr algn="ctr"/>
            <a:r>
              <a:rPr lang="en-US" sz="2000" dirty="0"/>
              <a:t>Chemical Symbol</a:t>
            </a:r>
          </a:p>
        </p:txBody>
      </p:sp>
      <p:sp>
        <p:nvSpPr>
          <p:cNvPr id="23" name="TextBox 22"/>
          <p:cNvSpPr txBox="1"/>
          <p:nvPr/>
        </p:nvSpPr>
        <p:spPr>
          <a:xfrm>
            <a:off x="7397302" y="5607138"/>
            <a:ext cx="1931296" cy="400110"/>
          </a:xfrm>
          <a:prstGeom prst="rect">
            <a:avLst/>
          </a:prstGeom>
          <a:noFill/>
        </p:spPr>
        <p:txBody>
          <a:bodyPr wrap="square" rtlCol="0">
            <a:spAutoFit/>
          </a:bodyPr>
          <a:lstStyle/>
          <a:p>
            <a:pPr algn="ctr"/>
            <a:r>
              <a:rPr lang="en-US" sz="2000"/>
              <a:t>Atomic Mass</a:t>
            </a:r>
            <a:endParaRPr lang="en-US" sz="2000" dirty="0"/>
          </a:p>
        </p:txBody>
      </p:sp>
      <p:sp>
        <p:nvSpPr>
          <p:cNvPr id="24" name="TextBox 23"/>
          <p:cNvSpPr txBox="1"/>
          <p:nvPr/>
        </p:nvSpPr>
        <p:spPr>
          <a:xfrm>
            <a:off x="7329123" y="2902843"/>
            <a:ext cx="1931296" cy="707886"/>
          </a:xfrm>
          <a:prstGeom prst="rect">
            <a:avLst/>
          </a:prstGeom>
          <a:noFill/>
        </p:spPr>
        <p:txBody>
          <a:bodyPr wrap="square" rtlCol="0">
            <a:spAutoFit/>
          </a:bodyPr>
          <a:lstStyle/>
          <a:p>
            <a:pPr algn="ctr"/>
            <a:r>
              <a:rPr lang="en-US" sz="2000"/>
              <a:t>Chemical Name</a:t>
            </a:r>
            <a:endParaRPr lang="en-US" sz="2000" dirty="0"/>
          </a:p>
        </p:txBody>
      </p:sp>
      <p:cxnSp>
        <p:nvCxnSpPr>
          <p:cNvPr id="25" name="Straight Arrow Connector 24"/>
          <p:cNvCxnSpPr/>
          <p:nvPr/>
        </p:nvCxnSpPr>
        <p:spPr>
          <a:xfrm flipH="1">
            <a:off x="6693227" y="3254829"/>
            <a:ext cx="990600" cy="5575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63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Autofit/>
          </a:bodyPr>
          <a:lstStyle/>
          <a:p>
            <a:pPr eaLnBrk="1" hangingPunct="1"/>
            <a:r>
              <a:rPr lang="en-US" sz="4800" dirty="0"/>
              <a:t>Atomic Notation</a:t>
            </a:r>
          </a:p>
        </p:txBody>
      </p:sp>
      <p:sp>
        <p:nvSpPr>
          <p:cNvPr id="2" name="Content Placeholder 1"/>
          <p:cNvSpPr>
            <a:spLocks noGrp="1"/>
          </p:cNvSpPr>
          <p:nvPr>
            <p:ph idx="1"/>
          </p:nvPr>
        </p:nvSpPr>
        <p:spPr>
          <a:xfrm>
            <a:off x="457200" y="1752599"/>
            <a:ext cx="8229600" cy="4523479"/>
          </a:xfrm>
        </p:spPr>
        <p:txBody>
          <a:bodyPr/>
          <a:lstStyle/>
          <a:p>
            <a:pPr marL="0" indent="0">
              <a:buNone/>
            </a:pPr>
            <a:r>
              <a:rPr lang="en-US" sz="2800" dirty="0"/>
              <a:t>What are the atomic number and atomic mass of oxygen?</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2" y="3584771"/>
            <a:ext cx="3048000" cy="2877807"/>
          </a:xfrm>
          <a:prstGeom prst="rect">
            <a:avLst/>
          </a:prstGeom>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015" y="3733800"/>
            <a:ext cx="5133153" cy="291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0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D67EDD-D8B7-844C-8A19-86CAFFA606F1}"/>
              </a:ext>
            </a:extLst>
          </p:cNvPr>
          <p:cNvSpPr>
            <a:spLocks noGrp="1"/>
          </p:cNvSpPr>
          <p:nvPr>
            <p:ph type="title"/>
          </p:nvPr>
        </p:nvSpPr>
        <p:spPr/>
        <p:txBody>
          <a:bodyPr>
            <a:normAutofit fontScale="90000"/>
          </a:bodyPr>
          <a:lstStyle/>
          <a:p>
            <a:r>
              <a:rPr lang="en-US" dirty="0"/>
              <a:t>What makes a carbon atom different from an oxygen atom</a:t>
            </a:r>
          </a:p>
        </p:txBody>
      </p:sp>
      <p:sp>
        <p:nvSpPr>
          <p:cNvPr id="3" name="Content Placeholder 2">
            <a:extLst>
              <a:ext uri="{FF2B5EF4-FFF2-40B4-BE49-F238E27FC236}">
                <a16:creationId xmlns="" xmlns:a16="http://schemas.microsoft.com/office/drawing/2014/main" id="{1AB0CF6D-8C51-8241-9610-A5AE06CDC8F0}"/>
              </a:ext>
            </a:extLst>
          </p:cNvPr>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7971597C-A228-FF4D-99BD-B2E01D4551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373"/>
          <a:stretch/>
        </p:blipFill>
        <p:spPr bwMode="auto">
          <a:xfrm>
            <a:off x="928062" y="4182865"/>
            <a:ext cx="1828800" cy="291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 xmlns:a16="http://schemas.microsoft.com/office/drawing/2014/main" id="{B49C3452-634C-604E-953E-9CA3E9ADF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224" y="4290736"/>
            <a:ext cx="2514600" cy="2514600"/>
          </a:xfrm>
          <a:prstGeom prst="rect">
            <a:avLst/>
          </a:prstGeom>
        </p:spPr>
      </p:pic>
      <p:pic>
        <p:nvPicPr>
          <p:cNvPr id="6" name="Picture 5">
            <a:extLst>
              <a:ext uri="{FF2B5EF4-FFF2-40B4-BE49-F238E27FC236}">
                <a16:creationId xmlns="" xmlns:a16="http://schemas.microsoft.com/office/drawing/2014/main" id="{63BE66B1-EA7F-BB4E-A67B-D4CC29BFC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616" y="1517374"/>
            <a:ext cx="3297815" cy="2665491"/>
          </a:xfrm>
          <a:prstGeom prst="rect">
            <a:avLst/>
          </a:prstGeom>
        </p:spPr>
      </p:pic>
      <p:pic>
        <p:nvPicPr>
          <p:cNvPr id="7" name="Picture 6">
            <a:extLst>
              <a:ext uri="{FF2B5EF4-FFF2-40B4-BE49-F238E27FC236}">
                <a16:creationId xmlns="" xmlns:a16="http://schemas.microsoft.com/office/drawing/2014/main" id="{46D8CB70-4E37-9648-9DD0-78ACF03C8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52" y="1663841"/>
            <a:ext cx="2744019" cy="2590800"/>
          </a:xfrm>
          <a:prstGeom prst="rect">
            <a:avLst/>
          </a:prstGeom>
        </p:spPr>
      </p:pic>
    </p:spTree>
    <p:extLst>
      <p:ext uri="{BB962C8B-B14F-4D97-AF65-F5344CB8AC3E}">
        <p14:creationId xmlns:p14="http://schemas.microsoft.com/office/powerpoint/2010/main" val="411604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041525" y="503238"/>
            <a:ext cx="184150" cy="579437"/>
          </a:xfrm>
          <a:prstGeom prst="rect">
            <a:avLst/>
          </a:prstGeom>
          <a:noFill/>
          <a:ln w="9525">
            <a:noFill/>
            <a:miter lim="800000"/>
            <a:headEnd/>
            <a:tailEnd/>
          </a:ln>
        </p:spPr>
        <p:txBody>
          <a:bodyPr wrap="none">
            <a:prstTxWarp prst="textNoShape">
              <a:avLst/>
            </a:prstTxWarp>
            <a:spAutoFit/>
          </a:bodyPr>
          <a:lstStyle/>
          <a:p>
            <a:endParaRPr lang="en-US" sz="3200">
              <a:latin typeface="Times" pitchFamily="-83" charset="0"/>
            </a:endParaRPr>
          </a:p>
        </p:txBody>
      </p:sp>
      <p:pic>
        <p:nvPicPr>
          <p:cNvPr id="7" name="Picture 6" descr="01_02_0HierarchyLifeOrg-U.jpg"/>
          <p:cNvPicPr>
            <a:picLocks noChangeAspect="1"/>
          </p:cNvPicPr>
          <p:nvPr/>
        </p:nvPicPr>
        <p:blipFill rotWithShape="1">
          <a:blip r:embed="rId3">
            <a:extLst>
              <a:ext uri="{28A0092B-C50C-407E-A947-70E740481C1C}">
                <a14:useLocalDpi xmlns:a14="http://schemas.microsoft.com/office/drawing/2010/main" val="0"/>
              </a:ext>
            </a:extLst>
          </a:blip>
          <a:srcRect b="2160"/>
          <a:stretch/>
        </p:blipFill>
        <p:spPr>
          <a:xfrm>
            <a:off x="1121664" y="137160"/>
            <a:ext cx="6900672" cy="6441440"/>
          </a:xfrm>
          <a:prstGeom prst="rect">
            <a:avLst/>
          </a:prstGeom>
        </p:spPr>
      </p:pic>
      <p:cxnSp>
        <p:nvCxnSpPr>
          <p:cNvPr id="8" name="Straight Connector 7"/>
          <p:cNvCxnSpPr/>
          <p:nvPr/>
        </p:nvCxnSpPr>
        <p:spPr bwMode="auto">
          <a:xfrm flipV="1">
            <a:off x="1728093" y="609600"/>
            <a:ext cx="375874" cy="154887"/>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flipV="1">
            <a:off x="1728093" y="609600"/>
            <a:ext cx="375874" cy="1548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Rectangle 3"/>
          <p:cNvSpPr txBox="1">
            <a:spLocks noChangeArrowheads="1"/>
          </p:cNvSpPr>
          <p:nvPr/>
        </p:nvSpPr>
        <p:spPr bwMode="auto">
          <a:xfrm>
            <a:off x="20638" y="0"/>
            <a:ext cx="5648325"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1200">
                <a:latin typeface="Arial" charset="0"/>
              </a:rPr>
              <a:t>Figure 1.2-0</a:t>
            </a:r>
            <a:endParaRPr lang="en-US" sz="1200" dirty="0">
              <a:latin typeface="Arial" charset="0"/>
            </a:endParaRPr>
          </a:p>
        </p:txBody>
      </p:sp>
      <p:sp>
        <p:nvSpPr>
          <p:cNvPr id="11" name="Text Box 31"/>
          <p:cNvSpPr txBox="1">
            <a:spLocks noChangeArrowheads="1"/>
          </p:cNvSpPr>
          <p:nvPr/>
        </p:nvSpPr>
        <p:spPr bwMode="auto">
          <a:xfrm>
            <a:off x="2086732" y="267849"/>
            <a:ext cx="62711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Biosphere</a:t>
            </a:r>
          </a:p>
        </p:txBody>
      </p:sp>
      <p:cxnSp>
        <p:nvCxnSpPr>
          <p:cNvPr id="12" name="Straight Connector 11"/>
          <p:cNvCxnSpPr/>
          <p:nvPr/>
        </p:nvCxnSpPr>
        <p:spPr bwMode="auto">
          <a:xfrm flipV="1">
            <a:off x="2007493" y="3826933"/>
            <a:ext cx="41440" cy="1210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p:nvCxnSpPr>
        <p:spPr bwMode="auto">
          <a:xfrm flipH="1" flipV="1">
            <a:off x="1714500" y="3763433"/>
            <a:ext cx="77093" cy="2988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p:cNvCxnSpPr/>
          <p:nvPr/>
        </p:nvCxnSpPr>
        <p:spPr bwMode="auto">
          <a:xfrm flipV="1">
            <a:off x="1605326" y="3979333"/>
            <a:ext cx="7574" cy="3877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3810893" y="5361887"/>
            <a:ext cx="7574" cy="4293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flipV="1">
            <a:off x="6291626" y="5723467"/>
            <a:ext cx="113407" cy="829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2133299" y="513383"/>
            <a:ext cx="42748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Florida</a:t>
            </a:r>
          </a:p>
        </p:txBody>
      </p:sp>
      <p:sp>
        <p:nvSpPr>
          <p:cNvPr id="18" name="Text Box 31"/>
          <p:cNvSpPr txBox="1">
            <a:spLocks noChangeArrowheads="1"/>
          </p:cNvSpPr>
          <p:nvPr/>
        </p:nvSpPr>
        <p:spPr bwMode="auto">
          <a:xfrm>
            <a:off x="3381470" y="229750"/>
            <a:ext cx="684344" cy="41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Ecosystem</a:t>
            </a:r>
            <a:br>
              <a:rPr lang="en-US" sz="1000" dirty="0">
                <a:solidFill>
                  <a:srgbClr val="000000"/>
                </a:solidFill>
                <a:latin typeface="Arial" charset="0"/>
              </a:rPr>
            </a:br>
            <a:r>
              <a:rPr lang="en-US" sz="1000" dirty="0">
                <a:solidFill>
                  <a:srgbClr val="000000"/>
                </a:solidFill>
                <a:latin typeface="Arial" charset="0"/>
              </a:rPr>
              <a:t>Florida</a:t>
            </a:r>
            <a:br>
              <a:rPr lang="en-US" sz="1000" dirty="0">
                <a:solidFill>
                  <a:srgbClr val="000000"/>
                </a:solidFill>
                <a:latin typeface="Arial" charset="0"/>
              </a:rPr>
            </a:br>
            <a:r>
              <a:rPr lang="en-US" sz="1000" dirty="0">
                <a:solidFill>
                  <a:srgbClr val="000000"/>
                </a:solidFill>
                <a:latin typeface="Arial" charset="0"/>
              </a:rPr>
              <a:t>Everglades</a:t>
            </a:r>
          </a:p>
        </p:txBody>
      </p:sp>
      <p:sp>
        <p:nvSpPr>
          <p:cNvPr id="19" name="Text Box 31"/>
          <p:cNvSpPr txBox="1">
            <a:spLocks noChangeArrowheads="1"/>
          </p:cNvSpPr>
          <p:nvPr/>
        </p:nvSpPr>
        <p:spPr bwMode="auto">
          <a:xfrm>
            <a:off x="2204955" y="890150"/>
            <a:ext cx="1265784" cy="41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Community</a:t>
            </a:r>
            <a:br>
              <a:rPr lang="en-US" sz="1000" dirty="0">
                <a:solidFill>
                  <a:srgbClr val="000000"/>
                </a:solidFill>
                <a:latin typeface="Arial" charset="0"/>
              </a:rPr>
            </a:br>
            <a:r>
              <a:rPr lang="en-US" sz="1000" dirty="0">
                <a:solidFill>
                  <a:srgbClr val="000000"/>
                </a:solidFill>
                <a:latin typeface="Arial" charset="0"/>
              </a:rPr>
              <a:t>All organisms in this</a:t>
            </a:r>
            <a:br>
              <a:rPr lang="en-US" sz="1000" dirty="0">
                <a:solidFill>
                  <a:srgbClr val="000000"/>
                </a:solidFill>
                <a:latin typeface="Arial" charset="0"/>
              </a:rPr>
            </a:br>
            <a:r>
              <a:rPr lang="en-US" sz="1000" dirty="0">
                <a:solidFill>
                  <a:srgbClr val="000000"/>
                </a:solidFill>
                <a:latin typeface="Arial" charset="0"/>
              </a:rPr>
              <a:t>wetland ecosystem</a:t>
            </a:r>
          </a:p>
        </p:txBody>
      </p:sp>
      <p:sp>
        <p:nvSpPr>
          <p:cNvPr id="20" name="Text Box 31"/>
          <p:cNvSpPr txBox="1">
            <a:spLocks noChangeArrowheads="1"/>
          </p:cNvSpPr>
          <p:nvPr/>
        </p:nvSpPr>
        <p:spPr bwMode="auto">
          <a:xfrm>
            <a:off x="2666701" y="2016217"/>
            <a:ext cx="1140136" cy="41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Population</a:t>
            </a:r>
            <a:br>
              <a:rPr lang="en-US" sz="1000" dirty="0">
                <a:solidFill>
                  <a:srgbClr val="000000"/>
                </a:solidFill>
                <a:latin typeface="Arial" charset="0"/>
              </a:rPr>
            </a:br>
            <a:r>
              <a:rPr lang="en-US" sz="1000" dirty="0">
                <a:solidFill>
                  <a:srgbClr val="000000"/>
                </a:solidFill>
                <a:latin typeface="Arial" charset="0"/>
              </a:rPr>
              <a:t>All alligators living</a:t>
            </a:r>
            <a:br>
              <a:rPr lang="en-US" sz="1000" dirty="0">
                <a:solidFill>
                  <a:srgbClr val="000000"/>
                </a:solidFill>
                <a:latin typeface="Arial" charset="0"/>
              </a:rPr>
            </a:br>
            <a:r>
              <a:rPr lang="en-US" sz="1000" dirty="0">
                <a:solidFill>
                  <a:srgbClr val="000000"/>
                </a:solidFill>
                <a:latin typeface="Arial" charset="0"/>
              </a:rPr>
              <a:t>in the wetlands</a:t>
            </a:r>
          </a:p>
        </p:txBody>
      </p:sp>
      <p:sp>
        <p:nvSpPr>
          <p:cNvPr id="21" name="Text Box 31"/>
          <p:cNvSpPr txBox="1">
            <a:spLocks noChangeArrowheads="1"/>
          </p:cNvSpPr>
          <p:nvPr/>
        </p:nvSpPr>
        <p:spPr bwMode="auto">
          <a:xfrm>
            <a:off x="2598966" y="2905215"/>
            <a:ext cx="1299434" cy="2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Organism</a:t>
            </a:r>
            <a:br>
              <a:rPr lang="en-US" sz="1000" dirty="0">
                <a:solidFill>
                  <a:srgbClr val="000000"/>
                </a:solidFill>
                <a:latin typeface="Arial" charset="0"/>
              </a:rPr>
            </a:br>
            <a:r>
              <a:rPr lang="en-US" sz="1000" dirty="0">
                <a:solidFill>
                  <a:srgbClr val="000000"/>
                </a:solidFill>
                <a:latin typeface="Arial" charset="0"/>
              </a:rPr>
              <a:t>an American alligator</a:t>
            </a:r>
          </a:p>
        </p:txBody>
      </p:sp>
      <p:sp>
        <p:nvSpPr>
          <p:cNvPr id="22" name="Text Box 31"/>
          <p:cNvSpPr txBox="1">
            <a:spLocks noChangeArrowheads="1"/>
          </p:cNvSpPr>
          <p:nvPr/>
        </p:nvSpPr>
        <p:spPr bwMode="auto">
          <a:xfrm>
            <a:off x="2658234" y="3552916"/>
            <a:ext cx="990794" cy="2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Organ system</a:t>
            </a:r>
            <a:br>
              <a:rPr lang="en-US" sz="1000" dirty="0">
                <a:solidFill>
                  <a:srgbClr val="000000"/>
                </a:solidFill>
                <a:latin typeface="Arial" charset="0"/>
              </a:rPr>
            </a:br>
            <a:r>
              <a:rPr lang="en-US" sz="1000" dirty="0">
                <a:solidFill>
                  <a:srgbClr val="000000"/>
                </a:solidFill>
                <a:latin typeface="Arial" charset="0"/>
              </a:rPr>
              <a:t>Nervous system</a:t>
            </a:r>
          </a:p>
        </p:txBody>
      </p:sp>
      <p:sp>
        <p:nvSpPr>
          <p:cNvPr id="23" name="Text Box 31"/>
          <p:cNvSpPr txBox="1">
            <a:spLocks noChangeArrowheads="1"/>
          </p:cNvSpPr>
          <p:nvPr/>
        </p:nvSpPr>
        <p:spPr bwMode="auto">
          <a:xfrm>
            <a:off x="1426332" y="3607950"/>
            <a:ext cx="35648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Nerve</a:t>
            </a:r>
          </a:p>
        </p:txBody>
      </p:sp>
      <p:sp>
        <p:nvSpPr>
          <p:cNvPr id="24" name="Text Box 31"/>
          <p:cNvSpPr txBox="1">
            <a:spLocks noChangeArrowheads="1"/>
          </p:cNvSpPr>
          <p:nvPr/>
        </p:nvSpPr>
        <p:spPr bwMode="auto">
          <a:xfrm>
            <a:off x="1853899" y="3527515"/>
            <a:ext cx="38478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Spinal</a:t>
            </a:r>
            <a:br>
              <a:rPr lang="en-US" sz="1000" dirty="0">
                <a:solidFill>
                  <a:srgbClr val="000000"/>
                </a:solidFill>
                <a:latin typeface="Arial" charset="0"/>
              </a:rPr>
            </a:br>
            <a:r>
              <a:rPr lang="en-US" sz="1000" dirty="0">
                <a:solidFill>
                  <a:srgbClr val="000000"/>
                </a:solidFill>
                <a:latin typeface="Arial" charset="0"/>
              </a:rPr>
              <a:t>cord</a:t>
            </a:r>
          </a:p>
        </p:txBody>
      </p:sp>
      <p:sp>
        <p:nvSpPr>
          <p:cNvPr id="25" name="Text Box 31"/>
          <p:cNvSpPr txBox="1">
            <a:spLocks noChangeArrowheads="1"/>
          </p:cNvSpPr>
          <p:nvPr/>
        </p:nvSpPr>
        <p:spPr bwMode="auto">
          <a:xfrm>
            <a:off x="1447498" y="4319148"/>
            <a:ext cx="32780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Brain</a:t>
            </a:r>
          </a:p>
        </p:txBody>
      </p:sp>
      <p:sp>
        <p:nvSpPr>
          <p:cNvPr id="26" name="Text Box 31"/>
          <p:cNvSpPr txBox="1">
            <a:spLocks noChangeArrowheads="1"/>
          </p:cNvSpPr>
          <p:nvPr/>
        </p:nvSpPr>
        <p:spPr bwMode="auto">
          <a:xfrm>
            <a:off x="2209499" y="4319150"/>
            <a:ext cx="37764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Organ</a:t>
            </a:r>
            <a:br>
              <a:rPr lang="en-US" sz="1000" dirty="0">
                <a:solidFill>
                  <a:srgbClr val="000000"/>
                </a:solidFill>
                <a:latin typeface="Arial" charset="0"/>
              </a:rPr>
            </a:br>
            <a:r>
              <a:rPr lang="en-US" sz="1000" dirty="0">
                <a:solidFill>
                  <a:srgbClr val="000000"/>
                </a:solidFill>
                <a:latin typeface="Arial" charset="0"/>
              </a:rPr>
              <a:t>Brain</a:t>
            </a:r>
          </a:p>
        </p:txBody>
      </p:sp>
      <p:sp>
        <p:nvSpPr>
          <p:cNvPr id="27" name="Text Box 31"/>
          <p:cNvSpPr txBox="1">
            <a:spLocks noChangeArrowheads="1"/>
          </p:cNvSpPr>
          <p:nvPr/>
        </p:nvSpPr>
        <p:spPr bwMode="auto">
          <a:xfrm>
            <a:off x="2378834" y="4979548"/>
            <a:ext cx="9194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Tissue</a:t>
            </a:r>
            <a:br>
              <a:rPr lang="en-US" sz="1000" dirty="0">
                <a:solidFill>
                  <a:srgbClr val="000000"/>
                </a:solidFill>
                <a:latin typeface="Arial" charset="0"/>
              </a:rPr>
            </a:br>
            <a:r>
              <a:rPr lang="en-US" sz="1000" dirty="0">
                <a:solidFill>
                  <a:srgbClr val="000000"/>
                </a:solidFill>
                <a:latin typeface="Arial" charset="0"/>
              </a:rPr>
              <a:t>Nervous tissue</a:t>
            </a:r>
          </a:p>
        </p:txBody>
      </p:sp>
      <p:sp>
        <p:nvSpPr>
          <p:cNvPr id="28" name="Text Box 31"/>
          <p:cNvSpPr txBox="1">
            <a:spLocks noChangeArrowheads="1"/>
          </p:cNvSpPr>
          <p:nvPr/>
        </p:nvSpPr>
        <p:spPr bwMode="auto">
          <a:xfrm>
            <a:off x="2353432" y="5733083"/>
            <a:ext cx="6060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Cell</a:t>
            </a:r>
            <a:br>
              <a:rPr lang="en-US" sz="1000" dirty="0">
                <a:solidFill>
                  <a:srgbClr val="000000"/>
                </a:solidFill>
                <a:latin typeface="Arial" charset="0"/>
              </a:rPr>
            </a:br>
            <a:r>
              <a:rPr lang="en-US" sz="1000" dirty="0">
                <a:solidFill>
                  <a:srgbClr val="000000"/>
                </a:solidFill>
                <a:latin typeface="Arial" charset="0"/>
              </a:rPr>
              <a:t>Nerve cell</a:t>
            </a:r>
          </a:p>
        </p:txBody>
      </p:sp>
      <p:sp>
        <p:nvSpPr>
          <p:cNvPr id="29" name="Text Box 31"/>
          <p:cNvSpPr txBox="1">
            <a:spLocks noChangeArrowheads="1"/>
          </p:cNvSpPr>
          <p:nvPr/>
        </p:nvSpPr>
        <p:spPr bwMode="auto">
          <a:xfrm>
            <a:off x="3572632" y="5766949"/>
            <a:ext cx="49887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Nucleus</a:t>
            </a:r>
          </a:p>
        </p:txBody>
      </p:sp>
      <p:sp>
        <p:nvSpPr>
          <p:cNvPr id="30" name="Text Box 31"/>
          <p:cNvSpPr txBox="1">
            <a:spLocks noChangeArrowheads="1"/>
          </p:cNvSpPr>
          <p:nvPr/>
        </p:nvSpPr>
        <p:spPr bwMode="auto">
          <a:xfrm>
            <a:off x="3538766" y="6139483"/>
            <a:ext cx="5915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Organelle</a:t>
            </a:r>
            <a:br>
              <a:rPr lang="en-US" sz="1000" dirty="0">
                <a:solidFill>
                  <a:srgbClr val="000000"/>
                </a:solidFill>
                <a:latin typeface="Arial" charset="0"/>
              </a:rPr>
            </a:br>
            <a:r>
              <a:rPr lang="en-US" sz="1000" dirty="0">
                <a:solidFill>
                  <a:srgbClr val="000000"/>
                </a:solidFill>
                <a:latin typeface="Arial" charset="0"/>
              </a:rPr>
              <a:t>Nucleus</a:t>
            </a:r>
          </a:p>
        </p:txBody>
      </p:sp>
      <p:sp>
        <p:nvSpPr>
          <p:cNvPr id="31" name="Text Box 31"/>
          <p:cNvSpPr txBox="1">
            <a:spLocks noChangeArrowheads="1"/>
          </p:cNvSpPr>
          <p:nvPr/>
        </p:nvSpPr>
        <p:spPr bwMode="auto">
          <a:xfrm>
            <a:off x="4715633" y="6190282"/>
            <a:ext cx="5487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Molecule</a:t>
            </a:r>
            <a:br>
              <a:rPr lang="en-US" sz="1000" dirty="0">
                <a:solidFill>
                  <a:srgbClr val="000000"/>
                </a:solidFill>
                <a:latin typeface="Arial" charset="0"/>
              </a:rPr>
            </a:br>
            <a:r>
              <a:rPr lang="en-US" sz="1000" dirty="0">
                <a:solidFill>
                  <a:srgbClr val="000000"/>
                </a:solidFill>
                <a:latin typeface="Arial" charset="0"/>
              </a:rPr>
              <a:t>DNA</a:t>
            </a:r>
          </a:p>
        </p:txBody>
      </p:sp>
      <p:sp>
        <p:nvSpPr>
          <p:cNvPr id="32" name="Text Box 31"/>
          <p:cNvSpPr txBox="1">
            <a:spLocks noChangeArrowheads="1"/>
          </p:cNvSpPr>
          <p:nvPr/>
        </p:nvSpPr>
        <p:spPr bwMode="auto">
          <a:xfrm>
            <a:off x="6324299" y="5555283"/>
            <a:ext cx="32767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Atom</a:t>
            </a:r>
          </a:p>
        </p:txBody>
      </p:sp>
      <p:sp>
        <p:nvSpPr>
          <p:cNvPr id="33" name="Rectangle 2"/>
          <p:cNvSpPr txBox="1">
            <a:spLocks noChangeArrowheads="1"/>
          </p:cNvSpPr>
          <p:nvPr/>
        </p:nvSpPr>
        <p:spPr>
          <a:xfrm>
            <a:off x="5264348" y="2016216"/>
            <a:ext cx="3524052" cy="29633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b="1" kern="0" dirty="0">
                <a:solidFill>
                  <a:srgbClr val="2E85AA"/>
                </a:solidFill>
                <a:latin typeface="Arial" charset="0"/>
                <a:ea typeface="Arial" charset="0"/>
                <a:cs typeface="Arial" charset="0"/>
              </a:rPr>
              <a:t>Hierarchy of biological organization</a:t>
            </a:r>
          </a:p>
        </p:txBody>
      </p:sp>
      <p:sp>
        <p:nvSpPr>
          <p:cNvPr id="34" name="Rectangle 2"/>
          <p:cNvSpPr txBox="1">
            <a:spLocks noChangeArrowheads="1"/>
          </p:cNvSpPr>
          <p:nvPr/>
        </p:nvSpPr>
        <p:spPr>
          <a:xfrm>
            <a:off x="-125080" y="376434"/>
            <a:ext cx="1410178" cy="842766"/>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b="1" kern="0">
                <a:latin typeface="Arial Narrow" charset="0"/>
                <a:ea typeface="Arial Narrow" charset="0"/>
                <a:cs typeface="Arial Narrow" charset="0"/>
              </a:rPr>
              <a:t>BIG</a:t>
            </a:r>
            <a:endParaRPr lang="en-US" b="1" kern="0" dirty="0">
              <a:latin typeface="Arial Narrow" charset="0"/>
              <a:ea typeface="Arial Narrow" charset="0"/>
              <a:cs typeface="Arial Narrow" charset="0"/>
            </a:endParaRPr>
          </a:p>
        </p:txBody>
      </p:sp>
      <p:sp>
        <p:nvSpPr>
          <p:cNvPr id="35" name="Rectangle 2"/>
          <p:cNvSpPr txBox="1">
            <a:spLocks noChangeArrowheads="1"/>
          </p:cNvSpPr>
          <p:nvPr/>
        </p:nvSpPr>
        <p:spPr>
          <a:xfrm>
            <a:off x="-133939" y="5886971"/>
            <a:ext cx="2141431" cy="842766"/>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b="1" kern="0">
                <a:latin typeface="Arial Narrow" charset="0"/>
                <a:ea typeface="Arial Narrow" charset="0"/>
                <a:cs typeface="Arial Narrow" charset="0"/>
              </a:rPr>
              <a:t>SMALL</a:t>
            </a:r>
            <a:endParaRPr lang="en-US" b="1" kern="0" dirty="0">
              <a:latin typeface="Arial Narrow" charset="0"/>
              <a:ea typeface="Arial Narrow" charset="0"/>
              <a:cs typeface="Arial Narrow" charset="0"/>
            </a:endParaRPr>
          </a:p>
        </p:txBody>
      </p:sp>
      <p:cxnSp>
        <p:nvCxnSpPr>
          <p:cNvPr id="36" name="Straight Arrow Connector 35"/>
          <p:cNvCxnSpPr/>
          <p:nvPr/>
        </p:nvCxnSpPr>
        <p:spPr bwMode="auto">
          <a:xfrm flipV="1">
            <a:off x="571500" y="1105014"/>
            <a:ext cx="12701" cy="473264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33099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Elements differ because they have a different number of protons.</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4373"/>
          <a:stretch/>
        </p:blipFill>
        <p:spPr bwMode="auto">
          <a:xfrm>
            <a:off x="914400" y="4107814"/>
            <a:ext cx="1828800" cy="291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4316" y="4191000"/>
            <a:ext cx="2514600" cy="2514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708" y="1417638"/>
            <a:ext cx="3297815" cy="266549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44" y="1564105"/>
            <a:ext cx="2744019" cy="2590800"/>
          </a:xfrm>
          <a:prstGeom prst="rect">
            <a:avLst/>
          </a:prstGeom>
        </p:spPr>
      </p:pic>
    </p:spTree>
    <p:extLst>
      <p:ext uri="{BB962C8B-B14F-4D97-AF65-F5344CB8AC3E}">
        <p14:creationId xmlns:p14="http://schemas.microsoft.com/office/powerpoint/2010/main" val="2061525407"/>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 xmlns:a16="http://schemas.microsoft.com/office/drawing/2014/main" id="{5C95209F-EC3D-C844-88AA-F1CBF1CD3762}"/>
              </a:ext>
            </a:extLst>
          </p:cNvPr>
          <p:cNvPicPr>
            <a:picLocks noChangeAspect="1"/>
          </p:cNvPicPr>
          <p:nvPr/>
        </p:nvPicPr>
        <p:blipFill rotWithShape="1">
          <a:blip r:embed="rId3">
            <a:extLst>
              <a:ext uri="{28A0092B-C50C-407E-A947-70E740481C1C}">
                <a14:useLocalDpi xmlns:a14="http://schemas.microsoft.com/office/drawing/2010/main" val="0"/>
              </a:ext>
            </a:extLst>
          </a:blip>
          <a:srcRect l="65392" t="-1" b="48445"/>
          <a:stretch/>
        </p:blipFill>
        <p:spPr>
          <a:xfrm>
            <a:off x="1295400" y="762000"/>
            <a:ext cx="6871571" cy="5757945"/>
          </a:xfrm>
          <a:prstGeom prst="rect">
            <a:avLst/>
          </a:prstGeom>
        </p:spPr>
      </p:pic>
    </p:spTree>
    <p:extLst>
      <p:ext uri="{BB962C8B-B14F-4D97-AF65-F5344CB8AC3E}">
        <p14:creationId xmlns:p14="http://schemas.microsoft.com/office/powerpoint/2010/main" val="22735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D0C57-C7FC-B742-94F4-596F6C2754DD}"/>
              </a:ext>
            </a:extLst>
          </p:cNvPr>
          <p:cNvSpPr>
            <a:spLocks noGrp="1"/>
          </p:cNvSpPr>
          <p:nvPr>
            <p:ph type="title"/>
          </p:nvPr>
        </p:nvSpPr>
        <p:spPr/>
        <p:txBody>
          <a:bodyPr/>
          <a:lstStyle/>
          <a:p>
            <a:r>
              <a:rPr lang="en-US" dirty="0"/>
              <a:t>Isotopes of Atoms</a:t>
            </a:r>
          </a:p>
        </p:txBody>
      </p:sp>
      <p:sp>
        <p:nvSpPr>
          <p:cNvPr id="3" name="Content Placeholder 2">
            <a:extLst>
              <a:ext uri="{FF2B5EF4-FFF2-40B4-BE49-F238E27FC236}">
                <a16:creationId xmlns="" xmlns:a16="http://schemas.microsoft.com/office/drawing/2014/main" id="{12F12D87-1299-F941-B40F-FA567D35C69D}"/>
              </a:ext>
            </a:extLst>
          </p:cNvPr>
          <p:cNvSpPr>
            <a:spLocks noGrp="1"/>
          </p:cNvSpPr>
          <p:nvPr>
            <p:ph idx="1"/>
          </p:nvPr>
        </p:nvSpPr>
        <p:spPr/>
        <p:txBody>
          <a:bodyPr/>
          <a:lstStyle/>
          <a:p>
            <a:r>
              <a:rPr lang="en-US" dirty="0"/>
              <a:t>Same number of protons</a:t>
            </a:r>
          </a:p>
          <a:p>
            <a:r>
              <a:rPr lang="en-US" dirty="0"/>
              <a:t>Different number of neutrons</a:t>
            </a:r>
          </a:p>
        </p:txBody>
      </p:sp>
      <p:pic>
        <p:nvPicPr>
          <p:cNvPr id="4" name="Picture 3" descr="03-carbon-isotopes_web.jpg">
            <a:extLst>
              <a:ext uri="{FF2B5EF4-FFF2-40B4-BE49-F238E27FC236}">
                <a16:creationId xmlns="" xmlns:a16="http://schemas.microsoft.com/office/drawing/2014/main" id="{1DB5B424-0063-4841-8ECC-BC7D48BB6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492" y="2743200"/>
            <a:ext cx="6413015" cy="3733800"/>
          </a:xfrm>
          <a:prstGeom prst="rect">
            <a:avLst/>
          </a:prstGeom>
        </p:spPr>
      </p:pic>
    </p:spTree>
    <p:extLst>
      <p:ext uri="{BB962C8B-B14F-4D97-AF65-F5344CB8AC3E}">
        <p14:creationId xmlns:p14="http://schemas.microsoft.com/office/powerpoint/2010/main" val="112032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carbon-isotopes_web.jpg"/>
          <p:cNvPicPr>
            <a:picLocks noChangeAspect="1"/>
          </p:cNvPicPr>
          <p:nvPr/>
        </p:nvPicPr>
        <p:blipFill rotWithShape="1">
          <a:blip r:embed="rId3">
            <a:extLst>
              <a:ext uri="{28A0092B-C50C-407E-A947-70E740481C1C}">
                <a14:useLocalDpi xmlns:a14="http://schemas.microsoft.com/office/drawing/2010/main" val="0"/>
              </a:ext>
            </a:extLst>
          </a:blip>
          <a:srcRect t="-1" b="40877"/>
          <a:stretch/>
        </p:blipFill>
        <p:spPr>
          <a:xfrm>
            <a:off x="4108938" y="685800"/>
            <a:ext cx="4413738" cy="1519344"/>
          </a:xfrm>
          <a:prstGeom prst="rect">
            <a:avLst/>
          </a:prstGeom>
        </p:spPr>
      </p:pic>
      <p:sp>
        <p:nvSpPr>
          <p:cNvPr id="2" name="Title 1"/>
          <p:cNvSpPr>
            <a:spLocks noGrp="1"/>
          </p:cNvSpPr>
          <p:nvPr>
            <p:ph type="title"/>
          </p:nvPr>
        </p:nvSpPr>
        <p:spPr>
          <a:xfrm>
            <a:off x="457200" y="491624"/>
            <a:ext cx="3657600" cy="1143000"/>
          </a:xfrm>
        </p:spPr>
        <p:txBody>
          <a:bodyPr>
            <a:normAutofit fontScale="90000"/>
          </a:bodyPr>
          <a:lstStyle/>
          <a:p>
            <a:r>
              <a:rPr lang="en-US" dirty="0"/>
              <a:t>Solve for these carbon isotopes.</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326777943"/>
              </p:ext>
            </p:extLst>
          </p:nvPr>
        </p:nvGraphicFramePr>
        <p:xfrm>
          <a:off x="451338" y="1950720"/>
          <a:ext cx="8229600" cy="3870960"/>
        </p:xfrm>
        <a:graphic>
          <a:graphicData uri="http://schemas.openxmlformats.org/drawingml/2006/table">
            <a:tbl>
              <a:tblPr firstRow="1" bandRow="1">
                <a:tableStyleId>{5C22544A-7EE6-4342-B048-85BDC9FD1C3A}</a:tableStyleId>
              </a:tblPr>
              <a:tblGrid>
                <a:gridCol w="3511062">
                  <a:extLst>
                    <a:ext uri="{9D8B030D-6E8A-4147-A177-3AD203B41FA5}">
                      <a16:colId xmlns="" xmlns:a16="http://schemas.microsoft.com/office/drawing/2014/main" val="20000"/>
                    </a:ext>
                  </a:extLst>
                </a:gridCol>
                <a:gridCol w="1518138">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tblGrid>
              <a:tr h="370840">
                <a:tc>
                  <a:txBody>
                    <a:bodyPr/>
                    <a:lstStyle/>
                    <a:p>
                      <a:endParaRPr lang="en-US" sz="2800" dirty="0"/>
                    </a:p>
                  </a:txBody>
                  <a:tcPr/>
                </a:tc>
                <a:tc>
                  <a:txBody>
                    <a:bodyPr/>
                    <a:lstStyle/>
                    <a:p>
                      <a:r>
                        <a:rPr lang="en-US" sz="2000" dirty="0"/>
                        <a:t>Carbon</a:t>
                      </a:r>
                      <a:r>
                        <a:rPr lang="en-US" sz="2000" baseline="0" dirty="0"/>
                        <a:t> </a:t>
                      </a:r>
                      <a:r>
                        <a:rPr lang="en-US" sz="2000" dirty="0"/>
                        <a:t>12</a:t>
                      </a:r>
                    </a:p>
                  </a:txBody>
                  <a:tcPr/>
                </a:tc>
                <a:tc>
                  <a:txBody>
                    <a:bodyPr/>
                    <a:lstStyle/>
                    <a:p>
                      <a:r>
                        <a:rPr lang="en-US" sz="2000" dirty="0"/>
                        <a:t>Carbon</a:t>
                      </a:r>
                      <a:r>
                        <a:rPr lang="en-US" sz="2000" baseline="0" dirty="0"/>
                        <a:t> </a:t>
                      </a:r>
                      <a:r>
                        <a:rPr lang="en-US" sz="2000" dirty="0"/>
                        <a:t>13</a:t>
                      </a:r>
                    </a:p>
                  </a:txBody>
                  <a:tcPr/>
                </a:tc>
                <a:tc>
                  <a:txBody>
                    <a:bodyPr/>
                    <a:lstStyle/>
                    <a:p>
                      <a:r>
                        <a:rPr lang="en-US" sz="2000" dirty="0"/>
                        <a:t>Carbon</a:t>
                      </a:r>
                      <a:r>
                        <a:rPr lang="en-US" sz="2000" baseline="0" dirty="0"/>
                        <a:t> </a:t>
                      </a:r>
                      <a:r>
                        <a:rPr lang="en-US" sz="2000" dirty="0"/>
                        <a:t>14</a:t>
                      </a:r>
                    </a:p>
                  </a:txBody>
                  <a:tcPr/>
                </a:tc>
                <a:extLst>
                  <a:ext uri="{0D108BD9-81ED-4DB2-BD59-A6C34878D82A}">
                    <a16:rowId xmlns="" xmlns:a16="http://schemas.microsoft.com/office/drawing/2014/main" val="10000"/>
                  </a:ext>
                </a:extLst>
              </a:tr>
              <a:tr h="370840">
                <a:tc>
                  <a:txBody>
                    <a:bodyPr/>
                    <a:lstStyle/>
                    <a:p>
                      <a:r>
                        <a:rPr lang="en-US" sz="2800" b="1" dirty="0"/>
                        <a:t>atomic mass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r>
                        <a:rPr lang="en-US" sz="2800" b="1" dirty="0"/>
                        <a:t># of protons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370840">
                <a:tc>
                  <a:txBody>
                    <a:bodyPr/>
                    <a:lstStyle/>
                    <a:p>
                      <a:r>
                        <a:rPr lang="en-US" sz="2800" b="1" dirty="0"/>
                        <a:t># of neutrons</a:t>
                      </a:r>
                      <a:r>
                        <a:rPr lang="en-US" sz="2800" b="1" baseline="0" dirty="0"/>
                        <a:t> </a:t>
                      </a:r>
                      <a:r>
                        <a:rPr lang="en-US" sz="2800" baseline="0" dirty="0"/>
                        <a:t>= </a:t>
                      </a:r>
                    </a:p>
                    <a:p>
                      <a:r>
                        <a:rPr lang="en-US" sz="2800" i="1" baseline="0" dirty="0"/>
                        <a:t>atomic mass - # of protons</a:t>
                      </a:r>
                      <a:endParaRPr lang="en-US" sz="2800" i="1"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370840">
                <a:tc>
                  <a:txBody>
                    <a:bodyPr/>
                    <a:lstStyle/>
                    <a:p>
                      <a:r>
                        <a:rPr lang="en-US" sz="2800" b="1" dirty="0"/>
                        <a:t># of electrons </a:t>
                      </a:r>
                      <a:r>
                        <a:rPr lang="en-US" sz="2800" dirty="0"/>
                        <a:t>=</a:t>
                      </a:r>
                    </a:p>
                    <a:p>
                      <a:r>
                        <a:rPr lang="en-US" sz="2800" i="1" dirty="0"/>
                        <a:t># of protons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131036555"/>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4373"/>
          <a:stretch/>
        </p:blipFill>
        <p:spPr bwMode="auto">
          <a:xfrm>
            <a:off x="5105400" y="799681"/>
            <a:ext cx="1219200" cy="194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051" y="152400"/>
            <a:ext cx="9067800" cy="1143000"/>
          </a:xfrm>
        </p:spPr>
        <p:txBody>
          <a:bodyPr>
            <a:normAutofit/>
          </a:bodyPr>
          <a:lstStyle/>
          <a:p>
            <a:r>
              <a:rPr lang="en-US" sz="3200" dirty="0" smtClean="0"/>
              <a:t>What about for an </a:t>
            </a:r>
            <a:r>
              <a:rPr lang="en-US" sz="3200" b="1" dirty="0" smtClean="0"/>
              <a:t>isotope </a:t>
            </a:r>
            <a:r>
              <a:rPr lang="en-US" sz="3200" dirty="0" smtClean="0"/>
              <a:t>of Oxygen and Nitrogen?</a:t>
            </a:r>
            <a:endParaRPr lang="en-US" sz="3200"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1990792455"/>
              </p:ext>
            </p:extLst>
          </p:nvPr>
        </p:nvGraphicFramePr>
        <p:xfrm>
          <a:off x="457200" y="2743200"/>
          <a:ext cx="8305800" cy="3627120"/>
        </p:xfrm>
        <a:graphic>
          <a:graphicData uri="http://schemas.openxmlformats.org/drawingml/2006/table">
            <a:tbl>
              <a:tblPr firstRow="1" bandRow="1">
                <a:tableStyleId>{5C22544A-7EE6-4342-B048-85BDC9FD1C3A}</a:tableStyleId>
              </a:tblPr>
              <a:tblGrid>
                <a:gridCol w="4450067">
                  <a:extLst>
                    <a:ext uri="{9D8B030D-6E8A-4147-A177-3AD203B41FA5}">
                      <a16:colId xmlns="" xmlns:a16="http://schemas.microsoft.com/office/drawing/2014/main" val="20000"/>
                    </a:ext>
                  </a:extLst>
                </a:gridCol>
                <a:gridCol w="1924152">
                  <a:extLst>
                    <a:ext uri="{9D8B030D-6E8A-4147-A177-3AD203B41FA5}">
                      <a16:colId xmlns="" xmlns:a16="http://schemas.microsoft.com/office/drawing/2014/main" val="20001"/>
                    </a:ext>
                  </a:extLst>
                </a:gridCol>
                <a:gridCol w="1931581">
                  <a:extLst>
                    <a:ext uri="{9D8B030D-6E8A-4147-A177-3AD203B41FA5}">
                      <a16:colId xmlns="" xmlns:a16="http://schemas.microsoft.com/office/drawing/2014/main" val="20002"/>
                    </a:ext>
                  </a:extLst>
                </a:gridCol>
              </a:tblGrid>
              <a:tr h="370840">
                <a:tc>
                  <a:txBody>
                    <a:bodyPr/>
                    <a:lstStyle/>
                    <a:p>
                      <a:endParaRPr lang="en-US" sz="2800" dirty="0"/>
                    </a:p>
                  </a:txBody>
                  <a:tcPr/>
                </a:tc>
                <a:tc>
                  <a:txBody>
                    <a:bodyPr/>
                    <a:lstStyle/>
                    <a:p>
                      <a:r>
                        <a:rPr lang="en-US" sz="2000" dirty="0" smtClean="0"/>
                        <a:t>Oxygen Isotope</a:t>
                      </a:r>
                      <a:endParaRPr lang="en-US" sz="2000" dirty="0"/>
                    </a:p>
                  </a:txBody>
                  <a:tcPr/>
                </a:tc>
                <a:tc>
                  <a:txBody>
                    <a:bodyPr/>
                    <a:lstStyle/>
                    <a:p>
                      <a:r>
                        <a:rPr lang="en-US" sz="2000" dirty="0" smtClean="0"/>
                        <a:t>Nitrogen isotope</a:t>
                      </a:r>
                      <a:endParaRPr lang="en-US" sz="2000" dirty="0"/>
                    </a:p>
                  </a:txBody>
                  <a:tcPr/>
                </a:tc>
                <a:extLst>
                  <a:ext uri="{0D108BD9-81ED-4DB2-BD59-A6C34878D82A}">
                    <a16:rowId xmlns="" xmlns:a16="http://schemas.microsoft.com/office/drawing/2014/main" val="10000"/>
                  </a:ext>
                </a:extLst>
              </a:tr>
              <a:tr h="370840">
                <a:tc>
                  <a:txBody>
                    <a:bodyPr/>
                    <a:lstStyle/>
                    <a:p>
                      <a:r>
                        <a:rPr lang="en-US" sz="2800" b="1" dirty="0"/>
                        <a:t>atomic mass</a:t>
                      </a:r>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r>
                        <a:rPr lang="en-US" sz="2800" b="1" dirty="0"/>
                        <a:t># of protons</a:t>
                      </a:r>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370840">
                <a:tc>
                  <a:txBody>
                    <a:bodyPr/>
                    <a:lstStyle/>
                    <a:p>
                      <a:r>
                        <a:rPr lang="en-US" sz="2800" b="1" dirty="0"/>
                        <a:t># of neutrons</a:t>
                      </a:r>
                      <a:r>
                        <a:rPr lang="en-US" sz="2800" b="1" baseline="0" dirty="0"/>
                        <a:t> </a:t>
                      </a:r>
                      <a:r>
                        <a:rPr lang="en-US" sz="2800" baseline="0" dirty="0"/>
                        <a:t>= </a:t>
                      </a:r>
                    </a:p>
                    <a:p>
                      <a:r>
                        <a:rPr lang="en-US" sz="2800" i="1" baseline="0" dirty="0"/>
                        <a:t>atomic mass - # of protons</a:t>
                      </a:r>
                      <a:endParaRPr lang="en-US" sz="2800" i="1" dirty="0"/>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3"/>
                  </a:ext>
                </a:extLst>
              </a:tr>
              <a:tr h="370840">
                <a:tc>
                  <a:txBody>
                    <a:bodyPr/>
                    <a:lstStyle/>
                    <a:p>
                      <a:r>
                        <a:rPr lang="en-US" sz="2800" b="1" dirty="0"/>
                        <a:t># of electrons </a:t>
                      </a:r>
                      <a:r>
                        <a:rPr lang="en-US" sz="2800" dirty="0"/>
                        <a:t>=</a:t>
                      </a:r>
                    </a:p>
                    <a:p>
                      <a:r>
                        <a:rPr lang="en-US" sz="2800" i="1" dirty="0"/>
                        <a:t># of protons</a:t>
                      </a:r>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4"/>
                  </a:ext>
                </a:extLst>
              </a:tr>
            </a:tbl>
          </a:graphicData>
        </a:graphic>
      </p:graphicFrame>
      <p:pic>
        <p:nvPicPr>
          <p:cNvPr id="3" name="Picture 2"/>
          <p:cNvPicPr>
            <a:picLocks noChangeAspect="1"/>
          </p:cNvPicPr>
          <p:nvPr/>
        </p:nvPicPr>
        <p:blipFill rotWithShape="1">
          <a:blip r:embed="rId4"/>
          <a:srcRect l="22301" t="17340" r="25663" b="15757"/>
          <a:stretch/>
        </p:blipFill>
        <p:spPr>
          <a:xfrm>
            <a:off x="6705600" y="1066800"/>
            <a:ext cx="1216269" cy="1563777"/>
          </a:xfrm>
          <a:prstGeom prst="rect">
            <a:avLst/>
          </a:prstGeom>
        </p:spPr>
      </p:pic>
    </p:spTree>
    <p:extLst>
      <p:ext uri="{BB962C8B-B14F-4D97-AF65-F5344CB8AC3E}">
        <p14:creationId xmlns:p14="http://schemas.microsoft.com/office/powerpoint/2010/main" val="1382285016"/>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Plicker</a:t>
            </a:r>
            <a:r>
              <a:rPr lang="en-US" dirty="0" smtClean="0"/>
              <a:t> Question:</a:t>
            </a:r>
            <a:endParaRPr lang="en-US" dirty="0"/>
          </a:p>
        </p:txBody>
      </p:sp>
      <p:sp>
        <p:nvSpPr>
          <p:cNvPr id="4" name="TextBox 3"/>
          <p:cNvSpPr txBox="1"/>
          <p:nvPr/>
        </p:nvSpPr>
        <p:spPr>
          <a:xfrm>
            <a:off x="609600" y="1752600"/>
            <a:ext cx="7772400" cy="3416320"/>
          </a:xfrm>
          <a:prstGeom prst="rect">
            <a:avLst/>
          </a:prstGeom>
          <a:noFill/>
        </p:spPr>
        <p:txBody>
          <a:bodyPr wrap="square" rtlCol="0">
            <a:spAutoFit/>
          </a:bodyPr>
          <a:lstStyle/>
          <a:p>
            <a:r>
              <a:rPr lang="en-US" sz="3600" dirty="0" smtClean="0"/>
              <a:t>Does an Isotope of Oxygen have more or less neutrons than the typical Oxygen atom?</a:t>
            </a:r>
            <a:endParaRPr lang="en-US" sz="3600" dirty="0"/>
          </a:p>
          <a:p>
            <a:endParaRPr lang="en-US" sz="3600" dirty="0" smtClean="0"/>
          </a:p>
          <a:p>
            <a:pPr marL="742950" indent="-742950">
              <a:buFont typeface="+mj-lt"/>
              <a:buAutoNum type="alphaUcPeriod"/>
            </a:pPr>
            <a:r>
              <a:rPr lang="en-US" sz="3600" dirty="0" smtClean="0"/>
              <a:t>More</a:t>
            </a:r>
          </a:p>
          <a:p>
            <a:pPr marL="742950" indent="-742950">
              <a:buFont typeface="+mj-lt"/>
              <a:buAutoNum type="alphaUcPeriod"/>
            </a:pPr>
            <a:r>
              <a:rPr lang="en-US" sz="3600" dirty="0" smtClean="0"/>
              <a:t>Less</a:t>
            </a:r>
            <a:endParaRPr lang="en-US" sz="3600" dirty="0"/>
          </a:p>
        </p:txBody>
      </p:sp>
    </p:spTree>
    <p:extLst>
      <p:ext uri="{BB962C8B-B14F-4D97-AF65-F5344CB8AC3E}">
        <p14:creationId xmlns:p14="http://schemas.microsoft.com/office/powerpoint/2010/main" val="117711492"/>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16" descr="02_06HydrCarbOxyNitro_L.jpg"/>
          <p:cNvPicPr>
            <a:picLocks noGrp="1" noChangeAspect="1" noChangeArrowheads="1"/>
          </p:cNvPicPr>
          <p:nvPr>
            <p:ph idx="1"/>
          </p:nvPr>
        </p:nvPicPr>
        <p:blipFill>
          <a:blip r:embed="rId3"/>
          <a:srcRect/>
          <a:stretch>
            <a:fillRect/>
          </a:stretch>
        </p:blipFill>
        <p:spPr>
          <a:xfrm>
            <a:off x="533400" y="949325"/>
            <a:ext cx="8229600" cy="3241675"/>
          </a:xfrm>
          <a:noFill/>
        </p:spPr>
      </p:pic>
      <p:sp>
        <p:nvSpPr>
          <p:cNvPr id="5" name="Rectangle 2"/>
          <p:cNvSpPr txBox="1">
            <a:spLocks noChangeArrowheads="1"/>
          </p:cNvSpPr>
          <p:nvPr/>
        </p:nvSpPr>
        <p:spPr>
          <a:xfrm>
            <a:off x="381000" y="304800"/>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chemeClr val="tx2"/>
                </a:solidFill>
              </a:rPr>
              <a:t>Atomic Charge</a:t>
            </a:r>
          </a:p>
        </p:txBody>
      </p:sp>
      <p:sp>
        <p:nvSpPr>
          <p:cNvPr id="3" name="TextBox 2"/>
          <p:cNvSpPr txBox="1"/>
          <p:nvPr/>
        </p:nvSpPr>
        <p:spPr>
          <a:xfrm>
            <a:off x="381000" y="4191000"/>
            <a:ext cx="8382000" cy="2431435"/>
          </a:xfrm>
          <a:prstGeom prst="rect">
            <a:avLst/>
          </a:prstGeom>
          <a:noFill/>
        </p:spPr>
        <p:txBody>
          <a:bodyPr wrap="square" rtlCol="0">
            <a:spAutoFit/>
          </a:bodyPr>
          <a:lstStyle/>
          <a:p>
            <a:r>
              <a:rPr lang="en-US" sz="3200" u="sng" dirty="0"/>
              <a:t>Ion </a:t>
            </a:r>
            <a:r>
              <a:rPr lang="en-US" sz="3200" dirty="0"/>
              <a:t>- an atom that has charge because it has lost or gained electrons</a:t>
            </a:r>
          </a:p>
          <a:p>
            <a:endParaRPr lang="en-US" sz="3200" dirty="0"/>
          </a:p>
          <a:p>
            <a:r>
              <a:rPr lang="en-US" sz="3200" u="sng" dirty="0"/>
              <a:t>Charge</a:t>
            </a:r>
            <a:r>
              <a:rPr lang="en-US" sz="3200" dirty="0"/>
              <a:t> = # of protons - # of electrons</a:t>
            </a:r>
          </a:p>
          <a:p>
            <a:pPr marL="285750" indent="-285750">
              <a:buFont typeface="Arial" charset="0"/>
              <a:buChar char="•"/>
            </a:pPr>
            <a:endParaRPr lang="en-US" sz="2400" dirty="0"/>
          </a:p>
        </p:txBody>
      </p:sp>
    </p:spTree>
    <p:extLst>
      <p:ext uri="{BB962C8B-B14F-4D97-AF65-F5344CB8AC3E}">
        <p14:creationId xmlns:p14="http://schemas.microsoft.com/office/powerpoint/2010/main" val="82168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172.168.8.215\irdvd\53057_campbell_cc_8e_irdvd\production\ART\final_jpeg_files\chap002\unlabeled\02_05b_0EDistDiagramTable-U.jpg"/>
          <p:cNvPicPr>
            <a:picLocks noChangeAspect="1" noChangeArrowheads="1"/>
          </p:cNvPicPr>
          <p:nvPr/>
        </p:nvPicPr>
        <p:blipFill rotWithShape="1">
          <a:blip r:embed="rId3">
            <a:extLst>
              <a:ext uri="{28A0092B-C50C-407E-A947-70E740481C1C}">
                <a14:useLocalDpi xmlns:a14="http://schemas.microsoft.com/office/drawing/2010/main" val="0"/>
              </a:ext>
            </a:extLst>
          </a:blip>
          <a:srcRect b="4745"/>
          <a:stretch/>
        </p:blipFill>
        <p:spPr bwMode="auto">
          <a:xfrm>
            <a:off x="233103" y="1443915"/>
            <a:ext cx="8547100" cy="29850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53729" y="1447101"/>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Hydrogen</a:t>
            </a:r>
          </a:p>
        </p:txBody>
      </p:sp>
      <p:sp>
        <p:nvSpPr>
          <p:cNvPr id="6" name="TextBox 5"/>
          <p:cNvSpPr txBox="1"/>
          <p:nvPr/>
        </p:nvSpPr>
        <p:spPr>
          <a:xfrm>
            <a:off x="7910049" y="1447100"/>
            <a:ext cx="899652"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Helium</a:t>
            </a:r>
          </a:p>
        </p:txBody>
      </p:sp>
      <p:sp>
        <p:nvSpPr>
          <p:cNvPr id="7" name="TextBox 6"/>
          <p:cNvSpPr txBox="1"/>
          <p:nvPr/>
        </p:nvSpPr>
        <p:spPr>
          <a:xfrm>
            <a:off x="1032385" y="2405780"/>
            <a:ext cx="914400"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Lithium</a:t>
            </a:r>
          </a:p>
        </p:txBody>
      </p:sp>
      <p:sp>
        <p:nvSpPr>
          <p:cNvPr id="8" name="TextBox 7"/>
          <p:cNvSpPr txBox="1"/>
          <p:nvPr/>
        </p:nvSpPr>
        <p:spPr>
          <a:xfrm>
            <a:off x="1941869" y="2406054"/>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Beryllium</a:t>
            </a:r>
          </a:p>
        </p:txBody>
      </p:sp>
      <p:sp>
        <p:nvSpPr>
          <p:cNvPr id="9" name="TextBox 8"/>
          <p:cNvSpPr txBox="1"/>
          <p:nvPr/>
        </p:nvSpPr>
        <p:spPr>
          <a:xfrm>
            <a:off x="3038163" y="2403788"/>
            <a:ext cx="865244"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Boron</a:t>
            </a:r>
          </a:p>
        </p:txBody>
      </p:sp>
      <p:sp>
        <p:nvSpPr>
          <p:cNvPr id="10" name="TextBox 9"/>
          <p:cNvSpPr txBox="1"/>
          <p:nvPr/>
        </p:nvSpPr>
        <p:spPr>
          <a:xfrm>
            <a:off x="3991891" y="2405278"/>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Carbon</a:t>
            </a:r>
          </a:p>
        </p:txBody>
      </p:sp>
      <p:sp>
        <p:nvSpPr>
          <p:cNvPr id="11" name="TextBox 10"/>
          <p:cNvSpPr txBox="1"/>
          <p:nvPr/>
        </p:nvSpPr>
        <p:spPr>
          <a:xfrm>
            <a:off x="4921045" y="2406054"/>
            <a:ext cx="997975"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Nitrogen</a:t>
            </a:r>
          </a:p>
        </p:txBody>
      </p:sp>
      <p:sp>
        <p:nvSpPr>
          <p:cNvPr id="12" name="TextBox 11"/>
          <p:cNvSpPr txBox="1"/>
          <p:nvPr/>
        </p:nvSpPr>
        <p:spPr>
          <a:xfrm>
            <a:off x="5938684" y="2402940"/>
            <a:ext cx="862786"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Oxygen</a:t>
            </a:r>
          </a:p>
        </p:txBody>
      </p:sp>
      <p:sp>
        <p:nvSpPr>
          <p:cNvPr id="13" name="TextBox 12"/>
          <p:cNvSpPr txBox="1"/>
          <p:nvPr/>
        </p:nvSpPr>
        <p:spPr>
          <a:xfrm>
            <a:off x="6889958" y="2402939"/>
            <a:ext cx="870155"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Fluorine</a:t>
            </a:r>
          </a:p>
        </p:txBody>
      </p:sp>
      <p:sp>
        <p:nvSpPr>
          <p:cNvPr id="14" name="TextBox 13"/>
          <p:cNvSpPr txBox="1"/>
          <p:nvPr/>
        </p:nvSpPr>
        <p:spPr>
          <a:xfrm>
            <a:off x="7949377" y="2402938"/>
            <a:ext cx="771833"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Neon</a:t>
            </a:r>
          </a:p>
        </p:txBody>
      </p:sp>
      <p:sp>
        <p:nvSpPr>
          <p:cNvPr id="15" name="TextBox 14"/>
          <p:cNvSpPr txBox="1"/>
          <p:nvPr/>
        </p:nvSpPr>
        <p:spPr>
          <a:xfrm>
            <a:off x="162232" y="1724531"/>
            <a:ext cx="771833" cy="461665"/>
          </a:xfrm>
          <a:prstGeom prst="rect">
            <a:avLst/>
          </a:prstGeom>
          <a:noFill/>
        </p:spPr>
        <p:txBody>
          <a:bodyPr wrap="square" rtlCol="0">
            <a:spAutoFit/>
          </a:bodyPr>
          <a:lstStyle/>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First </a:t>
            </a:r>
          </a:p>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shell</a:t>
            </a:r>
          </a:p>
        </p:txBody>
      </p:sp>
      <p:sp>
        <p:nvSpPr>
          <p:cNvPr id="16" name="TextBox 15"/>
          <p:cNvSpPr txBox="1"/>
          <p:nvPr/>
        </p:nvSpPr>
        <p:spPr>
          <a:xfrm>
            <a:off x="13014" y="2741351"/>
            <a:ext cx="1071717" cy="461665"/>
          </a:xfrm>
          <a:prstGeom prst="rect">
            <a:avLst/>
          </a:prstGeom>
          <a:noFill/>
        </p:spPr>
        <p:txBody>
          <a:bodyPr wrap="square" rtlCol="0">
            <a:spAutoFit/>
          </a:bodyPr>
          <a:lstStyle/>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Second</a:t>
            </a:r>
          </a:p>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shell</a:t>
            </a:r>
          </a:p>
        </p:txBody>
      </p:sp>
      <p:sp>
        <p:nvSpPr>
          <p:cNvPr id="17" name="TextBox 16"/>
          <p:cNvSpPr txBox="1"/>
          <p:nvPr/>
        </p:nvSpPr>
        <p:spPr>
          <a:xfrm>
            <a:off x="152399" y="3654443"/>
            <a:ext cx="801330" cy="461665"/>
          </a:xfrm>
          <a:prstGeom prst="rect">
            <a:avLst/>
          </a:prstGeom>
          <a:noFill/>
        </p:spPr>
        <p:txBody>
          <a:bodyPr wrap="square" rtlCol="0">
            <a:spAutoFit/>
          </a:bodyPr>
          <a:lstStyle/>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Third</a:t>
            </a:r>
          </a:p>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shell</a:t>
            </a:r>
          </a:p>
        </p:txBody>
      </p:sp>
      <p:sp>
        <p:nvSpPr>
          <p:cNvPr id="18" name="TextBox 17"/>
          <p:cNvSpPr txBox="1"/>
          <p:nvPr/>
        </p:nvSpPr>
        <p:spPr>
          <a:xfrm>
            <a:off x="1012717" y="3369690"/>
            <a:ext cx="889820"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Sodium</a:t>
            </a:r>
          </a:p>
        </p:txBody>
      </p:sp>
      <p:sp>
        <p:nvSpPr>
          <p:cNvPr id="19" name="TextBox 18"/>
          <p:cNvSpPr txBox="1"/>
          <p:nvPr/>
        </p:nvSpPr>
        <p:spPr>
          <a:xfrm>
            <a:off x="1873041" y="3368495"/>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Magnesium</a:t>
            </a:r>
          </a:p>
        </p:txBody>
      </p:sp>
      <p:sp>
        <p:nvSpPr>
          <p:cNvPr id="20" name="TextBox 19"/>
          <p:cNvSpPr txBox="1"/>
          <p:nvPr/>
        </p:nvSpPr>
        <p:spPr>
          <a:xfrm>
            <a:off x="2890682" y="3368495"/>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Aluminum</a:t>
            </a:r>
          </a:p>
        </p:txBody>
      </p:sp>
      <p:sp>
        <p:nvSpPr>
          <p:cNvPr id="21" name="TextBox 20"/>
          <p:cNvSpPr txBox="1"/>
          <p:nvPr/>
        </p:nvSpPr>
        <p:spPr>
          <a:xfrm>
            <a:off x="3982063" y="3367993"/>
            <a:ext cx="855408"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Silicon</a:t>
            </a:r>
          </a:p>
        </p:txBody>
      </p:sp>
      <p:sp>
        <p:nvSpPr>
          <p:cNvPr id="22" name="TextBox 21"/>
          <p:cNvSpPr txBox="1"/>
          <p:nvPr/>
        </p:nvSpPr>
        <p:spPr>
          <a:xfrm>
            <a:off x="4798140" y="3368494"/>
            <a:ext cx="1189704"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Phosphorus</a:t>
            </a:r>
          </a:p>
        </p:txBody>
      </p:sp>
      <p:sp>
        <p:nvSpPr>
          <p:cNvPr id="23" name="TextBox 22"/>
          <p:cNvSpPr txBox="1"/>
          <p:nvPr/>
        </p:nvSpPr>
        <p:spPr>
          <a:xfrm>
            <a:off x="5987844" y="3367993"/>
            <a:ext cx="757089"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Sulfur</a:t>
            </a:r>
          </a:p>
        </p:txBody>
      </p:sp>
      <p:sp>
        <p:nvSpPr>
          <p:cNvPr id="24" name="TextBox 23"/>
          <p:cNvSpPr txBox="1"/>
          <p:nvPr/>
        </p:nvSpPr>
        <p:spPr>
          <a:xfrm>
            <a:off x="6865376" y="3368877"/>
            <a:ext cx="997973"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Chlorine</a:t>
            </a:r>
          </a:p>
        </p:txBody>
      </p:sp>
      <p:sp>
        <p:nvSpPr>
          <p:cNvPr id="25" name="TextBox 24"/>
          <p:cNvSpPr txBox="1"/>
          <p:nvPr/>
        </p:nvSpPr>
        <p:spPr>
          <a:xfrm>
            <a:off x="7949377" y="3368496"/>
            <a:ext cx="870155"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Argon</a:t>
            </a:r>
          </a:p>
        </p:txBody>
      </p:sp>
      <p:sp>
        <p:nvSpPr>
          <p:cNvPr id="26" name="TextBox 25"/>
          <p:cNvSpPr txBox="1"/>
          <p:nvPr/>
        </p:nvSpPr>
        <p:spPr>
          <a:xfrm>
            <a:off x="195445" y="3097415"/>
            <a:ext cx="710539" cy="369332"/>
          </a:xfrm>
          <a:prstGeom prst="rect">
            <a:avLst/>
          </a:prstGeom>
          <a:noFill/>
        </p:spPr>
        <p:txBody>
          <a:bodyPr wrap="none" rtlCol="0">
            <a:spAutoFit/>
          </a:bodyPr>
          <a:lstStyle/>
          <a:p>
            <a:r>
              <a:rPr lang="en-US" dirty="0"/>
              <a:t>(8 e</a:t>
            </a:r>
            <a:r>
              <a:rPr lang="en-US" baseline="30000" dirty="0"/>
              <a:t>-</a:t>
            </a:r>
            <a:r>
              <a:rPr lang="en-US" dirty="0"/>
              <a:t>)</a:t>
            </a:r>
          </a:p>
        </p:txBody>
      </p:sp>
      <p:sp>
        <p:nvSpPr>
          <p:cNvPr id="27" name="TextBox 26"/>
          <p:cNvSpPr txBox="1"/>
          <p:nvPr/>
        </p:nvSpPr>
        <p:spPr>
          <a:xfrm>
            <a:off x="245807" y="4076347"/>
            <a:ext cx="710539" cy="369332"/>
          </a:xfrm>
          <a:prstGeom prst="rect">
            <a:avLst/>
          </a:prstGeom>
          <a:noFill/>
        </p:spPr>
        <p:txBody>
          <a:bodyPr wrap="none" rtlCol="0">
            <a:spAutoFit/>
          </a:bodyPr>
          <a:lstStyle/>
          <a:p>
            <a:r>
              <a:rPr lang="en-US" dirty="0"/>
              <a:t>(8 e</a:t>
            </a:r>
            <a:r>
              <a:rPr lang="en-US" baseline="30000" dirty="0"/>
              <a:t>-</a:t>
            </a:r>
            <a:r>
              <a:rPr lang="en-US" dirty="0"/>
              <a:t>)</a:t>
            </a:r>
          </a:p>
        </p:txBody>
      </p:sp>
      <p:sp>
        <p:nvSpPr>
          <p:cNvPr id="28" name="TextBox 27"/>
          <p:cNvSpPr txBox="1"/>
          <p:nvPr/>
        </p:nvSpPr>
        <p:spPr>
          <a:xfrm>
            <a:off x="169607" y="2171347"/>
            <a:ext cx="710539" cy="369332"/>
          </a:xfrm>
          <a:prstGeom prst="rect">
            <a:avLst/>
          </a:prstGeom>
          <a:noFill/>
        </p:spPr>
        <p:txBody>
          <a:bodyPr wrap="none" rtlCol="0">
            <a:spAutoFit/>
          </a:bodyPr>
          <a:lstStyle/>
          <a:p>
            <a:r>
              <a:rPr lang="en-US" dirty="0"/>
              <a:t>(2 e</a:t>
            </a:r>
            <a:r>
              <a:rPr lang="en-US" baseline="30000" dirty="0"/>
              <a:t>-</a:t>
            </a:r>
            <a:r>
              <a:rPr lang="en-US" dirty="0"/>
              <a:t>)</a:t>
            </a:r>
          </a:p>
        </p:txBody>
      </p:sp>
      <p:sp>
        <p:nvSpPr>
          <p:cNvPr id="29" name="Rectangle 2"/>
          <p:cNvSpPr txBox="1">
            <a:spLocks noChangeArrowheads="1"/>
          </p:cNvSpPr>
          <p:nvPr/>
        </p:nvSpPr>
        <p:spPr>
          <a:xfrm>
            <a:off x="353960" y="504115"/>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chemeClr val="tx2"/>
                </a:solidFill>
              </a:rPr>
              <a:t>Electron shells</a:t>
            </a:r>
          </a:p>
        </p:txBody>
      </p:sp>
      <p:sp>
        <p:nvSpPr>
          <p:cNvPr id="3" name="TextBox 2"/>
          <p:cNvSpPr txBox="1"/>
          <p:nvPr/>
        </p:nvSpPr>
        <p:spPr>
          <a:xfrm>
            <a:off x="353960" y="4538012"/>
            <a:ext cx="8736270" cy="2246769"/>
          </a:xfrm>
          <a:prstGeom prst="rect">
            <a:avLst/>
          </a:prstGeom>
          <a:noFill/>
        </p:spPr>
        <p:txBody>
          <a:bodyPr wrap="square" rtlCol="0">
            <a:spAutoFit/>
          </a:bodyPr>
          <a:lstStyle/>
          <a:p>
            <a:pPr marL="457200" indent="-457200">
              <a:buFont typeface="Arial" charset="0"/>
              <a:buChar char="•"/>
            </a:pPr>
            <a:r>
              <a:rPr lang="en-US" sz="2800" dirty="0"/>
              <a:t>Atoms are most stable when the outer most electron shells are filled</a:t>
            </a:r>
          </a:p>
          <a:p>
            <a:pPr marL="457200" indent="-457200">
              <a:buFont typeface="Arial" charset="0"/>
              <a:buChar char="•"/>
            </a:pPr>
            <a:r>
              <a:rPr lang="en-US" sz="2800" dirty="0"/>
              <a:t>1</a:t>
            </a:r>
            <a:r>
              <a:rPr lang="en-US" sz="2800" baseline="30000" dirty="0"/>
              <a:t>st</a:t>
            </a:r>
            <a:r>
              <a:rPr lang="en-US" sz="2800" dirty="0"/>
              <a:t> shell holds up to 2 electrons</a:t>
            </a:r>
          </a:p>
          <a:p>
            <a:pPr marL="457200" indent="-457200">
              <a:buFont typeface="Arial" charset="0"/>
              <a:buChar char="•"/>
            </a:pPr>
            <a:r>
              <a:rPr lang="en-US" sz="2800" dirty="0"/>
              <a:t>2</a:t>
            </a:r>
            <a:r>
              <a:rPr lang="en-US" sz="2800" baseline="30000" dirty="0"/>
              <a:t>nd</a:t>
            </a:r>
            <a:r>
              <a:rPr lang="en-US" sz="2800" dirty="0"/>
              <a:t> shell holds up to 8 electrons</a:t>
            </a:r>
          </a:p>
          <a:p>
            <a:pPr marL="457200" indent="-457200">
              <a:buFont typeface="Arial" charset="0"/>
              <a:buChar char="•"/>
            </a:pPr>
            <a:r>
              <a:rPr lang="en-US" sz="2800" dirty="0"/>
              <a:t>3</a:t>
            </a:r>
            <a:r>
              <a:rPr lang="en-US" sz="2800" baseline="30000" dirty="0"/>
              <a:t>rd</a:t>
            </a:r>
            <a:r>
              <a:rPr lang="en-US" sz="2800" dirty="0"/>
              <a:t> shell holds up to 8 electrons</a:t>
            </a:r>
          </a:p>
        </p:txBody>
      </p:sp>
    </p:spTree>
    <p:extLst>
      <p:ext uri="{BB962C8B-B14F-4D97-AF65-F5344CB8AC3E}">
        <p14:creationId xmlns:p14="http://schemas.microsoft.com/office/powerpoint/2010/main" val="74558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nd activity.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258" t="27604" r="33425"/>
          <a:stretch/>
        </p:blipFill>
        <p:spPr>
          <a:xfrm>
            <a:off x="4884687" y="4065986"/>
            <a:ext cx="2963914" cy="2791178"/>
          </a:xfrm>
        </p:spPr>
      </p:pic>
      <p:grpSp>
        <p:nvGrpSpPr>
          <p:cNvPr id="16" name="Group 15"/>
          <p:cNvGrpSpPr/>
          <p:nvPr/>
        </p:nvGrpSpPr>
        <p:grpSpPr>
          <a:xfrm>
            <a:off x="2133600" y="2971800"/>
            <a:ext cx="633421" cy="750332"/>
            <a:chOff x="7162800" y="3657600"/>
            <a:chExt cx="633421" cy="750332"/>
          </a:xfrm>
        </p:grpSpPr>
        <p:sp>
          <p:nvSpPr>
            <p:cNvPr id="12" name="TextBox 11"/>
            <p:cNvSpPr txBox="1"/>
            <p:nvPr/>
          </p:nvSpPr>
          <p:spPr>
            <a:xfrm>
              <a:off x="7315200" y="3733800"/>
              <a:ext cx="481021" cy="584776"/>
            </a:xfrm>
            <a:prstGeom prst="rect">
              <a:avLst/>
            </a:prstGeom>
            <a:noFill/>
          </p:spPr>
          <p:txBody>
            <a:bodyPr wrap="none" rtlCol="0">
              <a:spAutoFit/>
            </a:bodyPr>
            <a:lstStyle/>
            <a:p>
              <a:r>
                <a:rPr lang="en-US" sz="3200" dirty="0"/>
                <a:t>H</a:t>
              </a:r>
              <a:endParaRPr lang="en-US" sz="3200" baseline="30000" dirty="0"/>
            </a:p>
          </p:txBody>
        </p:sp>
        <p:sp>
          <p:nvSpPr>
            <p:cNvPr id="13" name="TextBox 12"/>
            <p:cNvSpPr txBox="1"/>
            <p:nvPr/>
          </p:nvSpPr>
          <p:spPr>
            <a:xfrm>
              <a:off x="7162800" y="4038600"/>
              <a:ext cx="313044" cy="369332"/>
            </a:xfrm>
            <a:prstGeom prst="rect">
              <a:avLst/>
            </a:prstGeom>
            <a:noFill/>
          </p:spPr>
          <p:txBody>
            <a:bodyPr wrap="none" rtlCol="0">
              <a:spAutoFit/>
            </a:bodyPr>
            <a:lstStyle/>
            <a:p>
              <a:r>
                <a:rPr lang="en-US" dirty="0"/>
                <a:t>1</a:t>
              </a:r>
            </a:p>
          </p:txBody>
        </p:sp>
        <p:sp>
          <p:nvSpPr>
            <p:cNvPr id="15" name="TextBox 14"/>
            <p:cNvSpPr txBox="1"/>
            <p:nvPr/>
          </p:nvSpPr>
          <p:spPr>
            <a:xfrm>
              <a:off x="7162800" y="3657600"/>
              <a:ext cx="313044" cy="369332"/>
            </a:xfrm>
            <a:prstGeom prst="rect">
              <a:avLst/>
            </a:prstGeom>
            <a:noFill/>
          </p:spPr>
          <p:txBody>
            <a:bodyPr wrap="none" rtlCol="0">
              <a:spAutoFit/>
            </a:bodyPr>
            <a:lstStyle/>
            <a:p>
              <a:r>
                <a:rPr lang="en-US" dirty="0"/>
                <a:t>1</a:t>
              </a:r>
            </a:p>
          </p:txBody>
        </p:sp>
      </p:grpSp>
      <p:grpSp>
        <p:nvGrpSpPr>
          <p:cNvPr id="17" name="Group 16"/>
          <p:cNvGrpSpPr/>
          <p:nvPr/>
        </p:nvGrpSpPr>
        <p:grpSpPr>
          <a:xfrm>
            <a:off x="2133600" y="3810000"/>
            <a:ext cx="816230" cy="750332"/>
            <a:chOff x="7162800" y="3657600"/>
            <a:chExt cx="816230" cy="750332"/>
          </a:xfrm>
        </p:grpSpPr>
        <p:sp>
          <p:nvSpPr>
            <p:cNvPr id="18" name="TextBox 17"/>
            <p:cNvSpPr txBox="1"/>
            <p:nvPr/>
          </p:nvSpPr>
          <p:spPr>
            <a:xfrm>
              <a:off x="7315200" y="3733800"/>
              <a:ext cx="663830" cy="584776"/>
            </a:xfrm>
            <a:prstGeom prst="rect">
              <a:avLst/>
            </a:prstGeom>
            <a:noFill/>
          </p:spPr>
          <p:txBody>
            <a:bodyPr wrap="none" rtlCol="0">
              <a:spAutoFit/>
            </a:bodyPr>
            <a:lstStyle/>
            <a:p>
              <a:r>
                <a:rPr lang="en-US" sz="3200" dirty="0"/>
                <a:t>Li</a:t>
              </a:r>
              <a:r>
                <a:rPr lang="en-US" sz="3200" baseline="30000" dirty="0"/>
                <a:t>+</a:t>
              </a:r>
            </a:p>
          </p:txBody>
        </p:sp>
        <p:sp>
          <p:nvSpPr>
            <p:cNvPr id="19" name="TextBox 18"/>
            <p:cNvSpPr txBox="1"/>
            <p:nvPr/>
          </p:nvSpPr>
          <p:spPr>
            <a:xfrm>
              <a:off x="7162800" y="4038600"/>
              <a:ext cx="312906" cy="369332"/>
            </a:xfrm>
            <a:prstGeom prst="rect">
              <a:avLst/>
            </a:prstGeom>
            <a:noFill/>
          </p:spPr>
          <p:txBody>
            <a:bodyPr wrap="none" rtlCol="0">
              <a:spAutoFit/>
            </a:bodyPr>
            <a:lstStyle/>
            <a:p>
              <a:r>
                <a:rPr lang="en-US" dirty="0"/>
                <a:t>7</a:t>
              </a:r>
            </a:p>
          </p:txBody>
        </p:sp>
        <p:sp>
          <p:nvSpPr>
            <p:cNvPr id="20" name="TextBox 19"/>
            <p:cNvSpPr txBox="1"/>
            <p:nvPr/>
          </p:nvSpPr>
          <p:spPr>
            <a:xfrm>
              <a:off x="7162800" y="3657600"/>
              <a:ext cx="312906" cy="369332"/>
            </a:xfrm>
            <a:prstGeom prst="rect">
              <a:avLst/>
            </a:prstGeom>
            <a:noFill/>
          </p:spPr>
          <p:txBody>
            <a:bodyPr wrap="none" rtlCol="0">
              <a:spAutoFit/>
            </a:bodyPr>
            <a:lstStyle/>
            <a:p>
              <a:r>
                <a:rPr lang="en-US" dirty="0"/>
                <a:t>3</a:t>
              </a:r>
            </a:p>
          </p:txBody>
        </p:sp>
      </p:grpSp>
      <p:grpSp>
        <p:nvGrpSpPr>
          <p:cNvPr id="25" name="Group 24"/>
          <p:cNvGrpSpPr/>
          <p:nvPr/>
        </p:nvGrpSpPr>
        <p:grpSpPr>
          <a:xfrm>
            <a:off x="1981200" y="4800600"/>
            <a:ext cx="892564" cy="750332"/>
            <a:chOff x="7086600" y="5867400"/>
            <a:chExt cx="892564" cy="750332"/>
          </a:xfrm>
        </p:grpSpPr>
        <p:sp>
          <p:nvSpPr>
            <p:cNvPr id="22" name="TextBox 21"/>
            <p:cNvSpPr txBox="1"/>
            <p:nvPr/>
          </p:nvSpPr>
          <p:spPr>
            <a:xfrm>
              <a:off x="7315200" y="5943600"/>
              <a:ext cx="663964" cy="584775"/>
            </a:xfrm>
            <a:prstGeom prst="rect">
              <a:avLst/>
            </a:prstGeom>
            <a:noFill/>
          </p:spPr>
          <p:txBody>
            <a:bodyPr wrap="none" rtlCol="0">
              <a:spAutoFit/>
            </a:bodyPr>
            <a:lstStyle/>
            <a:p>
              <a:r>
                <a:rPr lang="en-US" sz="3200" dirty="0"/>
                <a:t>Cl</a:t>
              </a:r>
              <a:r>
                <a:rPr lang="en-US" sz="3200" baseline="30000" dirty="0"/>
                <a:t>-</a:t>
              </a:r>
            </a:p>
          </p:txBody>
        </p:sp>
        <p:sp>
          <p:nvSpPr>
            <p:cNvPr id="23" name="TextBox 22"/>
            <p:cNvSpPr txBox="1"/>
            <p:nvPr/>
          </p:nvSpPr>
          <p:spPr>
            <a:xfrm>
              <a:off x="7086600" y="6248400"/>
              <a:ext cx="441146" cy="369332"/>
            </a:xfrm>
            <a:prstGeom prst="rect">
              <a:avLst/>
            </a:prstGeom>
            <a:noFill/>
          </p:spPr>
          <p:txBody>
            <a:bodyPr wrap="none" rtlCol="0">
              <a:spAutoFit/>
            </a:bodyPr>
            <a:lstStyle/>
            <a:p>
              <a:r>
                <a:rPr lang="en-US" dirty="0"/>
                <a:t>35</a:t>
              </a:r>
            </a:p>
          </p:txBody>
        </p:sp>
        <p:sp>
          <p:nvSpPr>
            <p:cNvPr id="24" name="TextBox 23"/>
            <p:cNvSpPr txBox="1"/>
            <p:nvPr/>
          </p:nvSpPr>
          <p:spPr>
            <a:xfrm>
              <a:off x="7086600" y="5867400"/>
              <a:ext cx="441146" cy="369332"/>
            </a:xfrm>
            <a:prstGeom prst="rect">
              <a:avLst/>
            </a:prstGeom>
            <a:noFill/>
          </p:spPr>
          <p:txBody>
            <a:bodyPr wrap="none" rtlCol="0">
              <a:spAutoFit/>
            </a:bodyPr>
            <a:lstStyle/>
            <a:p>
              <a:r>
                <a:rPr lang="en-US" dirty="0"/>
                <a:t>17</a:t>
              </a:r>
            </a:p>
          </p:txBody>
        </p:sp>
      </p:grpSp>
      <p:sp>
        <p:nvSpPr>
          <p:cNvPr id="26" name="TextBox 25"/>
          <p:cNvSpPr txBox="1"/>
          <p:nvPr/>
        </p:nvSpPr>
        <p:spPr>
          <a:xfrm>
            <a:off x="1447800" y="3200400"/>
            <a:ext cx="389913" cy="369332"/>
          </a:xfrm>
          <a:prstGeom prst="rect">
            <a:avLst/>
          </a:prstGeom>
          <a:noFill/>
        </p:spPr>
        <p:txBody>
          <a:bodyPr wrap="none" rtlCol="0">
            <a:spAutoFit/>
          </a:bodyPr>
          <a:lstStyle/>
          <a:p>
            <a:r>
              <a:rPr lang="en-US" dirty="0"/>
              <a:t>1)</a:t>
            </a:r>
          </a:p>
        </p:txBody>
      </p:sp>
      <p:sp>
        <p:nvSpPr>
          <p:cNvPr id="27" name="TextBox 26"/>
          <p:cNvSpPr txBox="1"/>
          <p:nvPr/>
        </p:nvSpPr>
        <p:spPr>
          <a:xfrm>
            <a:off x="1524000" y="4038600"/>
            <a:ext cx="389913" cy="369332"/>
          </a:xfrm>
          <a:prstGeom prst="rect">
            <a:avLst/>
          </a:prstGeom>
          <a:noFill/>
        </p:spPr>
        <p:txBody>
          <a:bodyPr wrap="none" rtlCol="0">
            <a:spAutoFit/>
          </a:bodyPr>
          <a:lstStyle/>
          <a:p>
            <a:r>
              <a:rPr lang="en-US" dirty="0"/>
              <a:t>2)</a:t>
            </a:r>
          </a:p>
        </p:txBody>
      </p:sp>
      <p:sp>
        <p:nvSpPr>
          <p:cNvPr id="28" name="TextBox 27"/>
          <p:cNvSpPr txBox="1"/>
          <p:nvPr/>
        </p:nvSpPr>
        <p:spPr>
          <a:xfrm>
            <a:off x="1524000" y="5029200"/>
            <a:ext cx="457200" cy="369332"/>
          </a:xfrm>
          <a:prstGeom prst="rect">
            <a:avLst/>
          </a:prstGeom>
          <a:noFill/>
        </p:spPr>
        <p:txBody>
          <a:bodyPr wrap="square" rtlCol="0">
            <a:spAutoFit/>
          </a:bodyPr>
          <a:lstStyle/>
          <a:p>
            <a:r>
              <a:rPr lang="en-US" dirty="0"/>
              <a:t>3)</a:t>
            </a:r>
          </a:p>
        </p:txBody>
      </p:sp>
      <p:sp>
        <p:nvSpPr>
          <p:cNvPr id="34" name="TextBox 33">
            <a:extLst>
              <a:ext uri="{FF2B5EF4-FFF2-40B4-BE49-F238E27FC236}">
                <a16:creationId xmlns="" xmlns:a16="http://schemas.microsoft.com/office/drawing/2014/main" id="{98DA9724-9199-407E-88DC-C7BF02ED5D16}"/>
              </a:ext>
            </a:extLst>
          </p:cNvPr>
          <p:cNvSpPr txBox="1"/>
          <p:nvPr/>
        </p:nvSpPr>
        <p:spPr>
          <a:xfrm>
            <a:off x="0" y="366104"/>
            <a:ext cx="8763000" cy="1692771"/>
          </a:xfrm>
          <a:prstGeom prst="rect">
            <a:avLst/>
          </a:prstGeom>
          <a:noFill/>
        </p:spPr>
        <p:txBody>
          <a:bodyPr wrap="square" rtlCol="0">
            <a:spAutoFit/>
          </a:bodyPr>
          <a:lstStyle/>
          <a:p>
            <a:pPr algn="ctr"/>
            <a:r>
              <a:rPr lang="en-US" sz="2600" u="sng" dirty="0"/>
              <a:t>Atomic Structure</a:t>
            </a:r>
            <a:r>
              <a:rPr lang="en-US" sz="2600" dirty="0"/>
              <a:t/>
            </a:r>
            <a:br>
              <a:rPr lang="en-US" sz="2600" dirty="0"/>
            </a:br>
            <a:r>
              <a:rPr lang="en-US" sz="2600" dirty="0"/>
              <a:t>Please put the correct number of electrons in the correct shell and give the correct number of protons and neutrons in the nucleus. Fill in the chart for each element.</a:t>
            </a:r>
          </a:p>
        </p:txBody>
      </p:sp>
      <p:graphicFrame>
        <p:nvGraphicFramePr>
          <p:cNvPr id="3" name="Table 2"/>
          <p:cNvGraphicFramePr>
            <a:graphicFrameLocks noGrp="1"/>
          </p:cNvGraphicFramePr>
          <p:nvPr>
            <p:extLst>
              <p:ext uri="{D42A27DB-BD31-4B8C-83A1-F6EECF244321}">
                <p14:modId xmlns:p14="http://schemas.microsoft.com/office/powerpoint/2010/main" val="2007023540"/>
              </p:ext>
            </p:extLst>
          </p:nvPr>
        </p:nvGraphicFramePr>
        <p:xfrm>
          <a:off x="4381500" y="2012418"/>
          <a:ext cx="4267200" cy="222504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tblGrid>
              <a:tr h="370840">
                <a:tc>
                  <a:txBody>
                    <a:bodyPr/>
                    <a:lstStyle/>
                    <a:p>
                      <a:r>
                        <a:rPr lang="en-US" dirty="0"/>
                        <a:t>Atomic mass</a:t>
                      </a:r>
                    </a:p>
                  </a:txBody>
                  <a:tcPr/>
                </a:tc>
                <a:tc>
                  <a:txBody>
                    <a:bodyPr/>
                    <a:lstStyle/>
                    <a:p>
                      <a:endParaRPr lang="en-US" dirty="0"/>
                    </a:p>
                  </a:txBody>
                  <a:tcPr/>
                </a:tc>
                <a:extLst>
                  <a:ext uri="{0D108BD9-81ED-4DB2-BD59-A6C34878D82A}">
                    <a16:rowId xmlns="" xmlns:a16="http://schemas.microsoft.com/office/drawing/2014/main" val="10000"/>
                  </a:ext>
                </a:extLst>
              </a:tr>
              <a:tr h="370840">
                <a:tc>
                  <a:txBody>
                    <a:bodyPr/>
                    <a:lstStyle/>
                    <a:p>
                      <a:r>
                        <a:rPr lang="en-US" dirty="0"/>
                        <a:t>#</a:t>
                      </a:r>
                      <a:r>
                        <a:rPr lang="en-US" baseline="0" dirty="0"/>
                        <a:t> of protons</a:t>
                      </a:r>
                      <a:endParaRPr lang="en-US" dirty="0"/>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r>
                        <a:rPr lang="en-US" dirty="0"/>
                        <a:t># of neutrons</a:t>
                      </a:r>
                    </a:p>
                  </a:txBody>
                  <a:tcPr/>
                </a:tc>
                <a:tc>
                  <a:txBody>
                    <a:bodyPr/>
                    <a:lstStyle/>
                    <a:p>
                      <a:endParaRPr lang="en-US" dirty="0"/>
                    </a:p>
                  </a:txBody>
                  <a:tcPr/>
                </a:tc>
                <a:extLst>
                  <a:ext uri="{0D108BD9-81ED-4DB2-BD59-A6C34878D82A}">
                    <a16:rowId xmlns="" xmlns:a16="http://schemas.microsoft.com/office/drawing/2014/main" val="10002"/>
                  </a:ext>
                </a:extLst>
              </a:tr>
              <a:tr h="370840">
                <a:tc>
                  <a:txBody>
                    <a:bodyPr/>
                    <a:lstStyle/>
                    <a:p>
                      <a:r>
                        <a:rPr lang="en-US" dirty="0"/>
                        <a:t>#</a:t>
                      </a:r>
                      <a:r>
                        <a:rPr lang="en-US" baseline="0" dirty="0"/>
                        <a:t> of electrons</a:t>
                      </a:r>
                      <a:endParaRPr lang="en-US" dirty="0"/>
                    </a:p>
                  </a:txBody>
                  <a:tcPr/>
                </a:tc>
                <a:tc>
                  <a:txBody>
                    <a:bodyPr/>
                    <a:lstStyle/>
                    <a:p>
                      <a:endParaRPr lang="en-US" dirty="0"/>
                    </a:p>
                  </a:txBody>
                  <a:tcPr/>
                </a:tc>
                <a:extLst>
                  <a:ext uri="{0D108BD9-81ED-4DB2-BD59-A6C34878D82A}">
                    <a16:rowId xmlns="" xmlns:a16="http://schemas.microsoft.com/office/drawing/2014/main" val="10003"/>
                  </a:ext>
                </a:extLst>
              </a:tr>
              <a:tr h="370840">
                <a:tc>
                  <a:txBody>
                    <a:bodyPr/>
                    <a:lstStyle/>
                    <a:p>
                      <a:r>
                        <a:rPr lang="en-US" dirty="0"/>
                        <a:t>Isotope?</a:t>
                      </a:r>
                      <a:r>
                        <a:rPr lang="en-US" baseline="0" dirty="0"/>
                        <a:t> (yes/no)</a:t>
                      </a:r>
                      <a:endParaRPr lang="en-US" dirty="0"/>
                    </a:p>
                  </a:txBody>
                  <a:tcPr/>
                </a:tc>
                <a:tc>
                  <a:txBody>
                    <a:bodyPr/>
                    <a:lstStyle/>
                    <a:p>
                      <a:endParaRPr lang="en-US" dirty="0"/>
                    </a:p>
                  </a:txBody>
                  <a:tcPr/>
                </a:tc>
                <a:extLst>
                  <a:ext uri="{0D108BD9-81ED-4DB2-BD59-A6C34878D82A}">
                    <a16:rowId xmlns="" xmlns:a16="http://schemas.microsoft.com/office/drawing/2014/main" val="10004"/>
                  </a:ext>
                </a:extLst>
              </a:tr>
              <a:tr h="370840">
                <a:tc>
                  <a:txBody>
                    <a:bodyPr/>
                    <a:lstStyle/>
                    <a:p>
                      <a:r>
                        <a:rPr lang="en-US" dirty="0"/>
                        <a:t>Ion</a:t>
                      </a:r>
                      <a:r>
                        <a:rPr lang="en-US" baseline="0" dirty="0"/>
                        <a:t>? (yes or no)</a:t>
                      </a:r>
                      <a:endParaRPr lang="en-US" dirty="0"/>
                    </a:p>
                  </a:txBody>
                  <a:tcPr/>
                </a:tc>
                <a:tc>
                  <a:txBody>
                    <a:bodyPr/>
                    <a:lstStyle/>
                    <a:p>
                      <a:endParaRPr lang="en-US"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2733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172.168.8.215\irdvd\53057_campbell_cc_8e_irdvd\production\ART\final_jpeg_files\chap002\unlabeled\02_05b_0EDistDiagramTable-U.jpg"/>
          <p:cNvPicPr>
            <a:picLocks noChangeAspect="1" noChangeArrowheads="1"/>
          </p:cNvPicPr>
          <p:nvPr/>
        </p:nvPicPr>
        <p:blipFill rotWithShape="1">
          <a:blip r:embed="rId3">
            <a:extLst>
              <a:ext uri="{28A0092B-C50C-407E-A947-70E740481C1C}">
                <a14:useLocalDpi xmlns:a14="http://schemas.microsoft.com/office/drawing/2010/main" val="0"/>
              </a:ext>
            </a:extLst>
          </a:blip>
          <a:srcRect b="4745"/>
          <a:stretch/>
        </p:blipFill>
        <p:spPr bwMode="auto">
          <a:xfrm>
            <a:off x="233103" y="1443915"/>
            <a:ext cx="8547100" cy="29850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953729" y="1447101"/>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Hydrogen</a:t>
            </a:r>
          </a:p>
        </p:txBody>
      </p:sp>
      <p:sp>
        <p:nvSpPr>
          <p:cNvPr id="6" name="TextBox 5"/>
          <p:cNvSpPr txBox="1"/>
          <p:nvPr/>
        </p:nvSpPr>
        <p:spPr>
          <a:xfrm>
            <a:off x="7910049" y="1447100"/>
            <a:ext cx="899652"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Helium</a:t>
            </a:r>
          </a:p>
        </p:txBody>
      </p:sp>
      <p:sp>
        <p:nvSpPr>
          <p:cNvPr id="7" name="TextBox 6"/>
          <p:cNvSpPr txBox="1"/>
          <p:nvPr/>
        </p:nvSpPr>
        <p:spPr>
          <a:xfrm>
            <a:off x="1032385" y="2405780"/>
            <a:ext cx="914400"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Lithium</a:t>
            </a:r>
          </a:p>
        </p:txBody>
      </p:sp>
      <p:sp>
        <p:nvSpPr>
          <p:cNvPr id="8" name="TextBox 7"/>
          <p:cNvSpPr txBox="1"/>
          <p:nvPr/>
        </p:nvSpPr>
        <p:spPr>
          <a:xfrm>
            <a:off x="1941869" y="2406054"/>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Beryllium</a:t>
            </a:r>
          </a:p>
        </p:txBody>
      </p:sp>
      <p:sp>
        <p:nvSpPr>
          <p:cNvPr id="9" name="TextBox 8"/>
          <p:cNvSpPr txBox="1"/>
          <p:nvPr/>
        </p:nvSpPr>
        <p:spPr>
          <a:xfrm>
            <a:off x="3038163" y="2403788"/>
            <a:ext cx="865244"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Boron</a:t>
            </a:r>
          </a:p>
        </p:txBody>
      </p:sp>
      <p:sp>
        <p:nvSpPr>
          <p:cNvPr id="10" name="TextBox 9"/>
          <p:cNvSpPr txBox="1"/>
          <p:nvPr/>
        </p:nvSpPr>
        <p:spPr>
          <a:xfrm>
            <a:off x="3991891" y="2405278"/>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Carbon</a:t>
            </a:r>
          </a:p>
        </p:txBody>
      </p:sp>
      <p:sp>
        <p:nvSpPr>
          <p:cNvPr id="11" name="TextBox 10"/>
          <p:cNvSpPr txBox="1"/>
          <p:nvPr/>
        </p:nvSpPr>
        <p:spPr>
          <a:xfrm>
            <a:off x="4921045" y="2406054"/>
            <a:ext cx="997975"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Nitrogen</a:t>
            </a:r>
          </a:p>
        </p:txBody>
      </p:sp>
      <p:sp>
        <p:nvSpPr>
          <p:cNvPr id="12" name="TextBox 11"/>
          <p:cNvSpPr txBox="1"/>
          <p:nvPr/>
        </p:nvSpPr>
        <p:spPr>
          <a:xfrm>
            <a:off x="5938684" y="2402940"/>
            <a:ext cx="862786"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Oxygen</a:t>
            </a:r>
          </a:p>
        </p:txBody>
      </p:sp>
      <p:sp>
        <p:nvSpPr>
          <p:cNvPr id="13" name="TextBox 12"/>
          <p:cNvSpPr txBox="1"/>
          <p:nvPr/>
        </p:nvSpPr>
        <p:spPr>
          <a:xfrm>
            <a:off x="6889958" y="2402939"/>
            <a:ext cx="870155"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Fluorine</a:t>
            </a:r>
          </a:p>
        </p:txBody>
      </p:sp>
      <p:sp>
        <p:nvSpPr>
          <p:cNvPr id="14" name="TextBox 13"/>
          <p:cNvSpPr txBox="1"/>
          <p:nvPr/>
        </p:nvSpPr>
        <p:spPr>
          <a:xfrm>
            <a:off x="7949377" y="2402938"/>
            <a:ext cx="771833"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Neon</a:t>
            </a:r>
          </a:p>
        </p:txBody>
      </p:sp>
      <p:sp>
        <p:nvSpPr>
          <p:cNvPr id="15" name="TextBox 14"/>
          <p:cNvSpPr txBox="1"/>
          <p:nvPr/>
        </p:nvSpPr>
        <p:spPr>
          <a:xfrm>
            <a:off x="162232" y="1724531"/>
            <a:ext cx="771833" cy="461665"/>
          </a:xfrm>
          <a:prstGeom prst="rect">
            <a:avLst/>
          </a:prstGeom>
          <a:noFill/>
        </p:spPr>
        <p:txBody>
          <a:bodyPr wrap="square" rtlCol="0">
            <a:spAutoFit/>
          </a:bodyPr>
          <a:lstStyle/>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First </a:t>
            </a:r>
          </a:p>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shell</a:t>
            </a:r>
          </a:p>
        </p:txBody>
      </p:sp>
      <p:sp>
        <p:nvSpPr>
          <p:cNvPr id="16" name="TextBox 15"/>
          <p:cNvSpPr txBox="1"/>
          <p:nvPr/>
        </p:nvSpPr>
        <p:spPr>
          <a:xfrm>
            <a:off x="13014" y="2741351"/>
            <a:ext cx="1071717" cy="461665"/>
          </a:xfrm>
          <a:prstGeom prst="rect">
            <a:avLst/>
          </a:prstGeom>
          <a:noFill/>
        </p:spPr>
        <p:txBody>
          <a:bodyPr wrap="square" rtlCol="0">
            <a:spAutoFit/>
          </a:bodyPr>
          <a:lstStyle/>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Second</a:t>
            </a:r>
          </a:p>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shell</a:t>
            </a:r>
          </a:p>
        </p:txBody>
      </p:sp>
      <p:sp>
        <p:nvSpPr>
          <p:cNvPr id="17" name="TextBox 16"/>
          <p:cNvSpPr txBox="1"/>
          <p:nvPr/>
        </p:nvSpPr>
        <p:spPr>
          <a:xfrm>
            <a:off x="152399" y="3654443"/>
            <a:ext cx="801330" cy="461665"/>
          </a:xfrm>
          <a:prstGeom prst="rect">
            <a:avLst/>
          </a:prstGeom>
          <a:noFill/>
        </p:spPr>
        <p:txBody>
          <a:bodyPr wrap="square" rtlCol="0">
            <a:spAutoFit/>
          </a:bodyPr>
          <a:lstStyle/>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Third</a:t>
            </a:r>
          </a:p>
          <a:p>
            <a:pPr algn="ct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shell</a:t>
            </a:r>
          </a:p>
        </p:txBody>
      </p:sp>
      <p:sp>
        <p:nvSpPr>
          <p:cNvPr id="18" name="TextBox 17"/>
          <p:cNvSpPr txBox="1"/>
          <p:nvPr/>
        </p:nvSpPr>
        <p:spPr>
          <a:xfrm>
            <a:off x="1012717" y="3369690"/>
            <a:ext cx="889820"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Sodium</a:t>
            </a:r>
          </a:p>
        </p:txBody>
      </p:sp>
      <p:sp>
        <p:nvSpPr>
          <p:cNvPr id="19" name="TextBox 18"/>
          <p:cNvSpPr txBox="1"/>
          <p:nvPr/>
        </p:nvSpPr>
        <p:spPr>
          <a:xfrm>
            <a:off x="1873041" y="3368495"/>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Magnesium</a:t>
            </a:r>
          </a:p>
        </p:txBody>
      </p:sp>
      <p:sp>
        <p:nvSpPr>
          <p:cNvPr id="20" name="TextBox 19"/>
          <p:cNvSpPr txBox="1"/>
          <p:nvPr/>
        </p:nvSpPr>
        <p:spPr>
          <a:xfrm>
            <a:off x="2890682" y="3368495"/>
            <a:ext cx="1071717"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Aluminum</a:t>
            </a:r>
          </a:p>
        </p:txBody>
      </p:sp>
      <p:sp>
        <p:nvSpPr>
          <p:cNvPr id="21" name="TextBox 20"/>
          <p:cNvSpPr txBox="1"/>
          <p:nvPr/>
        </p:nvSpPr>
        <p:spPr>
          <a:xfrm>
            <a:off x="3982063" y="3367993"/>
            <a:ext cx="855408"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Silicon</a:t>
            </a:r>
          </a:p>
        </p:txBody>
      </p:sp>
      <p:sp>
        <p:nvSpPr>
          <p:cNvPr id="22" name="TextBox 21"/>
          <p:cNvSpPr txBox="1"/>
          <p:nvPr/>
        </p:nvSpPr>
        <p:spPr>
          <a:xfrm>
            <a:off x="4798140" y="3368494"/>
            <a:ext cx="1189704"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Phosphorus</a:t>
            </a:r>
          </a:p>
        </p:txBody>
      </p:sp>
      <p:sp>
        <p:nvSpPr>
          <p:cNvPr id="23" name="TextBox 22"/>
          <p:cNvSpPr txBox="1"/>
          <p:nvPr/>
        </p:nvSpPr>
        <p:spPr>
          <a:xfrm>
            <a:off x="5987844" y="3367993"/>
            <a:ext cx="757089"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Sulfur</a:t>
            </a:r>
          </a:p>
        </p:txBody>
      </p:sp>
      <p:sp>
        <p:nvSpPr>
          <p:cNvPr id="24" name="TextBox 23"/>
          <p:cNvSpPr txBox="1"/>
          <p:nvPr/>
        </p:nvSpPr>
        <p:spPr>
          <a:xfrm>
            <a:off x="6865376" y="3368877"/>
            <a:ext cx="997973"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Chlorine</a:t>
            </a:r>
          </a:p>
        </p:txBody>
      </p:sp>
      <p:sp>
        <p:nvSpPr>
          <p:cNvPr id="25" name="TextBox 24"/>
          <p:cNvSpPr txBox="1"/>
          <p:nvPr/>
        </p:nvSpPr>
        <p:spPr>
          <a:xfrm>
            <a:off x="7949377" y="3368496"/>
            <a:ext cx="870155" cy="276999"/>
          </a:xfrm>
          <a:prstGeom prst="rect">
            <a:avLst/>
          </a:prstGeom>
          <a:noFill/>
        </p:spPr>
        <p:txBody>
          <a:bodyPr wrap="square" rtlCol="0">
            <a:spAutoFit/>
          </a:bodyPr>
          <a:lstStyle/>
          <a:p>
            <a:pPr eaLnBrk="0" hangingPunct="0"/>
            <a:r>
              <a:rPr lang="en-US" sz="1200" b="1" dirty="0">
                <a:solidFill>
                  <a:srgbClr val="000000"/>
                </a:solidFill>
                <a:latin typeface="Arial" panose="020B0604020202020204" pitchFamily="34" charset="0"/>
                <a:ea typeface="ＭＳ Ｐゴシック" charset="0"/>
                <a:cs typeface="Arial" panose="020B0604020202020204" pitchFamily="34" charset="0"/>
              </a:rPr>
              <a:t>Argon</a:t>
            </a:r>
          </a:p>
        </p:txBody>
      </p:sp>
      <p:sp>
        <p:nvSpPr>
          <p:cNvPr id="26" name="TextBox 25"/>
          <p:cNvSpPr txBox="1"/>
          <p:nvPr/>
        </p:nvSpPr>
        <p:spPr>
          <a:xfrm>
            <a:off x="195445" y="3097415"/>
            <a:ext cx="710539" cy="369332"/>
          </a:xfrm>
          <a:prstGeom prst="rect">
            <a:avLst/>
          </a:prstGeom>
          <a:noFill/>
        </p:spPr>
        <p:txBody>
          <a:bodyPr wrap="none" rtlCol="0">
            <a:spAutoFit/>
          </a:bodyPr>
          <a:lstStyle/>
          <a:p>
            <a:r>
              <a:rPr lang="en-US" dirty="0"/>
              <a:t>(8 e</a:t>
            </a:r>
            <a:r>
              <a:rPr lang="en-US" baseline="30000" dirty="0"/>
              <a:t>-</a:t>
            </a:r>
            <a:r>
              <a:rPr lang="en-US" dirty="0"/>
              <a:t>)</a:t>
            </a:r>
          </a:p>
        </p:txBody>
      </p:sp>
      <p:sp>
        <p:nvSpPr>
          <p:cNvPr id="27" name="TextBox 26"/>
          <p:cNvSpPr txBox="1"/>
          <p:nvPr/>
        </p:nvSpPr>
        <p:spPr>
          <a:xfrm>
            <a:off x="245807" y="4076347"/>
            <a:ext cx="710539" cy="369332"/>
          </a:xfrm>
          <a:prstGeom prst="rect">
            <a:avLst/>
          </a:prstGeom>
          <a:noFill/>
        </p:spPr>
        <p:txBody>
          <a:bodyPr wrap="none" rtlCol="0">
            <a:spAutoFit/>
          </a:bodyPr>
          <a:lstStyle/>
          <a:p>
            <a:r>
              <a:rPr lang="en-US" dirty="0"/>
              <a:t>(8 e</a:t>
            </a:r>
            <a:r>
              <a:rPr lang="en-US" baseline="30000" dirty="0"/>
              <a:t>-</a:t>
            </a:r>
            <a:r>
              <a:rPr lang="en-US" dirty="0"/>
              <a:t>)</a:t>
            </a:r>
          </a:p>
        </p:txBody>
      </p:sp>
      <p:sp>
        <p:nvSpPr>
          <p:cNvPr id="28" name="TextBox 27"/>
          <p:cNvSpPr txBox="1"/>
          <p:nvPr/>
        </p:nvSpPr>
        <p:spPr>
          <a:xfrm>
            <a:off x="169607" y="2171347"/>
            <a:ext cx="710539" cy="369332"/>
          </a:xfrm>
          <a:prstGeom prst="rect">
            <a:avLst/>
          </a:prstGeom>
          <a:noFill/>
        </p:spPr>
        <p:txBody>
          <a:bodyPr wrap="none" rtlCol="0">
            <a:spAutoFit/>
          </a:bodyPr>
          <a:lstStyle/>
          <a:p>
            <a:r>
              <a:rPr lang="en-US" dirty="0"/>
              <a:t>(2 e</a:t>
            </a:r>
            <a:r>
              <a:rPr lang="en-US" baseline="30000" dirty="0"/>
              <a:t>-</a:t>
            </a:r>
            <a:r>
              <a:rPr lang="en-US" dirty="0"/>
              <a:t>)</a:t>
            </a:r>
          </a:p>
        </p:txBody>
      </p:sp>
      <p:sp>
        <p:nvSpPr>
          <p:cNvPr id="29" name="Rectangle 2"/>
          <p:cNvSpPr txBox="1">
            <a:spLocks noChangeArrowheads="1"/>
          </p:cNvSpPr>
          <p:nvPr/>
        </p:nvSpPr>
        <p:spPr>
          <a:xfrm>
            <a:off x="353960" y="504115"/>
            <a:ext cx="82296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chemeClr val="tx2"/>
                </a:solidFill>
              </a:rPr>
              <a:t>Electron shells</a:t>
            </a:r>
          </a:p>
        </p:txBody>
      </p:sp>
      <p:sp>
        <p:nvSpPr>
          <p:cNvPr id="3" name="TextBox 2"/>
          <p:cNvSpPr txBox="1"/>
          <p:nvPr/>
        </p:nvSpPr>
        <p:spPr>
          <a:xfrm>
            <a:off x="343990" y="4785010"/>
            <a:ext cx="8736270" cy="1815882"/>
          </a:xfrm>
          <a:prstGeom prst="rect">
            <a:avLst/>
          </a:prstGeom>
          <a:noFill/>
        </p:spPr>
        <p:txBody>
          <a:bodyPr wrap="square" rtlCol="0">
            <a:spAutoFit/>
          </a:bodyPr>
          <a:lstStyle/>
          <a:p>
            <a:pPr marL="457200" indent="-457200">
              <a:buFont typeface="Arial" charset="0"/>
              <a:buChar char="•"/>
            </a:pPr>
            <a:r>
              <a:rPr lang="en-US" sz="2800" dirty="0"/>
              <a:t>number of electrons in the outer shell determine the atom’s chemical properties</a:t>
            </a:r>
          </a:p>
          <a:p>
            <a:pPr marL="457200" indent="-457200">
              <a:buFont typeface="Arial" charset="0"/>
              <a:buChar char="•"/>
            </a:pPr>
            <a:r>
              <a:rPr lang="en-US" sz="2800" dirty="0"/>
              <a:t>atoms with unfilled outer shells are chemically unstable</a:t>
            </a:r>
          </a:p>
        </p:txBody>
      </p:sp>
    </p:spTree>
    <p:extLst>
      <p:ext uri="{BB962C8B-B14F-4D97-AF65-F5344CB8AC3E}">
        <p14:creationId xmlns:p14="http://schemas.microsoft.com/office/powerpoint/2010/main" val="69737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2041525" y="503238"/>
            <a:ext cx="184150" cy="579437"/>
          </a:xfrm>
          <a:prstGeom prst="rect">
            <a:avLst/>
          </a:prstGeom>
          <a:noFill/>
          <a:ln w="9525">
            <a:noFill/>
            <a:miter lim="800000"/>
            <a:headEnd/>
            <a:tailEnd/>
          </a:ln>
        </p:spPr>
        <p:txBody>
          <a:bodyPr wrap="none">
            <a:prstTxWarp prst="textNoShape">
              <a:avLst/>
            </a:prstTxWarp>
            <a:spAutoFit/>
          </a:bodyPr>
          <a:lstStyle/>
          <a:p>
            <a:endParaRPr lang="en-US" sz="3200">
              <a:latin typeface="Times" pitchFamily="-83" charset="0"/>
            </a:endParaRPr>
          </a:p>
        </p:txBody>
      </p:sp>
      <p:pic>
        <p:nvPicPr>
          <p:cNvPr id="7" name="Picture 6" descr="01_02_0HierarchyLifeOrg-U.jpg"/>
          <p:cNvPicPr>
            <a:picLocks noChangeAspect="1"/>
          </p:cNvPicPr>
          <p:nvPr/>
        </p:nvPicPr>
        <p:blipFill rotWithShape="1">
          <a:blip r:embed="rId3">
            <a:extLst>
              <a:ext uri="{28A0092B-C50C-407E-A947-70E740481C1C}">
                <a14:useLocalDpi xmlns:a14="http://schemas.microsoft.com/office/drawing/2010/main" val="0"/>
              </a:ext>
            </a:extLst>
          </a:blip>
          <a:srcRect b="2160"/>
          <a:stretch/>
        </p:blipFill>
        <p:spPr>
          <a:xfrm>
            <a:off x="1121664" y="137160"/>
            <a:ext cx="6900672" cy="6441440"/>
          </a:xfrm>
          <a:prstGeom prst="rect">
            <a:avLst/>
          </a:prstGeom>
        </p:spPr>
      </p:pic>
      <p:cxnSp>
        <p:nvCxnSpPr>
          <p:cNvPr id="8" name="Straight Connector 7"/>
          <p:cNvCxnSpPr/>
          <p:nvPr/>
        </p:nvCxnSpPr>
        <p:spPr bwMode="auto">
          <a:xfrm flipV="1">
            <a:off x="1728093" y="609600"/>
            <a:ext cx="375874" cy="154887"/>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Connector 8"/>
          <p:cNvCxnSpPr/>
          <p:nvPr/>
        </p:nvCxnSpPr>
        <p:spPr bwMode="auto">
          <a:xfrm flipV="1">
            <a:off x="1728093" y="609600"/>
            <a:ext cx="375874" cy="1548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Rectangle 3"/>
          <p:cNvSpPr txBox="1">
            <a:spLocks noChangeArrowheads="1"/>
          </p:cNvSpPr>
          <p:nvPr/>
        </p:nvSpPr>
        <p:spPr bwMode="auto">
          <a:xfrm>
            <a:off x="20638" y="0"/>
            <a:ext cx="5648325"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1200">
                <a:latin typeface="Arial" charset="0"/>
              </a:rPr>
              <a:t>Figure 1.2-0</a:t>
            </a:r>
            <a:endParaRPr lang="en-US" sz="1200" dirty="0">
              <a:latin typeface="Arial" charset="0"/>
            </a:endParaRPr>
          </a:p>
        </p:txBody>
      </p:sp>
      <p:sp>
        <p:nvSpPr>
          <p:cNvPr id="11" name="Text Box 31"/>
          <p:cNvSpPr txBox="1">
            <a:spLocks noChangeArrowheads="1"/>
          </p:cNvSpPr>
          <p:nvPr/>
        </p:nvSpPr>
        <p:spPr bwMode="auto">
          <a:xfrm>
            <a:off x="2086732" y="267849"/>
            <a:ext cx="62711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Biosphere</a:t>
            </a:r>
          </a:p>
        </p:txBody>
      </p:sp>
      <p:cxnSp>
        <p:nvCxnSpPr>
          <p:cNvPr id="12" name="Straight Connector 11"/>
          <p:cNvCxnSpPr/>
          <p:nvPr/>
        </p:nvCxnSpPr>
        <p:spPr bwMode="auto">
          <a:xfrm flipV="1">
            <a:off x="2007493" y="3826933"/>
            <a:ext cx="41440" cy="1210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Connector 12"/>
          <p:cNvCxnSpPr/>
          <p:nvPr/>
        </p:nvCxnSpPr>
        <p:spPr bwMode="auto">
          <a:xfrm flipH="1" flipV="1">
            <a:off x="1714500" y="3763433"/>
            <a:ext cx="77093" cy="2988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p:cNvCxnSpPr/>
          <p:nvPr/>
        </p:nvCxnSpPr>
        <p:spPr bwMode="auto">
          <a:xfrm flipV="1">
            <a:off x="1605326" y="3979333"/>
            <a:ext cx="7574" cy="38772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3810893" y="5361887"/>
            <a:ext cx="7574" cy="42931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flipV="1">
            <a:off x="6291626" y="5723467"/>
            <a:ext cx="113407" cy="8292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2133299" y="513383"/>
            <a:ext cx="42748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Florida</a:t>
            </a:r>
          </a:p>
        </p:txBody>
      </p:sp>
      <p:sp>
        <p:nvSpPr>
          <p:cNvPr id="18" name="Text Box 31"/>
          <p:cNvSpPr txBox="1">
            <a:spLocks noChangeArrowheads="1"/>
          </p:cNvSpPr>
          <p:nvPr/>
        </p:nvSpPr>
        <p:spPr bwMode="auto">
          <a:xfrm>
            <a:off x="3381470" y="229750"/>
            <a:ext cx="684344" cy="41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Ecosystem</a:t>
            </a:r>
            <a:br>
              <a:rPr lang="en-US" sz="1000" dirty="0">
                <a:solidFill>
                  <a:srgbClr val="000000"/>
                </a:solidFill>
                <a:latin typeface="Arial" charset="0"/>
              </a:rPr>
            </a:br>
            <a:r>
              <a:rPr lang="en-US" sz="1000" dirty="0">
                <a:solidFill>
                  <a:srgbClr val="000000"/>
                </a:solidFill>
                <a:latin typeface="Arial" charset="0"/>
              </a:rPr>
              <a:t>Florida</a:t>
            </a:r>
            <a:br>
              <a:rPr lang="en-US" sz="1000" dirty="0">
                <a:solidFill>
                  <a:srgbClr val="000000"/>
                </a:solidFill>
                <a:latin typeface="Arial" charset="0"/>
              </a:rPr>
            </a:br>
            <a:r>
              <a:rPr lang="en-US" sz="1000" dirty="0">
                <a:solidFill>
                  <a:srgbClr val="000000"/>
                </a:solidFill>
                <a:latin typeface="Arial" charset="0"/>
              </a:rPr>
              <a:t>Everglades</a:t>
            </a:r>
          </a:p>
        </p:txBody>
      </p:sp>
      <p:sp>
        <p:nvSpPr>
          <p:cNvPr id="19" name="Text Box 31"/>
          <p:cNvSpPr txBox="1">
            <a:spLocks noChangeArrowheads="1"/>
          </p:cNvSpPr>
          <p:nvPr/>
        </p:nvSpPr>
        <p:spPr bwMode="auto">
          <a:xfrm>
            <a:off x="2204955" y="890150"/>
            <a:ext cx="1265784" cy="41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Community</a:t>
            </a:r>
            <a:br>
              <a:rPr lang="en-US" sz="1000" dirty="0">
                <a:solidFill>
                  <a:srgbClr val="000000"/>
                </a:solidFill>
                <a:latin typeface="Arial" charset="0"/>
              </a:rPr>
            </a:br>
            <a:r>
              <a:rPr lang="en-US" sz="1000" dirty="0">
                <a:solidFill>
                  <a:srgbClr val="000000"/>
                </a:solidFill>
                <a:latin typeface="Arial" charset="0"/>
              </a:rPr>
              <a:t>All organisms in this</a:t>
            </a:r>
            <a:br>
              <a:rPr lang="en-US" sz="1000" dirty="0">
                <a:solidFill>
                  <a:srgbClr val="000000"/>
                </a:solidFill>
                <a:latin typeface="Arial" charset="0"/>
              </a:rPr>
            </a:br>
            <a:r>
              <a:rPr lang="en-US" sz="1000" dirty="0">
                <a:solidFill>
                  <a:srgbClr val="000000"/>
                </a:solidFill>
                <a:latin typeface="Arial" charset="0"/>
              </a:rPr>
              <a:t>wetland ecosystem</a:t>
            </a:r>
          </a:p>
        </p:txBody>
      </p:sp>
      <p:sp>
        <p:nvSpPr>
          <p:cNvPr id="20" name="Text Box 31"/>
          <p:cNvSpPr txBox="1">
            <a:spLocks noChangeArrowheads="1"/>
          </p:cNvSpPr>
          <p:nvPr/>
        </p:nvSpPr>
        <p:spPr bwMode="auto">
          <a:xfrm>
            <a:off x="2666701" y="2016217"/>
            <a:ext cx="1140136" cy="41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Population</a:t>
            </a:r>
            <a:br>
              <a:rPr lang="en-US" sz="1000" dirty="0">
                <a:solidFill>
                  <a:srgbClr val="000000"/>
                </a:solidFill>
                <a:latin typeface="Arial" charset="0"/>
              </a:rPr>
            </a:br>
            <a:r>
              <a:rPr lang="en-US" sz="1000" dirty="0">
                <a:solidFill>
                  <a:srgbClr val="000000"/>
                </a:solidFill>
                <a:latin typeface="Arial" charset="0"/>
              </a:rPr>
              <a:t>All alligators living</a:t>
            </a:r>
            <a:br>
              <a:rPr lang="en-US" sz="1000" dirty="0">
                <a:solidFill>
                  <a:srgbClr val="000000"/>
                </a:solidFill>
                <a:latin typeface="Arial" charset="0"/>
              </a:rPr>
            </a:br>
            <a:r>
              <a:rPr lang="en-US" sz="1000" dirty="0">
                <a:solidFill>
                  <a:srgbClr val="000000"/>
                </a:solidFill>
                <a:latin typeface="Arial" charset="0"/>
              </a:rPr>
              <a:t>in the wetlands</a:t>
            </a:r>
          </a:p>
        </p:txBody>
      </p:sp>
      <p:sp>
        <p:nvSpPr>
          <p:cNvPr id="21" name="Text Box 31"/>
          <p:cNvSpPr txBox="1">
            <a:spLocks noChangeArrowheads="1"/>
          </p:cNvSpPr>
          <p:nvPr/>
        </p:nvSpPr>
        <p:spPr bwMode="auto">
          <a:xfrm>
            <a:off x="2598966" y="2905215"/>
            <a:ext cx="1299434" cy="2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Organism</a:t>
            </a:r>
            <a:br>
              <a:rPr lang="en-US" sz="1000" dirty="0">
                <a:solidFill>
                  <a:srgbClr val="000000"/>
                </a:solidFill>
                <a:latin typeface="Arial" charset="0"/>
              </a:rPr>
            </a:br>
            <a:r>
              <a:rPr lang="en-US" sz="1000" dirty="0">
                <a:solidFill>
                  <a:srgbClr val="000000"/>
                </a:solidFill>
                <a:latin typeface="Arial" charset="0"/>
              </a:rPr>
              <a:t>an American alligator</a:t>
            </a:r>
          </a:p>
        </p:txBody>
      </p:sp>
      <p:sp>
        <p:nvSpPr>
          <p:cNvPr id="22" name="Text Box 31"/>
          <p:cNvSpPr txBox="1">
            <a:spLocks noChangeArrowheads="1"/>
          </p:cNvSpPr>
          <p:nvPr/>
        </p:nvSpPr>
        <p:spPr bwMode="auto">
          <a:xfrm>
            <a:off x="2658234" y="3552916"/>
            <a:ext cx="990794" cy="2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000" dirty="0">
                <a:solidFill>
                  <a:srgbClr val="000000"/>
                </a:solidFill>
                <a:latin typeface="Arial" charset="0"/>
              </a:rPr>
              <a:t>Organ system</a:t>
            </a:r>
            <a:br>
              <a:rPr lang="en-US" sz="1000" dirty="0">
                <a:solidFill>
                  <a:srgbClr val="000000"/>
                </a:solidFill>
                <a:latin typeface="Arial" charset="0"/>
              </a:rPr>
            </a:br>
            <a:r>
              <a:rPr lang="en-US" sz="1000" dirty="0">
                <a:solidFill>
                  <a:srgbClr val="000000"/>
                </a:solidFill>
                <a:latin typeface="Arial" charset="0"/>
              </a:rPr>
              <a:t>Nervous system</a:t>
            </a:r>
          </a:p>
        </p:txBody>
      </p:sp>
      <p:sp>
        <p:nvSpPr>
          <p:cNvPr id="23" name="Text Box 31"/>
          <p:cNvSpPr txBox="1">
            <a:spLocks noChangeArrowheads="1"/>
          </p:cNvSpPr>
          <p:nvPr/>
        </p:nvSpPr>
        <p:spPr bwMode="auto">
          <a:xfrm>
            <a:off x="1426332" y="3607950"/>
            <a:ext cx="35648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Nerve</a:t>
            </a:r>
          </a:p>
        </p:txBody>
      </p:sp>
      <p:sp>
        <p:nvSpPr>
          <p:cNvPr id="24" name="Text Box 31"/>
          <p:cNvSpPr txBox="1">
            <a:spLocks noChangeArrowheads="1"/>
          </p:cNvSpPr>
          <p:nvPr/>
        </p:nvSpPr>
        <p:spPr bwMode="auto">
          <a:xfrm>
            <a:off x="1853899" y="3527515"/>
            <a:ext cx="38478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Spinal</a:t>
            </a:r>
            <a:br>
              <a:rPr lang="en-US" sz="1000" dirty="0">
                <a:solidFill>
                  <a:srgbClr val="000000"/>
                </a:solidFill>
                <a:latin typeface="Arial" charset="0"/>
              </a:rPr>
            </a:br>
            <a:r>
              <a:rPr lang="en-US" sz="1000" dirty="0">
                <a:solidFill>
                  <a:srgbClr val="000000"/>
                </a:solidFill>
                <a:latin typeface="Arial" charset="0"/>
              </a:rPr>
              <a:t>cord</a:t>
            </a:r>
          </a:p>
        </p:txBody>
      </p:sp>
      <p:sp>
        <p:nvSpPr>
          <p:cNvPr id="25" name="Text Box 31"/>
          <p:cNvSpPr txBox="1">
            <a:spLocks noChangeArrowheads="1"/>
          </p:cNvSpPr>
          <p:nvPr/>
        </p:nvSpPr>
        <p:spPr bwMode="auto">
          <a:xfrm>
            <a:off x="1447498" y="4319148"/>
            <a:ext cx="32780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Brain</a:t>
            </a:r>
          </a:p>
        </p:txBody>
      </p:sp>
      <p:sp>
        <p:nvSpPr>
          <p:cNvPr id="26" name="Text Box 31"/>
          <p:cNvSpPr txBox="1">
            <a:spLocks noChangeArrowheads="1"/>
          </p:cNvSpPr>
          <p:nvPr/>
        </p:nvSpPr>
        <p:spPr bwMode="auto">
          <a:xfrm>
            <a:off x="2209499" y="4319150"/>
            <a:ext cx="37764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Organ</a:t>
            </a:r>
            <a:br>
              <a:rPr lang="en-US" sz="1000" dirty="0">
                <a:solidFill>
                  <a:srgbClr val="000000"/>
                </a:solidFill>
                <a:latin typeface="Arial" charset="0"/>
              </a:rPr>
            </a:br>
            <a:r>
              <a:rPr lang="en-US" sz="1000" dirty="0">
                <a:solidFill>
                  <a:srgbClr val="000000"/>
                </a:solidFill>
                <a:latin typeface="Arial" charset="0"/>
              </a:rPr>
              <a:t>Brain</a:t>
            </a:r>
          </a:p>
        </p:txBody>
      </p:sp>
      <p:sp>
        <p:nvSpPr>
          <p:cNvPr id="27" name="Text Box 31"/>
          <p:cNvSpPr txBox="1">
            <a:spLocks noChangeArrowheads="1"/>
          </p:cNvSpPr>
          <p:nvPr/>
        </p:nvSpPr>
        <p:spPr bwMode="auto">
          <a:xfrm>
            <a:off x="2378834" y="4979548"/>
            <a:ext cx="9194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Tissue</a:t>
            </a:r>
            <a:br>
              <a:rPr lang="en-US" sz="1000" dirty="0">
                <a:solidFill>
                  <a:srgbClr val="000000"/>
                </a:solidFill>
                <a:latin typeface="Arial" charset="0"/>
              </a:rPr>
            </a:br>
            <a:r>
              <a:rPr lang="en-US" sz="1000" dirty="0">
                <a:solidFill>
                  <a:srgbClr val="000000"/>
                </a:solidFill>
                <a:latin typeface="Arial" charset="0"/>
              </a:rPr>
              <a:t>Nervous tissue</a:t>
            </a:r>
          </a:p>
        </p:txBody>
      </p:sp>
      <p:sp>
        <p:nvSpPr>
          <p:cNvPr id="28" name="Text Box 31"/>
          <p:cNvSpPr txBox="1">
            <a:spLocks noChangeArrowheads="1"/>
          </p:cNvSpPr>
          <p:nvPr/>
        </p:nvSpPr>
        <p:spPr bwMode="auto">
          <a:xfrm>
            <a:off x="2353432" y="5733083"/>
            <a:ext cx="60601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Cell</a:t>
            </a:r>
            <a:br>
              <a:rPr lang="en-US" sz="1000" dirty="0">
                <a:solidFill>
                  <a:srgbClr val="000000"/>
                </a:solidFill>
                <a:latin typeface="Arial" charset="0"/>
              </a:rPr>
            </a:br>
            <a:r>
              <a:rPr lang="en-US" sz="1000" dirty="0">
                <a:solidFill>
                  <a:srgbClr val="000000"/>
                </a:solidFill>
                <a:latin typeface="Arial" charset="0"/>
              </a:rPr>
              <a:t>Nerve cell</a:t>
            </a:r>
          </a:p>
        </p:txBody>
      </p:sp>
      <p:sp>
        <p:nvSpPr>
          <p:cNvPr id="29" name="Text Box 31"/>
          <p:cNvSpPr txBox="1">
            <a:spLocks noChangeArrowheads="1"/>
          </p:cNvSpPr>
          <p:nvPr/>
        </p:nvSpPr>
        <p:spPr bwMode="auto">
          <a:xfrm>
            <a:off x="3572632" y="5766949"/>
            <a:ext cx="49887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Nucleus</a:t>
            </a:r>
          </a:p>
        </p:txBody>
      </p:sp>
      <p:sp>
        <p:nvSpPr>
          <p:cNvPr id="30" name="Text Box 31"/>
          <p:cNvSpPr txBox="1">
            <a:spLocks noChangeArrowheads="1"/>
          </p:cNvSpPr>
          <p:nvPr/>
        </p:nvSpPr>
        <p:spPr bwMode="auto">
          <a:xfrm>
            <a:off x="3538766" y="6139483"/>
            <a:ext cx="59154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Organelle</a:t>
            </a:r>
            <a:br>
              <a:rPr lang="en-US" sz="1000" dirty="0">
                <a:solidFill>
                  <a:srgbClr val="000000"/>
                </a:solidFill>
                <a:latin typeface="Arial" charset="0"/>
              </a:rPr>
            </a:br>
            <a:r>
              <a:rPr lang="en-US" sz="1000" dirty="0">
                <a:solidFill>
                  <a:srgbClr val="000000"/>
                </a:solidFill>
                <a:latin typeface="Arial" charset="0"/>
              </a:rPr>
              <a:t>Nucleus</a:t>
            </a:r>
          </a:p>
        </p:txBody>
      </p:sp>
      <p:sp>
        <p:nvSpPr>
          <p:cNvPr id="31" name="Text Box 31"/>
          <p:cNvSpPr txBox="1">
            <a:spLocks noChangeArrowheads="1"/>
          </p:cNvSpPr>
          <p:nvPr/>
        </p:nvSpPr>
        <p:spPr bwMode="auto">
          <a:xfrm>
            <a:off x="4715633" y="6190282"/>
            <a:ext cx="5487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000" dirty="0">
                <a:solidFill>
                  <a:srgbClr val="000000"/>
                </a:solidFill>
                <a:latin typeface="Arial" charset="0"/>
              </a:rPr>
              <a:t>Molecule</a:t>
            </a:r>
            <a:br>
              <a:rPr lang="en-US" sz="1000" dirty="0">
                <a:solidFill>
                  <a:srgbClr val="000000"/>
                </a:solidFill>
                <a:latin typeface="Arial" charset="0"/>
              </a:rPr>
            </a:br>
            <a:r>
              <a:rPr lang="en-US" sz="1000" dirty="0">
                <a:solidFill>
                  <a:srgbClr val="000000"/>
                </a:solidFill>
                <a:latin typeface="Arial" charset="0"/>
              </a:rPr>
              <a:t>DNA</a:t>
            </a:r>
          </a:p>
        </p:txBody>
      </p:sp>
      <p:sp>
        <p:nvSpPr>
          <p:cNvPr id="32" name="Text Box 31"/>
          <p:cNvSpPr txBox="1">
            <a:spLocks noChangeArrowheads="1"/>
          </p:cNvSpPr>
          <p:nvPr/>
        </p:nvSpPr>
        <p:spPr bwMode="auto">
          <a:xfrm>
            <a:off x="6324299" y="5555283"/>
            <a:ext cx="32767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Atom</a:t>
            </a:r>
          </a:p>
        </p:txBody>
      </p:sp>
      <p:sp>
        <p:nvSpPr>
          <p:cNvPr id="33" name="Rectangle 2"/>
          <p:cNvSpPr txBox="1">
            <a:spLocks noChangeArrowheads="1"/>
          </p:cNvSpPr>
          <p:nvPr/>
        </p:nvSpPr>
        <p:spPr>
          <a:xfrm>
            <a:off x="5073446" y="2745840"/>
            <a:ext cx="3524052" cy="29633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sz="3600" b="1" kern="0">
                <a:solidFill>
                  <a:srgbClr val="2E85AA"/>
                </a:solidFill>
                <a:latin typeface="Arial" charset="0"/>
                <a:ea typeface="Arial" charset="0"/>
                <a:cs typeface="Arial" charset="0"/>
              </a:rPr>
              <a:t>Starting </a:t>
            </a:r>
            <a:r>
              <a:rPr lang="en-US" sz="3600" b="1" kern="0" dirty="0">
                <a:solidFill>
                  <a:srgbClr val="2E85AA"/>
                </a:solidFill>
                <a:latin typeface="Arial" charset="0"/>
                <a:ea typeface="Arial" charset="0"/>
                <a:cs typeface="Arial" charset="0"/>
              </a:rPr>
              <a:t>s</a:t>
            </a:r>
            <a:r>
              <a:rPr lang="en-US" sz="3600" b="1" kern="0">
                <a:solidFill>
                  <a:srgbClr val="2E85AA"/>
                </a:solidFill>
                <a:latin typeface="Arial" charset="0"/>
                <a:ea typeface="Arial" charset="0"/>
                <a:cs typeface="Arial" charset="0"/>
              </a:rPr>
              <a:t>mall</a:t>
            </a:r>
            <a:r>
              <a:rPr lang="en-US" sz="3600" b="1" kern="0" dirty="0">
                <a:solidFill>
                  <a:srgbClr val="2E85AA"/>
                </a:solidFill>
                <a:latin typeface="Arial" charset="0"/>
                <a:ea typeface="Arial" charset="0"/>
                <a:cs typeface="Arial" charset="0"/>
              </a:rPr>
              <a:t>: Why study </a:t>
            </a:r>
            <a:r>
              <a:rPr lang="en-US" sz="3600" b="1" kern="0">
                <a:solidFill>
                  <a:srgbClr val="2E85AA"/>
                </a:solidFill>
                <a:latin typeface="Arial" charset="0"/>
                <a:ea typeface="Arial" charset="0"/>
                <a:cs typeface="Arial" charset="0"/>
              </a:rPr>
              <a:t>chemistry in a biology class?</a:t>
            </a:r>
            <a:endParaRPr lang="en-US" sz="3600" b="1" kern="0" dirty="0">
              <a:solidFill>
                <a:srgbClr val="2E85AA"/>
              </a:solidFill>
              <a:latin typeface="Arial" charset="0"/>
              <a:ea typeface="Arial" charset="0"/>
              <a:cs typeface="Arial" charset="0"/>
            </a:endParaRPr>
          </a:p>
        </p:txBody>
      </p:sp>
      <p:sp>
        <p:nvSpPr>
          <p:cNvPr id="34" name="Rectangle 2"/>
          <p:cNvSpPr txBox="1">
            <a:spLocks noChangeArrowheads="1"/>
          </p:cNvSpPr>
          <p:nvPr/>
        </p:nvSpPr>
        <p:spPr>
          <a:xfrm>
            <a:off x="-125080" y="376434"/>
            <a:ext cx="1410178" cy="842766"/>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b="1" kern="0">
                <a:latin typeface="Arial Narrow" charset="0"/>
                <a:ea typeface="Arial Narrow" charset="0"/>
                <a:cs typeface="Arial Narrow" charset="0"/>
              </a:rPr>
              <a:t>BIG</a:t>
            </a:r>
            <a:endParaRPr lang="en-US" b="1" kern="0" dirty="0">
              <a:latin typeface="Arial Narrow" charset="0"/>
              <a:ea typeface="Arial Narrow" charset="0"/>
              <a:cs typeface="Arial Narrow" charset="0"/>
            </a:endParaRPr>
          </a:p>
        </p:txBody>
      </p:sp>
      <p:sp>
        <p:nvSpPr>
          <p:cNvPr id="35" name="Rectangle 2"/>
          <p:cNvSpPr txBox="1">
            <a:spLocks noChangeArrowheads="1"/>
          </p:cNvSpPr>
          <p:nvPr/>
        </p:nvSpPr>
        <p:spPr>
          <a:xfrm>
            <a:off x="-133939" y="5886971"/>
            <a:ext cx="2141431" cy="842766"/>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b="1" kern="0">
                <a:latin typeface="Arial Narrow" charset="0"/>
                <a:ea typeface="Arial Narrow" charset="0"/>
                <a:cs typeface="Arial Narrow" charset="0"/>
              </a:rPr>
              <a:t>SMALL</a:t>
            </a:r>
            <a:endParaRPr lang="en-US" b="1" kern="0" dirty="0">
              <a:latin typeface="Arial Narrow" charset="0"/>
              <a:ea typeface="Arial Narrow" charset="0"/>
              <a:cs typeface="Arial Narrow" charset="0"/>
            </a:endParaRPr>
          </a:p>
        </p:txBody>
      </p:sp>
      <p:cxnSp>
        <p:nvCxnSpPr>
          <p:cNvPr id="36" name="Straight Arrow Connector 35"/>
          <p:cNvCxnSpPr/>
          <p:nvPr/>
        </p:nvCxnSpPr>
        <p:spPr bwMode="auto">
          <a:xfrm flipV="1">
            <a:off x="571500" y="1105014"/>
            <a:ext cx="12701" cy="473264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Oval 1"/>
          <p:cNvSpPr/>
          <p:nvPr/>
        </p:nvSpPr>
        <p:spPr>
          <a:xfrm>
            <a:off x="5081763" y="5246437"/>
            <a:ext cx="3395763" cy="16485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27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65126"/>
            <a:ext cx="8534400" cy="1325563"/>
          </a:xfrm>
        </p:spPr>
        <p:txBody>
          <a:bodyPr/>
          <a:lstStyle/>
          <a:p>
            <a:pPr algn="ctr"/>
            <a:r>
              <a:rPr lang="en-US" dirty="0"/>
              <a:t>Chemical bonds form molecules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3710" y="1524000"/>
            <a:ext cx="6956580" cy="3315970"/>
          </a:xfrm>
        </p:spPr>
      </p:pic>
      <p:sp>
        <p:nvSpPr>
          <p:cNvPr id="6" name="TextBox 5"/>
          <p:cNvSpPr txBox="1"/>
          <p:nvPr/>
        </p:nvSpPr>
        <p:spPr>
          <a:xfrm>
            <a:off x="668867" y="5029200"/>
            <a:ext cx="8458200" cy="1569660"/>
          </a:xfrm>
          <a:prstGeom prst="rect">
            <a:avLst/>
          </a:prstGeom>
          <a:noFill/>
        </p:spPr>
        <p:txBody>
          <a:bodyPr wrap="square" rtlCol="0">
            <a:spAutoFit/>
          </a:bodyPr>
          <a:lstStyle/>
          <a:p>
            <a:pPr>
              <a:spcBef>
                <a:spcPct val="30000"/>
              </a:spcBef>
              <a:defRPr/>
            </a:pPr>
            <a:r>
              <a:rPr lang="en-US" sz="3200"/>
              <a:t>an attraction between two atoms so that the bonded atoms complete their outer electron shells</a:t>
            </a:r>
            <a:endParaRPr lang="en-US" sz="3200" dirty="0"/>
          </a:p>
        </p:txBody>
      </p:sp>
    </p:spTree>
    <p:extLst>
      <p:ext uri="{BB962C8B-B14F-4D97-AF65-F5344CB8AC3E}">
        <p14:creationId xmlns:p14="http://schemas.microsoft.com/office/powerpoint/2010/main" val="101501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Covalent bond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838200"/>
            <a:ext cx="4206531" cy="3086100"/>
          </a:xfrm>
          <a:prstGeom prst="rect">
            <a:avLst/>
          </a:prstGeom>
        </p:spPr>
      </p:pic>
      <p:sp>
        <p:nvSpPr>
          <p:cNvPr id="7" name="TextBox 6"/>
          <p:cNvSpPr txBox="1"/>
          <p:nvPr/>
        </p:nvSpPr>
        <p:spPr>
          <a:xfrm>
            <a:off x="457200" y="4246033"/>
            <a:ext cx="8458200" cy="2357568"/>
          </a:xfrm>
          <a:prstGeom prst="rect">
            <a:avLst/>
          </a:prstGeom>
          <a:noFill/>
        </p:spPr>
        <p:txBody>
          <a:bodyPr wrap="square" rtlCol="0">
            <a:spAutoFit/>
          </a:bodyPr>
          <a:lstStyle/>
          <a:p>
            <a:pPr>
              <a:spcBef>
                <a:spcPct val="30000"/>
              </a:spcBef>
              <a:defRPr/>
            </a:pPr>
            <a:r>
              <a:rPr lang="en-US" sz="3200" dirty="0"/>
              <a:t>Two atoms sharing electrons to fill their outer shell. Very strong bond.</a:t>
            </a:r>
          </a:p>
          <a:p>
            <a:pPr marL="457200" indent="-457200">
              <a:spcBef>
                <a:spcPct val="30000"/>
              </a:spcBef>
              <a:buFont typeface="Arial" charset="0"/>
              <a:buChar char="•"/>
              <a:defRPr/>
            </a:pPr>
            <a:r>
              <a:rPr lang="en-US" sz="3200" dirty="0"/>
              <a:t>Non-polar (equal sharing)</a:t>
            </a:r>
          </a:p>
          <a:p>
            <a:pPr marL="457200" indent="-457200">
              <a:spcBef>
                <a:spcPct val="30000"/>
              </a:spcBef>
              <a:buFont typeface="Arial" charset="0"/>
              <a:buChar char="•"/>
              <a:defRPr/>
            </a:pPr>
            <a:r>
              <a:rPr lang="en-US" sz="3200" dirty="0"/>
              <a:t>Polar (unequal sharing)</a:t>
            </a:r>
          </a:p>
        </p:txBody>
      </p:sp>
    </p:spTree>
    <p:extLst>
      <p:ext uri="{BB962C8B-B14F-4D97-AF65-F5344CB8AC3E}">
        <p14:creationId xmlns:p14="http://schemas.microsoft.com/office/powerpoint/2010/main" val="1860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sz="4800" dirty="0"/>
              <a:t>Non-polar Covalent Bonds</a:t>
            </a:r>
          </a:p>
        </p:txBody>
      </p:sp>
      <p:pic>
        <p:nvPicPr>
          <p:cNvPr id="7" name="Picture 3" descr="\\172.168.8.215\irdvd\53057_campbell_cc_8e_irdvd\production\ART\final_jpeg_files\chap002\unlabeled\02_06_1MoleculeRep-U.jpg"/>
          <p:cNvPicPr>
            <a:picLocks noChangeAspect="1" noChangeArrowheads="1"/>
          </p:cNvPicPr>
          <p:nvPr/>
        </p:nvPicPr>
        <p:blipFill rotWithShape="1">
          <a:blip r:embed="rId3">
            <a:extLst>
              <a:ext uri="{28A0092B-C50C-407E-A947-70E740481C1C}">
                <a14:useLocalDpi xmlns:a14="http://schemas.microsoft.com/office/drawing/2010/main" val="0"/>
              </a:ext>
            </a:extLst>
          </a:blip>
          <a:srcRect b="4121"/>
          <a:stretch/>
        </p:blipFill>
        <p:spPr bwMode="auto">
          <a:xfrm>
            <a:off x="323850" y="2133600"/>
            <a:ext cx="8362950" cy="3471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4383" y="2088749"/>
            <a:ext cx="1709764"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Molecular</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Formula</a:t>
            </a:r>
          </a:p>
        </p:txBody>
      </p:sp>
      <p:sp>
        <p:nvSpPr>
          <p:cNvPr id="9" name="TextBox 8"/>
          <p:cNvSpPr txBox="1"/>
          <p:nvPr/>
        </p:nvSpPr>
        <p:spPr>
          <a:xfrm>
            <a:off x="1907742" y="2088748"/>
            <a:ext cx="2679292"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Electron Distribution</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Diagram</a:t>
            </a:r>
          </a:p>
        </p:txBody>
      </p:sp>
      <p:sp>
        <p:nvSpPr>
          <p:cNvPr id="10" name="TextBox 9"/>
          <p:cNvSpPr txBox="1"/>
          <p:nvPr/>
        </p:nvSpPr>
        <p:spPr>
          <a:xfrm>
            <a:off x="4980666" y="2088747"/>
            <a:ext cx="1459044"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Structural</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Formula</a:t>
            </a:r>
          </a:p>
        </p:txBody>
      </p:sp>
      <p:sp>
        <p:nvSpPr>
          <p:cNvPr id="11" name="TextBox 10"/>
          <p:cNvSpPr txBox="1"/>
          <p:nvPr/>
        </p:nvSpPr>
        <p:spPr>
          <a:xfrm>
            <a:off x="6921487" y="2095979"/>
            <a:ext cx="1842507"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Space-Filling</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Model</a:t>
            </a:r>
          </a:p>
        </p:txBody>
      </p:sp>
      <p:sp>
        <p:nvSpPr>
          <p:cNvPr id="12" name="TextBox 11"/>
          <p:cNvSpPr txBox="1"/>
          <p:nvPr/>
        </p:nvSpPr>
        <p:spPr>
          <a:xfrm>
            <a:off x="353084" y="4722666"/>
            <a:ext cx="1433359" cy="646331"/>
          </a:xfrm>
          <a:prstGeom prst="rect">
            <a:avLst/>
          </a:prstGeom>
          <a:noFill/>
        </p:spPr>
        <p:txBody>
          <a:bodyPr wrap="square"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O</a:t>
            </a:r>
            <a:r>
              <a:rPr lang="en-US" sz="1800" b="1" baseline="-25000" dirty="0">
                <a:solidFill>
                  <a:srgbClr val="000000"/>
                </a:solidFill>
                <a:latin typeface="Arial" panose="020B0604020202020204" pitchFamily="34" charset="0"/>
                <a:ea typeface="ＭＳ Ｐゴシック" charset="0"/>
                <a:cs typeface="Arial" panose="020B0604020202020204" pitchFamily="34" charset="0"/>
              </a:rPr>
              <a:t>2</a:t>
            </a:r>
          </a:p>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Oxygen</a:t>
            </a:r>
          </a:p>
        </p:txBody>
      </p:sp>
      <p:sp>
        <p:nvSpPr>
          <p:cNvPr id="13" name="TextBox 12"/>
          <p:cNvSpPr txBox="1"/>
          <p:nvPr/>
        </p:nvSpPr>
        <p:spPr>
          <a:xfrm>
            <a:off x="2658665" y="3432173"/>
            <a:ext cx="343085" cy="307777"/>
          </a:xfrm>
          <a:prstGeom prst="rect">
            <a:avLst/>
          </a:prstGeom>
          <a:noFill/>
        </p:spPr>
        <p:txBody>
          <a:bodyPr wrap="square"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H</a:t>
            </a:r>
          </a:p>
        </p:txBody>
      </p:sp>
      <p:sp>
        <p:nvSpPr>
          <p:cNvPr id="14" name="TextBox 13"/>
          <p:cNvSpPr txBox="1"/>
          <p:nvPr/>
        </p:nvSpPr>
        <p:spPr>
          <a:xfrm>
            <a:off x="3238057" y="3438080"/>
            <a:ext cx="343085" cy="307777"/>
          </a:xfrm>
          <a:prstGeom prst="rect">
            <a:avLst/>
          </a:prstGeom>
          <a:noFill/>
        </p:spPr>
        <p:txBody>
          <a:bodyPr wrap="square"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H</a:t>
            </a:r>
          </a:p>
        </p:txBody>
      </p:sp>
      <p:sp>
        <p:nvSpPr>
          <p:cNvPr id="15" name="TextBox 14"/>
          <p:cNvSpPr txBox="1"/>
          <p:nvPr/>
        </p:nvSpPr>
        <p:spPr>
          <a:xfrm>
            <a:off x="2506170" y="4891637"/>
            <a:ext cx="343085" cy="307777"/>
          </a:xfrm>
          <a:prstGeom prst="rect">
            <a:avLst/>
          </a:prstGeom>
          <a:noFill/>
        </p:spPr>
        <p:txBody>
          <a:bodyPr wrap="square"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a:t>
            </a:r>
          </a:p>
        </p:txBody>
      </p:sp>
      <p:sp>
        <p:nvSpPr>
          <p:cNvPr id="16" name="TextBox 15"/>
          <p:cNvSpPr txBox="1"/>
          <p:nvPr/>
        </p:nvSpPr>
        <p:spPr>
          <a:xfrm>
            <a:off x="3378555" y="4882306"/>
            <a:ext cx="343085" cy="307777"/>
          </a:xfrm>
          <a:prstGeom prst="rect">
            <a:avLst/>
          </a:prstGeom>
          <a:noFill/>
        </p:spPr>
        <p:txBody>
          <a:bodyPr wrap="square"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a:t>
            </a:r>
          </a:p>
        </p:txBody>
      </p:sp>
      <p:sp>
        <p:nvSpPr>
          <p:cNvPr id="17" name="TextBox 16"/>
          <p:cNvSpPr txBox="1"/>
          <p:nvPr/>
        </p:nvSpPr>
        <p:spPr>
          <a:xfrm>
            <a:off x="390408" y="3262897"/>
            <a:ext cx="1345034" cy="646331"/>
          </a:xfrm>
          <a:prstGeom prst="rect">
            <a:avLst/>
          </a:prstGeom>
          <a:noFill/>
        </p:spPr>
        <p:txBody>
          <a:bodyPr wrap="square"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H</a:t>
            </a:r>
            <a:r>
              <a:rPr lang="en-US" sz="1800" b="1" baseline="-25000" dirty="0">
                <a:solidFill>
                  <a:srgbClr val="000000"/>
                </a:solidFill>
                <a:latin typeface="Arial" panose="020B0604020202020204" pitchFamily="34" charset="0"/>
                <a:ea typeface="ＭＳ Ｐゴシック" charset="0"/>
                <a:cs typeface="Arial" panose="020B0604020202020204" pitchFamily="34" charset="0"/>
              </a:rPr>
              <a:t>2</a:t>
            </a:r>
          </a:p>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Hydrogen</a:t>
            </a:r>
          </a:p>
        </p:txBody>
      </p:sp>
      <p:sp>
        <p:nvSpPr>
          <p:cNvPr id="18" name="TextBox 17"/>
          <p:cNvSpPr txBox="1"/>
          <p:nvPr/>
        </p:nvSpPr>
        <p:spPr>
          <a:xfrm>
            <a:off x="4822064" y="3290890"/>
            <a:ext cx="1541359" cy="369332"/>
          </a:xfrm>
          <a:prstGeom prst="rect">
            <a:avLst/>
          </a:prstGeom>
          <a:noFill/>
        </p:spPr>
        <p:txBody>
          <a:bodyPr wrap="square" rtlCol="0">
            <a:spAutoFit/>
          </a:bodyPr>
          <a:lstStyle/>
          <a:p>
            <a:pPr algn="ctr" eaLnBrk="0" hangingPunct="0"/>
            <a:r>
              <a:rPr lang="en-US" sz="1800" b="1" dirty="0">
                <a:solidFill>
                  <a:srgbClr val="106AAA"/>
                </a:solidFill>
                <a:latin typeface="Arial" panose="020B0604020202020204" pitchFamily="34" charset="0"/>
                <a:ea typeface="ＭＳ Ｐゴシック" charset="0"/>
                <a:cs typeface="Arial" panose="020B0604020202020204" pitchFamily="34" charset="0"/>
              </a:rPr>
              <a:t>Single bond</a:t>
            </a:r>
          </a:p>
        </p:txBody>
      </p:sp>
      <p:sp>
        <p:nvSpPr>
          <p:cNvPr id="19" name="TextBox 18"/>
          <p:cNvSpPr txBox="1"/>
          <p:nvPr/>
        </p:nvSpPr>
        <p:spPr>
          <a:xfrm>
            <a:off x="4794075" y="4731974"/>
            <a:ext cx="1625334" cy="369332"/>
          </a:xfrm>
          <a:prstGeom prst="rect">
            <a:avLst/>
          </a:prstGeom>
          <a:noFill/>
        </p:spPr>
        <p:txBody>
          <a:bodyPr wrap="square" rtlCol="0">
            <a:spAutoFit/>
          </a:bodyPr>
          <a:lstStyle/>
          <a:p>
            <a:pPr algn="ctr" eaLnBrk="0" hangingPunct="0"/>
            <a:r>
              <a:rPr lang="en-US" sz="1800" b="1" dirty="0">
                <a:solidFill>
                  <a:srgbClr val="106AAA"/>
                </a:solidFill>
                <a:latin typeface="Arial" panose="020B0604020202020204" pitchFamily="34" charset="0"/>
                <a:ea typeface="ＭＳ Ｐゴシック" charset="0"/>
                <a:cs typeface="Arial" panose="020B0604020202020204" pitchFamily="34" charset="0"/>
              </a:rPr>
              <a:t>Double bond</a:t>
            </a:r>
          </a:p>
        </p:txBody>
      </p:sp>
      <p:sp>
        <p:nvSpPr>
          <p:cNvPr id="20" name="Freeform 19"/>
          <p:cNvSpPr/>
          <p:nvPr/>
        </p:nvSpPr>
        <p:spPr bwMode="auto">
          <a:xfrm>
            <a:off x="5383703" y="3031848"/>
            <a:ext cx="167951" cy="326571"/>
          </a:xfrm>
          <a:custGeom>
            <a:avLst/>
            <a:gdLst>
              <a:gd name="connsiteX0" fmla="*/ 0 w 167951"/>
              <a:gd name="connsiteY0" fmla="*/ 326571 h 326571"/>
              <a:gd name="connsiteX1" fmla="*/ 167951 w 167951"/>
              <a:gd name="connsiteY1" fmla="*/ 0 h 326571"/>
              <a:gd name="connsiteX2" fmla="*/ 167951 w 167951"/>
              <a:gd name="connsiteY2" fmla="*/ 0 h 326571"/>
            </a:gdLst>
            <a:ahLst/>
            <a:cxnLst>
              <a:cxn ang="0">
                <a:pos x="connsiteX0" y="connsiteY0"/>
              </a:cxn>
              <a:cxn ang="0">
                <a:pos x="connsiteX1" y="connsiteY1"/>
              </a:cxn>
              <a:cxn ang="0">
                <a:pos x="connsiteX2" y="connsiteY2"/>
              </a:cxn>
            </a:cxnLst>
            <a:rect l="l" t="t" r="r" b="b"/>
            <a:pathLst>
              <a:path w="167951" h="326571">
                <a:moveTo>
                  <a:pt x="0" y="326571"/>
                </a:moveTo>
                <a:lnTo>
                  <a:pt x="167951" y="0"/>
                </a:lnTo>
                <a:lnTo>
                  <a:pt x="167951" y="0"/>
                </a:lnTo>
              </a:path>
            </a:pathLst>
          </a:custGeom>
          <a:noFill/>
          <a:ln w="12700" cap="flat" cmpd="sng" algn="ctr">
            <a:solidFill>
              <a:srgbClr val="106AA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21" name="Freeform 20"/>
          <p:cNvSpPr/>
          <p:nvPr/>
        </p:nvSpPr>
        <p:spPr bwMode="auto">
          <a:xfrm>
            <a:off x="5393036" y="4496754"/>
            <a:ext cx="177281" cy="289249"/>
          </a:xfrm>
          <a:custGeom>
            <a:avLst/>
            <a:gdLst>
              <a:gd name="connsiteX0" fmla="*/ 0 w 177281"/>
              <a:gd name="connsiteY0" fmla="*/ 289249 h 289249"/>
              <a:gd name="connsiteX1" fmla="*/ 177281 w 177281"/>
              <a:gd name="connsiteY1" fmla="*/ 0 h 289249"/>
            </a:gdLst>
            <a:ahLst/>
            <a:cxnLst>
              <a:cxn ang="0">
                <a:pos x="connsiteX0" y="connsiteY0"/>
              </a:cxn>
              <a:cxn ang="0">
                <a:pos x="connsiteX1" y="connsiteY1"/>
              </a:cxn>
            </a:cxnLst>
            <a:rect l="l" t="t" r="r" b="b"/>
            <a:pathLst>
              <a:path w="177281" h="289249">
                <a:moveTo>
                  <a:pt x="0" y="289249"/>
                </a:moveTo>
                <a:lnTo>
                  <a:pt x="177281" y="0"/>
                </a:lnTo>
              </a:path>
            </a:pathLst>
          </a:custGeom>
          <a:noFill/>
          <a:ln w="12700" cap="flat" cmpd="sng" algn="ctr">
            <a:solidFill>
              <a:srgbClr val="106AA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22" name="TextBox 21"/>
          <p:cNvSpPr txBox="1"/>
          <p:nvPr/>
        </p:nvSpPr>
        <p:spPr>
          <a:xfrm>
            <a:off x="1154603" y="5871108"/>
            <a:ext cx="6922597" cy="584775"/>
          </a:xfrm>
          <a:prstGeom prst="rect">
            <a:avLst/>
          </a:prstGeom>
          <a:noFill/>
        </p:spPr>
        <p:txBody>
          <a:bodyPr wrap="square" rtlCol="0">
            <a:spAutoFit/>
          </a:bodyPr>
          <a:lstStyle/>
          <a:p>
            <a:pPr>
              <a:spcBef>
                <a:spcPct val="30000"/>
              </a:spcBef>
              <a:defRPr/>
            </a:pPr>
            <a:r>
              <a:rPr lang="en-US" sz="3200" dirty="0"/>
              <a:t>Two atoms share </a:t>
            </a:r>
            <a:r>
              <a:rPr lang="en-US" sz="3200"/>
              <a:t>electrons equally</a:t>
            </a:r>
            <a:endParaRPr lang="en-US" sz="3200" dirty="0"/>
          </a:p>
        </p:txBody>
      </p:sp>
    </p:spTree>
    <p:extLst>
      <p:ext uri="{BB962C8B-B14F-4D97-AF65-F5344CB8AC3E}">
        <p14:creationId xmlns:p14="http://schemas.microsoft.com/office/powerpoint/2010/main" val="1033856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3759" y="283319"/>
            <a:ext cx="8229600" cy="990600"/>
          </a:xfrm>
        </p:spPr>
        <p:txBody>
          <a:bodyPr>
            <a:normAutofit/>
          </a:bodyPr>
          <a:lstStyle/>
          <a:p>
            <a:pPr eaLnBrk="1" hangingPunct="1"/>
            <a:r>
              <a:rPr lang="en-US" sz="4800" dirty="0"/>
              <a:t>Polar Covalent Bonds</a:t>
            </a:r>
          </a:p>
        </p:txBody>
      </p:sp>
      <p:sp>
        <p:nvSpPr>
          <p:cNvPr id="23" name="TextBox 22"/>
          <p:cNvSpPr txBox="1"/>
          <p:nvPr/>
        </p:nvSpPr>
        <p:spPr>
          <a:xfrm>
            <a:off x="359159" y="1180175"/>
            <a:ext cx="1709764"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Molecular</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Formula</a:t>
            </a:r>
          </a:p>
        </p:txBody>
      </p:sp>
      <p:sp>
        <p:nvSpPr>
          <p:cNvPr id="24" name="TextBox 23"/>
          <p:cNvSpPr txBox="1"/>
          <p:nvPr/>
        </p:nvSpPr>
        <p:spPr>
          <a:xfrm>
            <a:off x="1811180" y="1180174"/>
            <a:ext cx="2679292"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Electron Distribution</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Diagram</a:t>
            </a:r>
          </a:p>
        </p:txBody>
      </p:sp>
      <p:sp>
        <p:nvSpPr>
          <p:cNvPr id="25" name="TextBox 24"/>
          <p:cNvSpPr txBox="1"/>
          <p:nvPr/>
        </p:nvSpPr>
        <p:spPr>
          <a:xfrm>
            <a:off x="4874773" y="1180173"/>
            <a:ext cx="1459044"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Structural</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Formula</a:t>
            </a:r>
          </a:p>
        </p:txBody>
      </p:sp>
      <p:sp>
        <p:nvSpPr>
          <p:cNvPr id="26" name="TextBox 25"/>
          <p:cNvSpPr txBox="1"/>
          <p:nvPr/>
        </p:nvSpPr>
        <p:spPr>
          <a:xfrm>
            <a:off x="6806263" y="1178074"/>
            <a:ext cx="1842507" cy="646331"/>
          </a:xfrm>
          <a:prstGeom prst="rect">
            <a:avLst/>
          </a:prstGeom>
          <a:noFill/>
        </p:spPr>
        <p:txBody>
          <a:bodyPr wrap="square"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Space-Filling</a:t>
            </a:r>
          </a:p>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Model</a:t>
            </a:r>
          </a:p>
        </p:txBody>
      </p:sp>
      <p:pic>
        <p:nvPicPr>
          <p:cNvPr id="50" name="Picture 3" descr="\\172.168.8.215\irdvd\53057_campbell_cc_8e_irdvd\production\ART\final_jpeg_files\chap002\unlabeled\02_06_0MoleculeRep-U.jpg"/>
          <p:cNvPicPr>
            <a:picLocks noChangeAspect="1" noChangeArrowheads="1"/>
          </p:cNvPicPr>
          <p:nvPr/>
        </p:nvPicPr>
        <p:blipFill rotWithShape="1">
          <a:blip r:embed="rId3">
            <a:extLst>
              <a:ext uri="{28A0092B-C50C-407E-A947-70E740481C1C}">
                <a14:useLocalDpi xmlns:a14="http://schemas.microsoft.com/office/drawing/2010/main" val="0"/>
              </a:ext>
            </a:extLst>
          </a:blip>
          <a:srcRect t="56618" b="2046"/>
          <a:stretch/>
        </p:blipFill>
        <p:spPr bwMode="auto">
          <a:xfrm>
            <a:off x="333759" y="1752600"/>
            <a:ext cx="8235222" cy="448865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485283" y="2366104"/>
            <a:ext cx="993058" cy="707886"/>
          </a:xfrm>
          <a:prstGeom prst="rect">
            <a:avLst/>
          </a:prstGeom>
          <a:noFill/>
        </p:spPr>
        <p:txBody>
          <a:bodyPr wrap="square" rtlCol="0">
            <a:spAutoFit/>
          </a:bodyPr>
          <a:lstStyle/>
          <a:p>
            <a:pPr algn="ctr" eaLnBrk="0" hangingPunct="0"/>
            <a:r>
              <a:rPr lang="en-US" sz="2000" b="1" dirty="0">
                <a:solidFill>
                  <a:srgbClr val="000000"/>
                </a:solidFill>
                <a:latin typeface="Arial" panose="020B0604020202020204" pitchFamily="34" charset="0"/>
                <a:ea typeface="ＭＳ Ｐゴシック" charset="0"/>
                <a:cs typeface="Arial" panose="020B0604020202020204" pitchFamily="34" charset="0"/>
              </a:rPr>
              <a:t>H</a:t>
            </a:r>
            <a:r>
              <a:rPr lang="en-US" sz="2000" b="1" baseline="-25000" dirty="0">
                <a:solidFill>
                  <a:srgbClr val="000000"/>
                </a:solidFill>
                <a:latin typeface="Arial" panose="020B0604020202020204" pitchFamily="34" charset="0"/>
                <a:ea typeface="ＭＳ Ｐゴシック" charset="0"/>
                <a:cs typeface="Arial" panose="020B0604020202020204" pitchFamily="34" charset="0"/>
              </a:rPr>
              <a:t>2</a:t>
            </a:r>
            <a:r>
              <a:rPr lang="en-US" sz="2000" b="1" dirty="0">
                <a:solidFill>
                  <a:srgbClr val="000000"/>
                </a:solidFill>
                <a:latin typeface="Arial" panose="020B0604020202020204" pitchFamily="34" charset="0"/>
                <a:ea typeface="ＭＳ Ｐゴシック" charset="0"/>
                <a:cs typeface="Arial" panose="020B0604020202020204" pitchFamily="34" charset="0"/>
              </a:rPr>
              <a:t>O</a:t>
            </a:r>
            <a:endParaRPr lang="en-US" sz="2000" b="1" baseline="-25000" dirty="0">
              <a:solidFill>
                <a:srgbClr val="000000"/>
              </a:solidFill>
              <a:latin typeface="Arial" panose="020B0604020202020204" pitchFamily="34" charset="0"/>
              <a:ea typeface="ＭＳ Ｐゴシック" charset="0"/>
              <a:cs typeface="Arial" panose="020B0604020202020204" pitchFamily="34" charset="0"/>
            </a:endParaRPr>
          </a:p>
          <a:p>
            <a:pPr algn="ctr" eaLnBrk="0" hangingPunct="0"/>
            <a:r>
              <a:rPr lang="en-US" sz="2000" b="1" dirty="0">
                <a:solidFill>
                  <a:srgbClr val="000000"/>
                </a:solidFill>
                <a:latin typeface="Arial" panose="020B0604020202020204" pitchFamily="34" charset="0"/>
                <a:ea typeface="ＭＳ Ｐゴシック" charset="0"/>
                <a:cs typeface="Arial" panose="020B0604020202020204" pitchFamily="34" charset="0"/>
              </a:rPr>
              <a:t>Water</a:t>
            </a:r>
          </a:p>
        </p:txBody>
      </p:sp>
      <p:sp>
        <p:nvSpPr>
          <p:cNvPr id="58" name="TextBox 57"/>
          <p:cNvSpPr txBox="1"/>
          <p:nvPr/>
        </p:nvSpPr>
        <p:spPr>
          <a:xfrm>
            <a:off x="4822849" y="6200020"/>
            <a:ext cx="4380146" cy="338554"/>
          </a:xfrm>
          <a:prstGeom prst="rect">
            <a:avLst/>
          </a:prstGeom>
          <a:noFill/>
        </p:spPr>
        <p:txBody>
          <a:bodyPr wrap="square" rtlCol="0">
            <a:spAutoFit/>
          </a:bodyPr>
          <a:lstStyle/>
          <a:p>
            <a:pPr eaLnBrk="0" hangingPunct="0"/>
            <a:r>
              <a:rPr lang="en-US" sz="1600" b="1" dirty="0">
                <a:solidFill>
                  <a:srgbClr val="000000"/>
                </a:solidFill>
                <a:latin typeface="Arial" panose="020B0604020202020204" pitchFamily="34" charset="0"/>
                <a:ea typeface="ＭＳ Ｐゴシック" charset="0"/>
                <a:cs typeface="Arial" panose="020B0604020202020204" pitchFamily="34" charset="0"/>
              </a:rPr>
              <a:t>Polar </a:t>
            </a:r>
            <a:r>
              <a:rPr lang="en-US" sz="1600" b="1">
                <a:solidFill>
                  <a:srgbClr val="000000"/>
                </a:solidFill>
                <a:latin typeface="Arial" panose="020B0604020202020204" pitchFamily="34" charset="0"/>
                <a:ea typeface="ＭＳ Ｐゴシック" charset="0"/>
                <a:cs typeface="Arial" panose="020B0604020202020204" pitchFamily="34" charset="0"/>
              </a:rPr>
              <a:t>covalent bonds in </a:t>
            </a:r>
            <a:r>
              <a:rPr lang="en-US" sz="1600" b="1" dirty="0">
                <a:solidFill>
                  <a:srgbClr val="000000"/>
                </a:solidFill>
                <a:latin typeface="Arial" panose="020B0604020202020204" pitchFamily="34" charset="0"/>
                <a:ea typeface="ＭＳ Ｐゴシック" charset="0"/>
                <a:cs typeface="Arial" panose="020B0604020202020204" pitchFamily="34" charset="0"/>
              </a:rPr>
              <a:t>a water molecule</a:t>
            </a:r>
          </a:p>
        </p:txBody>
      </p:sp>
      <p:sp>
        <p:nvSpPr>
          <p:cNvPr id="62" name="TextBox 61"/>
          <p:cNvSpPr txBox="1"/>
          <p:nvPr/>
        </p:nvSpPr>
        <p:spPr>
          <a:xfrm>
            <a:off x="4795498" y="2962324"/>
            <a:ext cx="1366684" cy="830997"/>
          </a:xfrm>
          <a:prstGeom prst="rect">
            <a:avLst/>
          </a:prstGeom>
          <a:noFill/>
        </p:spPr>
        <p:txBody>
          <a:bodyPr wrap="square" rtlCol="0">
            <a:spAutoFit/>
          </a:bodyPr>
          <a:lstStyle/>
          <a:p>
            <a:pPr algn="ctr" eaLnBrk="0" hangingPunct="0"/>
            <a:r>
              <a:rPr lang="en-US" sz="1600" b="1" dirty="0">
                <a:solidFill>
                  <a:srgbClr val="106AAA"/>
                </a:solidFill>
                <a:latin typeface="Arial" panose="020B0604020202020204" pitchFamily="34" charset="0"/>
                <a:ea typeface="ＭＳ Ｐゴシック" charset="0"/>
                <a:cs typeface="Arial" panose="020B0604020202020204" pitchFamily="34" charset="0"/>
              </a:rPr>
              <a:t>Polar covalent</a:t>
            </a:r>
          </a:p>
          <a:p>
            <a:pPr algn="ctr" eaLnBrk="0" hangingPunct="0"/>
            <a:r>
              <a:rPr lang="en-US" sz="1600" b="1" dirty="0">
                <a:solidFill>
                  <a:srgbClr val="106AAA"/>
                </a:solidFill>
                <a:latin typeface="Arial" panose="020B0604020202020204" pitchFamily="34" charset="0"/>
                <a:ea typeface="ＭＳ Ｐゴシック" charset="0"/>
                <a:cs typeface="Arial" panose="020B0604020202020204" pitchFamily="34" charset="0"/>
              </a:rPr>
              <a:t>bonds</a:t>
            </a:r>
          </a:p>
        </p:txBody>
      </p:sp>
      <p:sp>
        <p:nvSpPr>
          <p:cNvPr id="63" name="TextBox 62"/>
          <p:cNvSpPr txBox="1"/>
          <p:nvPr/>
        </p:nvSpPr>
        <p:spPr>
          <a:xfrm>
            <a:off x="6352222" y="4102917"/>
            <a:ext cx="1321400" cy="369332"/>
          </a:xfrm>
          <a:prstGeom prst="rect">
            <a:avLst/>
          </a:prstGeom>
          <a:noFill/>
        </p:spPr>
        <p:txBody>
          <a:bodyPr wrap="square" rtlCol="0">
            <a:spAutoFit/>
          </a:bodyPr>
          <a:lstStyle/>
          <a:p>
            <a:pPr eaLnBrk="0" hangingPunct="0"/>
            <a:r>
              <a:rPr lang="en-US" b="1" dirty="0">
                <a:solidFill>
                  <a:srgbClr val="000000"/>
                </a:solidFill>
                <a:latin typeface="Arial" panose="020B0604020202020204" pitchFamily="34" charset="0"/>
                <a:ea typeface="ＭＳ Ｐゴシック" charset="0"/>
                <a:cs typeface="Arial" panose="020B0604020202020204" pitchFamily="34" charset="0"/>
              </a:rPr>
              <a:t>(slightly </a:t>
            </a:r>
            <a:r>
              <a:rPr lang="en-US" b="1" dirty="0">
                <a:solidFill>
                  <a:srgbClr val="000000"/>
                </a:solidFill>
                <a:latin typeface="Symbol Std"/>
                <a:ea typeface="ＭＳ Ｐゴシック" charset="0"/>
                <a:cs typeface="Symbol Std"/>
                <a:sym typeface="Symbol"/>
              </a:rPr>
              <a:t>−</a:t>
            </a:r>
            <a:r>
              <a:rPr lang="en-US" b="1" dirty="0">
                <a:solidFill>
                  <a:srgbClr val="000000"/>
                </a:solidFill>
                <a:latin typeface="Arial" panose="020B0604020202020204" pitchFamily="34" charset="0"/>
                <a:ea typeface="ＭＳ Ｐゴシック" charset="0"/>
                <a:cs typeface="Arial" panose="020B0604020202020204" pitchFamily="34" charset="0"/>
                <a:sym typeface="Symbol"/>
              </a:rPr>
              <a:t>)</a:t>
            </a:r>
            <a:endParaRPr lang="en-US"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4" name="TextBox 63"/>
          <p:cNvSpPr txBox="1"/>
          <p:nvPr/>
        </p:nvSpPr>
        <p:spPr>
          <a:xfrm>
            <a:off x="5135569" y="5747358"/>
            <a:ext cx="1219206" cy="338554"/>
          </a:xfrm>
          <a:prstGeom prst="rect">
            <a:avLst/>
          </a:prstGeom>
          <a:noFill/>
        </p:spPr>
        <p:txBody>
          <a:bodyPr wrap="square" rtlCol="0">
            <a:spAutoFit/>
          </a:bodyPr>
          <a:lstStyle/>
          <a:p>
            <a:pPr eaLnBrk="0" hangingPunct="0"/>
            <a:r>
              <a:rPr lang="en-US" sz="1600" b="1" dirty="0">
                <a:solidFill>
                  <a:srgbClr val="000000"/>
                </a:solidFill>
                <a:latin typeface="Arial" panose="020B0604020202020204" pitchFamily="34" charset="0"/>
                <a:ea typeface="ＭＳ Ｐゴシック" charset="0"/>
                <a:cs typeface="Arial" panose="020B0604020202020204" pitchFamily="34" charset="0"/>
              </a:rPr>
              <a:t>(slightly </a:t>
            </a:r>
            <a:r>
              <a:rPr lang="en-US" sz="1600" b="1" dirty="0">
                <a:solidFill>
                  <a:srgbClr val="000000"/>
                </a:solidFill>
                <a:latin typeface="Symbol Std"/>
                <a:ea typeface="ＭＳ Ｐゴシック" charset="0"/>
                <a:cs typeface="Symbol Std"/>
                <a:sym typeface="Symbol"/>
              </a:rPr>
              <a:t>+</a:t>
            </a:r>
            <a:r>
              <a:rPr lang="en-US" sz="1600" b="1" dirty="0">
                <a:solidFill>
                  <a:srgbClr val="000000"/>
                </a:solidFill>
                <a:latin typeface="Arial" panose="020B0604020202020204" pitchFamily="34" charset="0"/>
                <a:ea typeface="ＭＳ Ｐゴシック" charset="0"/>
                <a:cs typeface="Arial" panose="020B0604020202020204" pitchFamily="34" charset="0"/>
                <a:sym typeface="Symbol"/>
              </a:rPr>
              <a:t>)</a:t>
            </a:r>
            <a:endParaRPr lang="en-US" sz="16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65" name="TextBox 64"/>
          <p:cNvSpPr txBox="1"/>
          <p:nvPr/>
        </p:nvSpPr>
        <p:spPr>
          <a:xfrm>
            <a:off x="7681345" y="5747358"/>
            <a:ext cx="1511457" cy="338554"/>
          </a:xfrm>
          <a:prstGeom prst="rect">
            <a:avLst/>
          </a:prstGeom>
          <a:noFill/>
        </p:spPr>
        <p:txBody>
          <a:bodyPr wrap="square" rtlCol="0">
            <a:spAutoFit/>
          </a:bodyPr>
          <a:lstStyle/>
          <a:p>
            <a:pPr eaLnBrk="0" hangingPunct="0"/>
            <a:r>
              <a:rPr lang="en-US" sz="1600" b="1" dirty="0">
                <a:solidFill>
                  <a:srgbClr val="000000"/>
                </a:solidFill>
                <a:latin typeface="Arial" panose="020B0604020202020204" pitchFamily="34" charset="0"/>
                <a:ea typeface="ＭＳ Ｐゴシック" charset="0"/>
                <a:cs typeface="Arial" panose="020B0604020202020204" pitchFamily="34" charset="0"/>
              </a:rPr>
              <a:t>(slightly </a:t>
            </a:r>
            <a:r>
              <a:rPr lang="en-US" sz="1600" b="1" dirty="0">
                <a:solidFill>
                  <a:srgbClr val="000000"/>
                </a:solidFill>
                <a:latin typeface="Symbol Std"/>
                <a:ea typeface="ＭＳ Ｐゴシック" charset="0"/>
                <a:cs typeface="Symbol Std"/>
                <a:sym typeface="Symbol"/>
              </a:rPr>
              <a:t>+</a:t>
            </a:r>
            <a:r>
              <a:rPr lang="en-US" sz="1600" b="1" dirty="0">
                <a:solidFill>
                  <a:srgbClr val="000000"/>
                </a:solidFill>
                <a:latin typeface="Arial" panose="020B0604020202020204" pitchFamily="34" charset="0"/>
                <a:ea typeface="ＭＳ Ｐゴシック" charset="0"/>
                <a:cs typeface="Arial" panose="020B0604020202020204" pitchFamily="34" charset="0"/>
                <a:sym typeface="Symbol"/>
              </a:rPr>
              <a:t>)</a:t>
            </a:r>
            <a:endParaRPr lang="en-US" sz="16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72" name="TextBox 71"/>
          <p:cNvSpPr txBox="1"/>
          <p:nvPr/>
        </p:nvSpPr>
        <p:spPr>
          <a:xfrm flipH="1">
            <a:off x="2388423" y="2766213"/>
            <a:ext cx="542791" cy="307777"/>
          </a:xfrm>
          <a:prstGeom prst="rect">
            <a:avLst/>
          </a:prstGeom>
          <a:noFill/>
        </p:spPr>
        <p:txBody>
          <a:bodyPr wrap="square"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H</a:t>
            </a:r>
          </a:p>
        </p:txBody>
      </p:sp>
      <p:sp>
        <p:nvSpPr>
          <p:cNvPr id="73" name="TextBox 72"/>
          <p:cNvSpPr txBox="1"/>
          <p:nvPr/>
        </p:nvSpPr>
        <p:spPr>
          <a:xfrm flipH="1">
            <a:off x="3470119" y="2808435"/>
            <a:ext cx="542791" cy="307777"/>
          </a:xfrm>
          <a:prstGeom prst="rect">
            <a:avLst/>
          </a:prstGeom>
          <a:noFill/>
        </p:spPr>
        <p:txBody>
          <a:bodyPr wrap="square"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H</a:t>
            </a:r>
          </a:p>
        </p:txBody>
      </p:sp>
      <p:sp>
        <p:nvSpPr>
          <p:cNvPr id="76" name="TextBox 75"/>
          <p:cNvSpPr txBox="1"/>
          <p:nvPr/>
        </p:nvSpPr>
        <p:spPr>
          <a:xfrm flipH="1">
            <a:off x="3033523" y="2604383"/>
            <a:ext cx="542791" cy="307777"/>
          </a:xfrm>
          <a:prstGeom prst="rect">
            <a:avLst/>
          </a:prstGeom>
          <a:noFill/>
        </p:spPr>
        <p:txBody>
          <a:bodyPr wrap="square"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a:t>
            </a:r>
          </a:p>
        </p:txBody>
      </p:sp>
      <p:sp>
        <p:nvSpPr>
          <p:cNvPr id="78" name="TextBox 77"/>
          <p:cNvSpPr txBox="1"/>
          <p:nvPr/>
        </p:nvSpPr>
        <p:spPr>
          <a:xfrm>
            <a:off x="5919095" y="5446971"/>
            <a:ext cx="343085" cy="246221"/>
          </a:xfrm>
          <a:prstGeom prst="rect">
            <a:avLst/>
          </a:prstGeom>
          <a:noFill/>
        </p:spPr>
        <p:txBody>
          <a:bodyPr wrap="square" rtlCol="0">
            <a:spAutoFit/>
          </a:bodyPr>
          <a:lstStyle/>
          <a:p>
            <a:pPr eaLnBrk="0" hangingPunct="0"/>
            <a:r>
              <a:rPr lang="en-US" sz="1000" b="1" dirty="0">
                <a:solidFill>
                  <a:srgbClr val="FFFFFF"/>
                </a:solidFill>
                <a:latin typeface="Arial" panose="020B0604020202020204" pitchFamily="34" charset="0"/>
                <a:ea typeface="ＭＳ Ｐゴシック" charset="0"/>
                <a:cs typeface="Arial" panose="020B0604020202020204" pitchFamily="34" charset="0"/>
              </a:rPr>
              <a:t>O</a:t>
            </a:r>
          </a:p>
        </p:txBody>
      </p:sp>
      <p:sp>
        <p:nvSpPr>
          <p:cNvPr id="79" name="TextBox 78"/>
          <p:cNvSpPr txBox="1"/>
          <p:nvPr/>
        </p:nvSpPr>
        <p:spPr>
          <a:xfrm>
            <a:off x="5363558" y="5841103"/>
            <a:ext cx="343085" cy="246221"/>
          </a:xfrm>
          <a:prstGeom prst="rect">
            <a:avLst/>
          </a:prstGeom>
          <a:noFill/>
        </p:spPr>
        <p:txBody>
          <a:bodyPr wrap="square" rtlCol="0">
            <a:spAutoFit/>
          </a:bodyPr>
          <a:lstStyle/>
          <a:p>
            <a:pPr eaLnBrk="0" hangingPunct="0"/>
            <a:r>
              <a:rPr lang="en-US" sz="1000" b="1" dirty="0">
                <a:solidFill>
                  <a:srgbClr val="FFFFFF"/>
                </a:solidFill>
                <a:latin typeface="Arial" panose="020B0604020202020204" pitchFamily="34" charset="0"/>
                <a:ea typeface="ＭＳ Ｐゴシック" charset="0"/>
                <a:cs typeface="Arial" panose="020B0604020202020204" pitchFamily="34" charset="0"/>
              </a:rPr>
              <a:t>H</a:t>
            </a:r>
          </a:p>
        </p:txBody>
      </p:sp>
      <p:sp>
        <p:nvSpPr>
          <p:cNvPr id="80" name="TextBox 79"/>
          <p:cNvSpPr txBox="1"/>
          <p:nvPr/>
        </p:nvSpPr>
        <p:spPr>
          <a:xfrm>
            <a:off x="6453913" y="5840566"/>
            <a:ext cx="343085" cy="246221"/>
          </a:xfrm>
          <a:prstGeom prst="rect">
            <a:avLst/>
          </a:prstGeom>
          <a:noFill/>
        </p:spPr>
        <p:txBody>
          <a:bodyPr wrap="square" rtlCol="0">
            <a:spAutoFit/>
          </a:bodyPr>
          <a:lstStyle/>
          <a:p>
            <a:pPr eaLnBrk="0" hangingPunct="0"/>
            <a:r>
              <a:rPr lang="en-US" sz="1000" b="1" dirty="0">
                <a:solidFill>
                  <a:srgbClr val="FFFFFF"/>
                </a:solidFill>
                <a:latin typeface="Arial" panose="020B0604020202020204" pitchFamily="34" charset="0"/>
                <a:ea typeface="ＭＳ Ｐゴシック" charset="0"/>
                <a:cs typeface="Arial" panose="020B0604020202020204" pitchFamily="34" charset="0"/>
              </a:rPr>
              <a:t>H</a:t>
            </a:r>
          </a:p>
        </p:txBody>
      </p:sp>
      <p:sp>
        <p:nvSpPr>
          <p:cNvPr id="84" name="Freeform 83"/>
          <p:cNvSpPr/>
          <p:nvPr/>
        </p:nvSpPr>
        <p:spPr bwMode="auto">
          <a:xfrm>
            <a:off x="5252698" y="2495653"/>
            <a:ext cx="452008" cy="525390"/>
          </a:xfrm>
          <a:custGeom>
            <a:avLst/>
            <a:gdLst>
              <a:gd name="connsiteX0" fmla="*/ 0 w 197892"/>
              <a:gd name="connsiteY0" fmla="*/ 0 h 225188"/>
              <a:gd name="connsiteX1" fmla="*/ 102358 w 197892"/>
              <a:gd name="connsiteY1" fmla="*/ 225188 h 225188"/>
              <a:gd name="connsiteX2" fmla="*/ 197892 w 197892"/>
              <a:gd name="connsiteY2" fmla="*/ 13648 h 225188"/>
            </a:gdLst>
            <a:ahLst/>
            <a:cxnLst>
              <a:cxn ang="0">
                <a:pos x="connsiteX0" y="connsiteY0"/>
              </a:cxn>
              <a:cxn ang="0">
                <a:pos x="connsiteX1" y="connsiteY1"/>
              </a:cxn>
              <a:cxn ang="0">
                <a:pos x="connsiteX2" y="connsiteY2"/>
              </a:cxn>
            </a:cxnLst>
            <a:rect l="l" t="t" r="r" b="b"/>
            <a:pathLst>
              <a:path w="197892" h="225188">
                <a:moveTo>
                  <a:pt x="0" y="0"/>
                </a:moveTo>
                <a:lnTo>
                  <a:pt x="102358" y="225188"/>
                </a:lnTo>
                <a:lnTo>
                  <a:pt x="197892" y="13648"/>
                </a:lnTo>
              </a:path>
            </a:pathLst>
          </a:custGeom>
          <a:noFill/>
          <a:ln w="127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21" name="TextBox 20"/>
          <p:cNvSpPr txBox="1"/>
          <p:nvPr/>
        </p:nvSpPr>
        <p:spPr>
          <a:xfrm>
            <a:off x="333759" y="4551305"/>
            <a:ext cx="5123104" cy="1569660"/>
          </a:xfrm>
          <a:prstGeom prst="rect">
            <a:avLst/>
          </a:prstGeom>
          <a:noFill/>
        </p:spPr>
        <p:txBody>
          <a:bodyPr wrap="square" rtlCol="0">
            <a:spAutoFit/>
          </a:bodyPr>
          <a:lstStyle/>
          <a:p>
            <a:pPr>
              <a:spcBef>
                <a:spcPct val="30000"/>
              </a:spcBef>
              <a:defRPr/>
            </a:pPr>
            <a:r>
              <a:rPr lang="en-US" sz="3200" dirty="0"/>
              <a:t>One atom of the pair pulls more strongly on the shared electron</a:t>
            </a:r>
          </a:p>
        </p:txBody>
      </p:sp>
    </p:spTree>
    <p:extLst>
      <p:ext uri="{BB962C8B-B14F-4D97-AF65-F5344CB8AC3E}">
        <p14:creationId xmlns:p14="http://schemas.microsoft.com/office/powerpoint/2010/main" val="1445989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sz="quarter"/>
          </p:nvPr>
        </p:nvSpPr>
        <p:spPr>
          <a:xfrm>
            <a:off x="381000" y="609600"/>
            <a:ext cx="8229600" cy="762000"/>
          </a:xfrm>
        </p:spPr>
        <p:txBody>
          <a:bodyPr>
            <a:normAutofit fontScale="90000"/>
          </a:bodyPr>
          <a:lstStyle/>
          <a:p>
            <a:pPr eaLnBrk="1" hangingPunct="1"/>
            <a:r>
              <a:rPr lang="en-US" sz="4800" dirty="0"/>
              <a:t>Ionic Bonds</a:t>
            </a:r>
          </a:p>
        </p:txBody>
      </p:sp>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06400" y="1752600"/>
            <a:ext cx="8475637" cy="3276600"/>
          </a:xfrm>
        </p:spPr>
      </p:pic>
      <p:sp>
        <p:nvSpPr>
          <p:cNvPr id="4" name="TextBox 3"/>
          <p:cNvSpPr txBox="1"/>
          <p:nvPr/>
        </p:nvSpPr>
        <p:spPr>
          <a:xfrm>
            <a:off x="5334000" y="1167825"/>
            <a:ext cx="1390124" cy="584775"/>
          </a:xfrm>
          <a:prstGeom prst="rect">
            <a:avLst/>
          </a:prstGeom>
          <a:noFill/>
        </p:spPr>
        <p:txBody>
          <a:bodyPr wrap="none" rtlCol="0">
            <a:spAutoFit/>
          </a:bodyPr>
          <a:lstStyle/>
          <a:p>
            <a:r>
              <a:rPr lang="en-US" sz="3200" b="1" dirty="0">
                <a:solidFill>
                  <a:srgbClr val="0000FF"/>
                </a:solidFill>
              </a:rPr>
              <a:t>cation</a:t>
            </a:r>
          </a:p>
        </p:txBody>
      </p:sp>
      <p:sp>
        <p:nvSpPr>
          <p:cNvPr id="14" name="TextBox 13"/>
          <p:cNvSpPr txBox="1"/>
          <p:nvPr/>
        </p:nvSpPr>
        <p:spPr>
          <a:xfrm>
            <a:off x="7334289" y="1167825"/>
            <a:ext cx="1276311" cy="584775"/>
          </a:xfrm>
          <a:prstGeom prst="rect">
            <a:avLst/>
          </a:prstGeom>
          <a:noFill/>
        </p:spPr>
        <p:txBody>
          <a:bodyPr wrap="none" rtlCol="0">
            <a:spAutoFit/>
          </a:bodyPr>
          <a:lstStyle/>
          <a:p>
            <a:r>
              <a:rPr lang="en-US" sz="3200" b="1" dirty="0">
                <a:solidFill>
                  <a:srgbClr val="FF0000"/>
                </a:solidFill>
              </a:rPr>
              <a:t>anion</a:t>
            </a:r>
          </a:p>
        </p:txBody>
      </p:sp>
      <p:sp>
        <p:nvSpPr>
          <p:cNvPr id="15" name="TextBox 14"/>
          <p:cNvSpPr txBox="1"/>
          <p:nvPr/>
        </p:nvSpPr>
        <p:spPr>
          <a:xfrm>
            <a:off x="364067" y="5384800"/>
            <a:ext cx="8246533" cy="1077218"/>
          </a:xfrm>
          <a:prstGeom prst="rect">
            <a:avLst/>
          </a:prstGeom>
          <a:noFill/>
        </p:spPr>
        <p:txBody>
          <a:bodyPr wrap="square" rtlCol="0">
            <a:spAutoFit/>
          </a:bodyPr>
          <a:lstStyle/>
          <a:p>
            <a:pPr>
              <a:spcBef>
                <a:spcPct val="30000"/>
              </a:spcBef>
              <a:defRPr/>
            </a:pPr>
            <a:r>
              <a:rPr lang="en-US" sz="3200" dirty="0"/>
              <a:t>Two ions with opposite charges attract each other. Weak, reversible bond.</a:t>
            </a:r>
          </a:p>
        </p:txBody>
      </p:sp>
    </p:spTree>
    <p:extLst>
      <p:ext uri="{BB962C8B-B14F-4D97-AF65-F5344CB8AC3E}">
        <p14:creationId xmlns:p14="http://schemas.microsoft.com/office/powerpoint/2010/main" val="953391891"/>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57200" y="4696087"/>
            <a:ext cx="8229600" cy="2121703"/>
          </a:xfrm>
        </p:spPr>
        <p:txBody>
          <a:bodyPr>
            <a:normAutofit/>
          </a:bodyPr>
          <a:lstStyle/>
          <a:p>
            <a:r>
              <a:rPr lang="en-US" dirty="0"/>
              <a:t>Weak bonds</a:t>
            </a:r>
          </a:p>
          <a:p>
            <a:r>
              <a:rPr lang="en-US" dirty="0"/>
              <a:t>Reversible</a:t>
            </a:r>
          </a:p>
          <a:p>
            <a:r>
              <a:rPr lang="en-US" dirty="0"/>
              <a:t>Very important for cellular function</a:t>
            </a:r>
          </a:p>
          <a:p>
            <a:endParaRPr lang="en-US" dirty="0"/>
          </a:p>
        </p:txBody>
      </p:sp>
      <p:pic>
        <p:nvPicPr>
          <p:cNvPr id="10" name="Picture 9" descr="02_08HydrogenBonds-U.jpg"/>
          <p:cNvPicPr>
            <a:picLocks noChangeAspect="1"/>
          </p:cNvPicPr>
          <p:nvPr/>
        </p:nvPicPr>
        <p:blipFill rotWithShape="1">
          <a:blip r:embed="rId3">
            <a:extLst>
              <a:ext uri="{28A0092B-C50C-407E-A947-70E740481C1C}">
                <a14:useLocalDpi xmlns:a14="http://schemas.microsoft.com/office/drawing/2010/main" val="0"/>
              </a:ext>
            </a:extLst>
          </a:blip>
          <a:srcRect b="3110"/>
          <a:stretch/>
        </p:blipFill>
        <p:spPr>
          <a:xfrm>
            <a:off x="4273296" y="600284"/>
            <a:ext cx="4870704" cy="4955462"/>
          </a:xfrm>
          <a:prstGeom prst="rect">
            <a:avLst/>
          </a:prstGeom>
        </p:spPr>
      </p:pic>
      <p:cxnSp>
        <p:nvCxnSpPr>
          <p:cNvPr id="11" name="Straight Connector 10"/>
          <p:cNvCxnSpPr/>
          <p:nvPr/>
        </p:nvCxnSpPr>
        <p:spPr bwMode="auto">
          <a:xfrm flipH="1">
            <a:off x="6509210" y="2832871"/>
            <a:ext cx="964536" cy="241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ight Brace 11"/>
          <p:cNvSpPr/>
          <p:nvPr/>
        </p:nvSpPr>
        <p:spPr bwMode="auto">
          <a:xfrm>
            <a:off x="6557437" y="1980896"/>
            <a:ext cx="80378" cy="208975"/>
          </a:xfrm>
          <a:prstGeom prst="rightBrace">
            <a:avLst>
              <a:gd name="adj1" fmla="val 40890"/>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cxnSp>
        <p:nvCxnSpPr>
          <p:cNvPr id="13" name="Straight Connector 12"/>
          <p:cNvCxnSpPr>
            <a:stCxn id="12" idx="1"/>
          </p:cNvCxnSpPr>
          <p:nvPr/>
        </p:nvCxnSpPr>
        <p:spPr bwMode="auto">
          <a:xfrm flipV="1">
            <a:off x="6637815" y="2077034"/>
            <a:ext cx="819538" cy="83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6734270" y="2832871"/>
            <a:ext cx="715363" cy="4902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6299901" y="1683109"/>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 name="TextBox 15"/>
          <p:cNvSpPr txBox="1"/>
          <p:nvPr/>
        </p:nvSpPr>
        <p:spPr>
          <a:xfrm>
            <a:off x="6299584" y="2173086"/>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7" name="TextBox 16"/>
          <p:cNvSpPr txBox="1"/>
          <p:nvPr/>
        </p:nvSpPr>
        <p:spPr>
          <a:xfrm>
            <a:off x="5680672" y="3137583"/>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5157899" y="3265872"/>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9" name="TextBox 18"/>
          <p:cNvSpPr txBox="1"/>
          <p:nvPr/>
        </p:nvSpPr>
        <p:spPr>
          <a:xfrm>
            <a:off x="7521327" y="3844884"/>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0" name="TextBox 19"/>
          <p:cNvSpPr txBox="1"/>
          <p:nvPr/>
        </p:nvSpPr>
        <p:spPr>
          <a:xfrm>
            <a:off x="7070893" y="3515035"/>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1" name="TextBox 20"/>
          <p:cNvSpPr txBox="1"/>
          <p:nvPr/>
        </p:nvSpPr>
        <p:spPr>
          <a:xfrm>
            <a:off x="6082562" y="3619833"/>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5857186" y="4085698"/>
            <a:ext cx="280465"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a:ea typeface="ＭＳ Ｐゴシック" charset="0"/>
                <a:cs typeface="Arial"/>
              </a:rPr>
              <a:t>(</a:t>
            </a:r>
            <a:r>
              <a:rPr lang="en-US" sz="1800" b="1" dirty="0">
                <a:solidFill>
                  <a:srgbClr val="000000"/>
                </a:solidFill>
                <a:latin typeface="Symbol Std"/>
                <a:ea typeface="ＭＳ Ｐゴシック" charset="0"/>
                <a:cs typeface="Symbol Std"/>
              </a:rPr>
              <a:t>+</a:t>
            </a:r>
            <a:r>
              <a:rPr lang="en-US" sz="1800" b="1" dirty="0">
                <a:solidFill>
                  <a:srgbClr val="000000"/>
                </a:solidFill>
                <a:latin typeface="Arial"/>
                <a:ea typeface="ＭＳ Ｐゴシック" charset="0"/>
                <a:cs typeface="Arial"/>
              </a:rPr>
              <a:t>)</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7508730" y="1931959"/>
            <a:ext cx="1077293" cy="553998"/>
          </a:xfrm>
          <a:prstGeom prst="rect">
            <a:avLst/>
          </a:prstGeom>
          <a:noFill/>
        </p:spPr>
        <p:txBody>
          <a:bodyPr wrap="none" lIns="0" tIns="0" rIns="0" bIns="0" rtlCol="0">
            <a:spAutoFit/>
          </a:bodyPr>
          <a:lstStyle/>
          <a:p>
            <a:pPr eaLnBrk="0" hangingPunct="0"/>
            <a:r>
              <a:rPr lang="en-US" sz="1800" b="1" dirty="0">
                <a:solidFill>
                  <a:srgbClr val="000000"/>
                </a:solidFill>
                <a:latin typeface="Arial"/>
                <a:ea typeface="ＭＳ Ｐゴシック" charset="0"/>
                <a:cs typeface="Arial"/>
              </a:rPr>
              <a:t>Hydrogen</a:t>
            </a:r>
            <a:br>
              <a:rPr lang="en-US" sz="1800" b="1" dirty="0">
                <a:solidFill>
                  <a:srgbClr val="000000"/>
                </a:solidFill>
                <a:latin typeface="Arial"/>
                <a:ea typeface="ＭＳ Ｐゴシック" charset="0"/>
                <a:cs typeface="Arial"/>
              </a:rPr>
            </a:br>
            <a:r>
              <a:rPr lang="en-US" sz="1800" b="1" dirty="0">
                <a:solidFill>
                  <a:srgbClr val="000000"/>
                </a:solidFill>
                <a:latin typeface="Arial"/>
                <a:ea typeface="ＭＳ Ｐゴシック" charset="0"/>
                <a:cs typeface="Arial"/>
              </a:rPr>
              <a:t>bond</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4" name="TextBox 23"/>
          <p:cNvSpPr txBox="1"/>
          <p:nvPr/>
        </p:nvSpPr>
        <p:spPr>
          <a:xfrm>
            <a:off x="7524486" y="2695209"/>
            <a:ext cx="1577956" cy="553998"/>
          </a:xfrm>
          <a:prstGeom prst="rect">
            <a:avLst/>
          </a:prstGeom>
          <a:noFill/>
        </p:spPr>
        <p:txBody>
          <a:bodyPr wrap="none" lIns="0" tIns="0" rIns="0" bIns="0" rtlCol="0">
            <a:spAutoFit/>
          </a:bodyPr>
          <a:lstStyle/>
          <a:p>
            <a:pPr eaLnBrk="0" hangingPunct="0"/>
            <a:r>
              <a:rPr lang="en-US" sz="1800" b="1" dirty="0">
                <a:solidFill>
                  <a:srgbClr val="000000"/>
                </a:solidFill>
                <a:latin typeface="Arial"/>
                <a:ea typeface="ＭＳ Ｐゴシック" charset="0"/>
                <a:cs typeface="Arial"/>
              </a:rPr>
              <a:t>Polar covalent</a:t>
            </a:r>
            <a:br>
              <a:rPr lang="en-US" sz="1800" b="1" dirty="0">
                <a:solidFill>
                  <a:srgbClr val="000000"/>
                </a:solidFill>
                <a:latin typeface="Arial"/>
                <a:ea typeface="ＭＳ Ｐゴシック" charset="0"/>
                <a:cs typeface="Arial"/>
              </a:rPr>
            </a:br>
            <a:r>
              <a:rPr lang="en-US" sz="1800" b="1" dirty="0">
                <a:solidFill>
                  <a:srgbClr val="000000"/>
                </a:solidFill>
                <a:latin typeface="Arial"/>
                <a:ea typeface="ＭＳ Ｐゴシック" charset="0"/>
                <a:cs typeface="Arial"/>
              </a:rPr>
              <a:t>bonds</a:t>
            </a:r>
            <a:endParaRPr lang="en-US" sz="18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6866" name="Rectangle 2"/>
          <p:cNvSpPr>
            <a:spLocks noGrp="1" noChangeArrowheads="1"/>
          </p:cNvSpPr>
          <p:nvPr>
            <p:ph type="title"/>
          </p:nvPr>
        </p:nvSpPr>
        <p:spPr>
          <a:xfrm>
            <a:off x="228600" y="295484"/>
            <a:ext cx="8229600" cy="609600"/>
          </a:xfrm>
        </p:spPr>
        <p:txBody>
          <a:bodyPr>
            <a:noAutofit/>
          </a:bodyPr>
          <a:lstStyle/>
          <a:p>
            <a:pPr eaLnBrk="1" hangingPunct="1"/>
            <a:r>
              <a:rPr lang="en-US" sz="4800" dirty="0"/>
              <a:t>Hydrogen Bonds</a:t>
            </a:r>
          </a:p>
        </p:txBody>
      </p:sp>
      <p:sp>
        <p:nvSpPr>
          <p:cNvPr id="2" name="Content Placeholder 1"/>
          <p:cNvSpPr>
            <a:spLocks noGrp="1"/>
          </p:cNvSpPr>
          <p:nvPr>
            <p:ph sz="half" idx="1"/>
          </p:nvPr>
        </p:nvSpPr>
        <p:spPr>
          <a:xfrm>
            <a:off x="228600" y="1258212"/>
            <a:ext cx="4066191" cy="3135547"/>
          </a:xfrm>
        </p:spPr>
        <p:txBody>
          <a:bodyPr>
            <a:normAutofit fontScale="85000" lnSpcReduction="10000"/>
          </a:bodyPr>
          <a:lstStyle/>
          <a:p>
            <a:pPr marL="0" indent="0">
              <a:buNone/>
            </a:pPr>
            <a:r>
              <a:rPr lang="en-US" sz="3500" dirty="0">
                <a:latin typeface="+mj-lt"/>
              </a:rPr>
              <a:t>Polar covalent bonds create partial positive charges on hydrogen atoms. They are attracted to a nearby atom that has a partial negative charge. </a:t>
            </a:r>
          </a:p>
          <a:p>
            <a:pPr marL="0" indent="0">
              <a:buNone/>
            </a:pPr>
            <a:endParaRPr lang="en-US" dirty="0"/>
          </a:p>
        </p:txBody>
      </p:sp>
    </p:spTree>
    <p:extLst>
      <p:ext uri="{BB962C8B-B14F-4D97-AF65-F5344CB8AC3E}">
        <p14:creationId xmlns:p14="http://schemas.microsoft.com/office/powerpoint/2010/main" val="2098493101"/>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sz="half" idx="1"/>
          </p:nvPr>
        </p:nvSpPr>
        <p:spPr/>
        <p:txBody>
          <a:bodyPr/>
          <a:lstStyle/>
          <a:p>
            <a:pPr marL="0" indent="0">
              <a:buNone/>
            </a:pPr>
            <a:r>
              <a:rPr lang="en-US" altLang="en-US" sz="2400" dirty="0"/>
              <a:t>Water molecules form hydrogen bonds because</a:t>
            </a:r>
          </a:p>
          <a:p>
            <a:endParaRPr lang="en-US" altLang="en-US" sz="2400" dirty="0"/>
          </a:p>
          <a:p>
            <a:pPr marL="457200" indent="-457200">
              <a:buFont typeface="+mj-lt"/>
              <a:buAutoNum type="alphaLcParenR"/>
            </a:pPr>
            <a:r>
              <a:rPr lang="en-US" altLang="en-US" sz="2400" dirty="0"/>
              <a:t>the water molecule</a:t>
            </a:r>
            <a:br>
              <a:rPr lang="en-US" altLang="en-US" sz="2400" dirty="0"/>
            </a:br>
            <a:r>
              <a:rPr lang="en-US" altLang="en-US" sz="2400" dirty="0"/>
              <a:t>is polar.</a:t>
            </a:r>
          </a:p>
          <a:p>
            <a:pPr marL="457200" indent="-457200">
              <a:buFont typeface="+mj-lt"/>
              <a:buAutoNum type="alphaLcParenR"/>
            </a:pPr>
            <a:r>
              <a:rPr lang="en-US" altLang="en-US" sz="2400" dirty="0"/>
              <a:t>the oxygen molecule is positively charged.</a:t>
            </a:r>
          </a:p>
          <a:p>
            <a:pPr marL="457200" indent="-457200">
              <a:buFont typeface="+mj-lt"/>
              <a:buAutoNum type="alphaLcParenR"/>
            </a:pPr>
            <a:r>
              <a:rPr lang="en-US" altLang="en-US" sz="2400" dirty="0"/>
              <a:t>the water molecule forms a tetrahedron.</a:t>
            </a:r>
          </a:p>
          <a:p>
            <a:pPr marL="457200" indent="-457200">
              <a:buFont typeface="+mj-lt"/>
              <a:buAutoNum type="alphaLcParenR"/>
            </a:pPr>
            <a:r>
              <a:rPr lang="en-US" altLang="en-US" sz="2400" dirty="0"/>
              <a:t>the hydrogen atoms are negatively charged.</a:t>
            </a:r>
          </a:p>
        </p:txBody>
      </p:sp>
      <p:sp>
        <p:nvSpPr>
          <p:cNvPr id="614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45000"/>
              </a:spcBef>
              <a:spcAft>
                <a:spcPct val="20000"/>
              </a:spcAft>
              <a:buClr>
                <a:srgbClr val="A8002A"/>
              </a:buClr>
              <a:buFont typeface="Wingdings" panose="05000000000000000000" pitchFamily="2" charset="2"/>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45000"/>
              </a:spcBef>
              <a:spcAft>
                <a:spcPct val="20000"/>
              </a:spcAft>
              <a:buClr>
                <a:schemeClr val="tx1"/>
              </a:buClr>
              <a:buFont typeface="Arial" panose="020B0604020202020204" pitchFamily="34" charset="0"/>
              <a:buAutoNum type="arabicParen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45000"/>
              </a:spcBef>
              <a:spcAft>
                <a:spcPct val="20000"/>
              </a:spcAft>
              <a:buClr>
                <a:srgbClr val="A8002A"/>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spcAft>
                <a:spcPct val="0"/>
              </a:spcAft>
              <a:buClrTx/>
              <a:buFontTx/>
              <a:buNone/>
            </a:pPr>
            <a:r>
              <a:rPr lang="en-US" altLang="en-US" sz="1400" b="1">
                <a:latin typeface="Tahoma" panose="020B0604030504040204" pitchFamily="34" charset="0"/>
              </a:rPr>
              <a:t>0</a:t>
            </a:r>
          </a:p>
        </p:txBody>
      </p:sp>
      <p:pic>
        <p:nvPicPr>
          <p:cNvPr id="1026" name="Picture 2" descr="\\172.168.8.215\irdvd\53057_campbell_cc_8e_irdvd\production\ART\final_jpeg_files\chap002\labeled\02_08HydrogenBonds-L.jpg"/>
          <p:cNvPicPr>
            <a:picLocks noChangeAspect="1" noChangeArrowheads="1"/>
          </p:cNvPicPr>
          <p:nvPr/>
        </p:nvPicPr>
        <p:blipFill rotWithShape="1">
          <a:blip r:embed="rId5">
            <a:extLst>
              <a:ext uri="{28A0092B-C50C-407E-A947-70E740481C1C}">
                <a14:useLocalDpi xmlns:a14="http://schemas.microsoft.com/office/drawing/2010/main" val="0"/>
              </a:ext>
            </a:extLst>
          </a:blip>
          <a:srcRect b="2892"/>
          <a:stretch/>
        </p:blipFill>
        <p:spPr bwMode="auto">
          <a:xfrm>
            <a:off x="4468282" y="925145"/>
            <a:ext cx="4535864" cy="462578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514318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206477" y="457200"/>
            <a:ext cx="4639879"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200" dirty="0"/>
              <a:t>Strong Chemical Bonds</a:t>
            </a:r>
          </a:p>
        </p:txBody>
      </p:sp>
      <p:sp>
        <p:nvSpPr>
          <p:cNvPr id="5" name="Title 1"/>
          <p:cNvSpPr txBox="1">
            <a:spLocks/>
          </p:cNvSpPr>
          <p:nvPr/>
        </p:nvSpPr>
        <p:spPr>
          <a:xfrm>
            <a:off x="4858082" y="457200"/>
            <a:ext cx="4095058"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200" dirty="0">
                <a:solidFill>
                  <a:schemeClr val="tx1"/>
                </a:solidFill>
              </a:rPr>
              <a:t>Weak Chemical Bonds</a:t>
            </a:r>
          </a:p>
        </p:txBody>
      </p:sp>
      <p:sp>
        <p:nvSpPr>
          <p:cNvPr id="6" name="Title 1"/>
          <p:cNvSpPr txBox="1">
            <a:spLocks/>
          </p:cNvSpPr>
          <p:nvPr/>
        </p:nvSpPr>
        <p:spPr>
          <a:xfrm>
            <a:off x="486696" y="1273274"/>
            <a:ext cx="4129548" cy="5182389"/>
          </a:xfrm>
          <a:prstGeom prst="rect">
            <a:avLst/>
          </a:prstGeom>
          <a:solidFill>
            <a:srgbClr val="A8002A"/>
          </a:solidFill>
        </p:spPr>
        <p:txBody>
          <a:bodyPr vert="horz" lIns="91440" tIns="45720" rIns="91440" bIns="45720" rtlCol="0" anchor="t">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571500" indent="-571500">
              <a:lnSpc>
                <a:spcPct val="120000"/>
              </a:lnSpc>
              <a:buFont typeface="Arial" charset="0"/>
              <a:buChar char="•"/>
            </a:pPr>
            <a:r>
              <a:rPr lang="en-US" sz="3200" dirty="0">
                <a:solidFill>
                  <a:schemeClr val="bg1"/>
                </a:solidFill>
              </a:rPr>
              <a:t>Require a lot of energy to break</a:t>
            </a:r>
          </a:p>
          <a:p>
            <a:pPr marL="571500" indent="-571500">
              <a:lnSpc>
                <a:spcPct val="120000"/>
              </a:lnSpc>
              <a:buFont typeface="Arial" charset="0"/>
              <a:buChar char="•"/>
            </a:pPr>
            <a:r>
              <a:rPr lang="en-US" sz="3200" dirty="0">
                <a:solidFill>
                  <a:schemeClr val="bg1"/>
                </a:solidFill>
              </a:rPr>
              <a:t>Covalent bonds</a:t>
            </a:r>
          </a:p>
        </p:txBody>
      </p:sp>
      <p:sp>
        <p:nvSpPr>
          <p:cNvPr id="7" name="Title 1"/>
          <p:cNvSpPr txBox="1">
            <a:spLocks/>
          </p:cNvSpPr>
          <p:nvPr/>
        </p:nvSpPr>
        <p:spPr>
          <a:xfrm>
            <a:off x="4852219" y="1273275"/>
            <a:ext cx="4095059" cy="5182388"/>
          </a:xfrm>
          <a:prstGeom prst="rect">
            <a:avLst/>
          </a:prstGeom>
          <a:solidFill>
            <a:schemeClr val="accent1">
              <a:lumMod val="75000"/>
            </a:schemeClr>
          </a:solidFill>
        </p:spPr>
        <p:txBody>
          <a:bodyPr vert="horz" lIns="91440" tIns="45720" rIns="91440" bIns="45720" rtlCol="0" anchor="t">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571500" indent="-571500">
              <a:lnSpc>
                <a:spcPct val="120000"/>
              </a:lnSpc>
              <a:buFont typeface="Arial" charset="0"/>
              <a:buChar char="•"/>
            </a:pPr>
            <a:r>
              <a:rPr lang="en-US" sz="3200" dirty="0">
                <a:solidFill>
                  <a:schemeClr val="bg1"/>
                </a:solidFill>
              </a:rPr>
              <a:t>Easily reversible</a:t>
            </a:r>
          </a:p>
          <a:p>
            <a:pPr marL="571500" indent="-571500">
              <a:lnSpc>
                <a:spcPct val="120000"/>
              </a:lnSpc>
              <a:buFont typeface="Arial" charset="0"/>
              <a:buChar char="•"/>
            </a:pPr>
            <a:r>
              <a:rPr lang="en-US" sz="3200" dirty="0">
                <a:solidFill>
                  <a:schemeClr val="bg1"/>
                </a:solidFill>
              </a:rPr>
              <a:t>Ionic bonds</a:t>
            </a:r>
          </a:p>
          <a:p>
            <a:pPr marL="571500" indent="-571500">
              <a:lnSpc>
                <a:spcPct val="120000"/>
              </a:lnSpc>
              <a:buFont typeface="Arial" charset="0"/>
              <a:buChar char="•"/>
            </a:pPr>
            <a:r>
              <a:rPr lang="en-US" sz="3200" dirty="0">
                <a:solidFill>
                  <a:schemeClr val="bg1"/>
                </a:solidFill>
              </a:rPr>
              <a:t>Hydrogen bonds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470" y="3148681"/>
            <a:ext cx="2286000" cy="3048000"/>
          </a:xfrm>
          <a:prstGeom prst="rect">
            <a:avLst/>
          </a:prstGeom>
        </p:spPr>
      </p:pic>
      <p:pic>
        <p:nvPicPr>
          <p:cNvPr id="9" name="Picture 8" descr="02_12IonicBond_2-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640" y="3157952"/>
            <a:ext cx="3868215" cy="1514729"/>
          </a:xfrm>
          <a:prstGeom prst="rect">
            <a:avLst/>
          </a:prstGeom>
        </p:spPr>
      </p:pic>
      <p:pic>
        <p:nvPicPr>
          <p:cNvPr id="10" name="Picture 9" descr="02_08HydrogenBonds-U.jpg"/>
          <p:cNvPicPr>
            <a:picLocks noChangeAspect="1"/>
          </p:cNvPicPr>
          <p:nvPr/>
        </p:nvPicPr>
        <p:blipFill rotWithShape="1">
          <a:blip r:embed="rId5">
            <a:extLst>
              <a:ext uri="{28A0092B-C50C-407E-A947-70E740481C1C}">
                <a14:useLocalDpi xmlns:a14="http://schemas.microsoft.com/office/drawing/2010/main" val="0"/>
              </a:ext>
            </a:extLst>
          </a:blip>
          <a:srcRect b="3110"/>
          <a:stretch/>
        </p:blipFill>
        <p:spPr>
          <a:xfrm>
            <a:off x="5937138" y="4415369"/>
            <a:ext cx="2222357" cy="2261030"/>
          </a:xfrm>
          <a:prstGeom prst="rect">
            <a:avLst/>
          </a:prstGeom>
        </p:spPr>
      </p:pic>
    </p:spTree>
    <p:extLst>
      <p:ext uri="{BB962C8B-B14F-4D97-AF65-F5344CB8AC3E}">
        <p14:creationId xmlns:p14="http://schemas.microsoft.com/office/powerpoint/2010/main" val="318399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2_UN03FormationWater-U.jpg"/>
          <p:cNvPicPr>
            <a:picLocks noChangeAspect="1"/>
          </p:cNvPicPr>
          <p:nvPr/>
        </p:nvPicPr>
        <p:blipFill rotWithShape="1">
          <a:blip r:embed="rId2">
            <a:extLst>
              <a:ext uri="{28A0092B-C50C-407E-A947-70E740481C1C}">
                <a14:useLocalDpi xmlns:a14="http://schemas.microsoft.com/office/drawing/2010/main" val="0"/>
              </a:ext>
            </a:extLst>
          </a:blip>
          <a:srcRect b="31755"/>
          <a:stretch/>
        </p:blipFill>
        <p:spPr>
          <a:xfrm>
            <a:off x="331686" y="4119554"/>
            <a:ext cx="8546592" cy="2146662"/>
          </a:xfrm>
          <a:prstGeom prst="rect">
            <a:avLst/>
          </a:prstGeom>
        </p:spPr>
      </p:pic>
      <p:sp>
        <p:nvSpPr>
          <p:cNvPr id="4" name="Title 1"/>
          <p:cNvSpPr txBox="1">
            <a:spLocks/>
          </p:cNvSpPr>
          <p:nvPr/>
        </p:nvSpPr>
        <p:spPr>
          <a:xfrm>
            <a:off x="313267" y="548136"/>
            <a:ext cx="8475133" cy="166166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20000"/>
              </a:lnSpc>
              <a:spcAft>
                <a:spcPts val="0"/>
              </a:spcAft>
            </a:pPr>
            <a:r>
              <a:rPr lang="en-US" u="sng" dirty="0">
                <a:solidFill>
                  <a:schemeClr val="tx2"/>
                </a:solidFill>
              </a:rPr>
              <a:t>Chemical reactions</a:t>
            </a:r>
            <a:r>
              <a:rPr lang="en-US" dirty="0">
                <a:solidFill>
                  <a:schemeClr val="tx2"/>
                </a:solidFill>
              </a:rPr>
              <a:t> make and break chemical bonds</a:t>
            </a:r>
          </a:p>
        </p:txBody>
      </p:sp>
      <p:sp>
        <p:nvSpPr>
          <p:cNvPr id="5" name="Content Placeholder 2"/>
          <p:cNvSpPr txBox="1">
            <a:spLocks/>
          </p:cNvSpPr>
          <p:nvPr/>
        </p:nvSpPr>
        <p:spPr>
          <a:xfrm>
            <a:off x="313267" y="2057400"/>
            <a:ext cx="8475133" cy="430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The starting molecules of a chemical reaction are called </a:t>
            </a:r>
            <a:r>
              <a:rPr lang="en-US" b="1" dirty="0"/>
              <a:t>reactants</a:t>
            </a:r>
          </a:p>
          <a:p>
            <a:pPr fontAlgn="auto">
              <a:spcAft>
                <a:spcPts val="0"/>
              </a:spcAft>
            </a:pPr>
            <a:r>
              <a:rPr lang="en-US" dirty="0"/>
              <a:t>The final molecules of a chemical reaction are called </a:t>
            </a:r>
            <a:r>
              <a:rPr lang="en-US" b="1" dirty="0"/>
              <a:t>products</a:t>
            </a:r>
          </a:p>
        </p:txBody>
      </p:sp>
      <p:sp>
        <p:nvSpPr>
          <p:cNvPr id="6" name="TextBox 5"/>
          <p:cNvSpPr txBox="1"/>
          <p:nvPr/>
        </p:nvSpPr>
        <p:spPr>
          <a:xfrm>
            <a:off x="1613842" y="6358467"/>
            <a:ext cx="1651972" cy="343684"/>
          </a:xfrm>
          <a:prstGeom prst="rect">
            <a:avLst/>
          </a:prstGeom>
          <a:noFill/>
        </p:spPr>
        <p:txBody>
          <a:bodyPr wrap="square" rtlCol="0">
            <a:spAutoFit/>
          </a:bodyPr>
          <a:lstStyle/>
          <a:p>
            <a:pPr eaLnBrk="0" hangingPunct="0">
              <a:lnSpc>
                <a:spcPts val="1800"/>
              </a:lnSpc>
            </a:pPr>
            <a:r>
              <a:rPr lang="en-US" sz="2300" b="1" dirty="0">
                <a:solidFill>
                  <a:srgbClr val="000000"/>
                </a:solidFill>
                <a:latin typeface="Arial"/>
                <a:ea typeface="ＭＳ Ｐゴシック" charset="0"/>
                <a:cs typeface="Arial"/>
              </a:rPr>
              <a:t>Reactants</a:t>
            </a:r>
            <a:endParaRPr lang="en-US" sz="2300" b="1" baseline="30000" dirty="0">
              <a:solidFill>
                <a:srgbClr val="000000"/>
              </a:solidFill>
              <a:latin typeface="Symbol" charset="2"/>
              <a:ea typeface="ＭＳ Ｐゴシック" charset="0"/>
              <a:cs typeface="Symbol" charset="2"/>
            </a:endParaRPr>
          </a:p>
        </p:txBody>
      </p:sp>
      <p:sp>
        <p:nvSpPr>
          <p:cNvPr id="7" name="TextBox 6"/>
          <p:cNvSpPr txBox="1"/>
          <p:nvPr/>
        </p:nvSpPr>
        <p:spPr>
          <a:xfrm>
            <a:off x="5025532" y="6358467"/>
            <a:ext cx="1651972" cy="343684"/>
          </a:xfrm>
          <a:prstGeom prst="rect">
            <a:avLst/>
          </a:prstGeom>
          <a:noFill/>
        </p:spPr>
        <p:txBody>
          <a:bodyPr wrap="square" rtlCol="0">
            <a:spAutoFit/>
          </a:bodyPr>
          <a:lstStyle/>
          <a:p>
            <a:pPr eaLnBrk="0" hangingPunct="0">
              <a:lnSpc>
                <a:spcPts val="1800"/>
              </a:lnSpc>
            </a:pPr>
            <a:r>
              <a:rPr lang="en-US" sz="2300" b="1" dirty="0">
                <a:solidFill>
                  <a:srgbClr val="000000"/>
                </a:solidFill>
                <a:latin typeface="Arial"/>
                <a:ea typeface="ＭＳ Ｐゴシック" charset="0"/>
                <a:cs typeface="Arial"/>
              </a:rPr>
              <a:t>Reaction</a:t>
            </a:r>
            <a:endParaRPr lang="en-US" sz="2300" b="1" baseline="30000" dirty="0">
              <a:solidFill>
                <a:srgbClr val="000000"/>
              </a:solidFill>
              <a:latin typeface="Symbol" charset="2"/>
              <a:ea typeface="ＭＳ Ｐゴシック" charset="0"/>
              <a:cs typeface="Symbol" charset="2"/>
            </a:endParaRPr>
          </a:p>
        </p:txBody>
      </p:sp>
      <p:sp>
        <p:nvSpPr>
          <p:cNvPr id="8" name="TextBox 7"/>
          <p:cNvSpPr txBox="1"/>
          <p:nvPr/>
        </p:nvSpPr>
        <p:spPr>
          <a:xfrm>
            <a:off x="7306301" y="6300083"/>
            <a:ext cx="1555044" cy="343684"/>
          </a:xfrm>
          <a:prstGeom prst="rect">
            <a:avLst/>
          </a:prstGeom>
          <a:noFill/>
        </p:spPr>
        <p:txBody>
          <a:bodyPr wrap="square" rtlCol="0">
            <a:spAutoFit/>
          </a:bodyPr>
          <a:lstStyle/>
          <a:p>
            <a:pPr eaLnBrk="0" hangingPunct="0">
              <a:lnSpc>
                <a:spcPts val="1800"/>
              </a:lnSpc>
            </a:pPr>
            <a:r>
              <a:rPr lang="en-US" sz="2300" b="1" dirty="0">
                <a:solidFill>
                  <a:srgbClr val="000000"/>
                </a:solidFill>
                <a:latin typeface="Arial"/>
                <a:ea typeface="ＭＳ Ｐゴシック" charset="0"/>
                <a:cs typeface="Arial"/>
              </a:rPr>
              <a:t>Products</a:t>
            </a:r>
            <a:endParaRPr lang="en-US" sz="2300" b="1" baseline="30000" dirty="0">
              <a:solidFill>
                <a:srgbClr val="000000"/>
              </a:solidFill>
              <a:latin typeface="Symbol" charset="2"/>
              <a:ea typeface="ＭＳ Ｐゴシック" charset="0"/>
              <a:cs typeface="Symbol" charset="2"/>
            </a:endParaRPr>
          </a:p>
        </p:txBody>
      </p:sp>
    </p:spTree>
    <p:extLst>
      <p:ext uri="{BB962C8B-B14F-4D97-AF65-F5344CB8AC3E}">
        <p14:creationId xmlns:p14="http://schemas.microsoft.com/office/powerpoint/2010/main" val="1213955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3267" y="365126"/>
            <a:ext cx="8475133" cy="1040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dirty="0">
                <a:solidFill>
                  <a:schemeClr val="tx2"/>
                </a:solidFill>
              </a:rPr>
              <a:t>Conservation of matter</a:t>
            </a:r>
          </a:p>
        </p:txBody>
      </p:sp>
      <p:sp>
        <p:nvSpPr>
          <p:cNvPr id="5" name="Content Placeholder 2"/>
          <p:cNvSpPr txBox="1">
            <a:spLocks/>
          </p:cNvSpPr>
          <p:nvPr/>
        </p:nvSpPr>
        <p:spPr>
          <a:xfrm>
            <a:off x="313267" y="1600200"/>
            <a:ext cx="8475133" cy="4758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Chemical reactions do not create or destroy matter. </a:t>
            </a:r>
          </a:p>
          <a:p>
            <a:pPr marL="0" indent="0" algn="ctr">
              <a:buNone/>
            </a:pPr>
            <a:r>
              <a:rPr lang="en-US" b="1" u="sng" dirty="0">
                <a:solidFill>
                  <a:srgbClr val="FF0000"/>
                </a:solidFill>
              </a:rPr>
              <a:t>Chemical reactions only rearrange matter.</a:t>
            </a:r>
          </a:p>
        </p:txBody>
      </p:sp>
      <p:sp>
        <p:nvSpPr>
          <p:cNvPr id="6" name="TextBox 5"/>
          <p:cNvSpPr txBox="1"/>
          <p:nvPr/>
        </p:nvSpPr>
        <p:spPr>
          <a:xfrm>
            <a:off x="1613842" y="6358467"/>
            <a:ext cx="1651972" cy="343684"/>
          </a:xfrm>
          <a:prstGeom prst="rect">
            <a:avLst/>
          </a:prstGeom>
          <a:noFill/>
        </p:spPr>
        <p:txBody>
          <a:bodyPr wrap="square" rtlCol="0">
            <a:spAutoFit/>
          </a:bodyPr>
          <a:lstStyle/>
          <a:p>
            <a:pPr eaLnBrk="0" hangingPunct="0">
              <a:lnSpc>
                <a:spcPts val="1800"/>
              </a:lnSpc>
            </a:pPr>
            <a:r>
              <a:rPr lang="en-US" sz="2300" b="1" dirty="0">
                <a:solidFill>
                  <a:srgbClr val="000000"/>
                </a:solidFill>
                <a:latin typeface="Arial"/>
                <a:ea typeface="ＭＳ Ｐゴシック" charset="0"/>
                <a:cs typeface="Arial"/>
              </a:rPr>
              <a:t>Reactants</a:t>
            </a:r>
            <a:endParaRPr lang="en-US" sz="2300" b="1" baseline="30000" dirty="0">
              <a:solidFill>
                <a:srgbClr val="000000"/>
              </a:solidFill>
              <a:latin typeface="Symbol" charset="2"/>
              <a:ea typeface="ＭＳ Ｐゴシック" charset="0"/>
              <a:cs typeface="Symbol" charset="2"/>
            </a:endParaRPr>
          </a:p>
        </p:txBody>
      </p:sp>
      <p:sp>
        <p:nvSpPr>
          <p:cNvPr id="7" name="TextBox 6"/>
          <p:cNvSpPr txBox="1"/>
          <p:nvPr/>
        </p:nvSpPr>
        <p:spPr>
          <a:xfrm>
            <a:off x="5025532" y="6358467"/>
            <a:ext cx="1651972" cy="343684"/>
          </a:xfrm>
          <a:prstGeom prst="rect">
            <a:avLst/>
          </a:prstGeom>
          <a:noFill/>
        </p:spPr>
        <p:txBody>
          <a:bodyPr wrap="square" rtlCol="0">
            <a:spAutoFit/>
          </a:bodyPr>
          <a:lstStyle/>
          <a:p>
            <a:pPr eaLnBrk="0" hangingPunct="0">
              <a:lnSpc>
                <a:spcPts val="1800"/>
              </a:lnSpc>
            </a:pPr>
            <a:r>
              <a:rPr lang="en-US" sz="2300" b="1" dirty="0">
                <a:solidFill>
                  <a:srgbClr val="000000"/>
                </a:solidFill>
                <a:latin typeface="Arial"/>
                <a:ea typeface="ＭＳ Ｐゴシック" charset="0"/>
                <a:cs typeface="Arial"/>
              </a:rPr>
              <a:t>Reaction</a:t>
            </a:r>
            <a:endParaRPr lang="en-US" sz="2300" b="1" baseline="30000" dirty="0">
              <a:solidFill>
                <a:srgbClr val="000000"/>
              </a:solidFill>
              <a:latin typeface="Symbol" charset="2"/>
              <a:ea typeface="ＭＳ Ｐゴシック" charset="0"/>
              <a:cs typeface="Symbol" charset="2"/>
            </a:endParaRPr>
          </a:p>
        </p:txBody>
      </p:sp>
      <p:sp>
        <p:nvSpPr>
          <p:cNvPr id="8" name="TextBox 7"/>
          <p:cNvSpPr txBox="1"/>
          <p:nvPr/>
        </p:nvSpPr>
        <p:spPr>
          <a:xfrm>
            <a:off x="7306301" y="6300083"/>
            <a:ext cx="1555044" cy="343684"/>
          </a:xfrm>
          <a:prstGeom prst="rect">
            <a:avLst/>
          </a:prstGeom>
          <a:noFill/>
        </p:spPr>
        <p:txBody>
          <a:bodyPr wrap="square" rtlCol="0">
            <a:spAutoFit/>
          </a:bodyPr>
          <a:lstStyle/>
          <a:p>
            <a:pPr eaLnBrk="0" hangingPunct="0">
              <a:lnSpc>
                <a:spcPts val="1800"/>
              </a:lnSpc>
            </a:pPr>
            <a:r>
              <a:rPr lang="en-US" sz="2300" b="1" dirty="0">
                <a:solidFill>
                  <a:srgbClr val="000000"/>
                </a:solidFill>
                <a:latin typeface="Arial"/>
                <a:ea typeface="ＭＳ Ｐゴシック" charset="0"/>
                <a:cs typeface="Arial"/>
              </a:rPr>
              <a:t>Products</a:t>
            </a:r>
            <a:endParaRPr lang="en-US" sz="2300" b="1" baseline="30000" dirty="0">
              <a:solidFill>
                <a:srgbClr val="000000"/>
              </a:solidFill>
              <a:latin typeface="Symbol" charset="2"/>
              <a:ea typeface="ＭＳ Ｐゴシック" charset="0"/>
              <a:cs typeface="Symbol" charset="2"/>
            </a:endParaRPr>
          </a:p>
        </p:txBody>
      </p:sp>
      <p:pic>
        <p:nvPicPr>
          <p:cNvPr id="9" name="Picture 8" descr="02_UN03FormationWater-U.jpg"/>
          <p:cNvPicPr>
            <a:picLocks noChangeAspect="1"/>
          </p:cNvPicPr>
          <p:nvPr/>
        </p:nvPicPr>
        <p:blipFill rotWithShape="1">
          <a:blip r:embed="rId3">
            <a:extLst>
              <a:ext uri="{28A0092B-C50C-407E-A947-70E740481C1C}">
                <a14:useLocalDpi xmlns:a14="http://schemas.microsoft.com/office/drawing/2010/main" val="0"/>
              </a:ext>
            </a:extLst>
          </a:blip>
          <a:srcRect b="31755"/>
          <a:stretch/>
        </p:blipFill>
        <p:spPr>
          <a:xfrm>
            <a:off x="331686" y="4119554"/>
            <a:ext cx="8546592" cy="2146662"/>
          </a:xfrm>
          <a:prstGeom prst="rect">
            <a:avLst/>
          </a:prstGeom>
        </p:spPr>
      </p:pic>
    </p:spTree>
    <p:extLst>
      <p:ext uri="{BB962C8B-B14F-4D97-AF65-F5344CB8AC3E}">
        <p14:creationId xmlns:p14="http://schemas.microsoft.com/office/powerpoint/2010/main" val="184787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Living organisms are made of chemicals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7707" y="1600200"/>
            <a:ext cx="3508586" cy="4876800"/>
          </a:xfrm>
        </p:spPr>
      </p:pic>
    </p:spTree>
    <p:extLst>
      <p:ext uri="{BB962C8B-B14F-4D97-AF65-F5344CB8AC3E}">
        <p14:creationId xmlns:p14="http://schemas.microsoft.com/office/powerpoint/2010/main" val="933052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9253" y="457200"/>
            <a:ext cx="8229600" cy="838200"/>
          </a:xfrm>
        </p:spPr>
        <p:txBody>
          <a:bodyPr>
            <a:normAutofit/>
          </a:bodyPr>
          <a:lstStyle/>
          <a:p>
            <a:pPr eaLnBrk="1" hangingPunct="1"/>
            <a:r>
              <a:rPr lang="en-US" sz="4800" dirty="0"/>
              <a:t>Water’s emergent properties</a:t>
            </a:r>
          </a:p>
        </p:txBody>
      </p:sp>
      <p:sp>
        <p:nvSpPr>
          <p:cNvPr id="40965" name="Rectangle 30"/>
          <p:cNvSpPr>
            <a:spLocks noGrp="1" noChangeArrowheads="1"/>
          </p:cNvSpPr>
          <p:nvPr>
            <p:ph type="body" sz="half" idx="3"/>
          </p:nvPr>
        </p:nvSpPr>
        <p:spPr>
          <a:xfrm>
            <a:off x="457200" y="1295400"/>
            <a:ext cx="8458200" cy="5334000"/>
          </a:xfrm>
        </p:spPr>
        <p:txBody>
          <a:bodyPr/>
          <a:lstStyle/>
          <a:p>
            <a:pPr marL="0" indent="0" algn="ctr" eaLnBrk="1" hangingPunct="1">
              <a:buNone/>
            </a:pPr>
            <a:r>
              <a:rPr lang="en-US" sz="3100" dirty="0">
                <a:solidFill>
                  <a:srgbClr val="0000CC"/>
                </a:solidFill>
                <a:latin typeface="+mj-lt"/>
              </a:rPr>
              <a:t>Water is  Chemically “</a:t>
            </a:r>
            <a:r>
              <a:rPr lang="en-US" sz="3100">
                <a:solidFill>
                  <a:srgbClr val="0000CC"/>
                </a:solidFill>
                <a:latin typeface="+mj-lt"/>
              </a:rPr>
              <a:t>sticky”</a:t>
            </a:r>
            <a:endParaRPr lang="en-US" sz="3100" dirty="0">
              <a:solidFill>
                <a:srgbClr val="0000CC"/>
              </a:solidFill>
              <a:latin typeface="+mj-l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85" y="1910393"/>
            <a:ext cx="2883876" cy="464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47623" y="2286000"/>
            <a:ext cx="4361230" cy="3893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927879"/>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9253" y="431800"/>
            <a:ext cx="8229600" cy="838200"/>
          </a:xfrm>
        </p:spPr>
        <p:txBody>
          <a:bodyPr>
            <a:normAutofit/>
          </a:bodyPr>
          <a:lstStyle/>
          <a:p>
            <a:pPr eaLnBrk="1" hangingPunct="1"/>
            <a:r>
              <a:rPr lang="en-US" sz="4800" dirty="0"/>
              <a:t>Water’s emergent properties</a:t>
            </a:r>
          </a:p>
        </p:txBody>
      </p:sp>
      <p:sp>
        <p:nvSpPr>
          <p:cNvPr id="40965" name="Rectangle 30"/>
          <p:cNvSpPr>
            <a:spLocks noGrp="1" noChangeArrowheads="1"/>
          </p:cNvSpPr>
          <p:nvPr>
            <p:ph type="body" sz="half" idx="3"/>
          </p:nvPr>
        </p:nvSpPr>
        <p:spPr>
          <a:xfrm>
            <a:off x="457200" y="1295400"/>
            <a:ext cx="8458200" cy="5334000"/>
          </a:xfrm>
        </p:spPr>
        <p:txBody>
          <a:bodyPr/>
          <a:lstStyle/>
          <a:p>
            <a:pPr marL="0" indent="0" algn="ctr" eaLnBrk="1" hangingPunct="1">
              <a:buNone/>
            </a:pPr>
            <a:r>
              <a:rPr lang="en-US" sz="3100" dirty="0">
                <a:solidFill>
                  <a:srgbClr val="0000CC"/>
                </a:solidFill>
                <a:latin typeface="+mj-lt"/>
              </a:rPr>
              <a:t>Cohesion contributes to surface tension</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053" y="3048000"/>
            <a:ext cx="4321872" cy="310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58" y="3048000"/>
            <a:ext cx="3673494" cy="290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30057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64592" y="302757"/>
            <a:ext cx="8229600" cy="838200"/>
          </a:xfrm>
        </p:spPr>
        <p:txBody>
          <a:bodyPr>
            <a:normAutofit/>
          </a:bodyPr>
          <a:lstStyle/>
          <a:p>
            <a:pPr eaLnBrk="1" hangingPunct="1"/>
            <a:r>
              <a:rPr lang="en-US" sz="4800" dirty="0"/>
              <a:t>Water’s emergent properties</a:t>
            </a:r>
          </a:p>
        </p:txBody>
      </p:sp>
      <p:sp>
        <p:nvSpPr>
          <p:cNvPr id="40965" name="Rectangle 30"/>
          <p:cNvSpPr>
            <a:spLocks noGrp="1" noChangeArrowheads="1"/>
          </p:cNvSpPr>
          <p:nvPr>
            <p:ph type="body" sz="half" idx="3"/>
          </p:nvPr>
        </p:nvSpPr>
        <p:spPr>
          <a:xfrm>
            <a:off x="280013" y="6219436"/>
            <a:ext cx="5675716" cy="714764"/>
          </a:xfrm>
        </p:spPr>
        <p:txBody>
          <a:bodyPr>
            <a:normAutofit/>
          </a:bodyPr>
          <a:lstStyle/>
          <a:p>
            <a:pPr marL="0" indent="0" eaLnBrk="1" hangingPunct="1">
              <a:buNone/>
            </a:pPr>
            <a:r>
              <a:rPr lang="en-US" sz="3200" dirty="0">
                <a:solidFill>
                  <a:srgbClr val="0000CC"/>
                </a:solidFill>
                <a:latin typeface="+mj-lt"/>
              </a:rPr>
              <a:t>Regulates Temperature</a:t>
            </a:r>
          </a:p>
        </p:txBody>
      </p:sp>
      <p:pic>
        <p:nvPicPr>
          <p:cNvPr id="6" name="Picture 5" descr="03_05EffectWaterClimat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36884"/>
            <a:ext cx="8546592" cy="3456432"/>
          </a:xfrm>
          <a:prstGeom prst="rect">
            <a:avLst/>
          </a:prstGeom>
        </p:spPr>
      </p:pic>
      <p:pic>
        <p:nvPicPr>
          <p:cNvPr id="9" name="Picture 8"/>
          <p:cNvPicPr>
            <a:picLocks noChangeAspect="1"/>
          </p:cNvPicPr>
          <p:nvPr/>
        </p:nvPicPr>
        <p:blipFill>
          <a:blip r:embed="rId4"/>
          <a:stretch>
            <a:fillRect/>
          </a:stretch>
        </p:blipFill>
        <p:spPr>
          <a:xfrm>
            <a:off x="7032265" y="2539755"/>
            <a:ext cx="1485900" cy="279400"/>
          </a:xfrm>
          <a:prstGeom prst="rect">
            <a:avLst/>
          </a:prstGeom>
        </p:spPr>
      </p:pic>
      <p:cxnSp>
        <p:nvCxnSpPr>
          <p:cNvPr id="10" name="Straight Connector 9"/>
          <p:cNvCxnSpPr/>
          <p:nvPr/>
        </p:nvCxnSpPr>
        <p:spPr bwMode="auto">
          <a:xfrm>
            <a:off x="7400168" y="4073941"/>
            <a:ext cx="131915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7401553" y="3972868"/>
            <a:ext cx="0" cy="1965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8707598" y="3972868"/>
            <a:ext cx="0" cy="1965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31"/>
          <p:cNvSpPr txBox="1">
            <a:spLocks noChangeArrowheads="1"/>
          </p:cNvSpPr>
          <p:nvPr/>
        </p:nvSpPr>
        <p:spPr bwMode="auto">
          <a:xfrm>
            <a:off x="7483651" y="4129661"/>
            <a:ext cx="1142536" cy="2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2000" dirty="0">
                <a:solidFill>
                  <a:srgbClr val="000000"/>
                </a:solidFill>
                <a:latin typeface="Arial" charset="0"/>
              </a:rPr>
              <a:t>40 miles</a:t>
            </a:r>
          </a:p>
        </p:txBody>
      </p:sp>
      <p:sp>
        <p:nvSpPr>
          <p:cNvPr id="14" name="Text Box 31"/>
          <p:cNvSpPr txBox="1">
            <a:spLocks noChangeArrowheads="1"/>
          </p:cNvSpPr>
          <p:nvPr/>
        </p:nvSpPr>
        <p:spPr bwMode="auto">
          <a:xfrm>
            <a:off x="451782" y="1407496"/>
            <a:ext cx="2332405"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Santa Barbara 73</a:t>
            </a:r>
            <a:r>
              <a:rPr lang="en-US" sz="2100" dirty="0">
                <a:solidFill>
                  <a:srgbClr val="000000"/>
                </a:solidFill>
                <a:latin typeface="Symbol" charset="2"/>
                <a:cs typeface="Symbol" charset="2"/>
              </a:rPr>
              <a:t>°</a:t>
            </a:r>
          </a:p>
        </p:txBody>
      </p:sp>
      <p:sp>
        <p:nvSpPr>
          <p:cNvPr id="15" name="Text Box 31"/>
          <p:cNvSpPr txBox="1">
            <a:spLocks noChangeArrowheads="1"/>
          </p:cNvSpPr>
          <p:nvPr/>
        </p:nvSpPr>
        <p:spPr bwMode="auto">
          <a:xfrm>
            <a:off x="2551521" y="2008629"/>
            <a:ext cx="2332405" cy="61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Los Angeles</a:t>
            </a:r>
            <a:br>
              <a:rPr lang="en-US" sz="2100" dirty="0">
                <a:solidFill>
                  <a:srgbClr val="000000"/>
                </a:solidFill>
                <a:latin typeface="Arial" charset="0"/>
              </a:rPr>
            </a:br>
            <a:r>
              <a:rPr lang="en-US" sz="2100" dirty="0">
                <a:solidFill>
                  <a:srgbClr val="000000"/>
                </a:solidFill>
                <a:latin typeface="Arial" charset="0"/>
              </a:rPr>
              <a:t>(Airport) 75</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16" name="Text Box 31"/>
          <p:cNvSpPr txBox="1">
            <a:spLocks noChangeArrowheads="1"/>
          </p:cNvSpPr>
          <p:nvPr/>
        </p:nvSpPr>
        <p:spPr bwMode="auto">
          <a:xfrm>
            <a:off x="4541182" y="1314361"/>
            <a:ext cx="1223272" cy="65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Burbank</a:t>
            </a:r>
            <a:br>
              <a:rPr lang="en-US" sz="2100" dirty="0">
                <a:solidFill>
                  <a:srgbClr val="000000"/>
                </a:solidFill>
                <a:latin typeface="Arial" charset="0"/>
              </a:rPr>
            </a:br>
            <a:r>
              <a:rPr lang="en-US" sz="2100" dirty="0">
                <a:solidFill>
                  <a:srgbClr val="000000"/>
                </a:solidFill>
                <a:latin typeface="Arial" charset="0"/>
              </a:rPr>
              <a:t>90</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17" name="Text Box 31"/>
          <p:cNvSpPr txBox="1">
            <a:spLocks noChangeArrowheads="1"/>
          </p:cNvSpPr>
          <p:nvPr/>
        </p:nvSpPr>
        <p:spPr bwMode="auto">
          <a:xfrm>
            <a:off x="6056716" y="1229695"/>
            <a:ext cx="2137672" cy="59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San Bernardino</a:t>
            </a:r>
            <a:br>
              <a:rPr lang="en-US" sz="2100" dirty="0">
                <a:solidFill>
                  <a:srgbClr val="000000"/>
                </a:solidFill>
                <a:latin typeface="Arial" charset="0"/>
              </a:rPr>
            </a:br>
            <a:r>
              <a:rPr lang="en-US" sz="2100" dirty="0">
                <a:solidFill>
                  <a:srgbClr val="000000"/>
                </a:solidFill>
                <a:latin typeface="Arial" charset="0"/>
              </a:rPr>
              <a:t>100</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18" name="Text Box 31"/>
          <p:cNvSpPr txBox="1">
            <a:spLocks noChangeArrowheads="1"/>
          </p:cNvSpPr>
          <p:nvPr/>
        </p:nvSpPr>
        <p:spPr bwMode="auto">
          <a:xfrm>
            <a:off x="5861982" y="1923962"/>
            <a:ext cx="2332405"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Riverside 96</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19" name="Text Box 31"/>
          <p:cNvSpPr txBox="1">
            <a:spLocks noChangeArrowheads="1"/>
          </p:cNvSpPr>
          <p:nvPr/>
        </p:nvSpPr>
        <p:spPr bwMode="auto">
          <a:xfrm>
            <a:off x="5226985" y="2288029"/>
            <a:ext cx="1401072" cy="61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Santa Ana </a:t>
            </a:r>
          </a:p>
          <a:p>
            <a:pPr eaLnBrk="0" hangingPunct="0"/>
            <a:r>
              <a:rPr lang="en-US" sz="2100" dirty="0">
                <a:solidFill>
                  <a:srgbClr val="000000"/>
                </a:solidFill>
                <a:latin typeface="Arial" charset="0"/>
              </a:rPr>
              <a:t> 84</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20" name="Text Box 31"/>
          <p:cNvSpPr txBox="1">
            <a:spLocks noChangeArrowheads="1"/>
          </p:cNvSpPr>
          <p:nvPr/>
        </p:nvSpPr>
        <p:spPr bwMode="auto">
          <a:xfrm>
            <a:off x="2957917" y="3295561"/>
            <a:ext cx="2332405"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Pacific Ocean 68</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21" name="Text Box 31"/>
          <p:cNvSpPr txBox="1">
            <a:spLocks noChangeArrowheads="1"/>
          </p:cNvSpPr>
          <p:nvPr/>
        </p:nvSpPr>
        <p:spPr bwMode="auto">
          <a:xfrm>
            <a:off x="3940050" y="4116829"/>
            <a:ext cx="2332405" cy="28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San Diego 72</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22" name="Text Box 31"/>
          <p:cNvSpPr txBox="1">
            <a:spLocks noChangeArrowheads="1"/>
          </p:cNvSpPr>
          <p:nvPr/>
        </p:nvSpPr>
        <p:spPr bwMode="auto">
          <a:xfrm>
            <a:off x="6776385" y="2482761"/>
            <a:ext cx="1883672" cy="61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2100" dirty="0">
                <a:solidFill>
                  <a:srgbClr val="000000"/>
                </a:solidFill>
                <a:latin typeface="Arial" charset="0"/>
              </a:rPr>
              <a:t>Palm Springs</a:t>
            </a:r>
            <a:br>
              <a:rPr lang="en-US" sz="2100" dirty="0">
                <a:solidFill>
                  <a:srgbClr val="000000"/>
                </a:solidFill>
                <a:latin typeface="Arial" charset="0"/>
              </a:rPr>
            </a:br>
            <a:r>
              <a:rPr lang="en-US" sz="2100" dirty="0">
                <a:solidFill>
                  <a:srgbClr val="000000"/>
                </a:solidFill>
                <a:latin typeface="Arial" charset="0"/>
              </a:rPr>
              <a:t>106</a:t>
            </a:r>
            <a:r>
              <a:rPr lang="en-US" sz="2100" dirty="0">
                <a:solidFill>
                  <a:srgbClr val="000000"/>
                </a:solidFill>
                <a:latin typeface="Symbol" charset="2"/>
                <a:cs typeface="Symbol" charset="2"/>
              </a:rPr>
              <a:t>°</a:t>
            </a:r>
            <a:endParaRPr lang="en-US" sz="2100" dirty="0">
              <a:solidFill>
                <a:srgbClr val="000000"/>
              </a:solidFill>
              <a:latin typeface="Arial" charset="0"/>
            </a:endParaRPr>
          </a:p>
        </p:txBody>
      </p:sp>
      <p:sp>
        <p:nvSpPr>
          <p:cNvPr id="23" name="Text Box 31"/>
          <p:cNvSpPr txBox="1">
            <a:spLocks noChangeArrowheads="1"/>
          </p:cNvSpPr>
          <p:nvPr/>
        </p:nvSpPr>
        <p:spPr bwMode="auto">
          <a:xfrm>
            <a:off x="1137584" y="2613164"/>
            <a:ext cx="1053938" cy="17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140000"/>
              </a:lnSpc>
            </a:pPr>
            <a:r>
              <a:rPr lang="en-US" sz="2100" dirty="0">
                <a:solidFill>
                  <a:srgbClr val="000000"/>
                </a:solidFill>
                <a:latin typeface="Arial" charset="0"/>
              </a:rPr>
              <a:t>70s (</a:t>
            </a:r>
            <a:r>
              <a:rPr lang="en-US" sz="2100" dirty="0">
                <a:solidFill>
                  <a:srgbClr val="000000"/>
                </a:solidFill>
                <a:latin typeface="Symbol" charset="2"/>
                <a:sym typeface="Symbol"/>
              </a:rPr>
              <a:t></a:t>
            </a:r>
            <a:r>
              <a:rPr lang="en-US" sz="2100" dirty="0">
                <a:solidFill>
                  <a:srgbClr val="000000"/>
                </a:solidFill>
                <a:latin typeface="Arial" charset="0"/>
              </a:rPr>
              <a:t>F)</a:t>
            </a:r>
          </a:p>
          <a:p>
            <a:pPr eaLnBrk="0" hangingPunct="0">
              <a:lnSpc>
                <a:spcPct val="140000"/>
              </a:lnSpc>
            </a:pPr>
            <a:r>
              <a:rPr lang="en-US" sz="2100" dirty="0">
                <a:solidFill>
                  <a:srgbClr val="000000"/>
                </a:solidFill>
                <a:latin typeface="Arial" charset="0"/>
              </a:rPr>
              <a:t>80s</a:t>
            </a:r>
          </a:p>
          <a:p>
            <a:pPr eaLnBrk="0" hangingPunct="0">
              <a:lnSpc>
                <a:spcPct val="140000"/>
              </a:lnSpc>
            </a:pPr>
            <a:r>
              <a:rPr lang="en-US" sz="2100" dirty="0">
                <a:solidFill>
                  <a:srgbClr val="000000"/>
                </a:solidFill>
                <a:latin typeface="Arial" charset="0"/>
              </a:rPr>
              <a:t>90s</a:t>
            </a:r>
          </a:p>
          <a:p>
            <a:pPr eaLnBrk="0" hangingPunct="0">
              <a:lnSpc>
                <a:spcPct val="140000"/>
              </a:lnSpc>
            </a:pPr>
            <a:r>
              <a:rPr lang="en-US" sz="2100" dirty="0">
                <a:solidFill>
                  <a:srgbClr val="000000"/>
                </a:solidFill>
                <a:latin typeface="Arial" charset="0"/>
              </a:rPr>
              <a:t>100s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738" y="4345003"/>
            <a:ext cx="3452262" cy="258919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7650" y="4707851"/>
            <a:ext cx="1535874" cy="1535874"/>
          </a:xfrm>
          <a:prstGeom prst="rect">
            <a:avLst/>
          </a:prstGeom>
        </p:spPr>
      </p:pic>
    </p:spTree>
    <p:extLst>
      <p:ext uri="{BB962C8B-B14F-4D97-AF65-F5344CB8AC3E}">
        <p14:creationId xmlns:p14="http://schemas.microsoft.com/office/powerpoint/2010/main" val="663821503"/>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6838" y="381000"/>
            <a:ext cx="8229600" cy="838200"/>
          </a:xfrm>
        </p:spPr>
        <p:txBody>
          <a:bodyPr>
            <a:normAutofit/>
          </a:bodyPr>
          <a:lstStyle/>
          <a:p>
            <a:pPr eaLnBrk="1" hangingPunct="1"/>
            <a:r>
              <a:rPr lang="en-US" sz="4800" dirty="0"/>
              <a:t>Water’s emergent properties</a:t>
            </a:r>
          </a:p>
        </p:txBody>
      </p:sp>
      <p:sp>
        <p:nvSpPr>
          <p:cNvPr id="40965" name="Rectangle 30"/>
          <p:cNvSpPr>
            <a:spLocks noGrp="1" noChangeArrowheads="1"/>
          </p:cNvSpPr>
          <p:nvPr>
            <p:ph type="body" sz="half" idx="3"/>
          </p:nvPr>
        </p:nvSpPr>
        <p:spPr>
          <a:xfrm>
            <a:off x="96838" y="1219200"/>
            <a:ext cx="9047162" cy="838200"/>
          </a:xfrm>
        </p:spPr>
        <p:txBody>
          <a:bodyPr>
            <a:normAutofit/>
          </a:bodyPr>
          <a:lstStyle/>
          <a:p>
            <a:pPr marL="0" indent="0" algn="ctr" eaLnBrk="1" hangingPunct="1">
              <a:buNone/>
            </a:pPr>
            <a:r>
              <a:rPr lang="en-US" sz="3200" dirty="0">
                <a:solidFill>
                  <a:srgbClr val="0000CC"/>
                </a:solidFill>
                <a:latin typeface="+mj-lt"/>
              </a:rPr>
              <a:t>Regulates Temperature - Evaporative Cooling</a:t>
            </a:r>
          </a:p>
        </p:txBody>
      </p:sp>
      <p:pic>
        <p:nvPicPr>
          <p:cNvPr id="24" name="Picture 23" descr="02_11EvaporativeCooling-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57400"/>
            <a:ext cx="5260848" cy="4553712"/>
          </a:xfrm>
          <a:prstGeom prst="rect">
            <a:avLst/>
          </a:prstGeom>
        </p:spPr>
      </p:pic>
    </p:spTree>
    <p:extLst>
      <p:ext uri="{BB962C8B-B14F-4D97-AF65-F5344CB8AC3E}">
        <p14:creationId xmlns:p14="http://schemas.microsoft.com/office/powerpoint/2010/main" val="486388283"/>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440635"/>
            <a:ext cx="8229600" cy="838200"/>
          </a:xfrm>
        </p:spPr>
        <p:txBody>
          <a:bodyPr>
            <a:normAutofit/>
          </a:bodyPr>
          <a:lstStyle/>
          <a:p>
            <a:pPr eaLnBrk="1" hangingPunct="1"/>
            <a:r>
              <a:rPr lang="en-US" sz="4800" dirty="0"/>
              <a:t>Water’s emergent properties</a:t>
            </a:r>
          </a:p>
        </p:txBody>
      </p:sp>
      <p:sp>
        <p:nvSpPr>
          <p:cNvPr id="40965" name="Rectangle 30"/>
          <p:cNvSpPr>
            <a:spLocks noGrp="1" noChangeArrowheads="1"/>
          </p:cNvSpPr>
          <p:nvPr>
            <p:ph type="body" sz="half" idx="3"/>
          </p:nvPr>
        </p:nvSpPr>
        <p:spPr>
          <a:xfrm>
            <a:off x="457200" y="1295400"/>
            <a:ext cx="8458200" cy="5334000"/>
          </a:xfrm>
        </p:spPr>
        <p:txBody>
          <a:bodyPr/>
          <a:lstStyle/>
          <a:p>
            <a:pPr marL="0" indent="0" algn="ctr" eaLnBrk="1" hangingPunct="1">
              <a:buNone/>
            </a:pPr>
            <a:r>
              <a:rPr lang="en-US" sz="3100" dirty="0">
                <a:solidFill>
                  <a:srgbClr val="0000CC"/>
                </a:solidFill>
                <a:latin typeface="+mj-lt"/>
              </a:rPr>
              <a:t>Solid water is less dense than liquid</a:t>
            </a:r>
          </a:p>
        </p:txBody>
      </p:sp>
      <p:pic>
        <p:nvPicPr>
          <p:cNvPr id="6" name="Picture 11" descr="02-15-hbondsicefloats-l"/>
          <p:cNvPicPr>
            <a:picLocks noGrp="1" noChangeAspect="1" noChangeArrowheads="1"/>
          </p:cNvPicPr>
          <p:nvPr>
            <p:ph sz="quarter" idx="1"/>
          </p:nvPr>
        </p:nvPicPr>
        <p:blipFill>
          <a:blip r:embed="rId3"/>
          <a:srcRect/>
          <a:stretch>
            <a:fillRect/>
          </a:stretch>
        </p:blipFill>
        <p:spPr>
          <a:xfrm>
            <a:off x="0" y="2514600"/>
            <a:ext cx="9152632" cy="3810000"/>
          </a:xfrm>
        </p:spPr>
      </p:pic>
    </p:spTree>
    <p:extLst>
      <p:ext uri="{BB962C8B-B14F-4D97-AF65-F5344CB8AC3E}">
        <p14:creationId xmlns:p14="http://schemas.microsoft.com/office/powerpoint/2010/main" val="1985504081"/>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457201" y="457200"/>
            <a:ext cx="8229600" cy="762000"/>
          </a:xfrm>
        </p:spPr>
        <p:txBody>
          <a:bodyPr>
            <a:normAutofit/>
          </a:bodyPr>
          <a:lstStyle/>
          <a:p>
            <a:pPr eaLnBrk="1" hangingPunct="1"/>
            <a:r>
              <a:rPr lang="en-US" dirty="0"/>
              <a:t>Water is the universal solvent</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1" y="1752600"/>
            <a:ext cx="8686800" cy="3222013"/>
          </a:xfrm>
        </p:spPr>
      </p:pic>
    </p:spTree>
    <p:extLst>
      <p:ext uri="{BB962C8B-B14F-4D97-AF65-F5344CB8AC3E}">
        <p14:creationId xmlns:p14="http://schemas.microsoft.com/office/powerpoint/2010/main" val="352122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304800" y="274638"/>
            <a:ext cx="8382000" cy="1143000"/>
          </a:xfrm>
        </p:spPr>
        <p:txBody>
          <a:bodyPr>
            <a:normAutofit/>
          </a:bodyPr>
          <a:lstStyle/>
          <a:p>
            <a:pPr eaLnBrk="1" hangingPunct="1"/>
            <a:r>
              <a:rPr lang="en-US" dirty="0"/>
              <a:t>Why Water is a Great Solvent</a:t>
            </a:r>
          </a:p>
        </p:txBody>
      </p:sp>
      <p:pic>
        <p:nvPicPr>
          <p:cNvPr id="5" name="Picture 4" descr="02_13SaltDissolving-U.jpg"/>
          <p:cNvPicPr>
            <a:picLocks noChangeAspect="1"/>
          </p:cNvPicPr>
          <p:nvPr/>
        </p:nvPicPr>
        <p:blipFill rotWithShape="1">
          <a:blip r:embed="rId3">
            <a:extLst>
              <a:ext uri="{28A0092B-C50C-407E-A947-70E740481C1C}">
                <a14:useLocalDpi xmlns:a14="http://schemas.microsoft.com/office/drawing/2010/main" val="0"/>
              </a:ext>
            </a:extLst>
          </a:blip>
          <a:srcRect b="4990"/>
          <a:stretch/>
        </p:blipFill>
        <p:spPr>
          <a:xfrm>
            <a:off x="1143000" y="1997794"/>
            <a:ext cx="6748272" cy="4587156"/>
          </a:xfrm>
          <a:prstGeom prst="rect">
            <a:avLst/>
          </a:prstGeom>
        </p:spPr>
      </p:pic>
      <p:sp>
        <p:nvSpPr>
          <p:cNvPr id="6" name="TextBox 5"/>
          <p:cNvSpPr txBox="1"/>
          <p:nvPr/>
        </p:nvSpPr>
        <p:spPr>
          <a:xfrm>
            <a:off x="3882523" y="6408665"/>
            <a:ext cx="1231820" cy="276999"/>
          </a:xfrm>
          <a:prstGeom prst="rect">
            <a:avLst/>
          </a:prstGeom>
          <a:noFill/>
        </p:spPr>
        <p:txBody>
          <a:bodyPr wrap="none" lIns="0" tIns="0" rIns="0" bIns="0"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Salt crystal</a:t>
            </a:r>
          </a:p>
        </p:txBody>
      </p:sp>
      <p:sp>
        <p:nvSpPr>
          <p:cNvPr id="7" name="Right Brace 6"/>
          <p:cNvSpPr/>
          <p:nvPr/>
        </p:nvSpPr>
        <p:spPr bwMode="auto">
          <a:xfrm rot="5400000">
            <a:off x="4354822" y="4692072"/>
            <a:ext cx="280379" cy="3262381"/>
          </a:xfrm>
          <a:prstGeom prst="rightBrace">
            <a:avLst>
              <a:gd name="adj1" fmla="val 23258"/>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pitchFamily="84" charset="0"/>
              <a:ea typeface="ＭＳ Ｐゴシック" charset="0"/>
            </a:endParaRPr>
          </a:p>
        </p:txBody>
      </p:sp>
      <p:sp>
        <p:nvSpPr>
          <p:cNvPr id="8" name="TextBox 7"/>
          <p:cNvSpPr txBox="1"/>
          <p:nvPr/>
        </p:nvSpPr>
        <p:spPr>
          <a:xfrm>
            <a:off x="4658106" y="4993750"/>
            <a:ext cx="371897"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Arial" panose="020B0604020202020204" pitchFamily="34" charset="0"/>
                <a:ea typeface="ＭＳ Ｐゴシック" charset="0"/>
                <a:cs typeface="Arial" panose="020B0604020202020204" pitchFamily="34" charset="0"/>
              </a:rPr>
              <a:t>Na</a:t>
            </a:r>
            <a:r>
              <a:rPr lang="en-US" sz="1700" b="1" baseline="30000"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5265521" y="4824652"/>
            <a:ext cx="297799" cy="261610"/>
          </a:xfrm>
          <a:prstGeom prst="rect">
            <a:avLst/>
          </a:prstGeom>
          <a:noFill/>
        </p:spPr>
        <p:txBody>
          <a:bodyPr wrap="none" lIns="0" tIns="0" rIns="0" bIns="0" rtlCol="0">
            <a:spAutoFit/>
          </a:bodyPr>
          <a:lstStyle/>
          <a:p>
            <a:pPr algn="ctr" eaLnBrk="0" hangingPunct="0"/>
            <a:r>
              <a:rPr lang="en-US" sz="1700" b="1" dirty="0" err="1">
                <a:solidFill>
                  <a:srgbClr val="000000"/>
                </a:solidFill>
                <a:latin typeface="Arial" panose="020B0604020202020204" pitchFamily="34" charset="0"/>
                <a:ea typeface="ＭＳ Ｐゴシック" charset="0"/>
                <a:cs typeface="Arial" panose="020B0604020202020204" pitchFamily="34" charset="0"/>
              </a:rPr>
              <a:t>Cl</a:t>
            </a:r>
            <a:r>
              <a:rPr lang="en-US" sz="1700" b="1" baseline="30000"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 name="TextBox 9"/>
          <p:cNvSpPr txBox="1"/>
          <p:nvPr/>
        </p:nvSpPr>
        <p:spPr>
          <a:xfrm>
            <a:off x="4883788" y="4462655"/>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308003" y="4679356"/>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cxnSp>
        <p:nvCxnSpPr>
          <p:cNvPr id="12" name="Straight Connector 11"/>
          <p:cNvCxnSpPr/>
          <p:nvPr/>
        </p:nvCxnSpPr>
        <p:spPr bwMode="auto">
          <a:xfrm>
            <a:off x="2822350" y="2782899"/>
            <a:ext cx="474548" cy="6593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806275" y="2782899"/>
            <a:ext cx="386131" cy="92462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5619821" y="2790937"/>
            <a:ext cx="96137" cy="7236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5362612" y="2790937"/>
            <a:ext cx="353346" cy="3619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5123980" y="3377899"/>
            <a:ext cx="371897"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Arial" panose="020B0604020202020204" pitchFamily="34" charset="0"/>
                <a:ea typeface="ＭＳ Ｐゴシック" charset="0"/>
                <a:cs typeface="Arial" panose="020B0604020202020204" pitchFamily="34" charset="0"/>
              </a:rPr>
              <a:t>Na</a:t>
            </a:r>
            <a:r>
              <a:rPr lang="en-US" sz="1700" b="1" baseline="30000"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7" name="TextBox 16"/>
          <p:cNvSpPr txBox="1"/>
          <p:nvPr/>
        </p:nvSpPr>
        <p:spPr>
          <a:xfrm>
            <a:off x="3625492" y="3522263"/>
            <a:ext cx="297799" cy="261610"/>
          </a:xfrm>
          <a:prstGeom prst="rect">
            <a:avLst/>
          </a:prstGeom>
          <a:noFill/>
        </p:spPr>
        <p:txBody>
          <a:bodyPr wrap="none" lIns="0" tIns="0" rIns="0" bIns="0" rtlCol="0">
            <a:spAutoFit/>
          </a:bodyPr>
          <a:lstStyle/>
          <a:p>
            <a:pPr algn="ctr" eaLnBrk="0" hangingPunct="0"/>
            <a:r>
              <a:rPr lang="en-US" sz="1700" b="1" dirty="0" err="1">
                <a:solidFill>
                  <a:srgbClr val="000000"/>
                </a:solidFill>
                <a:latin typeface="Arial" panose="020B0604020202020204" pitchFamily="34" charset="0"/>
                <a:ea typeface="ＭＳ Ｐゴシック" charset="0"/>
                <a:cs typeface="Arial" panose="020B0604020202020204" pitchFamily="34" charset="0"/>
              </a:rPr>
              <a:t>Cl</a:t>
            </a:r>
            <a:r>
              <a:rPr lang="en-US" sz="1700" b="1" baseline="30000"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3830519" y="4815991"/>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9" name="TextBox 18"/>
          <p:cNvSpPr txBox="1"/>
          <p:nvPr/>
        </p:nvSpPr>
        <p:spPr>
          <a:xfrm>
            <a:off x="5272220" y="4357541"/>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0" name="TextBox 19"/>
          <p:cNvSpPr txBox="1"/>
          <p:nvPr/>
        </p:nvSpPr>
        <p:spPr>
          <a:xfrm>
            <a:off x="5328168" y="5281543"/>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1" name="TextBox 20"/>
          <p:cNvSpPr txBox="1"/>
          <p:nvPr/>
        </p:nvSpPr>
        <p:spPr>
          <a:xfrm>
            <a:off x="5657400" y="5144595"/>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3359225" y="4984467"/>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3817061" y="5297616"/>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4" name="TextBox 23"/>
          <p:cNvSpPr txBox="1"/>
          <p:nvPr/>
        </p:nvSpPr>
        <p:spPr>
          <a:xfrm>
            <a:off x="4290974" y="5618806"/>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5" name="TextBox 24"/>
          <p:cNvSpPr txBox="1"/>
          <p:nvPr/>
        </p:nvSpPr>
        <p:spPr>
          <a:xfrm>
            <a:off x="4740774" y="5915883"/>
            <a:ext cx="153888"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6" name="TextBox 25"/>
          <p:cNvSpPr txBox="1"/>
          <p:nvPr/>
        </p:nvSpPr>
        <p:spPr>
          <a:xfrm>
            <a:off x="4304431" y="5113064"/>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4778343" y="5466403"/>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5155801" y="5755442"/>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2961164" y="5031750"/>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3362736" y="5393124"/>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1" name="TextBox 30"/>
          <p:cNvSpPr txBox="1"/>
          <p:nvPr/>
        </p:nvSpPr>
        <p:spPr>
          <a:xfrm>
            <a:off x="3788420" y="5722351"/>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4302522" y="5955126"/>
            <a:ext cx="128240" cy="261610"/>
          </a:xfrm>
          <a:prstGeom prst="rect">
            <a:avLst/>
          </a:prstGeom>
          <a:noFill/>
        </p:spPr>
        <p:txBody>
          <a:bodyPr wrap="none" lIns="0" tIns="0" rIns="0" bIns="0" rtlCol="0">
            <a:spAutoFit/>
          </a:bodyPr>
          <a:lstStyle/>
          <a:p>
            <a:pPr algn="ctr" eaLnBrk="0" hangingPunct="0"/>
            <a:r>
              <a:rPr lang="en-US" sz="1700" b="1" dirty="0">
                <a:solidFill>
                  <a:srgbClr val="000000"/>
                </a:solidFill>
                <a:latin typeface="Symbol Std"/>
                <a:ea typeface="ＭＳ Ｐゴシック" charset="0"/>
                <a:cs typeface="Symbol Std"/>
              </a:rPr>
              <a:t>−</a:t>
            </a:r>
            <a:endParaRPr lang="en-US" sz="17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1200309" y="1963612"/>
            <a:ext cx="2898229" cy="830997"/>
          </a:xfrm>
          <a:prstGeom prst="rect">
            <a:avLst/>
          </a:prstGeom>
          <a:noFill/>
        </p:spPr>
        <p:txBody>
          <a:bodyPr wrap="none" lIns="0" tIns="0" rIns="0" bIns="0"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Positive hydrogen ends of</a:t>
            </a:r>
            <a:br>
              <a:rPr lang="en-US" sz="1800" b="1" dirty="0">
                <a:solidFill>
                  <a:srgbClr val="000000"/>
                </a:solidFill>
                <a:latin typeface="Arial" panose="020B0604020202020204" pitchFamily="34" charset="0"/>
                <a:ea typeface="ＭＳ Ｐゴシック" charset="0"/>
                <a:cs typeface="Arial" panose="020B0604020202020204" pitchFamily="34" charset="0"/>
              </a:rPr>
            </a:br>
            <a:r>
              <a:rPr lang="en-US" sz="1800" b="1" dirty="0">
                <a:solidFill>
                  <a:srgbClr val="000000"/>
                </a:solidFill>
                <a:latin typeface="Arial" panose="020B0604020202020204" pitchFamily="34" charset="0"/>
                <a:ea typeface="ＭＳ Ｐゴシック" charset="0"/>
                <a:cs typeface="Arial" panose="020B0604020202020204" pitchFamily="34" charset="0"/>
              </a:rPr>
              <a:t>water molecules attracted</a:t>
            </a:r>
            <a:br>
              <a:rPr lang="en-US" sz="1800" b="1" dirty="0">
                <a:solidFill>
                  <a:srgbClr val="000000"/>
                </a:solidFill>
                <a:latin typeface="Arial" panose="020B0604020202020204" pitchFamily="34" charset="0"/>
                <a:ea typeface="ＭＳ Ｐゴシック" charset="0"/>
                <a:cs typeface="Arial" panose="020B0604020202020204" pitchFamily="34" charset="0"/>
              </a:rPr>
            </a:br>
            <a:r>
              <a:rPr lang="en-US" sz="1800" b="1" dirty="0">
                <a:solidFill>
                  <a:srgbClr val="000000"/>
                </a:solidFill>
                <a:latin typeface="Arial" panose="020B0604020202020204" pitchFamily="34" charset="0"/>
                <a:ea typeface="ＭＳ Ｐゴシック" charset="0"/>
                <a:cs typeface="Arial" panose="020B0604020202020204" pitchFamily="34" charset="0"/>
              </a:rPr>
              <a:t>to negative chloride ion</a:t>
            </a:r>
          </a:p>
        </p:txBody>
      </p:sp>
      <p:sp>
        <p:nvSpPr>
          <p:cNvPr id="34" name="TextBox 33"/>
          <p:cNvSpPr txBox="1"/>
          <p:nvPr/>
        </p:nvSpPr>
        <p:spPr>
          <a:xfrm>
            <a:off x="5050096" y="1971338"/>
            <a:ext cx="2898229" cy="830997"/>
          </a:xfrm>
          <a:prstGeom prst="rect">
            <a:avLst/>
          </a:prstGeom>
          <a:noFill/>
        </p:spPr>
        <p:txBody>
          <a:bodyPr wrap="none" lIns="0" tIns="0" rIns="0" bIns="0" rtlCol="0">
            <a:spAutoFit/>
          </a:bodyPr>
          <a:lstStyle/>
          <a:p>
            <a:pP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Negative oxygen ends of</a:t>
            </a:r>
            <a:br>
              <a:rPr lang="en-US" sz="1800" b="1" dirty="0">
                <a:solidFill>
                  <a:srgbClr val="000000"/>
                </a:solidFill>
                <a:latin typeface="Arial" panose="020B0604020202020204" pitchFamily="34" charset="0"/>
                <a:ea typeface="ＭＳ Ｐゴシック" charset="0"/>
                <a:cs typeface="Arial" panose="020B0604020202020204" pitchFamily="34" charset="0"/>
              </a:rPr>
            </a:br>
            <a:r>
              <a:rPr lang="en-US" sz="1800" b="1" dirty="0">
                <a:solidFill>
                  <a:srgbClr val="000000"/>
                </a:solidFill>
                <a:latin typeface="Arial" panose="020B0604020202020204" pitchFamily="34" charset="0"/>
                <a:ea typeface="ＭＳ Ｐゴシック" charset="0"/>
                <a:cs typeface="Arial" panose="020B0604020202020204" pitchFamily="34" charset="0"/>
              </a:rPr>
              <a:t>water molecules attracted</a:t>
            </a:r>
            <a:br>
              <a:rPr lang="en-US" sz="1800" b="1" dirty="0">
                <a:solidFill>
                  <a:srgbClr val="000000"/>
                </a:solidFill>
                <a:latin typeface="Arial" panose="020B0604020202020204" pitchFamily="34" charset="0"/>
                <a:ea typeface="ＭＳ Ｐゴシック" charset="0"/>
                <a:cs typeface="Arial" panose="020B0604020202020204" pitchFamily="34" charset="0"/>
              </a:rPr>
            </a:br>
            <a:r>
              <a:rPr lang="en-US" sz="1800" b="1" dirty="0">
                <a:solidFill>
                  <a:srgbClr val="000000"/>
                </a:solidFill>
                <a:latin typeface="Arial" panose="020B0604020202020204" pitchFamily="34" charset="0"/>
                <a:ea typeface="ＭＳ Ｐゴシック" charset="0"/>
                <a:cs typeface="Arial" panose="020B0604020202020204" pitchFamily="34" charset="0"/>
              </a:rPr>
              <a:t>to positive sodium ion</a:t>
            </a:r>
          </a:p>
        </p:txBody>
      </p:sp>
    </p:spTree>
    <p:extLst>
      <p:ext uri="{BB962C8B-B14F-4D97-AF65-F5344CB8AC3E}">
        <p14:creationId xmlns:p14="http://schemas.microsoft.com/office/powerpoint/2010/main" val="1471449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421374" y="551539"/>
            <a:ext cx="8229600" cy="762000"/>
          </a:xfrm>
        </p:spPr>
        <p:txBody>
          <a:bodyPr>
            <a:noAutofit/>
          </a:bodyPr>
          <a:lstStyle/>
          <a:p>
            <a:pPr eaLnBrk="1" hangingPunct="1"/>
            <a:r>
              <a:rPr lang="en-US" sz="6000" dirty="0"/>
              <a:t>pH</a:t>
            </a:r>
          </a:p>
        </p:txBody>
      </p:sp>
      <p:sp>
        <p:nvSpPr>
          <p:cNvPr id="35849" name="Rectangle 9"/>
          <p:cNvSpPr>
            <a:spLocks noGrp="1" noChangeArrowheads="1"/>
          </p:cNvSpPr>
          <p:nvPr>
            <p:ph type="body" sz="half" idx="2"/>
          </p:nvPr>
        </p:nvSpPr>
        <p:spPr>
          <a:xfrm>
            <a:off x="4572000" y="914400"/>
            <a:ext cx="4343400" cy="5562600"/>
          </a:xfrm>
        </p:spPr>
        <p:txBody>
          <a:bodyPr>
            <a:normAutofit/>
          </a:bodyPr>
          <a:lstStyle/>
          <a:p>
            <a:pPr eaLnBrk="1" hangingPunct="1"/>
            <a:endParaRPr lang="en-US" sz="3000" b="1" dirty="0"/>
          </a:p>
        </p:txBody>
      </p:sp>
      <p:sp>
        <p:nvSpPr>
          <p:cNvPr id="2" name="Content Placeholder 1"/>
          <p:cNvSpPr>
            <a:spLocks noGrp="1"/>
          </p:cNvSpPr>
          <p:nvPr>
            <p:ph sz="half" idx="1"/>
          </p:nvPr>
        </p:nvSpPr>
        <p:spPr>
          <a:xfrm>
            <a:off x="134863" y="1600200"/>
            <a:ext cx="2913877" cy="4525963"/>
          </a:xfrm>
        </p:spPr>
        <p:txBody>
          <a:bodyPr>
            <a:normAutofit fontScale="92500" lnSpcReduction="20000"/>
          </a:bodyPr>
          <a:lstStyle/>
          <a:p>
            <a:pPr marL="0" indent="0">
              <a:buNone/>
            </a:pPr>
            <a:r>
              <a:rPr lang="en-US" sz="3600" dirty="0"/>
              <a:t>Measures the concentration of H</a:t>
            </a:r>
            <a:r>
              <a:rPr lang="en-US" sz="3600" baseline="30000" dirty="0"/>
              <a:t>+</a:t>
            </a:r>
            <a:r>
              <a:rPr lang="en-US" sz="3600" dirty="0"/>
              <a:t> ions in a solution</a:t>
            </a:r>
          </a:p>
          <a:p>
            <a:pPr marL="0" indent="0">
              <a:buNone/>
            </a:pPr>
            <a:endParaRPr lang="en-US" sz="3600" dirty="0"/>
          </a:p>
          <a:p>
            <a:pPr marL="0" indent="0">
              <a:buNone/>
            </a:pPr>
            <a:r>
              <a:rPr lang="en-US" sz="3600" dirty="0"/>
              <a:t>Log scale. Each step is 10X more concentrated than last.</a:t>
            </a:r>
          </a:p>
        </p:txBody>
      </p:sp>
      <p:pic>
        <p:nvPicPr>
          <p:cNvPr id="6" name="Picture 5" descr="02_14_0pHScale-U.jpg"/>
          <p:cNvPicPr>
            <a:picLocks noChangeAspect="1"/>
          </p:cNvPicPr>
          <p:nvPr/>
        </p:nvPicPr>
        <p:blipFill rotWithShape="1">
          <a:blip r:embed="rId3">
            <a:extLst>
              <a:ext uri="{28A0092B-C50C-407E-A947-70E740481C1C}">
                <a14:useLocalDpi xmlns:a14="http://schemas.microsoft.com/office/drawing/2010/main" val="0"/>
              </a:ext>
            </a:extLst>
          </a:blip>
          <a:srcRect b="2675"/>
          <a:stretch/>
        </p:blipFill>
        <p:spPr>
          <a:xfrm>
            <a:off x="2947416" y="186857"/>
            <a:ext cx="5967984" cy="6407573"/>
          </a:xfrm>
          <a:prstGeom prst="rect">
            <a:avLst/>
          </a:prstGeom>
        </p:spPr>
      </p:pic>
      <p:sp>
        <p:nvSpPr>
          <p:cNvPr id="7" name="TextBox 6"/>
          <p:cNvSpPr txBox="1"/>
          <p:nvPr/>
        </p:nvSpPr>
        <p:spPr>
          <a:xfrm>
            <a:off x="7693184" y="1613519"/>
            <a:ext cx="698070"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Acidic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solution</a:t>
            </a:r>
          </a:p>
        </p:txBody>
      </p:sp>
      <p:sp>
        <p:nvSpPr>
          <p:cNvPr id="8" name="TextBox 7"/>
          <p:cNvSpPr txBox="1"/>
          <p:nvPr/>
        </p:nvSpPr>
        <p:spPr>
          <a:xfrm>
            <a:off x="7659030" y="3173918"/>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8177851" y="2979421"/>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 name="TextBox 9"/>
          <p:cNvSpPr txBox="1"/>
          <p:nvPr/>
        </p:nvSpPr>
        <p:spPr>
          <a:xfrm>
            <a:off x="7650566" y="3461787"/>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7938431" y="3529518"/>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8238996" y="3444853"/>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13" name="TextBox 12"/>
          <p:cNvSpPr txBox="1"/>
          <p:nvPr/>
        </p:nvSpPr>
        <p:spPr>
          <a:xfrm>
            <a:off x="8014629" y="2890285"/>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7898452" y="3127588"/>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5" name="TextBox 14"/>
          <p:cNvSpPr txBox="1"/>
          <p:nvPr/>
        </p:nvSpPr>
        <p:spPr>
          <a:xfrm>
            <a:off x="8182084" y="3233422"/>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6" name="TextBox 15"/>
          <p:cNvSpPr txBox="1"/>
          <p:nvPr/>
        </p:nvSpPr>
        <p:spPr>
          <a:xfrm>
            <a:off x="7868817" y="3339256"/>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7" name="TextBox 16"/>
          <p:cNvSpPr txBox="1"/>
          <p:nvPr/>
        </p:nvSpPr>
        <p:spPr>
          <a:xfrm>
            <a:off x="7665616" y="2975189"/>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7640216" y="1087123"/>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9" name="TextBox 18"/>
          <p:cNvSpPr txBox="1"/>
          <p:nvPr/>
        </p:nvSpPr>
        <p:spPr>
          <a:xfrm>
            <a:off x="7919616" y="892389"/>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0" name="TextBox 19"/>
          <p:cNvSpPr txBox="1"/>
          <p:nvPr/>
        </p:nvSpPr>
        <p:spPr>
          <a:xfrm>
            <a:off x="7667498" y="909082"/>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1" name="TextBox 20"/>
          <p:cNvSpPr txBox="1"/>
          <p:nvPr/>
        </p:nvSpPr>
        <p:spPr>
          <a:xfrm>
            <a:off x="7705597" y="1260454"/>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7972297" y="1323952"/>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8099299" y="714353"/>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4" name="TextBox 23"/>
          <p:cNvSpPr txBox="1"/>
          <p:nvPr/>
        </p:nvSpPr>
        <p:spPr>
          <a:xfrm>
            <a:off x="7972297" y="1078416"/>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5" name="TextBox 24"/>
          <p:cNvSpPr txBox="1"/>
          <p:nvPr/>
        </p:nvSpPr>
        <p:spPr>
          <a:xfrm>
            <a:off x="8124697" y="1230816"/>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6" name="TextBox 25"/>
          <p:cNvSpPr txBox="1"/>
          <p:nvPr/>
        </p:nvSpPr>
        <p:spPr>
          <a:xfrm>
            <a:off x="8277097" y="968351"/>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7790264" y="701651"/>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8156685" y="5180749"/>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7968063" y="5646185"/>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7968063" y="5235547"/>
            <a:ext cx="166712" cy="169277"/>
          </a:xfrm>
          <a:prstGeom prst="rect">
            <a:avLst/>
          </a:prstGeom>
          <a:noFill/>
        </p:spPr>
        <p:txBody>
          <a:bodyPr wrap="none" lIns="0" tIns="0" rIns="0" bIns="0" rtlCol="0">
            <a:spAutoFit/>
          </a:bodyPr>
          <a:lstStyle/>
          <a:p>
            <a:pPr algn="ctr" eaLnBrk="0" hangingPunct="0"/>
            <a:r>
              <a:rPr lang="en-US" sz="1100" b="1" dirty="0">
                <a:solidFill>
                  <a:srgbClr val="AD0E1F"/>
                </a:solidFill>
                <a:latin typeface="Arial" panose="020B0604020202020204" pitchFamily="34" charset="0"/>
                <a:ea typeface="ＭＳ Ｐゴシック" charset="0"/>
                <a:cs typeface="Arial" panose="020B0604020202020204" pitchFamily="34" charset="0"/>
              </a:rPr>
              <a:t>H</a:t>
            </a:r>
            <a:r>
              <a:rPr lang="en-US" sz="1100" b="1" baseline="30000" dirty="0">
                <a:solidFill>
                  <a:srgbClr val="AD0E1F"/>
                </a:solidFill>
                <a:latin typeface="Symbol Std"/>
                <a:ea typeface="ＭＳ Ｐゴシック" charset="0"/>
                <a:cs typeface="Symbol Std"/>
              </a:rPr>
              <a:t>+</a:t>
            </a:r>
            <a:endParaRPr lang="en-US" sz="11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31" name="TextBox 30"/>
          <p:cNvSpPr txBox="1"/>
          <p:nvPr/>
        </p:nvSpPr>
        <p:spPr>
          <a:xfrm>
            <a:off x="7919614" y="5426287"/>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8160914" y="5574456"/>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7669846" y="5561757"/>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4" name="TextBox 33"/>
          <p:cNvSpPr txBox="1"/>
          <p:nvPr/>
        </p:nvSpPr>
        <p:spPr>
          <a:xfrm>
            <a:off x="7665615" y="5206148"/>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5" name="TextBox 34"/>
          <p:cNvSpPr txBox="1"/>
          <p:nvPr/>
        </p:nvSpPr>
        <p:spPr>
          <a:xfrm>
            <a:off x="7733351" y="5028350"/>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6" name="TextBox 35"/>
          <p:cNvSpPr txBox="1"/>
          <p:nvPr/>
        </p:nvSpPr>
        <p:spPr>
          <a:xfrm>
            <a:off x="8021218" y="5036816"/>
            <a:ext cx="269304" cy="169277"/>
          </a:xfrm>
          <a:prstGeom prst="rect">
            <a:avLst/>
          </a:prstGeom>
          <a:noFill/>
        </p:spPr>
        <p:txBody>
          <a:bodyPr wrap="none" lIns="0" tIns="0" rIns="0" bIns="0" rtlCol="0">
            <a:spAutoFit/>
          </a:bodyPr>
          <a:lstStyle/>
          <a:p>
            <a:pPr algn="ctr" eaLnBrk="0" hangingPunct="0"/>
            <a:r>
              <a:rPr lang="en-US" sz="1100" b="1" dirty="0">
                <a:solidFill>
                  <a:srgbClr val="000000"/>
                </a:solidFill>
                <a:latin typeface="Arial" panose="020B0604020202020204" pitchFamily="34" charset="0"/>
                <a:ea typeface="ＭＳ Ｐゴシック" charset="0"/>
                <a:cs typeface="Arial" panose="020B0604020202020204" pitchFamily="34" charset="0"/>
              </a:rPr>
              <a:t>OH</a:t>
            </a:r>
            <a:r>
              <a:rPr lang="en-US" sz="1100" b="1" baseline="30000" dirty="0">
                <a:solidFill>
                  <a:srgbClr val="000000"/>
                </a:solidFill>
                <a:latin typeface="Symbol Std"/>
                <a:ea typeface="ＭＳ Ｐゴシック" charset="0"/>
                <a:cs typeface="Symbol Std"/>
              </a:rPr>
              <a:t>−</a:t>
            </a:r>
            <a:endParaRPr lang="en-US" sz="11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37" name="TextBox 36"/>
          <p:cNvSpPr txBox="1"/>
          <p:nvPr/>
        </p:nvSpPr>
        <p:spPr>
          <a:xfrm>
            <a:off x="7699534" y="3829669"/>
            <a:ext cx="698070"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Neutral</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solution</a:t>
            </a:r>
          </a:p>
        </p:txBody>
      </p:sp>
      <p:sp>
        <p:nvSpPr>
          <p:cNvPr id="38" name="TextBox 37"/>
          <p:cNvSpPr txBox="1"/>
          <p:nvPr/>
        </p:nvSpPr>
        <p:spPr>
          <a:xfrm>
            <a:off x="7693184" y="5925169"/>
            <a:ext cx="698070"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Basic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solution</a:t>
            </a:r>
          </a:p>
        </p:txBody>
      </p:sp>
      <p:sp>
        <p:nvSpPr>
          <p:cNvPr id="39" name="TextBox 38"/>
          <p:cNvSpPr txBox="1"/>
          <p:nvPr/>
        </p:nvSpPr>
        <p:spPr>
          <a:xfrm>
            <a:off x="3198404" y="3174156"/>
            <a:ext cx="974137"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NEUTRAL</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a:t>
            </a:r>
            <a:r>
              <a:rPr lang="en-US" sz="1400" b="1"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[OH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a:t>
            </a:r>
          </a:p>
        </p:txBody>
      </p:sp>
      <p:sp>
        <p:nvSpPr>
          <p:cNvPr id="40" name="TextBox 39"/>
          <p:cNvSpPr txBox="1"/>
          <p:nvPr/>
        </p:nvSpPr>
        <p:spPr>
          <a:xfrm rot="16200000">
            <a:off x="2574384" y="1808906"/>
            <a:ext cx="2209489"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Increasingly ACIDIC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(Higher 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concentration)</a:t>
            </a:r>
          </a:p>
        </p:txBody>
      </p:sp>
      <p:sp>
        <p:nvSpPr>
          <p:cNvPr id="41" name="TextBox 40"/>
          <p:cNvSpPr txBox="1"/>
          <p:nvPr/>
        </p:nvSpPr>
        <p:spPr>
          <a:xfrm rot="16200000">
            <a:off x="2517779" y="4825156"/>
            <a:ext cx="2310002"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Increasingly BASIC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(Higher OH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concentration)</a:t>
            </a:r>
          </a:p>
        </p:txBody>
      </p:sp>
      <p:sp>
        <p:nvSpPr>
          <p:cNvPr id="42" name="TextBox 41"/>
          <p:cNvSpPr txBox="1"/>
          <p:nvPr/>
        </p:nvSpPr>
        <p:spPr>
          <a:xfrm>
            <a:off x="4419125" y="178419"/>
            <a:ext cx="743793"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pH scale</a:t>
            </a:r>
          </a:p>
        </p:txBody>
      </p:sp>
      <p:sp>
        <p:nvSpPr>
          <p:cNvPr id="43" name="TextBox 42"/>
          <p:cNvSpPr txBox="1"/>
          <p:nvPr/>
        </p:nvSpPr>
        <p:spPr>
          <a:xfrm>
            <a:off x="4797838" y="673719"/>
            <a:ext cx="1027775"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Battery acid</a:t>
            </a:r>
          </a:p>
        </p:txBody>
      </p:sp>
      <p:sp>
        <p:nvSpPr>
          <p:cNvPr id="44" name="TextBox 43"/>
          <p:cNvSpPr txBox="1"/>
          <p:nvPr/>
        </p:nvSpPr>
        <p:spPr>
          <a:xfrm>
            <a:off x="4797838" y="1213469"/>
            <a:ext cx="1097381" cy="430887"/>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Lemon juice,</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gastric juice</a:t>
            </a:r>
          </a:p>
        </p:txBody>
      </p:sp>
      <p:sp>
        <p:nvSpPr>
          <p:cNvPr id="45" name="TextBox 44"/>
          <p:cNvSpPr txBox="1"/>
          <p:nvPr/>
        </p:nvSpPr>
        <p:spPr>
          <a:xfrm>
            <a:off x="4797838" y="1657969"/>
            <a:ext cx="1104394"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Vinegar, cola</a:t>
            </a:r>
          </a:p>
        </p:txBody>
      </p:sp>
      <p:sp>
        <p:nvSpPr>
          <p:cNvPr id="46" name="TextBox 45"/>
          <p:cNvSpPr txBox="1"/>
          <p:nvPr/>
        </p:nvSpPr>
        <p:spPr>
          <a:xfrm>
            <a:off x="4797838" y="2102469"/>
            <a:ext cx="1102866"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Tomato juice</a:t>
            </a:r>
          </a:p>
        </p:txBody>
      </p:sp>
      <p:sp>
        <p:nvSpPr>
          <p:cNvPr id="47" name="TextBox 46"/>
          <p:cNvSpPr txBox="1"/>
          <p:nvPr/>
        </p:nvSpPr>
        <p:spPr>
          <a:xfrm>
            <a:off x="4797838" y="2712069"/>
            <a:ext cx="859210"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Rainwater</a:t>
            </a:r>
          </a:p>
        </p:txBody>
      </p:sp>
      <p:sp>
        <p:nvSpPr>
          <p:cNvPr id="48" name="TextBox 47"/>
          <p:cNvSpPr txBox="1"/>
          <p:nvPr/>
        </p:nvSpPr>
        <p:spPr>
          <a:xfrm>
            <a:off x="4797838" y="2947019"/>
            <a:ext cx="1102866" cy="430887"/>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Human urine</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Saliva</a:t>
            </a:r>
          </a:p>
        </p:txBody>
      </p:sp>
      <p:sp>
        <p:nvSpPr>
          <p:cNvPr id="49" name="TextBox 48"/>
          <p:cNvSpPr txBox="1"/>
          <p:nvPr/>
        </p:nvSpPr>
        <p:spPr>
          <a:xfrm>
            <a:off x="4797838" y="3378819"/>
            <a:ext cx="1675877" cy="430887"/>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Pure water</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Human blood, tears</a:t>
            </a:r>
          </a:p>
        </p:txBody>
      </p:sp>
      <p:sp>
        <p:nvSpPr>
          <p:cNvPr id="50" name="TextBox 49"/>
          <p:cNvSpPr txBox="1"/>
          <p:nvPr/>
        </p:nvSpPr>
        <p:spPr>
          <a:xfrm>
            <a:off x="4797838" y="3797919"/>
            <a:ext cx="795089"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Seawater</a:t>
            </a:r>
          </a:p>
        </p:txBody>
      </p:sp>
      <p:sp>
        <p:nvSpPr>
          <p:cNvPr id="51" name="TextBox 50"/>
          <p:cNvSpPr txBox="1"/>
          <p:nvPr/>
        </p:nvSpPr>
        <p:spPr>
          <a:xfrm>
            <a:off x="4797838" y="4864719"/>
            <a:ext cx="1449115"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Milk of magnesia</a:t>
            </a:r>
          </a:p>
        </p:txBody>
      </p:sp>
      <p:sp>
        <p:nvSpPr>
          <p:cNvPr id="52" name="TextBox 51"/>
          <p:cNvSpPr txBox="1"/>
          <p:nvPr/>
        </p:nvSpPr>
        <p:spPr>
          <a:xfrm>
            <a:off x="4797838" y="5296519"/>
            <a:ext cx="1769715"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Household ammonia</a:t>
            </a:r>
          </a:p>
        </p:txBody>
      </p:sp>
      <p:sp>
        <p:nvSpPr>
          <p:cNvPr id="53" name="TextBox 52"/>
          <p:cNvSpPr txBox="1"/>
          <p:nvPr/>
        </p:nvSpPr>
        <p:spPr>
          <a:xfrm>
            <a:off x="4797838" y="5747369"/>
            <a:ext cx="1546222"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Household bleach</a:t>
            </a:r>
          </a:p>
        </p:txBody>
      </p:sp>
      <p:sp>
        <p:nvSpPr>
          <p:cNvPr id="54" name="TextBox 53"/>
          <p:cNvSpPr txBox="1"/>
          <p:nvPr/>
        </p:nvSpPr>
        <p:spPr>
          <a:xfrm>
            <a:off x="4797838" y="6202452"/>
            <a:ext cx="1128514" cy="215444"/>
          </a:xfrm>
          <a:prstGeom prst="rect">
            <a:avLst/>
          </a:prstGeom>
          <a:noFill/>
        </p:spPr>
        <p:txBody>
          <a:bodyPr wrap="none" lIns="0" tIns="0" rIns="0" bIns="0" rtlCol="0">
            <a:spAutoFit/>
          </a:bodyPr>
          <a:lstStyle/>
          <a:p>
            <a:pP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Oven cleaner</a:t>
            </a:r>
          </a:p>
        </p:txBody>
      </p:sp>
      <p:sp>
        <p:nvSpPr>
          <p:cNvPr id="55" name="TextBox 54"/>
          <p:cNvSpPr txBox="1"/>
          <p:nvPr/>
        </p:nvSpPr>
        <p:spPr>
          <a:xfrm>
            <a:off x="4443842" y="39431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0</a:t>
            </a:r>
          </a:p>
        </p:txBody>
      </p:sp>
      <p:sp>
        <p:nvSpPr>
          <p:cNvPr id="56" name="TextBox 55"/>
          <p:cNvSpPr txBox="1"/>
          <p:nvPr/>
        </p:nvSpPr>
        <p:spPr>
          <a:xfrm>
            <a:off x="4443842" y="80918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a:t>
            </a:r>
          </a:p>
        </p:txBody>
      </p:sp>
      <p:sp>
        <p:nvSpPr>
          <p:cNvPr id="57" name="TextBox 56"/>
          <p:cNvSpPr txBox="1"/>
          <p:nvPr/>
        </p:nvSpPr>
        <p:spPr>
          <a:xfrm>
            <a:off x="4443842" y="1240987"/>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2</a:t>
            </a:r>
          </a:p>
        </p:txBody>
      </p:sp>
      <p:sp>
        <p:nvSpPr>
          <p:cNvPr id="58" name="TextBox 57"/>
          <p:cNvSpPr txBox="1"/>
          <p:nvPr/>
        </p:nvSpPr>
        <p:spPr>
          <a:xfrm>
            <a:off x="4443842" y="166431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3</a:t>
            </a:r>
          </a:p>
        </p:txBody>
      </p:sp>
      <p:sp>
        <p:nvSpPr>
          <p:cNvPr id="59" name="TextBox 58"/>
          <p:cNvSpPr txBox="1"/>
          <p:nvPr/>
        </p:nvSpPr>
        <p:spPr>
          <a:xfrm>
            <a:off x="4443842" y="209611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4</a:t>
            </a:r>
          </a:p>
        </p:txBody>
      </p:sp>
      <p:sp>
        <p:nvSpPr>
          <p:cNvPr id="60" name="TextBox 59"/>
          <p:cNvSpPr txBox="1"/>
          <p:nvPr/>
        </p:nvSpPr>
        <p:spPr>
          <a:xfrm>
            <a:off x="4443842" y="2536387"/>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5</a:t>
            </a:r>
          </a:p>
        </p:txBody>
      </p:sp>
      <p:sp>
        <p:nvSpPr>
          <p:cNvPr id="61" name="TextBox 60"/>
          <p:cNvSpPr txBox="1"/>
          <p:nvPr/>
        </p:nvSpPr>
        <p:spPr>
          <a:xfrm>
            <a:off x="4443842" y="2951252"/>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6</a:t>
            </a:r>
          </a:p>
        </p:txBody>
      </p:sp>
      <p:sp>
        <p:nvSpPr>
          <p:cNvPr id="62" name="TextBox 61"/>
          <p:cNvSpPr txBox="1"/>
          <p:nvPr/>
        </p:nvSpPr>
        <p:spPr>
          <a:xfrm>
            <a:off x="4443842" y="3383053"/>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7</a:t>
            </a:r>
          </a:p>
        </p:txBody>
      </p:sp>
      <p:sp>
        <p:nvSpPr>
          <p:cNvPr id="63" name="TextBox 62"/>
          <p:cNvSpPr txBox="1"/>
          <p:nvPr/>
        </p:nvSpPr>
        <p:spPr>
          <a:xfrm>
            <a:off x="4443842" y="3814852"/>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8</a:t>
            </a:r>
          </a:p>
        </p:txBody>
      </p:sp>
      <p:sp>
        <p:nvSpPr>
          <p:cNvPr id="64" name="TextBox 63"/>
          <p:cNvSpPr txBox="1"/>
          <p:nvPr/>
        </p:nvSpPr>
        <p:spPr>
          <a:xfrm>
            <a:off x="4443842" y="425511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9</a:t>
            </a:r>
          </a:p>
        </p:txBody>
      </p:sp>
      <p:sp>
        <p:nvSpPr>
          <p:cNvPr id="65" name="TextBox 64"/>
          <p:cNvSpPr txBox="1"/>
          <p:nvPr/>
        </p:nvSpPr>
        <p:spPr>
          <a:xfrm>
            <a:off x="4343992" y="4678453"/>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10</a:t>
            </a:r>
          </a:p>
        </p:txBody>
      </p:sp>
      <p:sp>
        <p:nvSpPr>
          <p:cNvPr id="66" name="TextBox 65"/>
          <p:cNvSpPr txBox="1"/>
          <p:nvPr/>
        </p:nvSpPr>
        <p:spPr>
          <a:xfrm>
            <a:off x="4353898" y="5110253"/>
            <a:ext cx="374459"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11</a:t>
            </a:r>
          </a:p>
        </p:txBody>
      </p:sp>
      <p:sp>
        <p:nvSpPr>
          <p:cNvPr id="67" name="TextBox 66"/>
          <p:cNvSpPr txBox="1"/>
          <p:nvPr/>
        </p:nvSpPr>
        <p:spPr>
          <a:xfrm>
            <a:off x="4343992" y="5533586"/>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12</a:t>
            </a:r>
          </a:p>
        </p:txBody>
      </p:sp>
      <p:sp>
        <p:nvSpPr>
          <p:cNvPr id="68" name="TextBox 67"/>
          <p:cNvSpPr txBox="1"/>
          <p:nvPr/>
        </p:nvSpPr>
        <p:spPr>
          <a:xfrm>
            <a:off x="4343992" y="5965385"/>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13</a:t>
            </a:r>
          </a:p>
        </p:txBody>
      </p:sp>
      <p:sp>
        <p:nvSpPr>
          <p:cNvPr id="69" name="TextBox 68"/>
          <p:cNvSpPr txBox="1"/>
          <p:nvPr/>
        </p:nvSpPr>
        <p:spPr>
          <a:xfrm>
            <a:off x="4343992" y="6397186"/>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14</a:t>
            </a:r>
          </a:p>
        </p:txBody>
      </p:sp>
    </p:spTree>
    <p:extLst>
      <p:ext uri="{BB962C8B-B14F-4D97-AF65-F5344CB8AC3E}">
        <p14:creationId xmlns:p14="http://schemas.microsoft.com/office/powerpoint/2010/main" val="1037107845"/>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457200" y="498065"/>
            <a:ext cx="8229600" cy="762000"/>
          </a:xfrm>
        </p:spPr>
        <p:txBody>
          <a:bodyPr>
            <a:noAutofit/>
          </a:bodyPr>
          <a:lstStyle/>
          <a:p>
            <a:pPr eaLnBrk="1" hangingPunct="1"/>
            <a:r>
              <a:rPr lang="en-US" sz="6000" dirty="0"/>
              <a:t>pH</a:t>
            </a:r>
          </a:p>
        </p:txBody>
      </p:sp>
      <p:sp>
        <p:nvSpPr>
          <p:cNvPr id="3" name="Content Placeholder 2"/>
          <p:cNvSpPr>
            <a:spLocks noGrp="1"/>
          </p:cNvSpPr>
          <p:nvPr>
            <p:ph sz="half" idx="1"/>
          </p:nvPr>
        </p:nvSpPr>
        <p:spPr/>
        <p:txBody>
          <a:bodyPr/>
          <a:lstStyle/>
          <a:p>
            <a:endParaRPr lang="en-US"/>
          </a:p>
        </p:txBody>
      </p:sp>
      <p:pic>
        <p:nvPicPr>
          <p:cNvPr id="70" name="Picture 69" descr="02_14_3pHScale-U.jpg"/>
          <p:cNvPicPr>
            <a:picLocks noChangeAspect="1"/>
          </p:cNvPicPr>
          <p:nvPr/>
        </p:nvPicPr>
        <p:blipFill rotWithShape="1">
          <a:blip r:embed="rId3">
            <a:extLst>
              <a:ext uri="{28A0092B-C50C-407E-A947-70E740481C1C}">
                <a14:useLocalDpi xmlns:a14="http://schemas.microsoft.com/office/drawing/2010/main" val="0"/>
              </a:ext>
            </a:extLst>
          </a:blip>
          <a:srcRect b="6586"/>
          <a:stretch/>
        </p:blipFill>
        <p:spPr>
          <a:xfrm>
            <a:off x="298704" y="2069592"/>
            <a:ext cx="8546592" cy="2539761"/>
          </a:xfrm>
          <a:prstGeom prst="rect">
            <a:avLst/>
          </a:prstGeom>
        </p:spPr>
      </p:pic>
      <p:sp>
        <p:nvSpPr>
          <p:cNvPr id="71" name="TextBox 70"/>
          <p:cNvSpPr txBox="1"/>
          <p:nvPr/>
        </p:nvSpPr>
        <p:spPr>
          <a:xfrm>
            <a:off x="1865252" y="3824422"/>
            <a:ext cx="897519" cy="553998"/>
          </a:xfrm>
          <a:prstGeom prst="rect">
            <a:avLst/>
          </a:prstGeom>
          <a:noFill/>
        </p:spPr>
        <p:txBody>
          <a:bodyPr wrap="none" lIns="0" tIns="0" rIns="0" bIns="0"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Acidic</a:t>
            </a:r>
            <a:br>
              <a:rPr lang="en-US" sz="1800" b="1" dirty="0">
                <a:solidFill>
                  <a:srgbClr val="000000"/>
                </a:solidFill>
                <a:latin typeface="Arial" panose="020B0604020202020204" pitchFamily="34" charset="0"/>
                <a:ea typeface="ＭＳ Ｐゴシック" charset="0"/>
                <a:cs typeface="Arial" panose="020B0604020202020204" pitchFamily="34" charset="0"/>
              </a:rPr>
            </a:br>
            <a:r>
              <a:rPr lang="en-US" sz="1800" b="1" dirty="0">
                <a:solidFill>
                  <a:srgbClr val="000000"/>
                </a:solidFill>
                <a:latin typeface="Arial" panose="020B0604020202020204" pitchFamily="34" charset="0"/>
                <a:ea typeface="ＭＳ Ｐゴシック" charset="0"/>
                <a:cs typeface="Arial" panose="020B0604020202020204" pitchFamily="34" charset="0"/>
              </a:rPr>
              <a:t>solution</a:t>
            </a:r>
          </a:p>
        </p:txBody>
      </p:sp>
      <p:sp>
        <p:nvSpPr>
          <p:cNvPr id="72" name="TextBox 71"/>
          <p:cNvSpPr txBox="1"/>
          <p:nvPr/>
        </p:nvSpPr>
        <p:spPr>
          <a:xfrm>
            <a:off x="4652608" y="2984520"/>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73" name="TextBox 72"/>
          <p:cNvSpPr txBox="1"/>
          <p:nvPr/>
        </p:nvSpPr>
        <p:spPr>
          <a:xfrm>
            <a:off x="5303922" y="2751923"/>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74" name="TextBox 73"/>
          <p:cNvSpPr txBox="1"/>
          <p:nvPr/>
        </p:nvSpPr>
        <p:spPr>
          <a:xfrm>
            <a:off x="4631444" y="3361289"/>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75" name="TextBox 74"/>
          <p:cNvSpPr txBox="1"/>
          <p:nvPr/>
        </p:nvSpPr>
        <p:spPr>
          <a:xfrm>
            <a:off x="5008209" y="3441720"/>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76" name="TextBox 75"/>
          <p:cNvSpPr txBox="1"/>
          <p:nvPr/>
        </p:nvSpPr>
        <p:spPr>
          <a:xfrm>
            <a:off x="5391324" y="3344355"/>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77" name="TextBox 76"/>
          <p:cNvSpPr txBox="1"/>
          <p:nvPr/>
        </p:nvSpPr>
        <p:spPr>
          <a:xfrm>
            <a:off x="5103457" y="2643737"/>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78" name="TextBox 77"/>
          <p:cNvSpPr txBox="1"/>
          <p:nvPr/>
        </p:nvSpPr>
        <p:spPr>
          <a:xfrm>
            <a:off x="4954673" y="2931840"/>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79" name="TextBox 78"/>
          <p:cNvSpPr txBox="1"/>
          <p:nvPr/>
        </p:nvSpPr>
        <p:spPr>
          <a:xfrm>
            <a:off x="5314505" y="3069424"/>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80" name="TextBox 79"/>
          <p:cNvSpPr txBox="1"/>
          <p:nvPr/>
        </p:nvSpPr>
        <p:spPr>
          <a:xfrm>
            <a:off x="4912338" y="3200658"/>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81" name="TextBox 80"/>
          <p:cNvSpPr txBox="1"/>
          <p:nvPr/>
        </p:nvSpPr>
        <p:spPr>
          <a:xfrm>
            <a:off x="4656220" y="2739224"/>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82" name="TextBox 81"/>
          <p:cNvSpPr txBox="1"/>
          <p:nvPr/>
        </p:nvSpPr>
        <p:spPr>
          <a:xfrm>
            <a:off x="1794487" y="3151975"/>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83" name="TextBox 82"/>
          <p:cNvSpPr txBox="1"/>
          <p:nvPr/>
        </p:nvSpPr>
        <p:spPr>
          <a:xfrm>
            <a:off x="2156437" y="2906441"/>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84" name="TextBox 83"/>
          <p:cNvSpPr txBox="1"/>
          <p:nvPr/>
        </p:nvSpPr>
        <p:spPr>
          <a:xfrm>
            <a:off x="1835326" y="2929484"/>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85" name="TextBox 84"/>
          <p:cNvSpPr txBox="1"/>
          <p:nvPr/>
        </p:nvSpPr>
        <p:spPr>
          <a:xfrm>
            <a:off x="1879775" y="3382456"/>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86" name="TextBox 85"/>
          <p:cNvSpPr txBox="1"/>
          <p:nvPr/>
        </p:nvSpPr>
        <p:spPr>
          <a:xfrm>
            <a:off x="2216325" y="3452304"/>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87" name="TextBox 86"/>
          <p:cNvSpPr txBox="1"/>
          <p:nvPr/>
        </p:nvSpPr>
        <p:spPr>
          <a:xfrm>
            <a:off x="2381427" y="2677605"/>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88" name="TextBox 87"/>
          <p:cNvSpPr txBox="1"/>
          <p:nvPr/>
        </p:nvSpPr>
        <p:spPr>
          <a:xfrm>
            <a:off x="2222675" y="3143268"/>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89" name="TextBox 88"/>
          <p:cNvSpPr txBox="1"/>
          <p:nvPr/>
        </p:nvSpPr>
        <p:spPr>
          <a:xfrm>
            <a:off x="2552875" y="3390918"/>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90" name="TextBox 89"/>
          <p:cNvSpPr txBox="1"/>
          <p:nvPr/>
        </p:nvSpPr>
        <p:spPr>
          <a:xfrm>
            <a:off x="2603675" y="3007803"/>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91" name="TextBox 90"/>
          <p:cNvSpPr txBox="1"/>
          <p:nvPr/>
        </p:nvSpPr>
        <p:spPr>
          <a:xfrm>
            <a:off x="2002542" y="2664903"/>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92" name="TextBox 91"/>
          <p:cNvSpPr txBox="1"/>
          <p:nvPr/>
        </p:nvSpPr>
        <p:spPr>
          <a:xfrm>
            <a:off x="7975156" y="2870451"/>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3" name="TextBox 92"/>
          <p:cNvSpPr txBox="1"/>
          <p:nvPr/>
        </p:nvSpPr>
        <p:spPr>
          <a:xfrm>
            <a:off x="7723891" y="3469237"/>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94" name="TextBox 93"/>
          <p:cNvSpPr txBox="1"/>
          <p:nvPr/>
        </p:nvSpPr>
        <p:spPr>
          <a:xfrm>
            <a:off x="7730241" y="2937949"/>
            <a:ext cx="218008" cy="215444"/>
          </a:xfrm>
          <a:prstGeom prst="rect">
            <a:avLst/>
          </a:prstGeom>
          <a:noFill/>
        </p:spPr>
        <p:txBody>
          <a:bodyPr wrap="none" lIns="0" tIns="0" rIns="0" bIns="0" rtlCol="0">
            <a:spAutoFit/>
          </a:bodyPr>
          <a:lstStyle/>
          <a:p>
            <a:pPr algn="ctr" eaLnBrk="0" hangingPunct="0"/>
            <a:r>
              <a:rPr lang="en-US" sz="1400" b="1" dirty="0">
                <a:solidFill>
                  <a:srgbClr val="AD0E1F"/>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AD0E1F"/>
                </a:solidFill>
                <a:latin typeface="Symbol Std"/>
                <a:ea typeface="ＭＳ Ｐゴシック" charset="0"/>
                <a:cs typeface="Symbol Std"/>
              </a:rPr>
              <a:t>+</a:t>
            </a:r>
            <a:endParaRPr lang="en-US" sz="1400" b="1" dirty="0">
              <a:solidFill>
                <a:srgbClr val="AD0E1F"/>
              </a:solidFill>
              <a:latin typeface="Arial" panose="020B0604020202020204" pitchFamily="34" charset="0"/>
              <a:ea typeface="ＭＳ Ｐゴシック" charset="0"/>
              <a:cs typeface="Arial" panose="020B0604020202020204" pitchFamily="34" charset="0"/>
            </a:endParaRPr>
          </a:p>
        </p:txBody>
      </p:sp>
      <p:sp>
        <p:nvSpPr>
          <p:cNvPr id="95" name="TextBox 94"/>
          <p:cNvSpPr txBox="1"/>
          <p:nvPr/>
        </p:nvSpPr>
        <p:spPr>
          <a:xfrm>
            <a:off x="7668235" y="3179489"/>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6" name="TextBox 95"/>
          <p:cNvSpPr txBox="1"/>
          <p:nvPr/>
        </p:nvSpPr>
        <p:spPr>
          <a:xfrm>
            <a:off x="7966685" y="3365758"/>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7" name="TextBox 96"/>
          <p:cNvSpPr txBox="1"/>
          <p:nvPr/>
        </p:nvSpPr>
        <p:spPr>
          <a:xfrm>
            <a:off x="7335917" y="3353059"/>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8" name="TextBox 97"/>
          <p:cNvSpPr txBox="1"/>
          <p:nvPr/>
        </p:nvSpPr>
        <p:spPr>
          <a:xfrm>
            <a:off x="7338036" y="2895850"/>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9" name="TextBox 98"/>
          <p:cNvSpPr txBox="1"/>
          <p:nvPr/>
        </p:nvSpPr>
        <p:spPr>
          <a:xfrm>
            <a:off x="7431172" y="2679952"/>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0" name="TextBox 99"/>
          <p:cNvSpPr txBox="1"/>
          <p:nvPr/>
        </p:nvSpPr>
        <p:spPr>
          <a:xfrm>
            <a:off x="7795239" y="2694768"/>
            <a:ext cx="335015"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OH</a:t>
            </a:r>
            <a:r>
              <a:rPr lang="en-US" sz="1400" b="1" baseline="30000" dirty="0">
                <a:solidFill>
                  <a:srgbClr val="000000"/>
                </a:solidFill>
                <a:latin typeface="Symbol Std"/>
                <a:ea typeface="ＭＳ Ｐゴシック" charset="0"/>
                <a:cs typeface="Symbol Std"/>
              </a:rPr>
              <a:t>−</a:t>
            </a: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01" name="TextBox 100"/>
          <p:cNvSpPr txBox="1"/>
          <p:nvPr/>
        </p:nvSpPr>
        <p:spPr>
          <a:xfrm>
            <a:off x="4691002" y="3824422"/>
            <a:ext cx="897519" cy="553998"/>
          </a:xfrm>
          <a:prstGeom prst="rect">
            <a:avLst/>
          </a:prstGeom>
          <a:noFill/>
        </p:spPr>
        <p:txBody>
          <a:bodyPr wrap="none" lIns="0" tIns="0" rIns="0" bIns="0"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Neutral</a:t>
            </a:r>
            <a:br>
              <a:rPr lang="en-US" sz="1800" b="1" dirty="0">
                <a:solidFill>
                  <a:srgbClr val="000000"/>
                </a:solidFill>
                <a:latin typeface="Arial" panose="020B0604020202020204" pitchFamily="34" charset="0"/>
                <a:ea typeface="ＭＳ Ｐゴシック" charset="0"/>
                <a:cs typeface="Arial" panose="020B0604020202020204" pitchFamily="34" charset="0"/>
              </a:rPr>
            </a:br>
            <a:r>
              <a:rPr lang="en-US" sz="1800" b="1" dirty="0">
                <a:solidFill>
                  <a:srgbClr val="000000"/>
                </a:solidFill>
                <a:latin typeface="Arial" panose="020B0604020202020204" pitchFamily="34" charset="0"/>
                <a:ea typeface="ＭＳ Ｐゴシック" charset="0"/>
                <a:cs typeface="Arial" panose="020B0604020202020204" pitchFamily="34" charset="0"/>
              </a:rPr>
              <a:t>solution</a:t>
            </a:r>
          </a:p>
        </p:txBody>
      </p:sp>
      <p:sp>
        <p:nvSpPr>
          <p:cNvPr id="102" name="TextBox 101"/>
          <p:cNvSpPr txBox="1"/>
          <p:nvPr/>
        </p:nvSpPr>
        <p:spPr>
          <a:xfrm>
            <a:off x="7389752" y="3811722"/>
            <a:ext cx="897519" cy="553998"/>
          </a:xfrm>
          <a:prstGeom prst="rect">
            <a:avLst/>
          </a:prstGeom>
          <a:noFill/>
        </p:spPr>
        <p:txBody>
          <a:bodyPr wrap="none" lIns="0" tIns="0" rIns="0" bIns="0" rtlCol="0">
            <a:spAutoFit/>
          </a:bodyPr>
          <a:lstStyle/>
          <a:p>
            <a:pPr algn="ctr" eaLnBrk="0" hangingPunct="0"/>
            <a:r>
              <a:rPr lang="en-US" sz="1800" b="1" dirty="0">
                <a:solidFill>
                  <a:srgbClr val="000000"/>
                </a:solidFill>
                <a:latin typeface="Arial" panose="020B0604020202020204" pitchFamily="34" charset="0"/>
                <a:ea typeface="ＭＳ Ｐゴシック" charset="0"/>
                <a:cs typeface="Arial" panose="020B0604020202020204" pitchFamily="34" charset="0"/>
              </a:rPr>
              <a:t>Basic</a:t>
            </a:r>
            <a:br>
              <a:rPr lang="en-US" sz="1800" b="1" dirty="0">
                <a:solidFill>
                  <a:srgbClr val="000000"/>
                </a:solidFill>
                <a:latin typeface="Arial" panose="020B0604020202020204" pitchFamily="34" charset="0"/>
                <a:ea typeface="ＭＳ Ｐゴシック" charset="0"/>
                <a:cs typeface="Arial" panose="020B0604020202020204" pitchFamily="34" charset="0"/>
              </a:rPr>
            </a:br>
            <a:r>
              <a:rPr lang="en-US" sz="1800" b="1" dirty="0">
                <a:solidFill>
                  <a:srgbClr val="000000"/>
                </a:solidFill>
                <a:latin typeface="Arial" panose="020B0604020202020204" pitchFamily="34" charset="0"/>
                <a:ea typeface="ＭＳ Ｐゴシック" charset="0"/>
                <a:cs typeface="Arial" panose="020B0604020202020204" pitchFamily="34" charset="0"/>
              </a:rPr>
              <a:t>solution</a:t>
            </a:r>
          </a:p>
        </p:txBody>
      </p:sp>
      <p:sp>
        <p:nvSpPr>
          <p:cNvPr id="103" name="Rectangle 4"/>
          <p:cNvSpPr txBox="1">
            <a:spLocks noChangeArrowheads="1"/>
          </p:cNvSpPr>
          <p:nvPr/>
        </p:nvSpPr>
        <p:spPr>
          <a:xfrm>
            <a:off x="1794486" y="4677548"/>
            <a:ext cx="7169765"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200" dirty="0"/>
              <a:t>pH=2		pH=7           pH=12.5 		</a:t>
            </a:r>
          </a:p>
        </p:txBody>
      </p:sp>
    </p:spTree>
    <p:extLst>
      <p:ext uri="{BB962C8B-B14F-4D97-AF65-F5344CB8AC3E}">
        <p14:creationId xmlns:p14="http://schemas.microsoft.com/office/powerpoint/2010/main" val="2141525868"/>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02_14_0pHScale-U.jpg"/>
          <p:cNvPicPr>
            <a:picLocks noChangeAspect="1"/>
          </p:cNvPicPr>
          <p:nvPr/>
        </p:nvPicPr>
        <p:blipFill rotWithShape="1">
          <a:blip r:embed="rId2">
            <a:extLst>
              <a:ext uri="{28A0092B-C50C-407E-A947-70E740481C1C}">
                <a14:useLocalDpi xmlns:a14="http://schemas.microsoft.com/office/drawing/2010/main" val="0"/>
              </a:ext>
            </a:extLst>
          </a:blip>
          <a:srcRect r="68994" b="2675"/>
          <a:stretch/>
        </p:blipFill>
        <p:spPr>
          <a:xfrm>
            <a:off x="6612547" y="260774"/>
            <a:ext cx="1850422" cy="6407573"/>
          </a:xfrm>
          <a:prstGeom prst="rect">
            <a:avLst/>
          </a:prstGeom>
        </p:spPr>
      </p:pic>
      <p:sp>
        <p:nvSpPr>
          <p:cNvPr id="2" name="Title 1"/>
          <p:cNvSpPr>
            <a:spLocks noGrp="1"/>
          </p:cNvSpPr>
          <p:nvPr>
            <p:ph type="title"/>
          </p:nvPr>
        </p:nvSpPr>
        <p:spPr/>
        <p:txBody>
          <a:bodyPr/>
          <a:lstStyle/>
          <a:p>
            <a:r>
              <a:rPr lang="en-US" dirty="0"/>
              <a:t>How much more acidic?</a:t>
            </a:r>
          </a:p>
        </p:txBody>
      </p:sp>
      <p:sp>
        <p:nvSpPr>
          <p:cNvPr id="3" name="Content Placeholder 2"/>
          <p:cNvSpPr>
            <a:spLocks noGrp="1"/>
          </p:cNvSpPr>
          <p:nvPr>
            <p:ph sz="half" idx="1"/>
          </p:nvPr>
        </p:nvSpPr>
        <p:spPr>
          <a:xfrm>
            <a:off x="457199" y="1600200"/>
            <a:ext cx="6155347" cy="4525963"/>
          </a:xfrm>
        </p:spPr>
        <p:txBody>
          <a:bodyPr/>
          <a:lstStyle/>
          <a:p>
            <a:r>
              <a:rPr lang="en-US" dirty="0"/>
              <a:t>Lemon juice is pH 2</a:t>
            </a:r>
          </a:p>
          <a:p>
            <a:r>
              <a:rPr lang="en-US" dirty="0"/>
              <a:t>Water is pH 7</a:t>
            </a:r>
          </a:p>
          <a:p>
            <a:r>
              <a:rPr lang="en-US" dirty="0"/>
              <a:t>How much more acidic is lemon juice than water?</a:t>
            </a:r>
          </a:p>
          <a:p>
            <a:r>
              <a:rPr lang="en-US" dirty="0"/>
              <a:t>Count the steps on the scale = 5 steps</a:t>
            </a:r>
          </a:p>
          <a:p>
            <a:r>
              <a:rPr lang="en-US" dirty="0"/>
              <a:t>Lemon juice is 10</a:t>
            </a:r>
            <a:r>
              <a:rPr lang="en-US" baseline="30000" dirty="0"/>
              <a:t>5</a:t>
            </a:r>
            <a:r>
              <a:rPr lang="en-US" dirty="0"/>
              <a:t> more acidic than water </a:t>
            </a:r>
            <a:r>
              <a:rPr lang="en-US"/>
              <a:t>or 100,000 </a:t>
            </a:r>
            <a:r>
              <a:rPr lang="en-US" dirty="0"/>
              <a:t>times more acidic.</a:t>
            </a:r>
          </a:p>
          <a:p>
            <a:endParaRPr lang="en-US" dirty="0"/>
          </a:p>
        </p:txBody>
      </p:sp>
      <p:sp>
        <p:nvSpPr>
          <p:cNvPr id="5" name="TextBox 4"/>
          <p:cNvSpPr txBox="1"/>
          <p:nvPr/>
        </p:nvSpPr>
        <p:spPr>
          <a:xfrm>
            <a:off x="6863535" y="3248073"/>
            <a:ext cx="974137"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NEUTRAL</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a:t>
            </a:r>
            <a:r>
              <a:rPr lang="en-US" sz="1400" b="1"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[OH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a:t>
            </a:r>
          </a:p>
        </p:txBody>
      </p:sp>
      <p:sp>
        <p:nvSpPr>
          <p:cNvPr id="6" name="TextBox 5"/>
          <p:cNvSpPr txBox="1"/>
          <p:nvPr/>
        </p:nvSpPr>
        <p:spPr>
          <a:xfrm rot="16200000">
            <a:off x="6239515" y="1882823"/>
            <a:ext cx="2209489"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Increasingly ACIDIC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(Higher 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concentration)</a:t>
            </a:r>
          </a:p>
        </p:txBody>
      </p:sp>
      <p:sp>
        <p:nvSpPr>
          <p:cNvPr id="7" name="TextBox 6"/>
          <p:cNvSpPr txBox="1"/>
          <p:nvPr/>
        </p:nvSpPr>
        <p:spPr>
          <a:xfrm rot="16200000">
            <a:off x="6182910" y="4899073"/>
            <a:ext cx="2310002"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Increasingly BASIC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(Higher OH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concentration)</a:t>
            </a:r>
          </a:p>
        </p:txBody>
      </p:sp>
      <p:sp>
        <p:nvSpPr>
          <p:cNvPr id="8" name="TextBox 7"/>
          <p:cNvSpPr txBox="1"/>
          <p:nvPr/>
        </p:nvSpPr>
        <p:spPr>
          <a:xfrm>
            <a:off x="8084256" y="252336"/>
            <a:ext cx="743793"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pH scale</a:t>
            </a:r>
          </a:p>
        </p:txBody>
      </p:sp>
      <p:sp>
        <p:nvSpPr>
          <p:cNvPr id="21" name="TextBox 20"/>
          <p:cNvSpPr txBox="1"/>
          <p:nvPr/>
        </p:nvSpPr>
        <p:spPr>
          <a:xfrm>
            <a:off x="8108973" y="4682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0</a:t>
            </a:r>
          </a:p>
        </p:txBody>
      </p:sp>
      <p:sp>
        <p:nvSpPr>
          <p:cNvPr id="22" name="TextBox 21"/>
          <p:cNvSpPr txBox="1"/>
          <p:nvPr/>
        </p:nvSpPr>
        <p:spPr>
          <a:xfrm>
            <a:off x="8108973" y="883103"/>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a:t>
            </a:r>
          </a:p>
        </p:txBody>
      </p:sp>
      <p:sp>
        <p:nvSpPr>
          <p:cNvPr id="23" name="TextBox 22"/>
          <p:cNvSpPr txBox="1"/>
          <p:nvPr/>
        </p:nvSpPr>
        <p:spPr>
          <a:xfrm>
            <a:off x="8108973" y="1314904"/>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2</a:t>
            </a:r>
          </a:p>
        </p:txBody>
      </p:sp>
      <p:sp>
        <p:nvSpPr>
          <p:cNvPr id="24" name="TextBox 23"/>
          <p:cNvSpPr txBox="1"/>
          <p:nvPr/>
        </p:nvSpPr>
        <p:spPr>
          <a:xfrm>
            <a:off x="8108973" y="17382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3</a:t>
            </a:r>
          </a:p>
        </p:txBody>
      </p:sp>
      <p:sp>
        <p:nvSpPr>
          <p:cNvPr id="25" name="TextBox 24"/>
          <p:cNvSpPr txBox="1"/>
          <p:nvPr/>
        </p:nvSpPr>
        <p:spPr>
          <a:xfrm>
            <a:off x="8108973" y="21700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4</a:t>
            </a:r>
          </a:p>
        </p:txBody>
      </p:sp>
      <p:sp>
        <p:nvSpPr>
          <p:cNvPr id="26" name="TextBox 25"/>
          <p:cNvSpPr txBox="1"/>
          <p:nvPr/>
        </p:nvSpPr>
        <p:spPr>
          <a:xfrm>
            <a:off x="8108973" y="2610304"/>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5</a:t>
            </a:r>
          </a:p>
        </p:txBody>
      </p:sp>
      <p:sp>
        <p:nvSpPr>
          <p:cNvPr id="27" name="TextBox 26"/>
          <p:cNvSpPr txBox="1"/>
          <p:nvPr/>
        </p:nvSpPr>
        <p:spPr>
          <a:xfrm>
            <a:off x="8108973" y="302516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6</a:t>
            </a:r>
          </a:p>
        </p:txBody>
      </p:sp>
      <p:sp>
        <p:nvSpPr>
          <p:cNvPr id="28" name="TextBox 27"/>
          <p:cNvSpPr txBox="1"/>
          <p:nvPr/>
        </p:nvSpPr>
        <p:spPr>
          <a:xfrm>
            <a:off x="8108973" y="3456970"/>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7</a:t>
            </a:r>
          </a:p>
        </p:txBody>
      </p:sp>
      <p:sp>
        <p:nvSpPr>
          <p:cNvPr id="29" name="TextBox 28"/>
          <p:cNvSpPr txBox="1"/>
          <p:nvPr/>
        </p:nvSpPr>
        <p:spPr>
          <a:xfrm>
            <a:off x="8108973" y="388876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8</a:t>
            </a:r>
          </a:p>
        </p:txBody>
      </p:sp>
      <p:sp>
        <p:nvSpPr>
          <p:cNvPr id="30" name="TextBox 29"/>
          <p:cNvSpPr txBox="1"/>
          <p:nvPr/>
        </p:nvSpPr>
        <p:spPr>
          <a:xfrm>
            <a:off x="8108973" y="43290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9</a:t>
            </a:r>
          </a:p>
        </p:txBody>
      </p:sp>
      <p:sp>
        <p:nvSpPr>
          <p:cNvPr id="31" name="TextBox 30"/>
          <p:cNvSpPr txBox="1"/>
          <p:nvPr/>
        </p:nvSpPr>
        <p:spPr>
          <a:xfrm>
            <a:off x="8009123" y="4752370"/>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10</a:t>
            </a:r>
          </a:p>
        </p:txBody>
      </p:sp>
      <p:sp>
        <p:nvSpPr>
          <p:cNvPr id="32" name="TextBox 31"/>
          <p:cNvSpPr txBox="1"/>
          <p:nvPr/>
        </p:nvSpPr>
        <p:spPr>
          <a:xfrm>
            <a:off x="8019029" y="5184170"/>
            <a:ext cx="374459"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11</a:t>
            </a:r>
          </a:p>
        </p:txBody>
      </p:sp>
      <p:sp>
        <p:nvSpPr>
          <p:cNvPr id="33" name="TextBox 32"/>
          <p:cNvSpPr txBox="1"/>
          <p:nvPr/>
        </p:nvSpPr>
        <p:spPr>
          <a:xfrm>
            <a:off x="8009123" y="5607503"/>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12</a:t>
            </a:r>
          </a:p>
        </p:txBody>
      </p:sp>
      <p:sp>
        <p:nvSpPr>
          <p:cNvPr id="34" name="TextBox 33"/>
          <p:cNvSpPr txBox="1"/>
          <p:nvPr/>
        </p:nvSpPr>
        <p:spPr>
          <a:xfrm>
            <a:off x="8009123" y="6039302"/>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13</a:t>
            </a:r>
          </a:p>
        </p:txBody>
      </p:sp>
      <p:sp>
        <p:nvSpPr>
          <p:cNvPr id="35" name="TextBox 34"/>
          <p:cNvSpPr txBox="1"/>
          <p:nvPr/>
        </p:nvSpPr>
        <p:spPr>
          <a:xfrm>
            <a:off x="8009123" y="6471103"/>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14</a:t>
            </a:r>
          </a:p>
        </p:txBody>
      </p:sp>
    </p:spTree>
    <p:extLst>
      <p:ext uri="{BB962C8B-B14F-4D97-AF65-F5344CB8AC3E}">
        <p14:creationId xmlns:p14="http://schemas.microsoft.com/office/powerpoint/2010/main" val="199306710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life is tied to the chemical water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776" y="1600200"/>
            <a:ext cx="6948448" cy="4876800"/>
          </a:xfrm>
          <a:prstGeom prst="rect">
            <a:avLst/>
          </a:prstGeom>
        </p:spPr>
      </p:pic>
    </p:spTree>
    <p:extLst>
      <p:ext uri="{BB962C8B-B14F-4D97-AF65-F5344CB8AC3E}">
        <p14:creationId xmlns:p14="http://schemas.microsoft.com/office/powerpoint/2010/main" val="209438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02_14_0pHScale-U.jpg"/>
          <p:cNvPicPr>
            <a:picLocks noChangeAspect="1"/>
          </p:cNvPicPr>
          <p:nvPr/>
        </p:nvPicPr>
        <p:blipFill rotWithShape="1">
          <a:blip r:embed="rId3">
            <a:extLst>
              <a:ext uri="{28A0092B-C50C-407E-A947-70E740481C1C}">
                <a14:useLocalDpi xmlns:a14="http://schemas.microsoft.com/office/drawing/2010/main" val="0"/>
              </a:ext>
            </a:extLst>
          </a:blip>
          <a:srcRect r="68994" b="2675"/>
          <a:stretch/>
        </p:blipFill>
        <p:spPr>
          <a:xfrm>
            <a:off x="6612547" y="260774"/>
            <a:ext cx="1850422" cy="6407573"/>
          </a:xfrm>
          <a:prstGeom prst="rect">
            <a:avLst/>
          </a:prstGeom>
        </p:spPr>
      </p:pic>
      <p:sp>
        <p:nvSpPr>
          <p:cNvPr id="2" name="Title 1"/>
          <p:cNvSpPr>
            <a:spLocks noGrp="1"/>
          </p:cNvSpPr>
          <p:nvPr>
            <p:ph type="title"/>
          </p:nvPr>
        </p:nvSpPr>
        <p:spPr>
          <a:xfrm>
            <a:off x="457199" y="311603"/>
            <a:ext cx="8229600" cy="1143000"/>
          </a:xfrm>
        </p:spPr>
        <p:txBody>
          <a:bodyPr/>
          <a:lstStyle/>
          <a:p>
            <a:r>
              <a:rPr lang="en-US"/>
              <a:t>Your turn…</a:t>
            </a:r>
            <a:endParaRPr lang="en-US" dirty="0"/>
          </a:p>
        </p:txBody>
      </p:sp>
      <p:sp>
        <p:nvSpPr>
          <p:cNvPr id="3" name="Content Placeholder 2"/>
          <p:cNvSpPr>
            <a:spLocks noGrp="1"/>
          </p:cNvSpPr>
          <p:nvPr>
            <p:ph sz="half" idx="1"/>
          </p:nvPr>
        </p:nvSpPr>
        <p:spPr>
          <a:xfrm>
            <a:off x="457199" y="1600200"/>
            <a:ext cx="6155347" cy="4525963"/>
          </a:xfrm>
        </p:spPr>
        <p:txBody>
          <a:bodyPr/>
          <a:lstStyle/>
          <a:p>
            <a:r>
              <a:rPr lang="en-US" dirty="0"/>
              <a:t>Tomato juice is pH 4</a:t>
            </a:r>
          </a:p>
          <a:p>
            <a:r>
              <a:rPr lang="en-US" dirty="0"/>
              <a:t>Seawater is pH 8</a:t>
            </a:r>
          </a:p>
          <a:p>
            <a:pPr marL="0" indent="0">
              <a:buNone/>
            </a:pPr>
            <a:r>
              <a:rPr lang="en-US" sz="3600" dirty="0"/>
              <a:t>How much more acidic is tomato juice than sea water?</a:t>
            </a:r>
          </a:p>
        </p:txBody>
      </p:sp>
      <p:sp>
        <p:nvSpPr>
          <p:cNvPr id="5" name="TextBox 4"/>
          <p:cNvSpPr txBox="1"/>
          <p:nvPr/>
        </p:nvSpPr>
        <p:spPr>
          <a:xfrm>
            <a:off x="6863535" y="3248073"/>
            <a:ext cx="974137"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NEUTRAL</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a:t>
            </a:r>
            <a:r>
              <a:rPr lang="en-US" sz="1400" b="1"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[OH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a:t>
            </a:r>
          </a:p>
        </p:txBody>
      </p:sp>
      <p:sp>
        <p:nvSpPr>
          <p:cNvPr id="6" name="TextBox 5"/>
          <p:cNvSpPr txBox="1"/>
          <p:nvPr/>
        </p:nvSpPr>
        <p:spPr>
          <a:xfrm rot="16200000">
            <a:off x="6239515" y="1882823"/>
            <a:ext cx="2209489"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Increasingly ACIDIC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(Higher 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concentration)</a:t>
            </a:r>
          </a:p>
        </p:txBody>
      </p:sp>
      <p:sp>
        <p:nvSpPr>
          <p:cNvPr id="7" name="TextBox 6"/>
          <p:cNvSpPr txBox="1"/>
          <p:nvPr/>
        </p:nvSpPr>
        <p:spPr>
          <a:xfrm rot="16200000">
            <a:off x="6182910" y="4899073"/>
            <a:ext cx="2310002" cy="430887"/>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Increasingly BASIC</a:t>
            </a:r>
            <a:br>
              <a:rPr lang="en-US" sz="1400" b="1" dirty="0">
                <a:solidFill>
                  <a:srgbClr val="000000"/>
                </a:solidFill>
                <a:latin typeface="Arial" panose="020B0604020202020204" pitchFamily="34" charset="0"/>
                <a:ea typeface="ＭＳ Ｐゴシック" charset="0"/>
                <a:cs typeface="Arial" panose="020B0604020202020204" pitchFamily="34" charset="0"/>
              </a:rPr>
            </a:br>
            <a:r>
              <a:rPr lang="en-US" sz="1400" b="1" dirty="0">
                <a:solidFill>
                  <a:srgbClr val="000000"/>
                </a:solidFill>
                <a:latin typeface="Arial" panose="020B0604020202020204" pitchFamily="34" charset="0"/>
                <a:ea typeface="ＭＳ Ｐゴシック" charset="0"/>
                <a:cs typeface="Arial" panose="020B0604020202020204" pitchFamily="34" charset="0"/>
              </a:rPr>
              <a:t>(Higher OH</a:t>
            </a:r>
            <a:r>
              <a:rPr lang="en-US" sz="1400" b="1" baseline="30000" dirty="0">
                <a:solidFill>
                  <a:srgbClr val="000000"/>
                </a:solidFill>
                <a:latin typeface="Symbol Std"/>
                <a:ea typeface="ＭＳ Ｐゴシック" charset="0"/>
                <a:cs typeface="Symbol Std"/>
              </a:rPr>
              <a:t>−</a:t>
            </a:r>
            <a:r>
              <a:rPr lang="en-US" sz="1400" b="1" dirty="0">
                <a:solidFill>
                  <a:srgbClr val="000000"/>
                </a:solidFill>
                <a:latin typeface="Arial" panose="020B0604020202020204" pitchFamily="34" charset="0"/>
                <a:ea typeface="ＭＳ Ｐゴシック" charset="0"/>
                <a:cs typeface="Arial" panose="020B0604020202020204" pitchFamily="34" charset="0"/>
              </a:rPr>
              <a:t> concentration)</a:t>
            </a:r>
          </a:p>
        </p:txBody>
      </p:sp>
      <p:sp>
        <p:nvSpPr>
          <p:cNvPr id="8" name="TextBox 7"/>
          <p:cNvSpPr txBox="1"/>
          <p:nvPr/>
        </p:nvSpPr>
        <p:spPr>
          <a:xfrm>
            <a:off x="8084256" y="252336"/>
            <a:ext cx="743793" cy="215444"/>
          </a:xfrm>
          <a:prstGeom prst="rect">
            <a:avLst/>
          </a:prstGeom>
          <a:noFill/>
        </p:spPr>
        <p:txBody>
          <a:bodyPr wrap="none" lIns="0" tIns="0" rIns="0" bIns="0" rtlCol="0">
            <a:spAutoFit/>
          </a:bodyPr>
          <a:lstStyle/>
          <a:p>
            <a:pPr algn="ct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pH scale</a:t>
            </a:r>
          </a:p>
        </p:txBody>
      </p:sp>
      <p:sp>
        <p:nvSpPr>
          <p:cNvPr id="21" name="TextBox 20"/>
          <p:cNvSpPr txBox="1"/>
          <p:nvPr/>
        </p:nvSpPr>
        <p:spPr>
          <a:xfrm>
            <a:off x="8108973" y="4682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0</a:t>
            </a:r>
          </a:p>
        </p:txBody>
      </p:sp>
      <p:sp>
        <p:nvSpPr>
          <p:cNvPr id="22" name="TextBox 21"/>
          <p:cNvSpPr txBox="1"/>
          <p:nvPr/>
        </p:nvSpPr>
        <p:spPr>
          <a:xfrm>
            <a:off x="8108973" y="883103"/>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a:t>
            </a:r>
          </a:p>
        </p:txBody>
      </p:sp>
      <p:sp>
        <p:nvSpPr>
          <p:cNvPr id="23" name="TextBox 22"/>
          <p:cNvSpPr txBox="1"/>
          <p:nvPr/>
        </p:nvSpPr>
        <p:spPr>
          <a:xfrm>
            <a:off x="8108973" y="1314904"/>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2</a:t>
            </a:r>
          </a:p>
        </p:txBody>
      </p:sp>
      <p:sp>
        <p:nvSpPr>
          <p:cNvPr id="24" name="TextBox 23"/>
          <p:cNvSpPr txBox="1"/>
          <p:nvPr/>
        </p:nvSpPr>
        <p:spPr>
          <a:xfrm>
            <a:off x="8108973" y="17382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3</a:t>
            </a:r>
          </a:p>
        </p:txBody>
      </p:sp>
      <p:sp>
        <p:nvSpPr>
          <p:cNvPr id="25" name="TextBox 24"/>
          <p:cNvSpPr txBox="1"/>
          <p:nvPr/>
        </p:nvSpPr>
        <p:spPr>
          <a:xfrm>
            <a:off x="8108973" y="21700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4</a:t>
            </a:r>
          </a:p>
        </p:txBody>
      </p:sp>
      <p:sp>
        <p:nvSpPr>
          <p:cNvPr id="26" name="TextBox 25"/>
          <p:cNvSpPr txBox="1"/>
          <p:nvPr/>
        </p:nvSpPr>
        <p:spPr>
          <a:xfrm>
            <a:off x="8108973" y="2610304"/>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5</a:t>
            </a:r>
          </a:p>
        </p:txBody>
      </p:sp>
      <p:sp>
        <p:nvSpPr>
          <p:cNvPr id="27" name="TextBox 26"/>
          <p:cNvSpPr txBox="1"/>
          <p:nvPr/>
        </p:nvSpPr>
        <p:spPr>
          <a:xfrm>
            <a:off x="8108973" y="302516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6</a:t>
            </a:r>
          </a:p>
        </p:txBody>
      </p:sp>
      <p:sp>
        <p:nvSpPr>
          <p:cNvPr id="28" name="TextBox 27"/>
          <p:cNvSpPr txBox="1"/>
          <p:nvPr/>
        </p:nvSpPr>
        <p:spPr>
          <a:xfrm>
            <a:off x="8108973" y="3456970"/>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7</a:t>
            </a:r>
          </a:p>
        </p:txBody>
      </p:sp>
      <p:sp>
        <p:nvSpPr>
          <p:cNvPr id="29" name="TextBox 28"/>
          <p:cNvSpPr txBox="1"/>
          <p:nvPr/>
        </p:nvSpPr>
        <p:spPr>
          <a:xfrm>
            <a:off x="8108973" y="3888769"/>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8</a:t>
            </a:r>
          </a:p>
        </p:txBody>
      </p:sp>
      <p:sp>
        <p:nvSpPr>
          <p:cNvPr id="30" name="TextBox 29"/>
          <p:cNvSpPr txBox="1"/>
          <p:nvPr/>
        </p:nvSpPr>
        <p:spPr>
          <a:xfrm>
            <a:off x="8108973" y="4329036"/>
            <a:ext cx="28451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9</a:t>
            </a:r>
          </a:p>
        </p:txBody>
      </p:sp>
      <p:sp>
        <p:nvSpPr>
          <p:cNvPr id="31" name="TextBox 30"/>
          <p:cNvSpPr txBox="1"/>
          <p:nvPr/>
        </p:nvSpPr>
        <p:spPr>
          <a:xfrm>
            <a:off x="8009123" y="4752370"/>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10</a:t>
            </a:r>
          </a:p>
        </p:txBody>
      </p:sp>
      <p:sp>
        <p:nvSpPr>
          <p:cNvPr id="32" name="TextBox 31"/>
          <p:cNvSpPr txBox="1"/>
          <p:nvPr/>
        </p:nvSpPr>
        <p:spPr>
          <a:xfrm>
            <a:off x="8019029" y="5184170"/>
            <a:ext cx="374459"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11</a:t>
            </a:r>
          </a:p>
        </p:txBody>
      </p:sp>
      <p:sp>
        <p:nvSpPr>
          <p:cNvPr id="33" name="TextBox 32"/>
          <p:cNvSpPr txBox="1"/>
          <p:nvPr/>
        </p:nvSpPr>
        <p:spPr>
          <a:xfrm>
            <a:off x="8009123" y="5607503"/>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12</a:t>
            </a:r>
          </a:p>
        </p:txBody>
      </p:sp>
      <p:sp>
        <p:nvSpPr>
          <p:cNvPr id="34" name="TextBox 33"/>
          <p:cNvSpPr txBox="1"/>
          <p:nvPr/>
        </p:nvSpPr>
        <p:spPr>
          <a:xfrm>
            <a:off x="8009123" y="6039302"/>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13</a:t>
            </a:r>
          </a:p>
        </p:txBody>
      </p:sp>
      <p:sp>
        <p:nvSpPr>
          <p:cNvPr id="35" name="TextBox 34"/>
          <p:cNvSpPr txBox="1"/>
          <p:nvPr/>
        </p:nvSpPr>
        <p:spPr>
          <a:xfrm>
            <a:off x="8009123" y="6471103"/>
            <a:ext cx="384365" cy="215444"/>
          </a:xfrm>
          <a:prstGeom prst="rect">
            <a:avLst/>
          </a:prstGeom>
          <a:noFill/>
        </p:spPr>
        <p:txBody>
          <a:bodyPr wrap="none" lIns="91440" tIns="0" rIns="91440" bIns="0" rtlCol="0">
            <a:spAutoFit/>
          </a:bodyPr>
          <a:lstStyle/>
          <a:p>
            <a:pPr algn="r" eaLnBrk="0" hangingPunct="0"/>
            <a:r>
              <a:rPr lang="en-US" sz="1400" b="1" dirty="0">
                <a:solidFill>
                  <a:srgbClr val="000000"/>
                </a:solidFill>
                <a:latin typeface="Arial" panose="020B0604020202020204" pitchFamily="34" charset="0"/>
                <a:ea typeface="ＭＳ Ｐゴシック" charset="0"/>
                <a:cs typeface="Arial" panose="020B0604020202020204" pitchFamily="34" charset="0"/>
              </a:rPr>
              <a:t>14</a:t>
            </a:r>
          </a:p>
        </p:txBody>
      </p:sp>
    </p:spTree>
    <p:extLst>
      <p:ext uri="{BB962C8B-B14F-4D97-AF65-F5344CB8AC3E}">
        <p14:creationId xmlns:p14="http://schemas.microsoft.com/office/powerpoint/2010/main" val="1028941443"/>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solidFill>
            <a:srgbClr val="FFFF00"/>
          </a:solidFill>
        </p:spPr>
        <p:txBody>
          <a:bodyPr>
            <a:noAutofit/>
          </a:bodyPr>
          <a:lstStyle/>
          <a:p>
            <a:r>
              <a:rPr lang="en-US" sz="3200" dirty="0"/>
              <a:t>Atomic Structure Homework Due Tuesday at 8am</a:t>
            </a:r>
          </a:p>
        </p:txBody>
      </p:sp>
      <p:sp>
        <p:nvSpPr>
          <p:cNvPr id="3" name="Content Placeholder 2"/>
          <p:cNvSpPr>
            <a:spLocks noGrp="1"/>
          </p:cNvSpPr>
          <p:nvPr>
            <p:ph idx="1"/>
          </p:nvPr>
        </p:nvSpPr>
        <p:spPr>
          <a:xfrm>
            <a:off x="457200" y="1600200"/>
            <a:ext cx="8229600" cy="1600200"/>
          </a:xfrm>
          <a:solidFill>
            <a:srgbClr val="FFFF00"/>
          </a:solidFill>
        </p:spPr>
        <p:txBody>
          <a:bodyPr/>
          <a:lstStyle/>
          <a:p>
            <a:r>
              <a:rPr lang="en-US" sz="2000" dirty="0"/>
              <a:t>Go to Blackboard</a:t>
            </a:r>
          </a:p>
          <a:p>
            <a:r>
              <a:rPr lang="en-US" sz="2000" dirty="0"/>
              <a:t>Download and print the “Atomic Structure” homework from the homework folder</a:t>
            </a:r>
          </a:p>
          <a:p>
            <a:r>
              <a:rPr lang="en-US" sz="2000" dirty="0"/>
              <a:t>Complete the homework and turn in a hard copy on Tuesday</a:t>
            </a:r>
          </a:p>
        </p:txBody>
      </p:sp>
      <p:sp>
        <p:nvSpPr>
          <p:cNvPr id="8" name="Title 1">
            <a:extLst>
              <a:ext uri="{FF2B5EF4-FFF2-40B4-BE49-F238E27FC236}">
                <a16:creationId xmlns="" xmlns:a16="http://schemas.microsoft.com/office/drawing/2014/main" id="{08811710-73D5-482C-9F4F-5247DAE36236}"/>
              </a:ext>
            </a:extLst>
          </p:cNvPr>
          <p:cNvSpPr txBox="1">
            <a:spLocks/>
          </p:cNvSpPr>
          <p:nvPr/>
        </p:nvSpPr>
        <p:spPr>
          <a:xfrm>
            <a:off x="457200" y="3810000"/>
            <a:ext cx="8229600" cy="990600"/>
          </a:xfrm>
          <a:prstGeom prst="rect">
            <a:avLst/>
          </a:prstGeom>
          <a:solidFill>
            <a:schemeClr val="tx2">
              <a:lumMod val="40000"/>
              <a:lumOff val="60000"/>
            </a:schemeClr>
          </a:solidFill>
        </p:spPr>
        <p:txBody>
          <a:bodyPr vert="horz" lIns="91440" tIns="45720" rIns="91440" bIns="45720" rtlCol="0" anchor="ctr">
            <a:noAutofit/>
          </a:bodyPr>
          <a:lst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sz="3200" dirty="0"/>
              <a:t>Chapter 2 Dynamic Study Module Due Tuesday at 8am</a:t>
            </a:r>
          </a:p>
        </p:txBody>
      </p:sp>
      <p:sp>
        <p:nvSpPr>
          <p:cNvPr id="9" name="Content Placeholder 2">
            <a:extLst>
              <a:ext uri="{FF2B5EF4-FFF2-40B4-BE49-F238E27FC236}">
                <a16:creationId xmlns="" xmlns:a16="http://schemas.microsoft.com/office/drawing/2014/main" id="{220BCF25-98CC-41F7-9264-9F253F6FA673}"/>
              </a:ext>
            </a:extLst>
          </p:cNvPr>
          <p:cNvSpPr txBox="1">
            <a:spLocks/>
          </p:cNvSpPr>
          <p:nvPr/>
        </p:nvSpPr>
        <p:spPr bwMode="auto">
          <a:xfrm>
            <a:off x="457200" y="4876800"/>
            <a:ext cx="8229600" cy="1600200"/>
          </a:xfrm>
          <a:prstGeom prst="rect">
            <a:avLst/>
          </a:prstGeom>
          <a:solidFill>
            <a:schemeClr val="tx2">
              <a:lumMod val="40000"/>
              <a:lumOff val="60000"/>
            </a:schemeClr>
          </a:solidFill>
          <a:ln>
            <a:noFill/>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dirty="0"/>
              <a:t>Complete on Mastering Biology site.</a:t>
            </a:r>
          </a:p>
        </p:txBody>
      </p:sp>
    </p:spTree>
    <p:extLst>
      <p:ext uri="{BB962C8B-B14F-4D97-AF65-F5344CB8AC3E}">
        <p14:creationId xmlns:p14="http://schemas.microsoft.com/office/powerpoint/2010/main" val="261641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non-living world is made of chemicals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056" y="2057400"/>
            <a:ext cx="7129052" cy="4394200"/>
          </a:xfrm>
        </p:spPr>
      </p:pic>
      <p:sp>
        <p:nvSpPr>
          <p:cNvPr id="5" name="TextBox 4"/>
          <p:cNvSpPr txBox="1"/>
          <p:nvPr/>
        </p:nvSpPr>
        <p:spPr>
          <a:xfrm>
            <a:off x="228600" y="1752600"/>
            <a:ext cx="2978701" cy="2246769"/>
          </a:xfrm>
          <a:prstGeom prst="rect">
            <a:avLst/>
          </a:prstGeom>
          <a:noFill/>
        </p:spPr>
        <p:txBody>
          <a:bodyPr wrap="none" rtlCol="0">
            <a:spAutoFit/>
          </a:bodyPr>
          <a:lstStyle/>
          <a:p>
            <a:r>
              <a:rPr lang="en-US" sz="2800" b="1" u="sng" dirty="0">
                <a:solidFill>
                  <a:srgbClr val="0070C0"/>
                </a:solidFill>
              </a:rPr>
              <a:t>Air Composition</a:t>
            </a:r>
          </a:p>
          <a:p>
            <a:r>
              <a:rPr lang="en-US" sz="2800" b="1" dirty="0">
                <a:solidFill>
                  <a:srgbClr val="0070C0"/>
                </a:solidFill>
              </a:rPr>
              <a:t>N</a:t>
            </a:r>
            <a:r>
              <a:rPr lang="en-US" sz="2800" b="1" baseline="-25000" dirty="0">
                <a:solidFill>
                  <a:srgbClr val="0070C0"/>
                </a:solidFill>
              </a:rPr>
              <a:t>2</a:t>
            </a:r>
            <a:r>
              <a:rPr lang="en-US" sz="2800" b="1" dirty="0">
                <a:solidFill>
                  <a:srgbClr val="0070C0"/>
                </a:solidFill>
              </a:rPr>
              <a:t> ~ 78%</a:t>
            </a:r>
          </a:p>
          <a:p>
            <a:r>
              <a:rPr lang="en-US" sz="2800" b="1" dirty="0">
                <a:solidFill>
                  <a:srgbClr val="0070C0"/>
                </a:solidFill>
              </a:rPr>
              <a:t>O</a:t>
            </a:r>
            <a:r>
              <a:rPr lang="en-US" sz="2800" b="1" baseline="-25000" dirty="0">
                <a:solidFill>
                  <a:srgbClr val="0070C0"/>
                </a:solidFill>
              </a:rPr>
              <a:t>2</a:t>
            </a:r>
            <a:r>
              <a:rPr lang="en-US" sz="2800" b="1" dirty="0">
                <a:solidFill>
                  <a:srgbClr val="0070C0"/>
                </a:solidFill>
              </a:rPr>
              <a:t> ~ 21%</a:t>
            </a:r>
          </a:p>
          <a:p>
            <a:r>
              <a:rPr lang="en-US" sz="2800" b="1" dirty="0">
                <a:solidFill>
                  <a:srgbClr val="0070C0"/>
                </a:solidFill>
              </a:rPr>
              <a:t>CO</a:t>
            </a:r>
            <a:r>
              <a:rPr lang="en-US" sz="2800" b="1" baseline="-25000" dirty="0">
                <a:solidFill>
                  <a:srgbClr val="0070C0"/>
                </a:solidFill>
              </a:rPr>
              <a:t>2</a:t>
            </a:r>
            <a:r>
              <a:rPr lang="en-US" sz="2800" b="1" dirty="0">
                <a:solidFill>
                  <a:srgbClr val="0070C0"/>
                </a:solidFill>
              </a:rPr>
              <a:t> &lt; 1%</a:t>
            </a:r>
          </a:p>
          <a:p>
            <a:r>
              <a:rPr lang="en-US" sz="2800" b="1" dirty="0" err="1">
                <a:solidFill>
                  <a:srgbClr val="0070C0"/>
                </a:solidFill>
              </a:rPr>
              <a:t>Ar</a:t>
            </a:r>
            <a:r>
              <a:rPr lang="en-US" sz="2800" b="1" dirty="0">
                <a:solidFill>
                  <a:srgbClr val="0070C0"/>
                </a:solidFill>
              </a:rPr>
              <a:t> ~ 1%</a:t>
            </a:r>
          </a:p>
        </p:txBody>
      </p:sp>
    </p:spTree>
    <p:extLst>
      <p:ext uri="{BB962C8B-B14F-4D97-AF65-F5344CB8AC3E}">
        <p14:creationId xmlns:p14="http://schemas.microsoft.com/office/powerpoint/2010/main" val="83936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533400"/>
            <a:ext cx="8686800" cy="1066799"/>
          </a:xfrm>
        </p:spPr>
        <p:txBody>
          <a:bodyPr>
            <a:noAutofit/>
          </a:bodyPr>
          <a:lstStyle/>
          <a:p>
            <a:r>
              <a:rPr lang="en-US" sz="4000" cap="none" dirty="0"/>
              <a:t>Living organisms and their environment are composed of </a:t>
            </a:r>
            <a:r>
              <a:rPr lang="en-US" sz="4000" u="sng" cap="none" dirty="0"/>
              <a:t>matter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0000" b="10000"/>
          <a:stretch/>
        </p:blipFill>
        <p:spPr>
          <a:xfrm>
            <a:off x="0" y="1600199"/>
            <a:ext cx="9144000" cy="3429000"/>
          </a:xfrm>
          <a:prstGeom prst="rect">
            <a:avLst/>
          </a:prstGeom>
        </p:spPr>
      </p:pic>
      <p:sp>
        <p:nvSpPr>
          <p:cNvPr id="5" name="TextBox 4"/>
          <p:cNvSpPr txBox="1"/>
          <p:nvPr/>
        </p:nvSpPr>
        <p:spPr>
          <a:xfrm>
            <a:off x="304800" y="4800600"/>
            <a:ext cx="8382000" cy="1938992"/>
          </a:xfrm>
          <a:prstGeom prst="rect">
            <a:avLst/>
          </a:prstGeom>
          <a:noFill/>
        </p:spPr>
        <p:txBody>
          <a:bodyPr wrap="square" rtlCol="0">
            <a:spAutoFit/>
          </a:bodyPr>
          <a:lstStyle/>
          <a:p>
            <a:pPr marL="285750" indent="-285750">
              <a:buFont typeface="Arial" charset="0"/>
              <a:buChar char="•"/>
            </a:pPr>
            <a:r>
              <a:rPr lang="en-US" sz="4000" dirty="0"/>
              <a:t>Occupies space</a:t>
            </a:r>
          </a:p>
          <a:p>
            <a:pPr marL="285750" indent="-285750">
              <a:buFont typeface="Arial" charset="0"/>
              <a:buChar char="•"/>
            </a:pPr>
            <a:r>
              <a:rPr lang="en-US" sz="4000" dirty="0"/>
              <a:t>Has mass</a:t>
            </a:r>
          </a:p>
          <a:p>
            <a:pPr marL="285750" indent="-285750">
              <a:buFont typeface="Arial" charset="0"/>
              <a:buChar char="•"/>
            </a:pPr>
            <a:r>
              <a:rPr lang="en-US" sz="4000" dirty="0"/>
              <a:t>Composed of chemical elements</a:t>
            </a:r>
          </a:p>
        </p:txBody>
      </p:sp>
    </p:spTree>
    <p:extLst>
      <p:ext uri="{BB962C8B-B14F-4D97-AF65-F5344CB8AC3E}">
        <p14:creationId xmlns:p14="http://schemas.microsoft.com/office/powerpoint/2010/main" val="7238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32" y="381000"/>
            <a:ext cx="7886700" cy="1325563"/>
          </a:xfrm>
        </p:spPr>
        <p:txBody>
          <a:bodyPr>
            <a:normAutofit/>
          </a:bodyPr>
          <a:lstStyle/>
          <a:p>
            <a:r>
              <a:rPr lang="en-US" dirty="0"/>
              <a:t>Elements – matter that can’t be broken down to another substance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077" y="2133600"/>
            <a:ext cx="8485010" cy="4772818"/>
          </a:xfrm>
        </p:spPr>
      </p:pic>
    </p:spTree>
    <p:extLst>
      <p:ext uri="{BB962C8B-B14F-4D97-AF65-F5344CB8AC3E}">
        <p14:creationId xmlns:p14="http://schemas.microsoft.com/office/powerpoint/2010/main" val="68199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31" y="762000"/>
            <a:ext cx="8229600" cy="990600"/>
          </a:xfrm>
        </p:spPr>
        <p:txBody>
          <a:bodyPr>
            <a:normAutofit fontScale="90000"/>
          </a:bodyPr>
          <a:lstStyle/>
          <a:p>
            <a:r>
              <a:rPr lang="en-US" dirty="0"/>
              <a:t>Very few elements exist in nature in pure form. Most interact with other elements to form </a:t>
            </a:r>
            <a:r>
              <a:rPr lang="en-US" u="sng" dirty="0"/>
              <a:t>compounds</a:t>
            </a:r>
            <a:r>
              <a:rPr lang="en-US"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85" y="2514600"/>
            <a:ext cx="8546592" cy="3864864"/>
          </a:xfrm>
          <a:prstGeom prst="rect">
            <a:avLst/>
          </a:prstGeom>
        </p:spPr>
      </p:pic>
    </p:spTree>
    <p:extLst>
      <p:ext uri="{BB962C8B-B14F-4D97-AF65-F5344CB8AC3E}">
        <p14:creationId xmlns:p14="http://schemas.microsoft.com/office/powerpoint/2010/main" val="1187402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TEXT" val=""/>
  <p:tag name="TITLE" val=""/>
  <p:tag name="CHARTLABELS" val=""/>
  <p:tag name="VALUES" val=" "/>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4723</TotalTime>
  <Words>3939</Words>
  <Application>Microsoft Macintosh PowerPoint</Application>
  <PresentationFormat>On-screen Show (4:3)</PresentationFormat>
  <Paragraphs>783</Paragraphs>
  <Slides>51</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 Narrow</vt:lpstr>
      <vt:lpstr>Calibri</vt:lpstr>
      <vt:lpstr>ＭＳ Ｐゴシック</vt:lpstr>
      <vt:lpstr>Symbol</vt:lpstr>
      <vt:lpstr>Symbol Std</vt:lpstr>
      <vt:lpstr>Tahoma</vt:lpstr>
      <vt:lpstr>Times</vt:lpstr>
      <vt:lpstr>Times New Roman</vt:lpstr>
      <vt:lpstr>Wingdings</vt:lpstr>
      <vt:lpstr>Arial</vt:lpstr>
      <vt:lpstr>Clarity</vt:lpstr>
      <vt:lpstr>Chapter 2</vt:lpstr>
      <vt:lpstr>PowerPoint Presentation</vt:lpstr>
      <vt:lpstr>PowerPoint Presentation</vt:lpstr>
      <vt:lpstr>Living organisms are made of chemicals</vt:lpstr>
      <vt:lpstr>All life is tied to the chemical water</vt:lpstr>
      <vt:lpstr>The non-living world is made of chemicals</vt:lpstr>
      <vt:lpstr>Living organisms and their environment are composed of matter</vt:lpstr>
      <vt:lpstr>Elements – matter that can’t be broken down to another substance</vt:lpstr>
      <vt:lpstr>Very few elements exist in nature in pure form. Most interact with other elements to form compounds.</vt:lpstr>
      <vt:lpstr>Compounds have emergent properties.</vt:lpstr>
      <vt:lpstr>Group Discussion</vt:lpstr>
      <vt:lpstr>The smallest unit of an element is an atom</vt:lpstr>
      <vt:lpstr>What Are Atoms?</vt:lpstr>
      <vt:lpstr>Protons</vt:lpstr>
      <vt:lpstr>Neutrons</vt:lpstr>
      <vt:lpstr>Electrons</vt:lpstr>
      <vt:lpstr>Atomic Notation</vt:lpstr>
      <vt:lpstr>Atomic Notation</vt:lpstr>
      <vt:lpstr>What makes a carbon atom different from an oxygen atom</vt:lpstr>
      <vt:lpstr>Elements differ because they have a different number of protons.</vt:lpstr>
      <vt:lpstr>PowerPoint Presentation</vt:lpstr>
      <vt:lpstr>Isotopes of Atoms</vt:lpstr>
      <vt:lpstr>Solve for these carbon isotopes.</vt:lpstr>
      <vt:lpstr>What about for an isotope of Oxygen and Nitrogen?</vt:lpstr>
      <vt:lpstr>Plicker Question:</vt:lpstr>
      <vt:lpstr>PowerPoint Presentation</vt:lpstr>
      <vt:lpstr>PowerPoint Presentation</vt:lpstr>
      <vt:lpstr>PowerPoint Presentation</vt:lpstr>
      <vt:lpstr>PowerPoint Presentation</vt:lpstr>
      <vt:lpstr>Chemical bonds form molecules</vt:lpstr>
      <vt:lpstr>Covalent bond</vt:lpstr>
      <vt:lpstr>Non-polar Covalent Bonds</vt:lpstr>
      <vt:lpstr>Polar Covalent Bonds</vt:lpstr>
      <vt:lpstr>Ionic Bonds</vt:lpstr>
      <vt:lpstr>Hydrogen Bonds</vt:lpstr>
      <vt:lpstr>PowerPoint Presentation</vt:lpstr>
      <vt:lpstr>PowerPoint Presentation</vt:lpstr>
      <vt:lpstr>PowerPoint Presentation</vt:lpstr>
      <vt:lpstr>PowerPoint Presentation</vt:lpstr>
      <vt:lpstr>Water’s emergent properties</vt:lpstr>
      <vt:lpstr>Water’s emergent properties</vt:lpstr>
      <vt:lpstr>Water’s emergent properties</vt:lpstr>
      <vt:lpstr>Water’s emergent properties</vt:lpstr>
      <vt:lpstr>Water’s emergent properties</vt:lpstr>
      <vt:lpstr>Water is the universal solvent</vt:lpstr>
      <vt:lpstr>Why Water is a Great Solvent</vt:lpstr>
      <vt:lpstr>pH</vt:lpstr>
      <vt:lpstr>pH</vt:lpstr>
      <vt:lpstr>How much more acidic?</vt:lpstr>
      <vt:lpstr>Your turn…</vt:lpstr>
      <vt:lpstr>Atomic Structure Homework Due Tuesday at 8am</vt:lpstr>
    </vt:vector>
  </TitlesOfParts>
  <Company>Cosumnes River College</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Cell Division and Reproduction</dc:title>
  <dc:creator>Dr. Donna DiPaolo</dc:creator>
  <cp:lastModifiedBy>Frank Santana</cp:lastModifiedBy>
  <cp:revision>149</cp:revision>
  <cp:lastPrinted>2018-02-02T16:07:17Z</cp:lastPrinted>
  <dcterms:created xsi:type="dcterms:W3CDTF">2012-10-23T00:18:02Z</dcterms:created>
  <dcterms:modified xsi:type="dcterms:W3CDTF">2018-08-28T17:42:33Z</dcterms:modified>
</cp:coreProperties>
</file>