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 varScale="1">
        <p:scale>
          <a:sx n="87" d="100"/>
          <a:sy n="87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5202-9794-48B7-B902-95B5DD4A31C5}" type="datetimeFigureOut">
              <a:rPr lang="en-US" smtClean="0"/>
              <a:t>1/23/2016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B39E14-3E8C-48BD-8B08-D4FE9BCE7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5202-9794-48B7-B902-95B5DD4A31C5}" type="datetimeFigureOut">
              <a:rPr lang="en-US" smtClean="0"/>
              <a:t>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9E14-3E8C-48BD-8B08-D4FE9BCE719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5202-9794-48B7-B902-95B5DD4A31C5}" type="datetimeFigureOut">
              <a:rPr lang="en-US" smtClean="0"/>
              <a:t>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9E14-3E8C-48BD-8B08-D4FE9BCE719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5202-9794-48B7-B902-95B5DD4A31C5}" type="datetimeFigureOut">
              <a:rPr lang="en-US" smtClean="0"/>
              <a:t>1/23/2016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B39E14-3E8C-48BD-8B08-D4FE9BCE7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5202-9794-48B7-B902-95B5DD4A31C5}" type="datetimeFigureOut">
              <a:rPr lang="en-US" smtClean="0"/>
              <a:t>1/23/2016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B39E14-3E8C-48BD-8B08-D4FE9BCE7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5202-9794-48B7-B902-95B5DD4A31C5}" type="datetimeFigureOut">
              <a:rPr lang="en-US" smtClean="0"/>
              <a:t>1/23/2016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B39E14-3E8C-48BD-8B08-D4FE9BCE7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5202-9794-48B7-B902-95B5DD4A31C5}" type="datetimeFigureOut">
              <a:rPr lang="en-US" smtClean="0"/>
              <a:t>1/23/2016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B39E14-3E8C-48BD-8B08-D4FE9BCE7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5202-9794-48B7-B902-95B5DD4A31C5}" type="datetimeFigureOut">
              <a:rPr lang="en-US" smtClean="0"/>
              <a:t>1/23/2016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B39E14-3E8C-48BD-8B08-D4FE9BCE7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5202-9794-48B7-B902-95B5DD4A31C5}" type="datetimeFigureOut">
              <a:rPr lang="en-US" smtClean="0"/>
              <a:t>1/23/2016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B39E14-3E8C-48BD-8B08-D4FE9BCE7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5202-9794-48B7-B902-95B5DD4A31C5}" type="datetimeFigureOut">
              <a:rPr lang="en-US" smtClean="0"/>
              <a:t>1/23/2016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B39E14-3E8C-48BD-8B08-D4FE9BCE7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5202-9794-48B7-B902-95B5DD4A31C5}" type="datetimeFigureOut">
              <a:rPr lang="en-US" smtClean="0"/>
              <a:t>1/23/2016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B39E14-3E8C-48BD-8B08-D4FE9BCE7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9835202-9794-48B7-B902-95B5DD4A31C5}" type="datetimeFigureOut">
              <a:rPr lang="en-US" smtClean="0"/>
              <a:t>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BB39E14-3E8C-48BD-8B08-D4FE9BCE7190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FAULTY </a:t>
            </a:r>
            <a:r>
              <a:rPr lang="en-US" b="1" dirty="0" smtClean="0"/>
              <a:t>LOGIC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Recognizing and Avoiding Faulty Logic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This most often occurs when an author states a  personal opinion as if it is a fact. </a:t>
            </a:r>
          </a:p>
          <a:p>
            <a:r>
              <a:rPr lang="en-US" sz="2400" dirty="0" smtClean="0"/>
              <a:t>The statement may be true, but it isn’t based on evidence. </a:t>
            </a:r>
          </a:p>
          <a:p>
            <a:endParaRPr lang="en-US" sz="2400" dirty="0" smtClean="0"/>
          </a:p>
          <a:p>
            <a:r>
              <a:rPr lang="en-US" sz="2400" dirty="0" smtClean="0"/>
              <a:t>Ex) Yosemite Valley is the most beautiful place in America.</a:t>
            </a:r>
          </a:p>
          <a:p>
            <a:r>
              <a:rPr lang="en-US" sz="2400" dirty="0" smtClean="0"/>
              <a:t>Ex) My brother is the worst person I know. 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effectLst/>
              </a:rPr>
              <a:t>Assumption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49313" indent="-255588" defTabSz="855663"/>
            <a:r>
              <a:rPr lang="en-US" sz="2400" i="1" dirty="0" smtClean="0">
                <a:effectLst/>
              </a:rPr>
              <a:t>Ad Hominem</a:t>
            </a:r>
            <a:r>
              <a:rPr lang="en-US" sz="2400" dirty="0" smtClean="0">
                <a:effectLst/>
              </a:rPr>
              <a:t>: </a:t>
            </a:r>
            <a:r>
              <a:rPr lang="en-US" sz="2400" dirty="0">
                <a:effectLst/>
              </a:rPr>
              <a:t>"Against the person." </a:t>
            </a:r>
            <a:endParaRPr lang="en-US" sz="2400" dirty="0" smtClean="0">
              <a:effectLst/>
            </a:endParaRPr>
          </a:p>
          <a:p>
            <a:pPr marL="849313" indent="-255588" defTabSz="855663"/>
            <a:r>
              <a:rPr lang="en-US" sz="2400" dirty="0" smtClean="0">
                <a:effectLst/>
              </a:rPr>
              <a:t>Attacking a person’s character rather than addressing that person’s argument</a:t>
            </a:r>
          </a:p>
          <a:p>
            <a:pPr marL="849313" indent="-255588" defTabSz="855663"/>
            <a:endParaRPr lang="en-US" sz="2400" dirty="0">
              <a:effectLst/>
            </a:endParaRPr>
          </a:p>
          <a:p>
            <a:pPr marL="919163" indent="-255588" defTabSz="855663"/>
            <a:r>
              <a:rPr lang="en-US" sz="2400" dirty="0" smtClean="0">
                <a:effectLst/>
              </a:rPr>
              <a:t>Ex) </a:t>
            </a:r>
            <a:r>
              <a:rPr lang="en-US" sz="2400" dirty="0">
                <a:effectLst/>
              </a:rPr>
              <a:t>Ms. Bauer is </a:t>
            </a:r>
            <a:r>
              <a:rPr lang="en-US" sz="2400" dirty="0" smtClean="0">
                <a:effectLst/>
              </a:rPr>
              <a:t>incorrect when she argues that we should build a new parking lot. She doesn’t even own a car. </a:t>
            </a:r>
          </a:p>
          <a:p>
            <a:r>
              <a:rPr lang="en-US" sz="2400" dirty="0" smtClean="0">
                <a:effectLst/>
              </a:rPr>
              <a:t>Ex) </a:t>
            </a:r>
            <a:r>
              <a:rPr lang="en-US" sz="2400" dirty="0">
                <a:effectLst/>
              </a:rPr>
              <a:t>How can you argue your case for vegetarianism when you are enjoying your steak</a:t>
            </a:r>
            <a:r>
              <a:rPr lang="en-US" sz="2400" dirty="0" smtClean="0">
                <a:effectLst/>
              </a:rPr>
              <a:t>?</a:t>
            </a:r>
            <a:endParaRPr lang="en-US" sz="2400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i="1" dirty="0">
                <a:effectLst/>
              </a:rPr>
              <a:t>Ad </a:t>
            </a:r>
            <a:r>
              <a:rPr lang="en-US" sz="5400" i="1" dirty="0" smtClean="0">
                <a:effectLst/>
              </a:rPr>
              <a:t>Hominem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32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writer presents only two options and fails to acknowledge any middle ground or alternate options. </a:t>
            </a:r>
          </a:p>
          <a:p>
            <a:endParaRPr lang="en-US" sz="2400" dirty="0"/>
          </a:p>
          <a:p>
            <a:r>
              <a:rPr lang="en-US" sz="2400" dirty="0" smtClean="0"/>
              <a:t>Ex</a:t>
            </a:r>
            <a:r>
              <a:rPr lang="en-US" sz="2400" dirty="0" smtClean="0">
                <a:effectLst/>
              </a:rPr>
              <a:t>) Either </a:t>
            </a:r>
            <a:r>
              <a:rPr lang="en-US" sz="2400" dirty="0">
                <a:effectLst/>
              </a:rPr>
              <a:t>we continue to </a:t>
            </a:r>
            <a:endParaRPr lang="en-US" sz="2400" dirty="0" smtClean="0">
              <a:effectLst/>
            </a:endParaRPr>
          </a:p>
          <a:p>
            <a:pPr marL="18288" indent="0">
              <a:buNone/>
            </a:pPr>
            <a:r>
              <a:rPr lang="en-US" sz="2400" dirty="0" smtClean="0">
                <a:effectLst/>
              </a:rPr>
              <a:t>build weapons </a:t>
            </a:r>
            <a:r>
              <a:rPr lang="en-US" sz="2400" dirty="0">
                <a:effectLst/>
              </a:rPr>
              <a:t>or </a:t>
            </a:r>
            <a:r>
              <a:rPr lang="en-US" sz="2400" dirty="0" smtClean="0">
                <a:effectLst/>
              </a:rPr>
              <a:t>we </a:t>
            </a:r>
            <a:r>
              <a:rPr lang="en-US" sz="2400" dirty="0">
                <a:effectLst/>
              </a:rPr>
              <a:t>will </a:t>
            </a:r>
            <a:endParaRPr lang="en-US" sz="2400" dirty="0" smtClean="0">
              <a:effectLst/>
            </a:endParaRPr>
          </a:p>
          <a:p>
            <a:pPr marL="18288" indent="0">
              <a:buNone/>
            </a:pPr>
            <a:r>
              <a:rPr lang="en-US" sz="2400" dirty="0" smtClean="0">
                <a:effectLst/>
              </a:rPr>
              <a:t>fall </a:t>
            </a:r>
            <a:r>
              <a:rPr lang="en-US" sz="2400" dirty="0">
                <a:effectLst/>
              </a:rPr>
              <a:t>prey </a:t>
            </a:r>
            <a:r>
              <a:rPr lang="en-US" sz="2400" dirty="0" smtClean="0">
                <a:effectLst/>
              </a:rPr>
              <a:t>to the demands </a:t>
            </a:r>
          </a:p>
          <a:p>
            <a:pPr marL="18288" indent="0">
              <a:buNone/>
            </a:pPr>
            <a:r>
              <a:rPr lang="en-US" sz="2400" dirty="0" smtClean="0">
                <a:effectLst/>
              </a:rPr>
              <a:t>of other countries.</a:t>
            </a:r>
            <a:endParaRPr lang="en-US" sz="2400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Either or </a:t>
            </a:r>
            <a:r>
              <a:rPr lang="en-US" dirty="0" smtClean="0"/>
              <a:t>Fallacy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35941"/>
            <a:ext cx="2971800" cy="384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177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75488" indent="-457200">
              <a:buAutoNum type="arabicPeriod"/>
            </a:pPr>
            <a:r>
              <a:rPr lang="en-US" sz="2400" dirty="0"/>
              <a:t>Circular reasoning /Tautological Reasoning</a:t>
            </a:r>
          </a:p>
          <a:p>
            <a:pPr marL="475488" indent="-457200">
              <a:buAutoNum type="arabicPeriod"/>
            </a:pPr>
            <a:r>
              <a:rPr lang="en-US" sz="2400" dirty="0"/>
              <a:t>Overgeneralization</a:t>
            </a:r>
          </a:p>
          <a:p>
            <a:pPr marL="475488" indent="-457200">
              <a:buAutoNum type="arabicPeriod"/>
            </a:pPr>
            <a:r>
              <a:rPr lang="en-US" sz="2400" dirty="0"/>
              <a:t>Self-Contradictory</a:t>
            </a:r>
          </a:p>
          <a:p>
            <a:pPr marL="475488" indent="-457200">
              <a:buFont typeface="Wingdings" pitchFamily="2" charset="2"/>
              <a:buAutoNum type="arabicPeriod"/>
            </a:pPr>
            <a:r>
              <a:rPr lang="en-US" sz="2400" dirty="0"/>
              <a:t>False Causality/</a:t>
            </a:r>
            <a:r>
              <a:rPr lang="en-US" sz="2400" i="1" dirty="0">
                <a:effectLst/>
              </a:rPr>
              <a:t>Post hoc, ergo propter hoc</a:t>
            </a:r>
            <a:endParaRPr lang="en-US" sz="2400" dirty="0"/>
          </a:p>
          <a:p>
            <a:pPr marL="475488" indent="-457200">
              <a:buAutoNum type="arabicPeriod"/>
            </a:pPr>
            <a:r>
              <a:rPr lang="en-US" sz="2400" dirty="0">
                <a:effectLst/>
              </a:rPr>
              <a:t>Oversimplification</a:t>
            </a:r>
          </a:p>
          <a:p>
            <a:pPr marL="475488" indent="-457200">
              <a:buAutoNum type="arabicPeriod"/>
            </a:pPr>
            <a:r>
              <a:rPr lang="en-US" sz="2400" dirty="0">
                <a:effectLst/>
              </a:rPr>
              <a:t>Assumption</a:t>
            </a:r>
          </a:p>
          <a:p>
            <a:pPr marL="475488" indent="-457200">
              <a:buAutoNum type="arabicPeriod"/>
            </a:pPr>
            <a:r>
              <a:rPr lang="en-US" sz="2400" i="1" dirty="0">
                <a:effectLst/>
              </a:rPr>
              <a:t>Ad Hominem</a:t>
            </a:r>
            <a:endParaRPr lang="en-US" sz="2400" dirty="0">
              <a:effectLst/>
            </a:endParaRPr>
          </a:p>
          <a:p>
            <a:pPr marL="475488" indent="-457200">
              <a:buAutoNum type="arabicPeriod"/>
            </a:pPr>
            <a:r>
              <a:rPr lang="en-US" sz="2400" dirty="0"/>
              <a:t>Either or </a:t>
            </a:r>
            <a:r>
              <a:rPr lang="en-US" sz="2400" dirty="0" smtClean="0"/>
              <a:t>Fallacy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1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Faulty logic is unsound reasoning</a:t>
            </a:r>
          </a:p>
          <a:p>
            <a:r>
              <a:rPr lang="en-US" sz="2400" dirty="0" smtClean="0"/>
              <a:t>Logic can be flawed in a number of </a:t>
            </a:r>
            <a:r>
              <a:rPr lang="en-US" sz="2600" dirty="0" smtClean="0"/>
              <a:t>specific ways </a:t>
            </a:r>
            <a:endParaRPr lang="en-US" sz="2800" dirty="0" smtClean="0"/>
          </a:p>
          <a:p>
            <a:pPr lvl="1"/>
            <a:r>
              <a:rPr lang="en-US" sz="2400" dirty="0" smtClean="0"/>
              <a:t>Keep in mind that just because it is unsound doesn’t mean people don’t use it intentionally</a:t>
            </a:r>
          </a:p>
          <a:p>
            <a:pPr lvl="2"/>
            <a:r>
              <a:rPr lang="en-US" sz="2000" dirty="0" smtClean="0"/>
              <a:t>Newspapers, commercials, print ads, informal conversations, political debates and speeches, magazines, books, and more…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Faulty Logic?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8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Understanding faulty logic can:</a:t>
            </a:r>
          </a:p>
          <a:p>
            <a:pPr marL="18288" indent="0">
              <a:buNone/>
            </a:pPr>
            <a:endParaRPr lang="en-US" sz="2400" dirty="0" smtClean="0"/>
          </a:p>
          <a:p>
            <a:pPr lvl="1"/>
            <a:r>
              <a:rPr lang="en-US" sz="2200" dirty="0" smtClean="0"/>
              <a:t> help you become a more astute consumer of media, products, and information</a:t>
            </a:r>
          </a:p>
          <a:p>
            <a:pPr lvl="1"/>
            <a:r>
              <a:rPr lang="en-US" sz="2200" dirty="0" smtClean="0"/>
              <a:t>Argue your points more soundly</a:t>
            </a:r>
          </a:p>
          <a:p>
            <a:pPr lvl="1"/>
            <a:r>
              <a:rPr lang="en-US" sz="2200" dirty="0" smtClean="0"/>
              <a:t>Argue against your opposition more easily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Faulty Logic?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9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75488" indent="-457200">
              <a:buAutoNum type="arabicPeriod"/>
            </a:pPr>
            <a:r>
              <a:rPr lang="en-US" sz="2400" dirty="0" smtClean="0"/>
              <a:t>Circular </a:t>
            </a:r>
            <a:r>
              <a:rPr lang="en-US" sz="2400" dirty="0"/>
              <a:t>reasoning /Tautological Reasoning</a:t>
            </a:r>
            <a:endParaRPr lang="en-US" sz="2400" dirty="0" smtClean="0"/>
          </a:p>
          <a:p>
            <a:pPr marL="475488" indent="-457200">
              <a:buAutoNum type="arabicPeriod"/>
            </a:pPr>
            <a:r>
              <a:rPr lang="en-US" sz="2400" dirty="0" smtClean="0"/>
              <a:t>Overgeneralization</a:t>
            </a:r>
          </a:p>
          <a:p>
            <a:pPr marL="475488" indent="-457200">
              <a:buAutoNum type="arabicPeriod"/>
            </a:pPr>
            <a:r>
              <a:rPr lang="en-US" sz="2400" dirty="0" smtClean="0"/>
              <a:t>Self-Contradictory</a:t>
            </a:r>
          </a:p>
          <a:p>
            <a:pPr marL="475488" indent="-457200">
              <a:buFont typeface="Wingdings" pitchFamily="2" charset="2"/>
              <a:buAutoNum type="arabicPeriod"/>
            </a:pPr>
            <a:r>
              <a:rPr lang="en-US" sz="2400" dirty="0"/>
              <a:t>False </a:t>
            </a:r>
            <a:r>
              <a:rPr lang="en-US" sz="2400" dirty="0" smtClean="0"/>
              <a:t>Causality/</a:t>
            </a:r>
            <a:r>
              <a:rPr lang="en-US" sz="2400" i="1" dirty="0" smtClean="0">
                <a:effectLst/>
              </a:rPr>
              <a:t>Post </a:t>
            </a:r>
            <a:r>
              <a:rPr lang="en-US" sz="2400" i="1" dirty="0">
                <a:effectLst/>
              </a:rPr>
              <a:t>hoc, ergo propter </a:t>
            </a:r>
            <a:r>
              <a:rPr lang="en-US" sz="2400" i="1" dirty="0" smtClean="0">
                <a:effectLst/>
              </a:rPr>
              <a:t>hoc</a:t>
            </a:r>
            <a:endParaRPr lang="en-US" sz="2400" dirty="0" smtClean="0"/>
          </a:p>
          <a:p>
            <a:pPr marL="475488" indent="-457200">
              <a:buAutoNum type="arabicPeriod"/>
            </a:pPr>
            <a:r>
              <a:rPr lang="en-US" sz="2400" dirty="0" smtClean="0">
                <a:effectLst/>
              </a:rPr>
              <a:t>Oversimplification</a:t>
            </a:r>
          </a:p>
          <a:p>
            <a:pPr marL="475488" indent="-457200">
              <a:buAutoNum type="arabicPeriod"/>
            </a:pPr>
            <a:r>
              <a:rPr lang="en-US" sz="2400" dirty="0" smtClean="0">
                <a:effectLst/>
              </a:rPr>
              <a:t>Assumption</a:t>
            </a:r>
          </a:p>
          <a:p>
            <a:pPr marL="475488" indent="-457200">
              <a:buAutoNum type="arabicPeriod"/>
            </a:pPr>
            <a:r>
              <a:rPr lang="en-US" sz="2400" i="1" dirty="0" smtClean="0">
                <a:effectLst/>
              </a:rPr>
              <a:t>Ad Hominem</a:t>
            </a:r>
            <a:endParaRPr lang="en-US" sz="2400" dirty="0" smtClean="0">
              <a:effectLst/>
            </a:endParaRPr>
          </a:p>
          <a:p>
            <a:pPr marL="475488" indent="-457200">
              <a:buAutoNum type="arabicPeriod"/>
            </a:pPr>
            <a:r>
              <a:rPr lang="en-US" sz="2400" dirty="0" smtClean="0"/>
              <a:t>Either or Fallacy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Faulty Reasoning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4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writer (or speaker or ad) supports a claim with restatements of that same claim. The argument goes around and around with the reason making the same claim as the original argument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 way of saying nothing</a:t>
            </a:r>
          </a:p>
          <a:p>
            <a:endParaRPr lang="en-US" sz="2400" dirty="0" smtClean="0"/>
          </a:p>
          <a:p>
            <a:r>
              <a:rPr lang="en-US" sz="2400" dirty="0" smtClean="0"/>
              <a:t>Ex) Rachel is a good student because she gets good grades.</a:t>
            </a:r>
          </a:p>
          <a:p>
            <a:r>
              <a:rPr lang="en-US" sz="2400" dirty="0" smtClean="0"/>
              <a:t>Ex) Larry is handsome because he is very good looking.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Reasoning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795685" cy="13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29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 writer reaches a conclusion based on a generalization/ </a:t>
            </a:r>
          </a:p>
          <a:p>
            <a:r>
              <a:rPr lang="en-US" sz="2400" dirty="0" smtClean="0"/>
              <a:t>Look out for the words: all, every, always, and never.</a:t>
            </a:r>
          </a:p>
          <a:p>
            <a:endParaRPr lang="en-US" sz="2400" dirty="0"/>
          </a:p>
          <a:p>
            <a:r>
              <a:rPr lang="en-US" sz="2400" dirty="0" smtClean="0"/>
              <a:t>Ex) All athletes earn enormous sums of money.</a:t>
            </a:r>
          </a:p>
          <a:p>
            <a:r>
              <a:rPr lang="en-US" sz="2400" dirty="0" smtClean="0"/>
              <a:t>Ex) Because my niece likes to spend time with me, I know that children like 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Overgeneralization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8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The writer makes two plainly contradictory statements.</a:t>
            </a:r>
          </a:p>
          <a:p>
            <a:r>
              <a:rPr lang="en-US" sz="2400" dirty="0" smtClean="0">
                <a:effectLst/>
              </a:rPr>
              <a:t> Often used  as a type of misdirection</a:t>
            </a:r>
          </a:p>
          <a:p>
            <a:endParaRPr lang="en-US" sz="2400" dirty="0">
              <a:effectLst/>
            </a:endParaRPr>
          </a:p>
          <a:p>
            <a:r>
              <a:rPr lang="en-US" sz="2400" dirty="0">
                <a:effectLst/>
              </a:rPr>
              <a:t>Ex) As Mayor, my top </a:t>
            </a:r>
            <a:r>
              <a:rPr lang="en-US" sz="2400" dirty="0" smtClean="0">
                <a:effectLst/>
              </a:rPr>
              <a:t>priority will </a:t>
            </a:r>
            <a:r>
              <a:rPr lang="en-US" sz="2400" dirty="0">
                <a:effectLst/>
              </a:rPr>
              <a:t>be improving </a:t>
            </a:r>
            <a:r>
              <a:rPr lang="en-US" sz="2400" dirty="0" smtClean="0">
                <a:effectLst/>
              </a:rPr>
              <a:t>education, so </a:t>
            </a:r>
            <a:r>
              <a:rPr lang="en-US" sz="2400" dirty="0">
                <a:effectLst/>
              </a:rPr>
              <a:t>my first act of office will be to cut </a:t>
            </a:r>
            <a:r>
              <a:rPr lang="en-US" sz="2400" dirty="0" smtClean="0">
                <a:effectLst/>
              </a:rPr>
              <a:t>funding for </a:t>
            </a:r>
            <a:r>
              <a:rPr lang="en-US" sz="2400" dirty="0">
                <a:effectLst/>
              </a:rPr>
              <a:t>our public schools.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75488" indent="-457200"/>
            <a:r>
              <a:rPr lang="en-US" sz="5400" dirty="0"/>
              <a:t>Self-Contradictory</a:t>
            </a:r>
          </a:p>
        </p:txBody>
      </p:sp>
    </p:spTree>
    <p:extLst>
      <p:ext uri="{BB962C8B-B14F-4D97-AF65-F5344CB8AC3E}">
        <p14:creationId xmlns:p14="http://schemas.microsoft.com/office/powerpoint/2010/main" val="146278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i="1" dirty="0">
                <a:effectLst/>
              </a:rPr>
              <a:t>Post hoc, ergo propter </a:t>
            </a:r>
            <a:r>
              <a:rPr lang="en-US" sz="2400" i="1" dirty="0" smtClean="0">
                <a:effectLst/>
              </a:rPr>
              <a:t>hoc: </a:t>
            </a:r>
            <a:r>
              <a:rPr lang="en-US" sz="2400" dirty="0" smtClean="0">
                <a:effectLst/>
              </a:rPr>
              <a:t>“After </a:t>
            </a:r>
            <a:r>
              <a:rPr lang="en-US" sz="2400" dirty="0">
                <a:effectLst/>
              </a:rPr>
              <a:t>this, therefore because of </a:t>
            </a:r>
            <a:r>
              <a:rPr lang="en-US" sz="2400" dirty="0" smtClean="0">
                <a:effectLst/>
              </a:rPr>
              <a:t>this”</a:t>
            </a:r>
            <a:endParaRPr lang="en-US" sz="2400" dirty="0">
              <a:effectLst/>
            </a:endParaRPr>
          </a:p>
          <a:p>
            <a:r>
              <a:rPr lang="en-US" sz="2400" dirty="0" smtClean="0">
                <a:effectLst/>
              </a:rPr>
              <a:t>Two things can be connected, </a:t>
            </a:r>
            <a:r>
              <a:rPr lang="en-US" sz="2400" dirty="0">
                <a:effectLst/>
              </a:rPr>
              <a:t>and </a:t>
            </a:r>
            <a:r>
              <a:rPr lang="en-US" sz="2400" dirty="0" smtClean="0">
                <a:effectLst/>
              </a:rPr>
              <a:t>the writer assumes that </a:t>
            </a:r>
            <a:r>
              <a:rPr lang="en-US" sz="2400" dirty="0">
                <a:effectLst/>
              </a:rPr>
              <a:t>one event </a:t>
            </a:r>
            <a:r>
              <a:rPr lang="en-US" sz="2400" dirty="0" smtClean="0">
                <a:effectLst/>
              </a:rPr>
              <a:t>caused the </a:t>
            </a:r>
            <a:r>
              <a:rPr lang="en-US" sz="2400" dirty="0">
                <a:effectLst/>
              </a:rPr>
              <a:t>other</a:t>
            </a:r>
            <a:r>
              <a:rPr lang="en-US" sz="2400" dirty="0" smtClean="0">
                <a:effectLst/>
              </a:rPr>
              <a:t>.</a:t>
            </a:r>
          </a:p>
          <a:p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Ex</a:t>
            </a:r>
            <a:r>
              <a:rPr lang="en-US" sz="2400" dirty="0">
                <a:effectLst/>
              </a:rPr>
              <a:t>) Our house was burglarized right after that new family moved in next door</a:t>
            </a:r>
            <a:r>
              <a:rPr lang="en-US" sz="2400" dirty="0" smtClean="0">
                <a:effectLst/>
              </a:rPr>
              <a:t>.</a:t>
            </a:r>
          </a:p>
          <a:p>
            <a:r>
              <a:rPr lang="en-US" sz="2400" dirty="0" smtClean="0">
                <a:effectLst/>
              </a:rPr>
              <a:t>Ex) It </a:t>
            </a:r>
            <a:r>
              <a:rPr lang="en-US" sz="2400" dirty="0">
                <a:effectLst/>
              </a:rPr>
              <a:t>has been proven that </a:t>
            </a:r>
            <a:r>
              <a:rPr lang="en-US" sz="2400" dirty="0" smtClean="0">
                <a:effectLst/>
              </a:rPr>
              <a:t>many heroin </a:t>
            </a:r>
            <a:r>
              <a:rPr lang="en-US" sz="2400" dirty="0">
                <a:effectLst/>
              </a:rPr>
              <a:t>addicts smoked marijuana in their youth. Therefore, smoking marijuana leads to heroin addiction.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Causality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611513"/>
            <a:ext cx="3067050" cy="211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679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This occurs when a single cause is assumed to have created a problem or an issue. In reality, the problem or issue may have been created by a number of causes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Look for blatantly missing information.</a:t>
            </a:r>
          </a:p>
          <a:p>
            <a:endParaRPr lang="en-US" sz="2400" dirty="0"/>
          </a:p>
          <a:p>
            <a:r>
              <a:rPr lang="en-US" sz="2400" dirty="0" smtClean="0"/>
              <a:t>Ex) The Civil War was caused by a national debate about slavery.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effectLst/>
              </a:rPr>
              <a:t>Oversimplification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40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1109</TotalTime>
  <Words>604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Elemental</vt:lpstr>
      <vt:lpstr>  FAULTY LOGIC</vt:lpstr>
      <vt:lpstr>What is Faulty Logic?</vt:lpstr>
      <vt:lpstr>Why Study Faulty Logic?</vt:lpstr>
      <vt:lpstr>Types of Faulty Reasoning</vt:lpstr>
      <vt:lpstr>Circular Reasoning</vt:lpstr>
      <vt:lpstr>Overgeneralization</vt:lpstr>
      <vt:lpstr>Self-Contradictory</vt:lpstr>
      <vt:lpstr>False Causality</vt:lpstr>
      <vt:lpstr>Oversimplification</vt:lpstr>
      <vt:lpstr>Assumption</vt:lpstr>
      <vt:lpstr>Ad Hominem</vt:lpstr>
      <vt:lpstr>Either or Fallacy</vt:lpstr>
      <vt:lpstr>Review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FAULTY LOGIC</dc:title>
  <dc:creator>Molly Hatay-Ferens</dc:creator>
  <cp:lastModifiedBy>Luna Family</cp:lastModifiedBy>
  <cp:revision>17</cp:revision>
  <dcterms:created xsi:type="dcterms:W3CDTF">2015-05-06T01:44:37Z</dcterms:created>
  <dcterms:modified xsi:type="dcterms:W3CDTF">2016-01-23T21:13:45Z</dcterms:modified>
</cp:coreProperties>
</file>