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5" r:id="rId2"/>
    <p:sldId id="258" r:id="rId3"/>
    <p:sldId id="259" r:id="rId4"/>
    <p:sldId id="287" r:id="rId5"/>
    <p:sldId id="286" r:id="rId6"/>
    <p:sldId id="300" r:id="rId7"/>
    <p:sldId id="260" r:id="rId8"/>
    <p:sldId id="288" r:id="rId9"/>
    <p:sldId id="290" r:id="rId10"/>
    <p:sldId id="291" r:id="rId11"/>
    <p:sldId id="292" r:id="rId12"/>
    <p:sldId id="293" r:id="rId13"/>
    <p:sldId id="294" r:id="rId14"/>
    <p:sldId id="295" r:id="rId15"/>
    <p:sldId id="270" r:id="rId16"/>
    <p:sldId id="296" r:id="rId17"/>
    <p:sldId id="297" r:id="rId18"/>
    <p:sldId id="298" r:id="rId19"/>
    <p:sldId id="29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D5622A"/>
    <a:srgbClr val="005B7F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18" autoAdjust="0"/>
    <p:restoredTop sz="93890" autoAdjust="0"/>
  </p:normalViewPr>
  <p:slideViewPr>
    <p:cSldViewPr showGuides="1">
      <p:cViewPr varScale="1">
        <p:scale>
          <a:sx n="106" d="100"/>
          <a:sy n="106" d="100"/>
        </p:scale>
        <p:origin x="1740" y="8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-28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9/28/2017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88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30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294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040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4267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1957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625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581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333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059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47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46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505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374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90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E4B71F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E4B71F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F6783BC4-09F1-48BF-BCFB-352E7777F8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0200" y="152663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</p:spTree>
    <p:extLst>
      <p:ext uri="{BB962C8B-B14F-4D97-AF65-F5344CB8AC3E}">
        <p14:creationId xmlns:p14="http://schemas.microsoft.com/office/powerpoint/2010/main" val="236728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9144000" cy="1600200"/>
          </a:xfrm>
        </p:spPr>
        <p:txBody>
          <a:bodyPr>
            <a:normAutofit/>
          </a:bodyPr>
          <a:lstStyle/>
          <a:p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828800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  <a:latin typeface="Impact" pitchFamily="34" charset="0"/>
              </a:rPr>
              <a:t>Chapter 8    Introduction to Contracts</a:t>
            </a:r>
            <a:endParaRPr lang="en-US" cap="small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  <a:latin typeface="Impact" pitchFamily="34" charset="0"/>
            </a:endParaRP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Types of Contracts </a:t>
            </a:r>
            <a:r>
              <a:rPr lang="en-US" sz="4000" b="1">
                <a:latin typeface="+mn-lt"/>
              </a:rPr>
              <a:t>(4)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4400"/>
              <a:t>Formal vs. Informal Contracts.</a:t>
            </a:r>
          </a:p>
          <a:p>
            <a:pPr lvl="1"/>
            <a:r>
              <a:rPr lang="en-US"/>
              <a:t>Formal: An agreement or contract that by law requires for its validity a specific form, such as execution under seal.</a:t>
            </a:r>
          </a:p>
          <a:p>
            <a:pPr lvl="1"/>
            <a:r>
              <a:rPr lang="en-US"/>
              <a:t>Informal: A contract that does not require a specified form or formality for its validity.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79350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Types of Contracts </a:t>
            </a:r>
            <a:r>
              <a:rPr lang="en-US" sz="4000" b="1">
                <a:latin typeface="+mn-lt"/>
              </a:rPr>
              <a:t>(5)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Executed vs. Executory Contracts.</a:t>
            </a:r>
          </a:p>
          <a:p>
            <a:pPr lvl="1"/>
            <a:r>
              <a:rPr lang="en-US"/>
              <a:t>Executed: A contract that has been completely performed by both parties.</a:t>
            </a:r>
          </a:p>
          <a:p>
            <a:pPr lvl="1"/>
            <a:r>
              <a:rPr lang="en-US"/>
              <a:t>Executory: A contract that has not yet been fully performed.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75435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Types of Contracts </a:t>
            </a:r>
            <a:r>
              <a:rPr lang="en-US" sz="4000" b="1">
                <a:latin typeface="+mn-lt"/>
              </a:rPr>
              <a:t>(6)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75523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sz="4400"/>
              <a:t>Valid, Voidable, Unenforceable, and Void Contracts.</a:t>
            </a:r>
          </a:p>
          <a:p>
            <a:pPr lvl="1"/>
            <a:r>
              <a:rPr lang="en-US" u="sng"/>
              <a:t>Valid</a:t>
            </a:r>
            <a:r>
              <a:rPr lang="en-US"/>
              <a:t>: A properly constituted contract having legal strength or force.</a:t>
            </a:r>
          </a:p>
          <a:p>
            <a:pPr lvl="1"/>
            <a:r>
              <a:rPr lang="en-US" u="sng"/>
              <a:t>Voidable</a:t>
            </a:r>
            <a:r>
              <a:rPr lang="en-US"/>
              <a:t>: A contract that may be legally annulled at the option of one of the parties.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33372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Types of Contracts </a:t>
            </a:r>
            <a:r>
              <a:rPr lang="en-US" sz="4000" b="1">
                <a:latin typeface="+mn-lt"/>
              </a:rPr>
              <a:t>(7)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75523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4400"/>
              <a:t>Valid, Voidable, Unenforceable, and Void Contracts.</a:t>
            </a:r>
          </a:p>
          <a:p>
            <a:pPr lvl="1"/>
            <a:r>
              <a:rPr lang="en-US" u="sng"/>
              <a:t>Unenforceable</a:t>
            </a:r>
            <a:r>
              <a:rPr lang="en-US"/>
              <a:t>: A valid contract having no legal effect or force in a court action.</a:t>
            </a:r>
          </a:p>
          <a:p>
            <a:pPr lvl="1"/>
            <a:r>
              <a:rPr lang="en-US" u="sng"/>
              <a:t>Void</a:t>
            </a:r>
            <a:r>
              <a:rPr lang="en-US"/>
              <a:t>: A contract having no legal force or binding effect.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11636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Types of Contracts </a:t>
            </a:r>
            <a:r>
              <a:rPr lang="en-US" sz="4000" b="1">
                <a:latin typeface="+mn-lt"/>
              </a:rPr>
              <a:t>(8)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755230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/>
              <a:t>E-Contracts.</a:t>
            </a:r>
          </a:p>
          <a:p>
            <a:pPr lvl="1"/>
            <a:r>
              <a:rPr lang="en-US"/>
              <a:t>Contracts entered into online.</a:t>
            </a:r>
          </a:p>
          <a:p>
            <a:pPr lvl="1"/>
            <a:r>
              <a:rPr lang="en-US"/>
              <a:t>Require the same four requirements as valid paper contracts.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1011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2000"/>
              <a:t> </a:t>
            </a:r>
            <a:r>
              <a:rPr lang="en-US" sz="2000">
                <a:solidFill>
                  <a:srgbClr val="8A7045"/>
                </a:solidFill>
              </a:rPr>
              <a:t>LO3</a:t>
            </a:r>
            <a:r>
              <a:rPr lang="en-US" sz="2000"/>
              <a:t>     </a:t>
            </a:r>
            <a:r>
              <a:rPr lang="en-US"/>
              <a:t>Enforceable, Voidable, Unenforceable, and Void Contracts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228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LO3 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This diagram shows how valid contracts may be enforceable, voidable, or unenforceable.&#10;There are two boxes on the left: Valid Contract and Void Contract.&#10;Valid Contract: A contract that has the necessary contractual elements: agreement, consideration, legal capacity of the parties, and legal purpose. &#10;A line extends from the Valid Contract box and branches into three separate arrows, each leading to the following boxes: Enforceable Contract, Voidable Contract, and Unenforceable Contract.&#10;Enforceable Contract: A valid contract that can be enforced because there are no legal defenses against it.&#10;Voidable Contract: A party has the option of avoiding or enforcing the contractual obligation.&#10;Unenforceable Contract: A contract exists, but it cannot be enforced because of a legal defense.&#10;&#10;Void Contract: No contract exists, or there is a contract without legal obligations. &#10;An arrow extends from this box on the left to a single box: No Contract.&#10;" title="Exhibit 8.1 Enforceable, Voidable, Unenforceable, and Void Contracts">
            <a:extLst>
              <a:ext uri="{FF2B5EF4-FFF2-40B4-BE49-F238E27FC236}">
                <a16:creationId xmlns:a16="http://schemas.microsoft.com/office/drawing/2014/main" id="{2FBE48B5-2715-4C90-9EAC-3BF8EB7799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57400"/>
            <a:ext cx="8788397" cy="3859552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Interpretation of Contracts </a:t>
            </a:r>
            <a:r>
              <a:rPr lang="en-US" sz="4000" b="1">
                <a:latin typeface="+mn-lt"/>
              </a:rPr>
              <a:t>(1)</a:t>
            </a:r>
            <a:endParaRPr lang="en-US" b="1" dirty="0">
              <a:latin typeface="+mn-lt"/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3A6AEF72-8326-4227-81F2-F0EC654D9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905000"/>
            <a:ext cx="698500" cy="325189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LO4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700253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/>
              <a:t>The Plain Meaning Rule.</a:t>
            </a:r>
          </a:p>
          <a:p>
            <a:pPr lvl="1"/>
            <a:r>
              <a:rPr lang="en-US"/>
              <a:t>If language of contract is clear, the court will enforce the contract according to obvious and ordinary meaning of terms.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2872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Interpretation of Contracts </a:t>
            </a:r>
            <a:r>
              <a:rPr lang="en-US" sz="4000" b="1">
                <a:latin typeface="+mn-lt"/>
              </a:rPr>
              <a:t>(2)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700253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/>
              <a:t>Ambiguity and Outside Evidence.</a:t>
            </a:r>
          </a:p>
          <a:p>
            <a:pPr lvl="1"/>
            <a:r>
              <a:rPr lang="en-US" sz="3600"/>
              <a:t>If language is ambiguous, court will consider outside (extrinsic) evidence when:</a:t>
            </a:r>
          </a:p>
          <a:p>
            <a:pPr lvl="2"/>
            <a:r>
              <a:rPr lang="en-US" sz="3200"/>
              <a:t>Intent of parties is not clear.</a:t>
            </a:r>
          </a:p>
          <a:p>
            <a:pPr lvl="2"/>
            <a:r>
              <a:rPr lang="en-US" sz="3200"/>
              <a:t>Contract lacks a provision on a disputed issue.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9977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Interpretation of Contracts </a:t>
            </a:r>
            <a:r>
              <a:rPr lang="en-US" sz="4000" b="1">
                <a:latin typeface="+mn-lt"/>
              </a:rPr>
              <a:t>(3)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700253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/>
              <a:t>Ambiguity and Outside Evidence.</a:t>
            </a:r>
          </a:p>
          <a:p>
            <a:pPr lvl="1"/>
            <a:r>
              <a:rPr lang="en-US" sz="3600"/>
              <a:t>If language is ambiguous, court will consider outside (extrinsic) evidence when:</a:t>
            </a:r>
          </a:p>
          <a:p>
            <a:pPr lvl="2"/>
            <a:r>
              <a:rPr lang="en-US" sz="3200"/>
              <a:t>Contract can be interpreted in more than one way.</a:t>
            </a:r>
          </a:p>
          <a:p>
            <a:pPr lvl="2"/>
            <a:r>
              <a:rPr lang="en-US" sz="3200"/>
              <a:t>Uncertainty about a provision.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18404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Interpretation of Contracts </a:t>
            </a:r>
            <a:r>
              <a:rPr lang="en-US" sz="4000" b="1">
                <a:latin typeface="+mn-lt"/>
              </a:rPr>
              <a:t>(4)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700253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4400"/>
              <a:t>Ambiguity and Outside Evidence.</a:t>
            </a:r>
          </a:p>
          <a:p>
            <a:pPr lvl="1"/>
            <a:r>
              <a:rPr lang="en-US" sz="3600"/>
              <a:t>To interpret contract, court will consider:</a:t>
            </a:r>
          </a:p>
          <a:p>
            <a:pPr lvl="2"/>
            <a:r>
              <a:rPr lang="en-US" sz="3400"/>
              <a:t>Oral testimony.</a:t>
            </a:r>
          </a:p>
          <a:p>
            <a:pPr lvl="2"/>
            <a:r>
              <a:rPr lang="en-US" sz="3400"/>
              <a:t>Other agreements or communications between the parties.</a:t>
            </a:r>
          </a:p>
          <a:p>
            <a:pPr lvl="2"/>
            <a:r>
              <a:rPr lang="en-US" sz="3400"/>
              <a:t>Court will interpret contract against party drafting it.</a:t>
            </a:r>
            <a:endParaRPr lang="en-US" sz="3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6825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9286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194966" y="306016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40551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194229" y="4194984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5181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194229" y="5294845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1196975" indent="-1196975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</a:t>
            </a:r>
            <a:r>
              <a:rPr lang="en-US" sz="4000"/>
              <a:t>List the four requirements of a contract.</a:t>
            </a:r>
          </a:p>
          <a:p>
            <a:pPr marL="1196975" indent="-1196975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LO2</a:t>
            </a:r>
            <a:r>
              <a:rPr lang="en-US" sz="2600" b="1">
                <a:solidFill>
                  <a:schemeClr val="bg1"/>
                </a:solidFill>
              </a:rPr>
              <a:t>         </a:t>
            </a:r>
            <a:r>
              <a:rPr lang="en-US" sz="4000"/>
              <a:t>Contrast express and limited contracts.</a:t>
            </a:r>
          </a:p>
          <a:p>
            <a:pPr marL="1196975" indent="-1196975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LO3          </a:t>
            </a:r>
            <a:r>
              <a:rPr lang="en-US" sz="4000"/>
              <a:t>Distinguish valid, voidable, unenforceable, and void contracts. </a:t>
            </a:r>
          </a:p>
          <a:p>
            <a:pPr marL="0" indent="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LO4</a:t>
            </a:r>
            <a:r>
              <a:rPr lang="en-US"/>
              <a:t>     </a:t>
            </a:r>
            <a:r>
              <a:rPr lang="en-US" sz="4000"/>
              <a:t>Understand the plain meaning rule.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/>
              <a:t>The Definition of a Contract</a:t>
            </a:r>
            <a:r>
              <a:rPr lang="en-US">
                <a:solidFill>
                  <a:prstClr val="white"/>
                </a:solidFill>
              </a:rPr>
              <a:t>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(1)</a:t>
            </a:r>
            <a:endParaRPr lang="en-US" dirty="0">
              <a:effectLst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An agreement that can be enforced in a court. It is formed by two or more parties who agree to perform, or refrain from performing, some act now or in the future.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/>
              <a:t>The Definition of a Contract</a:t>
            </a:r>
            <a:r>
              <a:rPr lang="en-US">
                <a:solidFill>
                  <a:prstClr val="white"/>
                </a:solidFill>
              </a:rPr>
              <a:t>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(2)</a:t>
            </a:r>
            <a:endParaRPr lang="en-US" dirty="0">
              <a:effectLst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The Objective Theory of Contracts.</a:t>
            </a:r>
          </a:p>
          <a:p>
            <a:pPr lvl="1"/>
            <a:r>
              <a:rPr lang="en-US"/>
              <a:t>The view that the intent to contract should be determined by outward, objective facts.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45675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5300"/>
              <a:t>The Basic Requirements </a:t>
            </a:r>
            <a:br>
              <a:rPr lang="en-US" sz="5300"/>
            </a:br>
            <a:r>
              <a:rPr lang="en-US" sz="5300"/>
              <a:t>of a Contract </a:t>
            </a:r>
            <a:r>
              <a:rPr lang="en-US" sz="4400" b="1">
                <a:latin typeface="+mn-lt"/>
              </a:rPr>
              <a:t>(1)</a:t>
            </a:r>
            <a:endParaRPr lang="en-US" sz="5300" b="1" dirty="0">
              <a:effectLst/>
              <a:latin typeface="+mn-lt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AC39366D-1362-447D-B63E-86A535E7F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905000"/>
            <a:ext cx="698500" cy="325189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LO1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/>
              <a:t>Agreement.</a:t>
            </a:r>
          </a:p>
          <a:p>
            <a:r>
              <a:rPr lang="en-US"/>
              <a:t>Consideration.</a:t>
            </a:r>
          </a:p>
          <a:p>
            <a:r>
              <a:rPr lang="en-US"/>
              <a:t>Capacity.</a:t>
            </a:r>
          </a:p>
          <a:p>
            <a:r>
              <a:rPr lang="en-US"/>
              <a:t>Legality.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51516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5300"/>
              <a:t>The Basic Requirements </a:t>
            </a:r>
            <a:br>
              <a:rPr lang="en-US" sz="5300"/>
            </a:br>
            <a:r>
              <a:rPr lang="en-US" sz="5300"/>
              <a:t>of a Contract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(2)</a:t>
            </a:r>
            <a:endParaRPr lang="en-US" sz="5300" dirty="0">
              <a:effectLst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Defenses to Enforceability.</a:t>
            </a:r>
          </a:p>
          <a:p>
            <a:pPr lvl="1"/>
            <a:r>
              <a:rPr lang="en-US"/>
              <a:t>Voluntary consent.</a:t>
            </a:r>
          </a:p>
          <a:p>
            <a:pPr lvl="1"/>
            <a:r>
              <a:rPr lang="en-US"/>
              <a:t>Form.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3888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Types of Contracts </a:t>
            </a:r>
            <a:r>
              <a:rPr lang="en-US" sz="4000" b="1">
                <a:latin typeface="+mn-lt"/>
              </a:rPr>
              <a:t>(1)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Bilateral versus Unilateral Contracts.</a:t>
            </a:r>
          </a:p>
          <a:p>
            <a:pPr lvl="1"/>
            <a:r>
              <a:rPr lang="en-US"/>
              <a:t>Offeror: A person who makes an offer.  The offeror always promises to do something; also a promisor.</a:t>
            </a:r>
          </a:p>
          <a:p>
            <a:pPr lvl="1"/>
            <a:r>
              <a:rPr lang="en-US"/>
              <a:t>Offeree: A person to whom an offer is made.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Types of Contracts </a:t>
            </a:r>
            <a:r>
              <a:rPr lang="en-US" sz="4000" b="1">
                <a:latin typeface="+mn-lt"/>
              </a:rPr>
              <a:t>(2)</a:t>
            </a:r>
            <a:endParaRPr lang="en-US" b="1" dirty="0">
              <a:latin typeface="+mn-lt"/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C693189D-9EE1-4BD6-AD97-B573E6121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905000"/>
            <a:ext cx="698500" cy="325189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LO2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0" y="175523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4400"/>
              <a:t>Express versus Implied Contracts.</a:t>
            </a:r>
          </a:p>
          <a:p>
            <a:pPr lvl="1"/>
            <a:r>
              <a:rPr lang="en-US"/>
              <a:t>Express: A contract that is stated in words, oral and/or written (as opposed to an implied contract).</a:t>
            </a:r>
          </a:p>
          <a:p>
            <a:pPr lvl="1"/>
            <a:r>
              <a:rPr lang="en-US"/>
              <a:t>Implied: A contract formed in whole or in part from the conduct of the parties (as opposed to an express contract).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35262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Types of Contracts </a:t>
            </a:r>
            <a:r>
              <a:rPr lang="en-US" sz="4000" b="1">
                <a:latin typeface="+mn-lt"/>
              </a:rPr>
              <a:t>(3)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Quasi Contracts.</a:t>
            </a:r>
          </a:p>
          <a:p>
            <a:pPr lvl="1"/>
            <a:r>
              <a:rPr lang="en-US"/>
              <a:t>Contracts implied in law. </a:t>
            </a:r>
          </a:p>
          <a:p>
            <a:pPr lvl="1"/>
            <a:r>
              <a:rPr lang="en-US"/>
              <a:t>A fictional contract imposed by law to prevent unjust enrichment.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79063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676</Words>
  <Application>Microsoft Office PowerPoint</Application>
  <PresentationFormat>On-screen Show (4:3)</PresentationFormat>
  <Paragraphs>114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</vt:lpstr>
      <vt:lpstr>The Definition of a Contract (1)</vt:lpstr>
      <vt:lpstr>The Definition of a Contract (2)</vt:lpstr>
      <vt:lpstr>The Basic Requirements  of a Contract (1)</vt:lpstr>
      <vt:lpstr>The Basic Requirements  of a Contract (2)</vt:lpstr>
      <vt:lpstr>Types of Contracts (1)</vt:lpstr>
      <vt:lpstr>Types of Contracts (2)</vt:lpstr>
      <vt:lpstr>Types of Contracts (3)</vt:lpstr>
      <vt:lpstr>Types of Contracts (4)</vt:lpstr>
      <vt:lpstr>Types of Contracts (5)</vt:lpstr>
      <vt:lpstr>Types of Contracts (6)</vt:lpstr>
      <vt:lpstr>Types of Contracts (7)</vt:lpstr>
      <vt:lpstr>Types of Contracts (8)</vt:lpstr>
      <vt:lpstr> LO3     Enforceable, Voidable, Unenforceable, and Void Contracts</vt:lpstr>
      <vt:lpstr>Interpretation of Contracts (1)</vt:lpstr>
      <vt:lpstr>Interpretation of Contracts (2)</vt:lpstr>
      <vt:lpstr>Interpretation of Contracts (3)</vt:lpstr>
      <vt:lpstr>Interpretation of Contracts (4)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SME</cp:lastModifiedBy>
  <cp:revision>75</cp:revision>
  <dcterms:created xsi:type="dcterms:W3CDTF">2012-07-24T19:26:18Z</dcterms:created>
  <dcterms:modified xsi:type="dcterms:W3CDTF">2017-09-28T15:04:59Z</dcterms:modified>
</cp:coreProperties>
</file>