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5" r:id="rId2"/>
    <p:sldId id="316" r:id="rId3"/>
    <p:sldId id="259" r:id="rId4"/>
    <p:sldId id="282" r:id="rId5"/>
    <p:sldId id="283" r:id="rId6"/>
    <p:sldId id="284" r:id="rId7"/>
    <p:sldId id="285" r:id="rId8"/>
    <p:sldId id="286" r:id="rId9"/>
    <p:sldId id="288" r:id="rId10"/>
    <p:sldId id="287" r:id="rId11"/>
    <p:sldId id="289" r:id="rId12"/>
    <p:sldId id="317" r:id="rId13"/>
    <p:sldId id="291" r:id="rId14"/>
    <p:sldId id="318" r:id="rId15"/>
    <p:sldId id="292" r:id="rId16"/>
    <p:sldId id="293" r:id="rId17"/>
    <p:sldId id="294" r:id="rId18"/>
    <p:sldId id="296" r:id="rId19"/>
    <p:sldId id="297" r:id="rId20"/>
    <p:sldId id="320" r:id="rId21"/>
    <p:sldId id="3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4" autoAdjust="0"/>
    <p:restoredTop sz="85305" autoAdjust="0"/>
  </p:normalViewPr>
  <p:slideViewPr>
    <p:cSldViewPr showGuides="1">
      <p:cViewPr varScale="1">
        <p:scale>
          <a:sx n="96" d="100"/>
          <a:sy n="96" d="100"/>
        </p:scale>
        <p:origin x="20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61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62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48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37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93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33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1FF602-CA17-4C48-94A4-CC840EA26270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2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9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4F0EBBC-08B2-479C-A11A-1A43842D0B38}"/>
              </a:ext>
            </a:extLst>
          </p:cNvPr>
          <p:cNvSpPr txBox="1">
            <a:spLocks/>
          </p:cNvSpPr>
          <p:nvPr userDrawn="1"/>
        </p:nvSpPr>
        <p:spPr>
          <a:xfrm>
            <a:off x="6771568" y="6400800"/>
            <a:ext cx="2010123" cy="41625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A8C097E-128F-4FE5-8D65-B30E2BEAC51B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916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7306"/>
            <a:ext cx="9144000" cy="1450694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30 Management of a Corporation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(8)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0EEDBA1-BCBA-4219-8D65-51CEA6A595F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86600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Directors’ Responsibilities.</a:t>
            </a:r>
          </a:p>
          <a:p>
            <a:pPr lvl="1"/>
            <a:r>
              <a:rPr lang="en-US" dirty="0"/>
              <a:t>Directors have responsibility for all policy-making decisions, including:</a:t>
            </a:r>
          </a:p>
          <a:p>
            <a:pPr marL="1884362" lvl="3" indent="-742950">
              <a:buFont typeface="+mj-lt"/>
              <a:buAutoNum type="arabicPeriod" startAt="3"/>
            </a:pPr>
            <a:r>
              <a:rPr lang="en-US" dirty="0"/>
              <a:t>Major financial decisions, such as the declaration and payment of dividends to shareholders or the issuance of authorized shares (stocks) or bonds.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(9)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0BD5D756-FC07-4659-A936-EA0F0C06745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86600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Directors’ Responsibilities.</a:t>
            </a:r>
            <a:endParaRPr lang="en-US" b="1" i="1" dirty="0"/>
          </a:p>
          <a:p>
            <a:pPr lvl="1"/>
            <a:r>
              <a:rPr lang="en-US" dirty="0"/>
              <a:t>The board can delegate some of its functions to an executive committee or to corporate officers. </a:t>
            </a:r>
          </a:p>
          <a:p>
            <a:pPr lvl="1"/>
            <a:r>
              <a:rPr lang="en-US" dirty="0"/>
              <a:t>But, the board is not relieved of its overall fiduciary responsibilities.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(10)</a:t>
            </a:r>
            <a:endParaRPr lang="en-US" dirty="0"/>
          </a:p>
        </p:txBody>
      </p:sp>
      <p:pic>
        <p:nvPicPr>
          <p:cNvPr id="5" name="Content Placeholder 4" descr="This exhibit presents examples of the directors’ management responsibilities.&#10;Three separate boxes are displayed. 1) AUTHORIZE MAJOR CORPORATE POLICY DECISION—Examples: •Oversee major contract negotiations and management labor negotiations. •Initiate negotiations on the sale or lease of corporate assets outside the regular course of business. 2) MAKE EXECUTIVE PERSONNEL DECISIONS—Examples: •Engage in selection of corporate officers and executives, and determine their compensation. •Supervise managerial employees and make decisions regarding their termination. 3) MAKE AND ANNOUNCE FINANCIAL DECISIONS—Examples: •Make decisions regarding the issuance of authorized stocks and bonds. • Decide when dividends are to be paid to shareholders&#10;" title="Exhibit 30.1 Examples of Directors’ Management Responsibilities">
            <a:extLst>
              <a:ext uri="{FF2B5EF4-FFF2-40B4-BE49-F238E27FC236}">
                <a16:creationId xmlns:a16="http://schemas.microsoft.com/office/drawing/2014/main" id="{B61023CE-0D63-4D13-8E4B-094D082092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19237"/>
            <a:ext cx="8718402" cy="3314763"/>
          </a:xfrm>
        </p:spPr>
      </p:pic>
    </p:spTree>
    <p:extLst>
      <p:ext uri="{BB962C8B-B14F-4D97-AF65-F5344CB8AC3E}">
        <p14:creationId xmlns:p14="http://schemas.microsoft.com/office/powerpoint/2010/main" val="252956373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Directors’ Rights.</a:t>
            </a:r>
          </a:p>
          <a:p>
            <a:pPr lvl="1"/>
            <a:r>
              <a:rPr lang="en-US" dirty="0"/>
              <a:t>Right to Participation.</a:t>
            </a:r>
          </a:p>
          <a:p>
            <a:pPr lvl="1"/>
            <a:r>
              <a:rPr lang="en-US" dirty="0"/>
              <a:t>Right of Inspection.</a:t>
            </a:r>
          </a:p>
          <a:p>
            <a:pPr lvl="1"/>
            <a:r>
              <a:rPr lang="en-US" dirty="0"/>
              <a:t>Right to Indemnification.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Officers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241499C-561A-4E73-A657-D5D3ADD3D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1" y="2569028"/>
            <a:ext cx="816429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The Role of Corporate Officers.</a:t>
            </a:r>
          </a:p>
          <a:p>
            <a:pPr lvl="1"/>
            <a:r>
              <a:rPr lang="en-US" sz="3600" dirty="0"/>
              <a:t>Primarily manage corporate policies and make daily business decisions. </a:t>
            </a:r>
          </a:p>
          <a:p>
            <a:pPr lvl="1"/>
            <a:r>
              <a:rPr lang="en-US" sz="3600" dirty="0"/>
              <a:t>Qualifications are within discretion of the board, and included in bylaws.</a:t>
            </a:r>
          </a:p>
          <a:p>
            <a:pPr lvl="1"/>
            <a:r>
              <a:rPr lang="en-US" sz="3600" dirty="0"/>
              <a:t>Can be removed by board.</a:t>
            </a:r>
          </a:p>
          <a:p>
            <a:pPr lvl="1"/>
            <a:r>
              <a:rPr lang="en-US" sz="3600" dirty="0"/>
              <a:t>Rights are defined by employment contracts.</a:t>
            </a:r>
          </a:p>
        </p:txBody>
      </p:sp>
    </p:spTree>
    <p:extLst>
      <p:ext uri="{BB962C8B-B14F-4D97-AF65-F5344CB8AC3E}">
        <p14:creationId xmlns:p14="http://schemas.microsoft.com/office/powerpoint/2010/main" val="291029211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Duties of </a:t>
            </a:r>
            <a:r>
              <a:rPr lang="en-US">
                <a:cs typeface="Times New Roman" pitchFamily="18" charset="0"/>
              </a:rPr>
              <a:t>Directors 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and Officers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Duties of Directors and Officers.</a:t>
            </a:r>
          </a:p>
          <a:p>
            <a:pPr lvl="1"/>
            <a:r>
              <a:rPr lang="en-US" dirty="0"/>
              <a:t>Directors and officers are fiduciaries of the corporation, they owe ethical and legal duties to the corporation and shareholders: </a:t>
            </a:r>
          </a:p>
          <a:p>
            <a:pPr lvl="2"/>
            <a:r>
              <a:rPr lang="en-US" dirty="0"/>
              <a:t>Duty of Care. </a:t>
            </a:r>
          </a:p>
          <a:p>
            <a:pPr lvl="2"/>
            <a:r>
              <a:rPr lang="en-US" dirty="0"/>
              <a:t>Duty of Loyalty.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  <a:cs typeface="Times New Roman" pitchFamily="18" charset="0"/>
              </a:rPr>
              <a:t>Duties of Directors </a:t>
            </a:r>
            <a:br>
              <a:rPr lang="en-US">
                <a:solidFill>
                  <a:prstClr val="white"/>
                </a:solidFill>
                <a:cs typeface="Times New Roman" pitchFamily="18" charset="0"/>
              </a:rPr>
            </a:br>
            <a:r>
              <a:rPr lang="en-US">
                <a:solidFill>
                  <a:prstClr val="white"/>
                </a:solidFill>
                <a:cs typeface="Times New Roman" pitchFamily="18" charset="0"/>
              </a:rPr>
              <a:t>and Officers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dirty="0"/>
              <a:t>Duty of Care.</a:t>
            </a:r>
          </a:p>
          <a:p>
            <a:pPr lvl="1"/>
            <a:r>
              <a:rPr lang="en-US" dirty="0"/>
              <a:t>Expected to act in good faith and the best interests of the corporation, make informed and reasonable decisions, rely on competent consultants and experts; and exercise reasonable supervision.</a:t>
            </a: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  <a:cs typeface="Times New Roman" pitchFamily="18" charset="0"/>
              </a:rPr>
              <a:t>Duties of Directors </a:t>
            </a:r>
            <a:br>
              <a:rPr lang="en-US">
                <a:solidFill>
                  <a:prstClr val="white"/>
                </a:solidFill>
                <a:cs typeface="Times New Roman" pitchFamily="18" charset="0"/>
              </a:rPr>
            </a:br>
            <a:r>
              <a:rPr lang="en-US">
                <a:solidFill>
                  <a:prstClr val="white"/>
                </a:solidFill>
                <a:cs typeface="Times New Roman" pitchFamily="18" charset="0"/>
              </a:rPr>
              <a:t>and Officers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dirty="0"/>
              <a:t>Duty of Loyalty. </a:t>
            </a:r>
          </a:p>
          <a:p>
            <a:pPr lvl="1"/>
            <a:r>
              <a:rPr lang="en-US" dirty="0"/>
              <a:t>Subordination of personal interests to the welfare of the corporation.</a:t>
            </a:r>
          </a:p>
          <a:p>
            <a:pPr lvl="1"/>
            <a:r>
              <a:rPr lang="en-US" dirty="0"/>
              <a:t>No competition with corporation, no “corporate opportunity, no conflict of interests, no insider trading.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  <a:cs typeface="Times New Roman" pitchFamily="18" charset="0"/>
              </a:rPr>
              <a:t>Duties of Directors </a:t>
            </a:r>
            <a:br>
              <a:rPr lang="en-US">
                <a:solidFill>
                  <a:prstClr val="white"/>
                </a:solidFill>
                <a:cs typeface="Times New Roman" pitchFamily="18" charset="0"/>
              </a:rPr>
            </a:br>
            <a:r>
              <a:rPr lang="en-US">
                <a:solidFill>
                  <a:prstClr val="white"/>
                </a:solidFill>
                <a:cs typeface="Times New Roman" pitchFamily="18" charset="0"/>
              </a:rPr>
              <a:t>and Officers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DECA0B7A-53E3-458A-B088-1C4DA17848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45197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The </a:t>
            </a:r>
            <a:r>
              <a:rPr lang="en-US" dirty="0"/>
              <a:t>Business Judgment Rule.</a:t>
            </a:r>
          </a:p>
          <a:p>
            <a:pPr lvl="2"/>
            <a:r>
              <a:rPr lang="en-US" dirty="0"/>
              <a:t>Immunizes a director or officer from liability from consequences of a business decision that turned sour.</a:t>
            </a:r>
          </a:p>
          <a:p>
            <a:pPr lvl="2"/>
            <a:r>
              <a:rPr lang="en-US" dirty="0"/>
              <a:t>Court will not require directors or officers to manage “in hindsight.”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  <a:cs typeface="Times New Roman" pitchFamily="18" charset="0"/>
              </a:rPr>
              <a:t>Duties of Directors </a:t>
            </a:r>
            <a:br>
              <a:rPr lang="en-US">
                <a:solidFill>
                  <a:prstClr val="white"/>
                </a:solidFill>
                <a:cs typeface="Times New Roman" pitchFamily="18" charset="0"/>
              </a:rPr>
            </a:br>
            <a:r>
              <a:rPr lang="en-US">
                <a:solidFill>
                  <a:prstClr val="white"/>
                </a:solidFill>
                <a:cs typeface="Times New Roman" pitchFamily="18" charset="0"/>
              </a:rPr>
              <a:t>and Officers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54253119-D196-4AA5-B647-AE16FB08DB4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45197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dirty="0"/>
              <a:t>The Business Judgment Rule.</a:t>
            </a:r>
          </a:p>
          <a:p>
            <a:pPr lvl="1"/>
            <a:r>
              <a:rPr lang="en-US" dirty="0"/>
              <a:t>As long as decision was reasonable, informed, made in good faith and in the best interests of the corporation, the business judgment rule will apply.</a:t>
            </a:r>
            <a:endParaRPr lang="en-US" u="sng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Discuss corporate directors’ management responsibilities.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State the primary function of corporate officers.</a:t>
            </a:r>
          </a:p>
          <a:p>
            <a:pPr marL="1198563" indent="-1198563">
              <a:lnSpc>
                <a:spcPct val="90000"/>
              </a:lnSpc>
              <a:spcBef>
                <a:spcPts val="600"/>
              </a:spcBef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Define the business judgment rule.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3200" dirty="0"/>
              <a:t>    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prstClr val="white"/>
                </a:solidFill>
              </a:rPr>
              <a:t>LO4</a:t>
            </a:r>
            <a:r>
              <a:rPr lang="en-US" dirty="0">
                <a:solidFill>
                  <a:prstClr val="black"/>
                </a:solidFill>
              </a:rPr>
              <a:t>     </a:t>
            </a:r>
            <a:r>
              <a:rPr lang="en-US" sz="4000" dirty="0"/>
              <a:t>Explain director and officer liabilities.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0323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  <a:cs typeface="Times New Roman" pitchFamily="18" charset="0"/>
              </a:rPr>
              <a:t>LO4</a:t>
            </a:r>
            <a:r>
              <a:rPr lang="en-US" dirty="0">
                <a:cs typeface="Times New Roman" pitchFamily="18" charset="0"/>
              </a:rPr>
              <a:t> Liability of Directors and Officers </a:t>
            </a:r>
            <a:r>
              <a:rPr lang="en-US" sz="4000" b="1" dirty="0">
                <a:latin typeface="+mj-lt"/>
                <a:cs typeface="Times New Roman" pitchFamily="18" charset="0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F331D321-D9E1-487E-AA47-2CF33173C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dirty="0"/>
              <a:t>Directors and officers may be held liable for:</a:t>
            </a:r>
          </a:p>
          <a:p>
            <a:pPr lvl="1"/>
            <a:r>
              <a:rPr lang="en-US" dirty="0"/>
              <a:t>Negligence in the performance of their duties.</a:t>
            </a:r>
          </a:p>
          <a:p>
            <a:pPr lvl="1"/>
            <a:r>
              <a:rPr lang="en-US" dirty="0"/>
              <a:t>Torts and crimes of employees under their supervision.</a:t>
            </a:r>
          </a:p>
        </p:txBody>
      </p:sp>
    </p:spTree>
    <p:extLst>
      <p:ext uri="{BB962C8B-B14F-4D97-AF65-F5344CB8AC3E}">
        <p14:creationId xmlns:p14="http://schemas.microsoft.com/office/powerpoint/2010/main" val="407942167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  <a:cs typeface="Times New Roman" pitchFamily="18" charset="0"/>
              </a:rPr>
              <a:t>LO4</a:t>
            </a:r>
            <a:r>
              <a:rPr lang="en-US" dirty="0">
                <a:solidFill>
                  <a:prstClr val="white"/>
                </a:solidFill>
                <a:cs typeface="Times New Roman" pitchFamily="18" charset="0"/>
              </a:rPr>
              <a:t> Liability of Directors and Officers </a:t>
            </a:r>
            <a:r>
              <a:rPr lang="en-US" sz="4000" b="1" dirty="0">
                <a:solidFill>
                  <a:prstClr val="white"/>
                </a:solidFill>
                <a:latin typeface="Calibri"/>
                <a:cs typeface="Times New Roman" pitchFamily="18" charset="0"/>
              </a:rPr>
              <a:t>(2)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629FFAD3-469F-4328-9AE5-17F0C3997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dirty="0"/>
              <a:t>Directors and officers may be held liable for:</a:t>
            </a:r>
          </a:p>
          <a:p>
            <a:pPr lvl="1"/>
            <a:r>
              <a:rPr lang="en-US" dirty="0"/>
              <a:t>Violations of a variety statutes. </a:t>
            </a:r>
          </a:p>
          <a:p>
            <a:pPr lvl="1"/>
            <a:r>
              <a:rPr lang="en-US" dirty="0"/>
              <a:t>Accuracy of financial statements and reports filed with SEC.</a:t>
            </a:r>
          </a:p>
        </p:txBody>
      </p:sp>
    </p:spTree>
    <p:extLst>
      <p:ext uri="{BB962C8B-B14F-4D97-AF65-F5344CB8AC3E}">
        <p14:creationId xmlns:p14="http://schemas.microsoft.com/office/powerpoint/2010/main" val="10452095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Every corporation is governed by a board of directors. </a:t>
            </a:r>
          </a:p>
          <a:p>
            <a:r>
              <a:rPr lang="en-US" sz="4400" dirty="0"/>
              <a:t>Directors have responsibility for all policymaking decisions necessary to the management of corporate affairs.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Election of Directors.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 of directors set forth in articles of incorporation.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Initial board of directors appointed at the first organizational meeting.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Election of Directors.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closely held companies, directors are generally the incorporators and/or the shareholders.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Term of office is generally for one year.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Removal of Directors.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Director can be removed </a:t>
            </a:r>
            <a:r>
              <a:rPr lang="en-US" i="1" dirty="0"/>
              <a:t>for cause </a:t>
            </a:r>
            <a:r>
              <a:rPr lang="en-US" dirty="0"/>
              <a:t>(for failing to perform a required duty).</a:t>
            </a:r>
          </a:p>
          <a:p>
            <a:pPr lvl="0">
              <a:buClr>
                <a:srgbClr val="F79646">
                  <a:lumMod val="75000"/>
                </a:srgbClr>
              </a:buClr>
            </a:pPr>
            <a:r>
              <a:rPr lang="en-US" sz="4400" dirty="0">
                <a:solidFill>
                  <a:prstClr val="black"/>
                </a:solidFill>
              </a:rPr>
              <a:t>Vacancies.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Vacancies can be filled based on state law or corporate bylaws.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Board of Directors’ Meetings.</a:t>
            </a:r>
          </a:p>
          <a:p>
            <a:pPr lvl="1"/>
            <a:r>
              <a:rPr lang="en-US" dirty="0"/>
              <a:t>Holding formal meetings with recorded minutes.</a:t>
            </a:r>
          </a:p>
          <a:p>
            <a:pPr lvl="1"/>
            <a:r>
              <a:rPr lang="en-US" dirty="0"/>
              <a:t>Generally, date and frequency of meetings is established in the bylaws.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(6)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Board of Directors’ Meetings.</a:t>
            </a:r>
          </a:p>
          <a:p>
            <a:pPr lvl="1"/>
            <a:r>
              <a:rPr lang="en-US" dirty="0"/>
              <a:t>Quorum varies by jurisdiction.</a:t>
            </a:r>
          </a:p>
          <a:p>
            <a:pPr lvl="0">
              <a:buClr>
                <a:srgbClr val="F79646">
                  <a:lumMod val="75000"/>
                </a:srgbClr>
              </a:buClr>
            </a:pPr>
            <a:r>
              <a:rPr lang="en-US" sz="4400" dirty="0">
                <a:solidFill>
                  <a:prstClr val="black"/>
                </a:solidFill>
              </a:rPr>
              <a:t>Voting.</a:t>
            </a:r>
            <a:endParaRPr lang="en-US" dirty="0"/>
          </a:p>
          <a:p>
            <a:pPr lvl="1"/>
            <a:r>
              <a:rPr lang="en-US" dirty="0"/>
              <a:t>One-vote-per-director.  </a:t>
            </a:r>
          </a:p>
          <a:p>
            <a:pPr lvl="1"/>
            <a:r>
              <a:rPr lang="en-US" dirty="0"/>
              <a:t>Ordinary matters require majority vote.</a:t>
            </a:r>
            <a:endParaRPr lang="en-US" b="1" i="1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Corporate Management—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Directors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(7)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F4392C95-9B6E-4557-9E17-6FC4F78DF3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86600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Directors’ Responsibilities.</a:t>
            </a:r>
          </a:p>
          <a:p>
            <a:pPr lvl="1"/>
            <a:r>
              <a:rPr lang="en-US" dirty="0"/>
              <a:t>Directors have responsibility for all policy-making decisions, including:</a:t>
            </a:r>
          </a:p>
          <a:p>
            <a:pPr marL="1595437" lvl="3" indent="-454025">
              <a:buFontTx/>
              <a:buAutoNum type="arabicPeriod"/>
            </a:pPr>
            <a:r>
              <a:rPr lang="en-US" dirty="0"/>
              <a:t>Authorization for major corporate policy decisions.</a:t>
            </a:r>
          </a:p>
          <a:p>
            <a:pPr marL="1595437" lvl="3" indent="-454025">
              <a:buFontTx/>
              <a:buAutoNum type="arabicPeriod"/>
            </a:pPr>
            <a:r>
              <a:rPr lang="en-US" dirty="0"/>
              <a:t> Appointment, supervision, and removal of top corporate officers.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670</Words>
  <Application>Microsoft Office PowerPoint</Application>
  <PresentationFormat>On-screen Show (4:3)</PresentationFormat>
  <Paragraphs>96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Impact</vt:lpstr>
      <vt:lpstr>Times New Roman</vt:lpstr>
      <vt:lpstr>Wingdings</vt:lpstr>
      <vt:lpstr>Office Theme</vt:lpstr>
      <vt:lpstr>Business Law Text &amp; Exercises Ninth Edition Roger LeRoy Miller William Eric Hollowell</vt:lpstr>
      <vt:lpstr>Learning Outcomes</vt:lpstr>
      <vt:lpstr>Corporate Management— Directors (1)</vt:lpstr>
      <vt:lpstr>Corporate Management— Directors (2)</vt:lpstr>
      <vt:lpstr>Corporate Management— Directors (3)</vt:lpstr>
      <vt:lpstr>Corporate Management— Directors (4)</vt:lpstr>
      <vt:lpstr>Corporate Management— Directors (5)</vt:lpstr>
      <vt:lpstr>Corporate Management— Directors (6)</vt:lpstr>
      <vt:lpstr>Corporate Management— Directors (7)</vt:lpstr>
      <vt:lpstr>Corporate Management— Directors (8)</vt:lpstr>
      <vt:lpstr>Corporate Management— Directors (9)</vt:lpstr>
      <vt:lpstr>Corporate Management— Directors (10)</vt:lpstr>
      <vt:lpstr>Corporate Management— Directors (11)</vt:lpstr>
      <vt:lpstr>Corporate Management— Officers (12)</vt:lpstr>
      <vt:lpstr>Duties of Directors  and Officers (1)</vt:lpstr>
      <vt:lpstr>Duties of Directors  and Officers (2)</vt:lpstr>
      <vt:lpstr>Duties of Directors  and Officers (3)</vt:lpstr>
      <vt:lpstr>Duties of Directors  and Officers (4)</vt:lpstr>
      <vt:lpstr>Duties of Directors  and Officers (5)</vt:lpstr>
      <vt:lpstr>LO4 Liability of Directors and Officers (1)</vt:lpstr>
      <vt:lpstr>LO4 Liability of Directors and Officers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537</cp:revision>
  <dcterms:created xsi:type="dcterms:W3CDTF">2012-07-24T19:26:18Z</dcterms:created>
  <dcterms:modified xsi:type="dcterms:W3CDTF">2017-10-30T16:57:46Z</dcterms:modified>
</cp:coreProperties>
</file>