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24" r:id="rId2"/>
    <p:sldId id="325" r:id="rId3"/>
    <p:sldId id="260" r:id="rId4"/>
    <p:sldId id="290" r:id="rId5"/>
    <p:sldId id="262" r:id="rId6"/>
    <p:sldId id="292" r:id="rId7"/>
    <p:sldId id="293" r:id="rId8"/>
    <p:sldId id="294" r:id="rId9"/>
    <p:sldId id="295" r:id="rId10"/>
    <p:sldId id="296" r:id="rId11"/>
    <p:sldId id="298" r:id="rId12"/>
    <p:sldId id="297" r:id="rId13"/>
    <p:sldId id="299" r:id="rId14"/>
    <p:sldId id="270" r:id="rId15"/>
    <p:sldId id="300" r:id="rId16"/>
    <p:sldId id="301" r:id="rId17"/>
    <p:sldId id="306" r:id="rId18"/>
    <p:sldId id="305" r:id="rId19"/>
    <p:sldId id="326" r:id="rId20"/>
    <p:sldId id="307" r:id="rId21"/>
    <p:sldId id="308" r:id="rId22"/>
    <p:sldId id="311" r:id="rId23"/>
    <p:sldId id="310" r:id="rId24"/>
    <p:sldId id="309" r:id="rId25"/>
    <p:sldId id="277" r:id="rId26"/>
    <p:sldId id="313" r:id="rId27"/>
    <p:sldId id="314" r:id="rId28"/>
    <p:sldId id="315" r:id="rId29"/>
    <p:sldId id="316" r:id="rId30"/>
    <p:sldId id="317" r:id="rId31"/>
    <p:sldId id="282" r:id="rId32"/>
    <p:sldId id="318" r:id="rId33"/>
    <p:sldId id="319" r:id="rId34"/>
    <p:sldId id="320" r:id="rId35"/>
    <p:sldId id="321" r:id="rId36"/>
    <p:sldId id="322" r:id="rId37"/>
    <p:sldId id="32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9" autoAdjust="0"/>
    <p:restoredTop sz="84300" autoAdjust="0"/>
  </p:normalViewPr>
  <p:slideViewPr>
    <p:cSldViewPr showGuides="1">
      <p:cViewPr varScale="1">
        <p:scale>
          <a:sx n="54" d="100"/>
          <a:sy n="54" d="100"/>
        </p:scale>
        <p:origin x="161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10/29/2017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63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18D6D-94F7-47C3-9958-38ACBC1A39B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18D6D-94F7-47C3-9958-38ACBC1A39B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18D6D-94F7-47C3-9958-38ACBC1A39B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18D6D-94F7-47C3-9958-38ACBC1A39B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5A22-0D12-4BC9-9182-20F3FBCB8C0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5A22-0D12-4BC9-9182-20F3FBCB8C0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5A22-0D12-4BC9-9182-20F3FBCB8C0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5A22-0D12-4BC9-9182-20F3FBCB8C0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5A22-0D12-4BC9-9182-20F3FBCB8C0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5A22-0D12-4BC9-9182-20F3FBCB8C0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709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18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5A22-0D12-4BC9-9182-20F3FBCB8C0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5A22-0D12-4BC9-9182-20F3FBCB8C0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5A22-0D12-4BC9-9182-20F3FBCB8C0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5A22-0D12-4BC9-9182-20F3FBCB8C0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85A22-0D12-4BC9-9182-20F3FBCB8C0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47AA7-2345-4747-9137-1CF30B2FA60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47AA7-2345-4747-9137-1CF30B2FA60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47AA7-2345-4747-9137-1CF30B2FA60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47AA7-2345-4747-9137-1CF30B2FA60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47AA7-2345-4747-9137-1CF30B2FA60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3315F-6E83-4CBA-94D0-AED68CBB1CA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47AA7-2345-4747-9137-1CF30B2FA60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47AA7-2345-4747-9137-1CF30B2FA60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47AA7-2345-4747-9137-1CF30B2FA60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47AA7-2345-4747-9137-1CF30B2FA60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47AA7-2345-4747-9137-1CF30B2FA60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F47AA7-2345-4747-9137-1CF30B2FA608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3315F-6E83-4CBA-94D0-AED68CBB1CA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18D6D-94F7-47C3-9958-38ACBC1A39B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18D6D-94F7-47C3-9958-38ACBC1A39B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18D6D-94F7-47C3-9958-38ACBC1A39B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18D6D-94F7-47C3-9958-38ACBC1A39B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218D6D-94F7-47C3-9958-38ACBC1A39B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76" tIns="44444" rIns="90476" bIns="44444"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1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4770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2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rgbClr val="8A7045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D3B978-51CB-461A-BD2C-C7CE73BFE64F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23F715-C8F7-4E5A-BC8D-B695296D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1568" y="6498266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" y="533400"/>
            <a:ext cx="88392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0"/>
            <a:ext cx="9144000" cy="16002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en-US" sz="4200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  <a:latin typeface="Impact" pitchFamily="34" charset="0"/>
              </a:rPr>
              <a:t>Chapter 23     Negotiable Instruments: Transfer and Liability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  <a:br>
              <a:rPr lang="en-US" dirty="0"/>
            </a:br>
            <a:r>
              <a:rPr lang="en-US" dirty="0"/>
              <a:t>for HDC Status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(6)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Taking Without Notice.</a:t>
            </a:r>
          </a:p>
          <a:p>
            <a:pPr marL="1200150" lvl="2" indent="-5080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/>
              <a:t>It is overdue.</a:t>
            </a:r>
          </a:p>
          <a:p>
            <a:pPr marL="1196975" lvl="2" indent="-503238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/>
              <a:t>It has been dishonored.</a:t>
            </a:r>
          </a:p>
          <a:p>
            <a:pPr marL="1196975" lvl="2" indent="-503238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/>
              <a:t>There is an uncured default with respect to another instrument issued as part of the same series.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  <a:br>
              <a:rPr lang="en-US" dirty="0"/>
            </a:br>
            <a:r>
              <a:rPr lang="en-US" dirty="0"/>
              <a:t>for HDC Status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(7)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Taking Without Notice.</a:t>
            </a:r>
          </a:p>
          <a:p>
            <a:pPr marL="908050" lvl="1" indent="-450850">
              <a:buFont typeface="+mj-lt"/>
              <a:buAutoNum type="arabicPeriod" startAt="4"/>
            </a:pPr>
            <a:r>
              <a:rPr lang="en-US" dirty="0"/>
              <a:t>It contains an unauthorized signature or has been altered.</a:t>
            </a:r>
          </a:p>
          <a:p>
            <a:pPr marL="908050" lvl="1" indent="-450850">
              <a:buFont typeface="Impact" pitchFamily="34" charset="0"/>
              <a:buAutoNum type="arabicPeriod" startAt="4"/>
            </a:pPr>
            <a:r>
              <a:rPr lang="en-US" dirty="0"/>
              <a:t>There is a defense against or claim to it.</a:t>
            </a:r>
          </a:p>
          <a:p>
            <a:pPr marL="908050" lvl="1" indent="-450850">
              <a:buFont typeface="Impact" pitchFamily="34" charset="0"/>
              <a:buAutoNum type="arabicPeriod" startAt="4"/>
            </a:pPr>
            <a:r>
              <a:rPr lang="en-US" dirty="0"/>
              <a:t>It is so irregular or incomplete as to call into question its authenticity.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  <a:br>
              <a:rPr lang="en-US" dirty="0"/>
            </a:br>
            <a:r>
              <a:rPr lang="en-US" dirty="0"/>
              <a:t>for HDC Status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(8)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Taking Without Notice.</a:t>
            </a:r>
            <a:endParaRPr lang="en-US" dirty="0"/>
          </a:p>
          <a:p>
            <a:pPr lvl="1"/>
            <a:r>
              <a:rPr lang="en-US" dirty="0"/>
              <a:t>What Constitutes Notice?</a:t>
            </a:r>
          </a:p>
          <a:p>
            <a:pPr lvl="2"/>
            <a:r>
              <a:rPr lang="en-US" dirty="0"/>
              <a:t>Notice of a defective instrument is given when the holder has:</a:t>
            </a:r>
          </a:p>
          <a:p>
            <a:pPr lvl="3"/>
            <a:r>
              <a:rPr lang="en-US" dirty="0"/>
              <a:t>Actual knowledge of a defect.</a:t>
            </a:r>
          </a:p>
          <a:p>
            <a:pPr lvl="3"/>
            <a:r>
              <a:rPr lang="en-US" dirty="0"/>
              <a:t>Receipt of a notice about a defect.</a:t>
            </a:r>
          </a:p>
          <a:p>
            <a:pPr lvl="3"/>
            <a:r>
              <a:rPr lang="en-US" dirty="0"/>
              <a:t>Reason to know that a defect exists.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  <a:br>
              <a:rPr lang="en-US" dirty="0"/>
            </a:br>
            <a:r>
              <a:rPr lang="en-US" dirty="0"/>
              <a:t>for HDC Status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(9)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Taking Without Notice.</a:t>
            </a:r>
            <a:endParaRPr lang="en-US" dirty="0"/>
          </a:p>
          <a:p>
            <a:pPr lvl="1"/>
            <a:r>
              <a:rPr lang="en-US" dirty="0"/>
              <a:t>Overdue Instruments. </a:t>
            </a:r>
          </a:p>
          <a:p>
            <a:pPr lvl="2"/>
            <a:r>
              <a:rPr lang="en-US" dirty="0"/>
              <a:t>Definition varies depending upon whether it is a time instrument or a demand instrument.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Signature Liability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3C57874C-0F61-469C-9611-7E26055EB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/>
              <a:t>A person is not liable on an instrument unless:</a:t>
            </a:r>
          </a:p>
          <a:p>
            <a:pPr marL="976313" lvl="1" indent="-514350"/>
            <a:r>
              <a:rPr lang="en-US" dirty="0"/>
              <a:t>The person signed the instrument.</a:t>
            </a:r>
          </a:p>
          <a:p>
            <a:pPr marL="976313" lvl="1" indent="-514350"/>
            <a:r>
              <a:rPr lang="en-US" dirty="0"/>
              <a:t>The person is represented by an agent or authorized representative who signed the instrument.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Signature Liability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1EF15D54-72D1-4212-8502-B71936698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400" dirty="0"/>
              <a:t>Primary Liability.</a:t>
            </a:r>
          </a:p>
          <a:p>
            <a:pPr lvl="1"/>
            <a:r>
              <a:rPr lang="en-US" dirty="0"/>
              <a:t>Primary liability is unconditional.</a:t>
            </a:r>
          </a:p>
          <a:p>
            <a:pPr lvl="1"/>
            <a:r>
              <a:rPr lang="en-US" dirty="0"/>
              <a:t>Acceptor: person (the drawee) who accepts a draft and who engages to be primarily responsible for its payment.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Signature Liability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847A627B-DCCE-4139-B479-CC5CB033A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10277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20000"/>
              </a:lnSpc>
            </a:pPr>
            <a:r>
              <a:rPr lang="en-US" dirty="0"/>
              <a:t>Secondary Liability.</a:t>
            </a:r>
          </a:p>
          <a:p>
            <a:pPr lvl="1">
              <a:lnSpc>
                <a:spcPct val="110000"/>
              </a:lnSpc>
            </a:pPr>
            <a:r>
              <a:rPr lang="en-US" sz="4300" dirty="0"/>
              <a:t>Secondary parties promise to pay on that instrument only if the following events occur:</a:t>
            </a:r>
          </a:p>
          <a:p>
            <a:pPr marL="1200150" lvl="2" indent="-511175">
              <a:lnSpc>
                <a:spcPct val="110000"/>
              </a:lnSpc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3900" dirty="0"/>
              <a:t>It is properly and timely presented.</a:t>
            </a:r>
          </a:p>
          <a:p>
            <a:pPr marL="1196975" lvl="2" indent="-503238">
              <a:lnSpc>
                <a:spcPct val="110000"/>
              </a:lnSpc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3900" dirty="0"/>
              <a:t>It is dishonored.</a:t>
            </a:r>
          </a:p>
          <a:p>
            <a:pPr marL="1196975" lvl="2" indent="-503238">
              <a:lnSpc>
                <a:spcPct val="110000"/>
              </a:lnSpc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3900" dirty="0"/>
              <a:t>If secondarily party is an unqualified indorser, timely notice of dishonor is given.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Signature Liability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A20B2841-09FB-4123-9773-0419B2836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400" dirty="0"/>
              <a:t>Proper and Timely Presentment.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dirty="0"/>
              <a:t>By any commercially reasonable means, including oral, written, or electronic communication (but presentment is not effective until the demand for payment or acceptance is received).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Signature Liability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(5)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AF883A86-4719-4AE1-9AD5-2112156E0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400" dirty="0"/>
              <a:t>Proper and Timely Presentment.</a:t>
            </a:r>
          </a:p>
          <a:p>
            <a:pPr marL="1436687" lvl="2" indent="-742950"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r>
              <a:rPr lang="en-US" dirty="0"/>
              <a:t>Through a clearinghouse procedure used by banks, such as for deposited checks.</a:t>
            </a:r>
          </a:p>
          <a:p>
            <a:pPr marL="1196975" lvl="2" indent="-503238"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r>
              <a:rPr lang="en-US" dirty="0"/>
              <a:t>At the place specified in the instrument for acceptance or payment.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Signature Liability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(6)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AF883A86-4719-4AE1-9AD5-2112156E0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pic>
        <p:nvPicPr>
          <p:cNvPr id="3" name="Content Placeholder 2" descr="This table displays the time for proper presentment for different types of instruments.&#10;Type of instrument: Time, For acceptance: On or before due date. For payment: On due date.&#10;Type of instrument: Demand, For acceptance: Within a reasonable time (after date or issue or after&#10;secondary party becomes liable on the instrument). For payment: Within a reasonable time.&#10;Type of instrument: Check, For acceptance: Not applicable. For payment: Within thirty days of date to hold drawer secondarily liable. Within thirty days of indorsement to hold indorser secondarily liable.&#10;" title="Exhibit 23.1 Time for Proper Presentment">
            <a:extLst>
              <a:ext uri="{FF2B5EF4-FFF2-40B4-BE49-F238E27FC236}">
                <a16:creationId xmlns:a16="http://schemas.microsoft.com/office/drawing/2014/main" id="{21DEE469-0CD9-461F-BB68-A90A15968F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0"/>
            <a:ext cx="8534400" cy="2350817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884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94984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294845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1198563" indent="-1198563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bg1"/>
                </a:solidFill>
              </a:rPr>
              <a:t>LO1</a:t>
            </a:r>
            <a:r>
              <a:rPr lang="en-US" sz="2600" dirty="0"/>
              <a:t>    </a:t>
            </a:r>
            <a:r>
              <a:rPr lang="en-US" dirty="0"/>
              <a:t>   </a:t>
            </a:r>
            <a:r>
              <a:rPr lang="en-US" sz="4000" dirty="0"/>
              <a:t>List the requirements for holder-in-due-course status.</a:t>
            </a:r>
          </a:p>
          <a:p>
            <a:pPr marL="1198563" indent="-1198563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bg1"/>
                </a:solidFill>
              </a:rPr>
              <a:t>LO2</a:t>
            </a:r>
            <a:r>
              <a:rPr lang="en-US" sz="2600" b="1" dirty="0">
                <a:solidFill>
                  <a:schemeClr val="bg1"/>
                </a:solidFill>
              </a:rPr>
              <a:t>         </a:t>
            </a:r>
            <a:r>
              <a:rPr lang="en-US" sz="4000" dirty="0"/>
              <a:t>Describe signature liability.</a:t>
            </a:r>
          </a:p>
          <a:p>
            <a:pPr marL="1198563" indent="-1198563">
              <a:lnSpc>
                <a:spcPct val="90000"/>
              </a:lnSpc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1198563" indent="-1198563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bg1"/>
                </a:solidFill>
              </a:rPr>
              <a:t>LO3          </a:t>
            </a:r>
            <a:r>
              <a:rPr lang="en-US" sz="4000" dirty="0"/>
              <a:t>Identify transfer warranties.</a:t>
            </a:r>
          </a:p>
          <a:p>
            <a:pPr marL="1198563" indent="-1198563">
              <a:lnSpc>
                <a:spcPct val="90000"/>
              </a:lnSpc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 marL="1198563" indent="-1198563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bg1"/>
                </a:solidFill>
              </a:rPr>
              <a:t>LO4</a:t>
            </a:r>
            <a:r>
              <a:rPr lang="en-US" dirty="0"/>
              <a:t>     </a:t>
            </a:r>
            <a:r>
              <a:rPr lang="en-US" sz="4000" dirty="0"/>
              <a:t>Understand the defenses against the payment of negotiable instruments.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28451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Signature </a:t>
            </a:r>
            <a:r>
              <a:rPr lang="en-US"/>
              <a:t>Liability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(7)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4FDE70F5-1F38-4357-8217-8961CDEF7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400" dirty="0"/>
              <a:t>Dishonor and Proper Notice.</a:t>
            </a:r>
          </a:p>
          <a:p>
            <a:pPr lvl="1"/>
            <a:r>
              <a:rPr lang="en-US" sz="3600" dirty="0"/>
              <a:t>Once an instrument is dishonored, reasonable notice must be given to hold secondary parties liable. </a:t>
            </a:r>
          </a:p>
          <a:p>
            <a:pPr lvl="1"/>
            <a:r>
              <a:rPr lang="en-US" sz="3600" dirty="0"/>
              <a:t>Oral notice, written notice, or electronic notice (notice by fax, modem, e-mail, and the like) and notice written or stamped on the instrument itself.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Signature </a:t>
            </a:r>
            <a:r>
              <a:rPr lang="en-US"/>
              <a:t>Liability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(8)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B259531-5F5B-4D02-BD40-1C4E83773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400" dirty="0"/>
              <a:t>Unauthorized Signatures.</a:t>
            </a:r>
          </a:p>
          <a:p>
            <a:pPr lvl="1"/>
            <a:r>
              <a:rPr lang="en-US" sz="3800" dirty="0"/>
              <a:t>Unauthorized signatures are wholly inoperative and will not bind the person whose name is forged, with two exceptions: </a:t>
            </a:r>
          </a:p>
          <a:p>
            <a:pPr lvl="2">
              <a:buClr>
                <a:schemeClr val="accent6">
                  <a:lumMod val="75000"/>
                </a:schemeClr>
              </a:buClr>
            </a:pPr>
            <a:r>
              <a:rPr lang="en-US" sz="3200" dirty="0"/>
              <a:t>(1) The person whose name is signed ratifies it, or (2) If the person’s negligence led to the unauthorized signature.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Signature </a:t>
            </a:r>
            <a:r>
              <a:rPr lang="en-US"/>
              <a:t>Liability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(9)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31C6B112-F800-4BFF-85E3-0254256ED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64557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400" dirty="0"/>
              <a:t>Unauthorized Indorsements.</a:t>
            </a:r>
          </a:p>
          <a:p>
            <a:pPr lvl="1"/>
            <a:r>
              <a:rPr lang="en-US" dirty="0"/>
              <a:t>Imposter.</a:t>
            </a:r>
          </a:p>
          <a:p>
            <a:pPr lvl="2"/>
            <a:r>
              <a:rPr lang="en-US" dirty="0"/>
              <a:t>One who, with the intent to deceive, pretends to be somebody else. </a:t>
            </a:r>
          </a:p>
          <a:p>
            <a:pPr lvl="2"/>
            <a:r>
              <a:rPr lang="en-US" dirty="0">
                <a:sym typeface="Wingdings" pitchFamily="2" charset="2"/>
              </a:rPr>
              <a:t>Imposter’s signature is effective against the drawer or maker.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Signature </a:t>
            </a:r>
            <a:r>
              <a:rPr lang="en-US"/>
              <a:t>Liability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(10)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24ECBA2C-FAB8-43EB-AF49-83D0F4070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2177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400" dirty="0"/>
              <a:t>Unauthorized Indorsements.</a:t>
            </a:r>
          </a:p>
          <a:p>
            <a:pPr lvl="1"/>
            <a:r>
              <a:rPr lang="en-US" dirty="0"/>
              <a:t>Fictitious Payee.</a:t>
            </a:r>
          </a:p>
          <a:p>
            <a:pPr lvl="2"/>
            <a:r>
              <a:rPr lang="en-US" dirty="0"/>
              <a:t>Payee on a negotiable instrument whom the maker or drawer does not intend to have an interest in the instrument.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LO2</a:t>
            </a:r>
            <a:r>
              <a:rPr lang="en-US" dirty="0"/>
              <a:t> Signature Liability </a:t>
            </a:r>
            <a:r>
              <a:rPr lang="en-US" sz="4000" b="1">
                <a:solidFill>
                  <a:prstClr val="white"/>
                </a:solidFill>
                <a:latin typeface="Calibri"/>
              </a:rPr>
              <a:t>(11)</a:t>
            </a:r>
            <a:endParaRPr lang="en-US" dirty="0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27F1B37A-ADDB-4AD4-A499-EDF6D61A9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510277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400" dirty="0"/>
              <a:t>Unauthorized Indorsements.</a:t>
            </a:r>
          </a:p>
          <a:p>
            <a:pPr lvl="1"/>
            <a:r>
              <a:rPr lang="en-US" dirty="0"/>
              <a:t>Fictitious Payee. </a:t>
            </a:r>
          </a:p>
          <a:p>
            <a:pPr lvl="2"/>
            <a:r>
              <a:rPr lang="en-US" dirty="0"/>
              <a:t>Indorsements by fictitious payees are not forgeries under negotiable instruments law.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LO3</a:t>
            </a:r>
            <a:r>
              <a:rPr lang="en-US" dirty="0"/>
              <a:t> Warranty Liability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B8E34F71-000E-47D6-BB45-2D6B16A78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65" y="5715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Transfer Warranties.</a:t>
            </a:r>
          </a:p>
          <a:p>
            <a:pPr lvl="1"/>
            <a:r>
              <a:rPr lang="en-US" dirty="0"/>
              <a:t>Guaranty made by any person who transfers a negotiable instrument for consideration to all subsequent transferees and holders who take the instrument in good faith.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Warranty Liability 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41E7EF2C-2C21-4190-B986-9B1116176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Transfer Warranties.</a:t>
            </a:r>
          </a:p>
          <a:p>
            <a:pPr marL="971550" lvl="1" indent="-514350">
              <a:buFont typeface="Impact" pitchFamily="34" charset="0"/>
              <a:buAutoNum type="arabicPeriod"/>
            </a:pPr>
            <a:r>
              <a:rPr lang="en-US" sz="3600" dirty="0"/>
              <a:t>The transferor is entitled to enforce the instrument.</a:t>
            </a:r>
          </a:p>
          <a:p>
            <a:pPr marL="971550" lvl="1" indent="-514350">
              <a:buFont typeface="Impact" pitchFamily="34" charset="0"/>
              <a:buAutoNum type="arabicPeriod"/>
            </a:pPr>
            <a:r>
              <a:rPr lang="en-US" sz="3600" dirty="0"/>
              <a:t>All signatures are authentic and authorized.</a:t>
            </a:r>
          </a:p>
          <a:p>
            <a:pPr marL="971550" lvl="1" indent="-514350">
              <a:buFont typeface="Impact" pitchFamily="34" charset="0"/>
              <a:buAutoNum type="arabicPeriod"/>
            </a:pPr>
            <a:r>
              <a:rPr lang="en-US" sz="3600" dirty="0"/>
              <a:t>The instrument has not been materially altered.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Warranty Liability 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3CD025C7-3B0F-4D8C-93BD-DA31AA668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Transfer Warranties.</a:t>
            </a:r>
          </a:p>
          <a:p>
            <a:pPr marL="971550" lvl="1" indent="-514350">
              <a:buFont typeface="Impact" pitchFamily="34" charset="0"/>
              <a:buAutoNum type="arabicPeriod" startAt="4"/>
            </a:pPr>
            <a:r>
              <a:rPr lang="en-US" sz="3600" dirty="0"/>
              <a:t>The instrument is not subject to a defense or claim of any party that can be asserted against the transferor.</a:t>
            </a:r>
          </a:p>
          <a:p>
            <a:pPr marL="971550" lvl="1" indent="-514350">
              <a:buFont typeface="Impact" pitchFamily="34" charset="0"/>
              <a:buAutoNum type="arabicPeriod" startAt="4"/>
            </a:pPr>
            <a:r>
              <a:rPr lang="en-US" sz="3600" dirty="0"/>
              <a:t>The transferor has no knowledge of any insolvency proceedings against the maker, the acceptor, or the drawer of an unaccepted instrument.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Warranty Liability 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0772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Presentment Warranties. </a:t>
            </a:r>
          </a:p>
          <a:p>
            <a:pPr lvl="1"/>
            <a:r>
              <a:rPr lang="en-US" dirty="0"/>
              <a:t>A warranty made by any person who presents an instrument for payment or acceptance.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Warranty Liability 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Presentment Warranties. </a:t>
            </a:r>
          </a:p>
          <a:p>
            <a:pPr lvl="1"/>
            <a:r>
              <a:rPr lang="en-US" dirty="0"/>
              <a:t>Types:</a:t>
            </a:r>
          </a:p>
          <a:p>
            <a:pPr marL="1541463" lvl="2" indent="-627063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dirty="0"/>
              <a:t>The person obtaining payment or acceptance is entitled to enforce the draft or is authorized to obtain payment or acceptance on behalf of a person who is entitled to enforce the draft.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 </a:t>
            </a:r>
            <a:r>
              <a:rPr lang="en-US" sz="4000" b="1" dirty="0">
                <a:latin typeface="+mj-lt"/>
              </a:rPr>
              <a:t>(1)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400" dirty="0"/>
              <a:t>Ordinary Holder</a:t>
            </a:r>
          </a:p>
          <a:p>
            <a:pPr lvl="1"/>
            <a:r>
              <a:rPr lang="en-US" dirty="0"/>
              <a:t>Person who, by the terms of the instrument, is legally entitled to enforce payment of it.</a:t>
            </a:r>
          </a:p>
          <a:p>
            <a:pPr lvl="1"/>
            <a:r>
              <a:rPr lang="en-US" dirty="0"/>
              <a:t>An ordinary holder obtains only those rights that the predecessor-transferor had in the instrument.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00" dirty="0">
                <a:solidFill>
                  <a:srgbClr val="8A7045"/>
                </a:solidFill>
              </a:rPr>
              <a:t>LO3</a:t>
            </a:r>
            <a:r>
              <a:rPr lang="en-US" dirty="0">
                <a:solidFill>
                  <a:prstClr val="white"/>
                </a:solidFill>
              </a:rPr>
              <a:t> Warranty Liability </a:t>
            </a:r>
            <a:r>
              <a:rPr lang="en-US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(6)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0772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Presentment Warranties. </a:t>
            </a:r>
          </a:p>
          <a:p>
            <a:pPr lvl="1"/>
            <a:r>
              <a:rPr lang="en-US" dirty="0"/>
              <a:t>Types:</a:t>
            </a:r>
          </a:p>
          <a:p>
            <a:pPr marL="1541463" lvl="2" indent="-627063"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r>
              <a:rPr lang="en-US" dirty="0"/>
              <a:t>The draft has not been altered.</a:t>
            </a:r>
          </a:p>
          <a:p>
            <a:pPr marL="1489075" lvl="2" indent="-574675">
              <a:buClr>
                <a:schemeClr val="accent6">
                  <a:lumMod val="75000"/>
                </a:schemeClr>
              </a:buClr>
              <a:buFont typeface="+mj-lt"/>
              <a:buAutoNum type="arabicPeriod" startAt="2"/>
            </a:pPr>
            <a:r>
              <a:rPr lang="en-US" dirty="0"/>
              <a:t>The person obtaining payment or acceptance has no knowledge that the signature of the drawer of the draft is unauthorized.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LO4</a:t>
            </a:r>
            <a:r>
              <a:rPr lang="en-US" dirty="0"/>
              <a:t> Defenses </a:t>
            </a:r>
            <a:r>
              <a:rPr lang="en-US" sz="4000" b="1" dirty="0">
                <a:latin typeface="+mj-lt"/>
              </a:rPr>
              <a:t>(1) </a:t>
            </a:r>
            <a:endParaRPr lang="en-US" b="1" dirty="0">
              <a:latin typeface="+mj-lt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3B5E45C9-1E5F-4CB9-9E84-415CF222E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Universal Defenses.</a:t>
            </a:r>
          </a:p>
          <a:p>
            <a:pPr lvl="1"/>
            <a:r>
              <a:rPr lang="en-US" dirty="0"/>
              <a:t>Can be used to avoid payment to all holders of a negotiable instrument, including a holder in due course (HDC). </a:t>
            </a:r>
          </a:p>
          <a:p>
            <a:pPr lvl="1"/>
            <a:r>
              <a:rPr lang="en-US" dirty="0"/>
              <a:t>Also called a real defense.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LO4</a:t>
            </a:r>
            <a:r>
              <a:rPr lang="en-US" dirty="0">
                <a:solidFill>
                  <a:prstClr val="white"/>
                </a:solidFill>
              </a:rPr>
              <a:t> Defenses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 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91797859-D134-4681-B961-A79F08D0E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Universal (Real) Defenses.  </a:t>
            </a:r>
          </a:p>
          <a:p>
            <a:pPr marL="1084263" lvl="1" indent="-627063">
              <a:buFont typeface="+mj-lt"/>
              <a:buAutoNum type="arabicPeriod"/>
            </a:pPr>
            <a:r>
              <a:rPr lang="en-US" sz="3600" dirty="0"/>
              <a:t>Forgery.</a:t>
            </a:r>
          </a:p>
          <a:p>
            <a:pPr marL="1084263" lvl="1" indent="-627063">
              <a:buFont typeface="+mj-lt"/>
              <a:buAutoNum type="arabicPeriod"/>
            </a:pPr>
            <a:r>
              <a:rPr lang="en-US" sz="3600" dirty="0"/>
              <a:t>Fraud in the execution.</a:t>
            </a:r>
          </a:p>
          <a:p>
            <a:pPr marL="1084263" lvl="1" indent="-627063">
              <a:buFont typeface="+mj-lt"/>
              <a:buAutoNum type="arabicPeriod"/>
            </a:pPr>
            <a:r>
              <a:rPr lang="en-US" sz="3600" dirty="0"/>
              <a:t>Material alteration.</a:t>
            </a:r>
          </a:p>
          <a:p>
            <a:pPr marL="1084263" lvl="1" indent="-627063">
              <a:buFont typeface="+mj-lt"/>
              <a:buAutoNum type="arabicPeriod"/>
            </a:pPr>
            <a:r>
              <a:rPr lang="en-US" sz="3600" dirty="0"/>
              <a:t>Discharge in bankruptcy.</a:t>
            </a:r>
          </a:p>
          <a:p>
            <a:pPr marL="1084263" lvl="1" indent="-627063">
              <a:buFont typeface="+mj-lt"/>
              <a:buAutoNum type="arabicPeriod"/>
            </a:pPr>
            <a:r>
              <a:rPr lang="en-US" sz="3600" dirty="0"/>
              <a:t>Illegality, mental incapacity, or extreme duress.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LO4</a:t>
            </a:r>
            <a:r>
              <a:rPr lang="en-US" dirty="0">
                <a:solidFill>
                  <a:prstClr val="white"/>
                </a:solidFill>
              </a:rPr>
              <a:t> Defenses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 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24AEDF12-62AE-4A01-8E9A-9673E300A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Personal Defenses.</a:t>
            </a:r>
          </a:p>
          <a:p>
            <a:pPr lvl="1"/>
            <a:r>
              <a:rPr lang="en-US" dirty="0"/>
              <a:t>Can be used to avoid payment to an ordinary holder of a negotiable instrument. </a:t>
            </a:r>
          </a:p>
          <a:p>
            <a:pPr lvl="1"/>
            <a:r>
              <a:rPr lang="en-US" dirty="0"/>
              <a:t>But cannot be used to avoid payment to a holder in due course (HDC).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LO4</a:t>
            </a:r>
            <a:r>
              <a:rPr lang="en-US" dirty="0">
                <a:solidFill>
                  <a:prstClr val="white"/>
                </a:solidFill>
              </a:rPr>
              <a:t> Defenses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 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25D34B98-98BD-47EC-9A63-4134DFFD0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Personal Defenses.</a:t>
            </a:r>
          </a:p>
          <a:p>
            <a:pPr marL="1031875" lvl="1" indent="-574675">
              <a:buFont typeface="+mj-lt"/>
              <a:buAutoNum type="arabicPeriod"/>
            </a:pPr>
            <a:r>
              <a:rPr lang="en-US" dirty="0"/>
              <a:t>Breach of contract or breach of warranty.</a:t>
            </a:r>
          </a:p>
          <a:p>
            <a:pPr marL="1031875" lvl="1" indent="-574675">
              <a:buFont typeface="+mj-lt"/>
              <a:buAutoNum type="arabicPeriod"/>
            </a:pPr>
            <a:r>
              <a:rPr lang="en-US" dirty="0"/>
              <a:t>Fraud in the inducement.</a:t>
            </a:r>
          </a:p>
          <a:p>
            <a:pPr marL="1031875" lvl="1" indent="-574675">
              <a:buFont typeface="+mj-lt"/>
              <a:buAutoNum type="arabicPeriod"/>
            </a:pPr>
            <a:r>
              <a:rPr lang="en-US" dirty="0"/>
              <a:t>Lack or failure of consideration.</a:t>
            </a:r>
          </a:p>
          <a:p>
            <a:pPr marL="1031875" lvl="1" indent="-574675">
              <a:buFont typeface="+mj-lt"/>
              <a:buAutoNum type="arabicPeriod"/>
            </a:pPr>
            <a:r>
              <a:rPr lang="en-US" dirty="0"/>
              <a:t>Illegality, mental incapacity, or ordinary duress.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LO4</a:t>
            </a:r>
            <a:r>
              <a:rPr lang="en-US" dirty="0">
                <a:solidFill>
                  <a:prstClr val="white"/>
                </a:solidFill>
              </a:rPr>
              <a:t> Defenses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(5) 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B6862D18-433A-4103-9CE4-2226F5412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Personal Defenses.</a:t>
            </a:r>
          </a:p>
          <a:p>
            <a:pPr lvl="1"/>
            <a:r>
              <a:rPr lang="en-US" dirty="0"/>
              <a:t>Payment, cancellation, or material alteration.</a:t>
            </a:r>
          </a:p>
          <a:p>
            <a:pPr lvl="1"/>
            <a:r>
              <a:rPr lang="en-US" dirty="0"/>
              <a:t>Writing the word “Paid” across the face of an instrument constitutes cancellation.</a:t>
            </a:r>
          </a:p>
          <a:p>
            <a:pPr lvl="1"/>
            <a:r>
              <a:rPr lang="en-US" dirty="0"/>
              <a:t>Destruction and mutilation.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Discharge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Discharge from Liability can occur by:</a:t>
            </a:r>
          </a:p>
          <a:p>
            <a:pPr lvl="1"/>
            <a:r>
              <a:rPr lang="en-US" dirty="0"/>
              <a:t>Payment.</a:t>
            </a:r>
          </a:p>
          <a:p>
            <a:pPr lvl="1"/>
            <a:r>
              <a:rPr lang="en-US" dirty="0"/>
              <a:t>Cancellation, or</a:t>
            </a:r>
          </a:p>
          <a:p>
            <a:pPr lvl="1"/>
            <a:r>
              <a:rPr lang="en-US" dirty="0"/>
              <a:t>Surrender.</a:t>
            </a:r>
          </a:p>
          <a:p>
            <a:pPr lvl="1"/>
            <a:r>
              <a:rPr lang="en-US" dirty="0"/>
              <a:t>HDC can discharge any party by cancellation.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Discharge</a:t>
            </a:r>
            <a:r>
              <a:rPr lang="en-US" sz="40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Discharge from Liability can occur by:</a:t>
            </a:r>
          </a:p>
          <a:p>
            <a:pPr lvl="1"/>
            <a:r>
              <a:rPr lang="en-US" dirty="0"/>
              <a:t>Destruction or mutilation of an instrument is considered cancellation, ONLY if it is done with the intention of eliminating original debt.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Introduction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721770"/>
          </a:xfrm>
        </p:spPr>
        <p:txBody>
          <a:bodyPr>
            <a:normAutofit/>
          </a:bodyPr>
          <a:lstStyle/>
          <a:p>
            <a:r>
              <a:rPr lang="en-US" sz="4400" dirty="0"/>
              <a:t>Holder-in-Due-Course (HDC):</a:t>
            </a:r>
          </a:p>
          <a:p>
            <a:pPr lvl="1"/>
            <a:r>
              <a:rPr lang="en-US" dirty="0"/>
              <a:t>Holder who acquires a negotiable instrument for value; in good faith; and without notice of a defect (overdue, dishonored, or any other defense or claim).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</a:t>
            </a:r>
            <a:r>
              <a:rPr lang="en-US" dirty="0"/>
              <a:t> Requirements </a:t>
            </a:r>
            <a:br>
              <a:rPr lang="en-US" dirty="0"/>
            </a:br>
            <a:r>
              <a:rPr lang="en-US" dirty="0"/>
              <a:t>for HDC Status 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42652D0B-AE6A-4D47-A8AA-FCE2E6D46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3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525963"/>
          </a:xfrm>
        </p:spPr>
        <p:txBody>
          <a:bodyPr>
            <a:normAutofit/>
          </a:bodyPr>
          <a:lstStyle/>
          <a:p>
            <a:r>
              <a:rPr lang="en-US" sz="4400" dirty="0"/>
              <a:t>An HDC must hold the instrument:</a:t>
            </a:r>
          </a:p>
          <a:p>
            <a:pPr marL="971550" lvl="1" indent="-514350">
              <a:buFont typeface="Impact" pitchFamily="34" charset="0"/>
              <a:buAutoNum type="arabicPeriod"/>
            </a:pPr>
            <a:r>
              <a:rPr lang="en-US" dirty="0"/>
              <a:t>For value.</a:t>
            </a:r>
          </a:p>
          <a:p>
            <a:pPr marL="971550" lvl="1" indent="-514350">
              <a:buFont typeface="Impact" pitchFamily="34" charset="0"/>
              <a:buAutoNum type="arabicPeriod"/>
            </a:pPr>
            <a:r>
              <a:rPr lang="en-US" dirty="0"/>
              <a:t>In good faith.</a:t>
            </a:r>
          </a:p>
          <a:p>
            <a:pPr marL="971550" lvl="1" indent="-514350">
              <a:buFont typeface="Impact" pitchFamily="34" charset="0"/>
              <a:buAutoNum type="arabicPeriod"/>
            </a:pPr>
            <a:r>
              <a:rPr lang="en-US" dirty="0"/>
              <a:t>Without notice that it is defective.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  <a:br>
              <a:rPr lang="en-US" dirty="0"/>
            </a:br>
            <a:r>
              <a:rPr lang="en-US" dirty="0"/>
              <a:t>for HDC Status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Taking for Value.  A holder takes an instrument for value if:</a:t>
            </a:r>
          </a:p>
          <a:p>
            <a:pPr marL="1198562" lvl="2" indent="-514350">
              <a:buClr>
                <a:schemeClr val="accent6">
                  <a:lumMod val="75000"/>
                </a:schemeClr>
              </a:buClr>
              <a:buFont typeface="Impact" pitchFamily="34" charset="0"/>
              <a:buAutoNum type="arabicPeriod"/>
            </a:pPr>
            <a:r>
              <a:rPr lang="en-US" dirty="0"/>
              <a:t>Performed the promise for which the instrument was issued or transferred.</a:t>
            </a:r>
          </a:p>
          <a:p>
            <a:pPr marL="1198562" lvl="2" indent="-514350">
              <a:buClr>
                <a:schemeClr val="accent6">
                  <a:lumMod val="75000"/>
                </a:schemeClr>
              </a:buClr>
              <a:buFont typeface="Impact" pitchFamily="34" charset="0"/>
              <a:buAutoNum type="arabicPeriod"/>
            </a:pPr>
            <a:r>
              <a:rPr lang="en-US" dirty="0"/>
              <a:t>Acquired a security interest or lien in the instrument.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  <a:br>
              <a:rPr lang="en-US" dirty="0"/>
            </a:br>
            <a:r>
              <a:rPr lang="en-US" dirty="0"/>
              <a:t>for HDC Status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Taking for Value.  A holder takes an instrument for value if:</a:t>
            </a:r>
          </a:p>
          <a:p>
            <a:pPr marL="1196975" lvl="2" indent="-503238">
              <a:buClr>
                <a:schemeClr val="accent6">
                  <a:lumMod val="75000"/>
                </a:schemeClr>
              </a:buClr>
              <a:buFont typeface="+mj-lt"/>
              <a:buAutoNum type="arabicPeriod" startAt="3"/>
            </a:pPr>
            <a:r>
              <a:rPr lang="en-US" dirty="0"/>
              <a:t>Taken an instrument in payment of, or security for, an antecedent debt.</a:t>
            </a:r>
          </a:p>
          <a:p>
            <a:pPr marL="1196975" lvl="2" indent="-503238">
              <a:buClr>
                <a:schemeClr val="accent6">
                  <a:lumMod val="75000"/>
                </a:schemeClr>
              </a:buClr>
              <a:buFont typeface="+mj-lt"/>
              <a:buAutoNum type="arabicPeriod" startAt="3"/>
            </a:pPr>
            <a:r>
              <a:rPr lang="en-US" dirty="0"/>
              <a:t>Given a negotiable instrument as payment.</a:t>
            </a:r>
          </a:p>
          <a:p>
            <a:pPr marL="1196975" lvl="2" indent="-503238">
              <a:buClr>
                <a:schemeClr val="accent6">
                  <a:lumMod val="75000"/>
                </a:schemeClr>
              </a:buClr>
              <a:buFont typeface="+mj-lt"/>
              <a:buAutoNum type="arabicPeriod" startAt="3"/>
            </a:pPr>
            <a:r>
              <a:rPr lang="en-US" dirty="0"/>
              <a:t>Given as payment a commitment that cannot be revoked.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  <a:br>
              <a:rPr lang="en-US" dirty="0"/>
            </a:br>
            <a:r>
              <a:rPr lang="en-US" dirty="0"/>
              <a:t>for HDC Status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Taking in Good Faith.</a:t>
            </a:r>
          </a:p>
          <a:p>
            <a:pPr lvl="1"/>
            <a:r>
              <a:rPr lang="en-US" dirty="0"/>
              <a:t>Good faith is honesty in fact and the observance of reasonable commercial standards of fair dealing.</a:t>
            </a:r>
          </a:p>
          <a:p>
            <a:pPr lvl="1"/>
            <a:r>
              <a:rPr lang="en-US" dirty="0"/>
              <a:t>The good faith requirement applies only to the holder.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</a:t>
            </a:r>
            <a:br>
              <a:rPr lang="en-US" dirty="0"/>
            </a:br>
            <a:r>
              <a:rPr lang="en-US" dirty="0"/>
              <a:t>for HDC Status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(5)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Taking Without Notice.</a:t>
            </a:r>
          </a:p>
          <a:p>
            <a:pPr lvl="1"/>
            <a:r>
              <a:rPr lang="en-US" dirty="0"/>
              <a:t>A person will not be afforded HDC protection if he acquires an instrument knowing, or having reason to know, that it is defective in any one of the following ways: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4517</TotalTime>
  <Words>1411</Words>
  <Application>Microsoft Office PowerPoint</Application>
  <PresentationFormat>On-screen Show (4:3)</PresentationFormat>
  <Paragraphs>253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Introduction (1)</vt:lpstr>
      <vt:lpstr>Introduction (2)</vt:lpstr>
      <vt:lpstr>LO1 Requirements  for HDC Status (1)</vt:lpstr>
      <vt:lpstr>Requirements  for HDC Status (2)</vt:lpstr>
      <vt:lpstr>Requirements  for HDC Status (3)</vt:lpstr>
      <vt:lpstr>Requirements  for HDC Status (4)</vt:lpstr>
      <vt:lpstr>Requirements  for HDC Status (5)</vt:lpstr>
      <vt:lpstr>Requirements  for HDC Status (6)</vt:lpstr>
      <vt:lpstr>Requirements  for HDC Status (7)</vt:lpstr>
      <vt:lpstr>Requirements  for HDC Status (8)</vt:lpstr>
      <vt:lpstr>Requirements  for HDC Status (9)</vt:lpstr>
      <vt:lpstr>LO2 Signature Liability (1)</vt:lpstr>
      <vt:lpstr>LO2 Signature Liability (2)</vt:lpstr>
      <vt:lpstr>LO2 Signature Liability (3)</vt:lpstr>
      <vt:lpstr>LO2 Signature Liability (4)</vt:lpstr>
      <vt:lpstr>LO2 Signature Liability (5)</vt:lpstr>
      <vt:lpstr>LO2 Signature Liability (6)</vt:lpstr>
      <vt:lpstr>LO2 Signature Liability (7)</vt:lpstr>
      <vt:lpstr>LO2 Signature Liability (8)</vt:lpstr>
      <vt:lpstr>LO2 Signature Liability (9)</vt:lpstr>
      <vt:lpstr>LO2 Signature Liability (10)</vt:lpstr>
      <vt:lpstr>LO2 Signature Liability (11)</vt:lpstr>
      <vt:lpstr>LO3 Warranty Liability (1)</vt:lpstr>
      <vt:lpstr>LO3 Warranty Liability (2)</vt:lpstr>
      <vt:lpstr>LO3 Warranty Liability (3)</vt:lpstr>
      <vt:lpstr>LO3 Warranty Liability (4)</vt:lpstr>
      <vt:lpstr>LO3 Warranty Liability (5)</vt:lpstr>
      <vt:lpstr>LO3 Warranty Liability (6)</vt:lpstr>
      <vt:lpstr>LO4 Defenses (1) </vt:lpstr>
      <vt:lpstr>LO4 Defenses (2) </vt:lpstr>
      <vt:lpstr>LO4 Defenses (3) </vt:lpstr>
      <vt:lpstr>LO4 Defenses (4) </vt:lpstr>
      <vt:lpstr>LO4 Defenses (5) </vt:lpstr>
      <vt:lpstr>Discharge (1)</vt:lpstr>
      <vt:lpstr>Discharge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393</cp:revision>
  <dcterms:created xsi:type="dcterms:W3CDTF">2012-07-24T19:26:18Z</dcterms:created>
  <dcterms:modified xsi:type="dcterms:W3CDTF">2017-10-29T16:30:57Z</dcterms:modified>
</cp:coreProperties>
</file>