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16" r:id="rId2"/>
    <p:sldId id="318" r:id="rId3"/>
    <p:sldId id="274" r:id="rId4"/>
    <p:sldId id="275" r:id="rId5"/>
    <p:sldId id="296" r:id="rId6"/>
    <p:sldId id="297" r:id="rId7"/>
    <p:sldId id="278" r:id="rId8"/>
    <p:sldId id="298" r:id="rId9"/>
    <p:sldId id="299" r:id="rId10"/>
    <p:sldId id="300" r:id="rId11"/>
    <p:sldId id="301" r:id="rId12"/>
    <p:sldId id="302" r:id="rId13"/>
    <p:sldId id="304" r:id="rId14"/>
    <p:sldId id="305" r:id="rId15"/>
    <p:sldId id="283" r:id="rId16"/>
    <p:sldId id="284" r:id="rId17"/>
    <p:sldId id="309" r:id="rId18"/>
    <p:sldId id="308" r:id="rId19"/>
    <p:sldId id="311" r:id="rId20"/>
    <p:sldId id="287" r:id="rId21"/>
    <p:sldId id="312" r:id="rId22"/>
    <p:sldId id="313" r:id="rId23"/>
    <p:sldId id="314" r:id="rId24"/>
    <p:sldId id="31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045"/>
    <a:srgbClr val="E4B71F"/>
    <a:srgbClr val="0066A4"/>
    <a:srgbClr val="0067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40" autoAdjust="0"/>
    <p:restoredTop sz="93876" autoAdjust="0"/>
  </p:normalViewPr>
  <p:slideViewPr>
    <p:cSldViewPr showGuides="1">
      <p:cViewPr varScale="1">
        <p:scale>
          <a:sx n="106" d="100"/>
          <a:sy n="106" d="100"/>
        </p:scale>
        <p:origin x="17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08718-41FD-42B2-A1E0-5A1B107DE40B}" type="datetimeFigureOut">
              <a:rPr lang="en-US" smtClean="0"/>
              <a:pPr/>
              <a:t>11/17/2017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EA4E7F-74F9-4424-B466-94E6FC2777F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EA4E7F-74F9-4424-B466-94E6FC2777F9}" type="slidenum">
              <a:rPr lang="en-US" smtClean="0"/>
              <a:pPr/>
              <a:t>1</a:t>
            </a:fld>
            <a:endParaRPr lang="en-US" dirty="0"/>
          </a:p>
        </p:txBody>
      </p:sp>
    </p:spTree>
    <p:extLst>
      <p:ext uri="{BB962C8B-B14F-4D97-AF65-F5344CB8AC3E}">
        <p14:creationId xmlns:p14="http://schemas.microsoft.com/office/powerpoint/2010/main" val="30398201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Rot="1" noChangeAspect="1" noChangeArrowheads="1" noTextEdit="1"/>
          </p:cNvSpPr>
          <p:nvPr>
            <p:ph type="sldImg"/>
          </p:nvPr>
        </p:nvSpPr>
        <p:spPr>
          <a:xfrm>
            <a:off x="1144588" y="685800"/>
            <a:ext cx="4572000" cy="3429000"/>
          </a:xfrm>
          <a:ln/>
        </p:spPr>
      </p:sp>
      <p:sp>
        <p:nvSpPr>
          <p:cNvPr id="524291"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Rot="1" noChangeAspect="1" noChangeArrowheads="1" noTextEdit="1"/>
          </p:cNvSpPr>
          <p:nvPr>
            <p:ph type="sldImg"/>
          </p:nvPr>
        </p:nvSpPr>
        <p:spPr>
          <a:xfrm>
            <a:off x="1144588" y="685800"/>
            <a:ext cx="4572000" cy="3429000"/>
          </a:xfrm>
          <a:ln/>
        </p:spPr>
      </p:sp>
      <p:sp>
        <p:nvSpPr>
          <p:cNvPr id="524291"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Rot="1" noChangeAspect="1" noChangeArrowheads="1" noTextEdit="1"/>
          </p:cNvSpPr>
          <p:nvPr>
            <p:ph type="sldImg"/>
          </p:nvPr>
        </p:nvSpPr>
        <p:spPr>
          <a:xfrm>
            <a:off x="1144588" y="685800"/>
            <a:ext cx="4572000" cy="3429000"/>
          </a:xfrm>
          <a:ln/>
        </p:spPr>
      </p:sp>
      <p:sp>
        <p:nvSpPr>
          <p:cNvPr id="524291"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Rot="1" noChangeAspect="1" noChangeArrowheads="1" noTextEdit="1"/>
          </p:cNvSpPr>
          <p:nvPr>
            <p:ph type="sldImg"/>
          </p:nvPr>
        </p:nvSpPr>
        <p:spPr>
          <a:xfrm>
            <a:off x="1144588" y="685800"/>
            <a:ext cx="4572000" cy="3429000"/>
          </a:xfrm>
          <a:ln/>
        </p:spPr>
      </p:sp>
      <p:sp>
        <p:nvSpPr>
          <p:cNvPr id="524291"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Rot="1" noChangeAspect="1" noChangeArrowheads="1" noTextEdit="1"/>
          </p:cNvSpPr>
          <p:nvPr>
            <p:ph type="sldImg"/>
          </p:nvPr>
        </p:nvSpPr>
        <p:spPr>
          <a:xfrm>
            <a:off x="1144588" y="685800"/>
            <a:ext cx="4572000" cy="3429000"/>
          </a:xfrm>
          <a:ln/>
        </p:spPr>
      </p:sp>
      <p:sp>
        <p:nvSpPr>
          <p:cNvPr id="524291"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Rot="1" noChangeAspect="1" noChangeArrowheads="1" noTextEdit="1"/>
          </p:cNvSpPr>
          <p:nvPr>
            <p:ph type="sldImg"/>
          </p:nvPr>
        </p:nvSpPr>
        <p:spPr>
          <a:xfrm>
            <a:off x="1144588" y="685800"/>
            <a:ext cx="4572000" cy="3429000"/>
          </a:xfrm>
          <a:ln/>
        </p:spPr>
      </p:sp>
      <p:sp>
        <p:nvSpPr>
          <p:cNvPr id="536579"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73443"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73443"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73443"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73443"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3C4D01-BD3B-4B35-8DEE-38DF3E8B33FA}" type="slidenum">
              <a:rPr lang="en-US"/>
              <a:pPr/>
              <a:t>2</a:t>
            </a:fld>
            <a:endParaRPr lang="en-US"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5387575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38627"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38627"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38627"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38627"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38627"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05859"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07907"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07907"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507907" name="Rectangle 3"/>
          <p:cNvSpPr>
            <a:spLocks noGrp="1" noChangeArrowheads="1"/>
          </p:cNvSpPr>
          <p:nvPr>
            <p:ph type="body" idx="1"/>
          </p:nvPr>
        </p:nvSpPr>
        <p:spPr>
          <a:xfrm>
            <a:off x="914400" y="4343400"/>
            <a:ext cx="5029200" cy="4114800"/>
          </a:xfrm>
          <a:noFill/>
          <a:ln/>
        </p:spPr>
        <p:txBody>
          <a:bodyPr lIns="90476" tIns="44444" rIns="90476" bIns="44444"/>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Rot="1" noChangeAspect="1" noChangeArrowheads="1" noTextEdit="1"/>
          </p:cNvSpPr>
          <p:nvPr>
            <p:ph type="sldImg"/>
          </p:nvPr>
        </p:nvSpPr>
        <p:spPr>
          <a:xfrm>
            <a:off x="1144588" y="685800"/>
            <a:ext cx="4572000" cy="3429000"/>
          </a:xfrm>
          <a:ln/>
        </p:spPr>
      </p:sp>
      <p:sp>
        <p:nvSpPr>
          <p:cNvPr id="524291"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Rot="1" noChangeAspect="1" noChangeArrowheads="1" noTextEdit="1"/>
          </p:cNvSpPr>
          <p:nvPr>
            <p:ph type="sldImg"/>
          </p:nvPr>
        </p:nvSpPr>
        <p:spPr>
          <a:xfrm>
            <a:off x="1144588" y="685800"/>
            <a:ext cx="4572000" cy="3429000"/>
          </a:xfrm>
          <a:ln/>
        </p:spPr>
      </p:sp>
      <p:sp>
        <p:nvSpPr>
          <p:cNvPr id="524291"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Rot="1" noChangeAspect="1" noChangeArrowheads="1" noTextEdit="1"/>
          </p:cNvSpPr>
          <p:nvPr>
            <p:ph type="sldImg"/>
          </p:nvPr>
        </p:nvSpPr>
        <p:spPr>
          <a:xfrm>
            <a:off x="1144588" y="685800"/>
            <a:ext cx="4572000" cy="3429000"/>
          </a:xfrm>
          <a:ln/>
        </p:spPr>
      </p:sp>
      <p:sp>
        <p:nvSpPr>
          <p:cNvPr id="524291"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extLst>
      <p:ext uri="{BB962C8B-B14F-4D97-AF65-F5344CB8AC3E}">
        <p14:creationId xmlns:p14="http://schemas.microsoft.com/office/powerpoint/2010/main" val="2326176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engage - BLTS">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lvl1pPr>
              <a:defRPr spc="200" baseline="0"/>
            </a:lvl1pPr>
          </a:lstStyle>
          <a:p>
            <a:r>
              <a:rPr lang="en-US" dirty="0"/>
              <a:t>Click to edit Master title style</a:t>
            </a:r>
          </a:p>
        </p:txBody>
      </p:sp>
      <p:sp>
        <p:nvSpPr>
          <p:cNvPr id="3" name="Content Placeholder 2"/>
          <p:cNvSpPr>
            <a:spLocks noGrp="1"/>
          </p:cNvSpPr>
          <p:nvPr>
            <p:ph idx="1"/>
          </p:nvPr>
        </p:nvSpPr>
        <p:spPr>
          <a:xfrm>
            <a:off x="457200" y="1755230"/>
            <a:ext cx="8229600" cy="4797970"/>
          </a:xfrm>
        </p:spPr>
        <p:txBody>
          <a:bodyPr/>
          <a:lstStyle>
            <a:lvl1pPr marL="454025" indent="-454025">
              <a:spcBef>
                <a:spcPts val="0"/>
              </a:spcBef>
              <a:buClr>
                <a:schemeClr val="accent6">
                  <a:lumMod val="75000"/>
                </a:schemeClr>
              </a:buClr>
              <a:buFont typeface="Wingdings" pitchFamily="2" charset="2"/>
              <a:buChar char="§"/>
              <a:defRPr b="0">
                <a:solidFill>
                  <a:schemeClr val="tx1"/>
                </a:solidFill>
                <a:effectLst/>
              </a:defRPr>
            </a:lvl1pPr>
            <a:lvl2pPr marL="915988" indent="-458788">
              <a:spcBef>
                <a:spcPts val="0"/>
              </a:spcBef>
              <a:buClr>
                <a:schemeClr val="accent6">
                  <a:lumMod val="75000"/>
                </a:schemeClr>
              </a:buClr>
              <a:defRPr sz="4000">
                <a:solidFill>
                  <a:schemeClr val="tx1"/>
                </a:solidFill>
                <a:effectLst/>
              </a:defRPr>
            </a:lvl2pPr>
            <a:lvl3pPr>
              <a:spcBef>
                <a:spcPts val="0"/>
              </a:spcBef>
              <a:buClr>
                <a:schemeClr val="accent6">
                  <a:lumMod val="75000"/>
                </a:schemeClr>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553200"/>
            <a:ext cx="2133600" cy="2638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8" name="Footer Placeholder 4">
            <a:extLst>
              <a:ext uri="{FF2B5EF4-FFF2-40B4-BE49-F238E27FC236}">
                <a16:creationId xmlns:a16="http://schemas.microsoft.com/office/drawing/2014/main" id="{F7E12712-BA02-4478-8D57-716DAA8755ED}"/>
              </a:ext>
            </a:extLst>
          </p:cNvPr>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5" name="Slide Number Placeholder 4"/>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dirty="0"/>
              <a:t>© 2011 Cengage Learning. All Rights Reserved. May not be copied, scanned, or duplicated, in whole or in part, except for use as permitted in a license distributed with a certain product or service or otherwise on a password-protected website for classroom use. </a:t>
            </a:r>
          </a:p>
        </p:txBody>
      </p:sp>
      <p:sp>
        <p:nvSpPr>
          <p:cNvPr id="4" name="Slide Number Placeholder 3"/>
          <p:cNvSpPr>
            <a:spLocks noGrp="1"/>
          </p:cNvSpPr>
          <p:nvPr>
            <p:ph type="sldNum" sz="quarter" idx="12"/>
          </p:nvPr>
        </p:nvSpPr>
        <p:spPr/>
        <p:txBody>
          <a:bodyPr/>
          <a:lstStyle/>
          <a:p>
            <a:fld id="{0A8C097E-128F-4FE5-8D65-B30E2BEAC51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5230"/>
            <a:ext cx="8229600" cy="4525963"/>
          </a:xfrm>
        </p:spPr>
        <p:txBody>
          <a:bodyPr/>
          <a:lstStyle>
            <a:lvl1pPr>
              <a:buClr>
                <a:srgbClr val="D5622A"/>
              </a:buClr>
              <a:buFont typeface="Wingdings" pitchFamily="2" charset="2"/>
              <a:buChar char="§"/>
              <a:defRPr b="0">
                <a:solidFill>
                  <a:schemeClr val="tx1"/>
                </a:solidFill>
                <a:effectLst/>
              </a:defRPr>
            </a:lvl1pPr>
            <a:lvl2pPr>
              <a:spcBef>
                <a:spcPts val="600"/>
              </a:spcBef>
              <a:buClr>
                <a:srgbClr val="D5622A"/>
              </a:buClr>
              <a:defRPr sz="4000">
                <a:solidFill>
                  <a:schemeClr val="tx1"/>
                </a:solidFill>
                <a:effectLst/>
              </a:defRPr>
            </a:lvl2pPr>
            <a:lvl3pPr>
              <a:buClr>
                <a:srgbClr val="D5622A"/>
              </a:buClr>
              <a:defRPr sz="3600">
                <a:solidFill>
                  <a:schemeClr val="tx1"/>
                </a:solidFill>
                <a:effectLst/>
              </a:defRPr>
            </a:lvl3pPr>
            <a:lvl4pPr>
              <a:defRPr>
                <a:solidFill>
                  <a:schemeClr val="tx1"/>
                </a:solidFill>
                <a:effectLst/>
              </a:defRPr>
            </a:lvl4pPr>
            <a:lvl5pPr>
              <a:defRPr>
                <a:solidFill>
                  <a:schemeClr val="tx1"/>
                </a:solidFill>
                <a:effectLst/>
              </a:defRPr>
            </a:lvl5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12"/>
          </p:nvPr>
        </p:nvSpPr>
        <p:spPr>
          <a:xfrm>
            <a:off x="6771568" y="6400800"/>
            <a:ext cx="2010123" cy="416256"/>
          </a:xfrm>
        </p:spPr>
        <p:txBody>
          <a:bodyPr/>
          <a:lstStyle>
            <a:lvl1pPr>
              <a:defRPr sz="1800">
                <a:solidFill>
                  <a:schemeClr val="bg1"/>
                </a:solidFill>
              </a:defRPr>
            </a:lvl1pPr>
          </a:lstStyle>
          <a:p>
            <a:fld id="{0A8C097E-128F-4FE5-8D65-B30E2BEAC51B}" type="slidenum">
              <a:rPr lang="en-US" smtClean="0"/>
              <a:pPr/>
              <a:t>‹#›</a:t>
            </a:fld>
            <a:endParaRPr lang="en-US" dirty="0"/>
          </a:p>
        </p:txBody>
      </p:sp>
      <p:sp>
        <p:nvSpPr>
          <p:cNvPr id="7" name="Footer Placeholder 4"/>
          <p:cNvSpPr txBox="1">
            <a:spLocks/>
          </p:cNvSpPr>
          <p:nvPr userDrawn="1"/>
        </p:nvSpPr>
        <p:spPr>
          <a:xfrm>
            <a:off x="104775" y="6581080"/>
            <a:ext cx="6781800" cy="123111"/>
          </a:xfrm>
          <a:prstGeom prst="rect">
            <a:avLst/>
          </a:prstGeom>
        </p:spPr>
        <p:txBody>
          <a:bodyPr vert="horz" wrap="square" lIns="0" tIns="0" rIns="0" bIns="0" rtlCol="0" anchor="ctr" anchorCtr="0">
            <a:spAutoFit/>
          </a:bodyPr>
          <a:lstStyle>
            <a:lvl1pPr>
              <a:defRPr sz="800">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bg1"/>
                </a:solidFill>
                <a:effectLst/>
                <a:latin typeface="+mn-lt"/>
                <a:ea typeface="+mn-ea"/>
                <a:cs typeface="+mn-cs"/>
              </a:rPr>
              <a:t>© 2019 Cengage. All rights reserved.</a:t>
            </a:r>
            <a:endParaRPr kumimoji="0" lang="en-US" sz="7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Text Placeholder 8">
            <a:extLst>
              <a:ext uri="{FF2B5EF4-FFF2-40B4-BE49-F238E27FC236}">
                <a16:creationId xmlns:a16="http://schemas.microsoft.com/office/drawing/2014/main" id="{01CE43A3-AB8E-4ACC-8946-A454C67F60FD}"/>
              </a:ext>
            </a:extLst>
          </p:cNvPr>
          <p:cNvSpPr>
            <a:spLocks noGrp="1"/>
          </p:cNvSpPr>
          <p:nvPr>
            <p:ph type="body" sz="quarter" idx="13"/>
          </p:nvPr>
        </p:nvSpPr>
        <p:spPr>
          <a:xfrm>
            <a:off x="104775" y="228600"/>
            <a:ext cx="8963025" cy="1066800"/>
          </a:xfrm>
        </p:spPr>
        <p:txBody>
          <a:bodyPr/>
          <a:lstStyle>
            <a:lvl1pPr marL="0" indent="0" algn="ctr">
              <a:buNone/>
              <a:defRPr>
                <a:solidFill>
                  <a:schemeClr val="bg1"/>
                </a:solidFill>
                <a:effectLst/>
                <a:latin typeface="Impact" panose="020B0806030902050204" pitchFamily="34" charset="0"/>
              </a:defRPr>
            </a:lvl1pPr>
          </a:lstStyle>
          <a:p>
            <a:pPr lvl="0"/>
            <a:endParaRPr lang="en-US"/>
          </a:p>
        </p:txBody>
      </p:sp>
    </p:spTree>
    <p:extLst>
      <p:ext uri="{BB962C8B-B14F-4D97-AF65-F5344CB8AC3E}">
        <p14:creationId xmlns:p14="http://schemas.microsoft.com/office/powerpoint/2010/main" val="15168013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A4">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600200"/>
          </a:xfrm>
          <a:prstGeom prst="rect">
            <a:avLst/>
          </a:prstGeom>
          <a:solidFill>
            <a:srgbClr val="8A7045"/>
          </a:solidFill>
          <a:ln w="19050">
            <a:solidFill>
              <a:srgbClr val="8A7045"/>
            </a:solidFill>
          </a:ln>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764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C097E-128F-4FE5-8D65-B30E2BEAC51B}" type="slidenum">
              <a:rPr lang="en-US" smtClean="0"/>
              <a:pPr/>
              <a:t>‹#›</a:t>
            </a:fld>
            <a:endParaRPr lang="en-US" dirty="0"/>
          </a:p>
        </p:txBody>
      </p:sp>
      <p:sp>
        <p:nvSpPr>
          <p:cNvPr id="7" name="Rectangle 6"/>
          <p:cNvSpPr/>
          <p:nvPr userDrawn="1"/>
        </p:nvSpPr>
        <p:spPr>
          <a:xfrm>
            <a:off x="0" y="6400800"/>
            <a:ext cx="9144000" cy="457200"/>
          </a:xfrm>
          <a:prstGeom prst="rect">
            <a:avLst/>
          </a:prstGeom>
          <a:solidFill>
            <a:srgbClr val="8A7045"/>
          </a:solidFill>
          <a:ln w="12700">
            <a:solidFill>
              <a:srgbClr val="8A704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49" r:id="rId2"/>
    <p:sldLayoutId id="2147483650" r:id="rId3"/>
    <p:sldLayoutId id="2147483654" r:id="rId4"/>
    <p:sldLayoutId id="2147483655" r:id="rId5"/>
    <p:sldLayoutId id="2147483657" r:id="rId6"/>
  </p:sldLayoutIdLst>
  <p:hf hdr="0" ftr="0" dt="0"/>
  <p:txStyles>
    <p:titleStyle>
      <a:lvl1pPr algn="ctr" defTabSz="914400" rtl="0" eaLnBrk="1" latinLnBrk="0" hangingPunct="1">
        <a:spcBef>
          <a:spcPct val="0"/>
        </a:spcBef>
        <a:buNone/>
        <a:defRPr sz="4800" kern="1200">
          <a:solidFill>
            <a:schemeClr val="bg1"/>
          </a:solidFill>
          <a:effectLst/>
          <a:latin typeface="Impact" pitchFamily="34" charset="0"/>
          <a:ea typeface="+mj-ea"/>
          <a:cs typeface="+mj-cs"/>
        </a:defRPr>
      </a:lvl1pPr>
    </p:titleStyle>
    <p:bodyStyle>
      <a:lvl1pPr marL="342900" indent="-342900" algn="l" defTabSz="914400" rtl="0" eaLnBrk="1" latinLnBrk="0" hangingPunct="1">
        <a:spcBef>
          <a:spcPts val="0"/>
        </a:spcBef>
        <a:buFont typeface="Arial" pitchFamily="34" charset="0"/>
        <a:buChar char="•"/>
        <a:defRPr sz="4800" kern="1200">
          <a:solidFill>
            <a:schemeClr val="bg1"/>
          </a:solidFill>
          <a:effectLst>
            <a:outerShdw blurRad="50800" dist="38100" dir="2700000" algn="tl" rotWithShape="0">
              <a:prstClr val="black">
                <a:alpha val="80000"/>
              </a:prstClr>
            </a:outerShdw>
          </a:effectLst>
          <a:latin typeface="+mn-lt"/>
          <a:ea typeface="+mn-ea"/>
          <a:cs typeface="+mn-cs"/>
        </a:defRPr>
      </a:lvl1pPr>
      <a:lvl2pPr marL="742950" indent="-285750" algn="l" defTabSz="914400" rtl="0" eaLnBrk="1" latinLnBrk="0" hangingPunct="1">
        <a:spcBef>
          <a:spcPts val="0"/>
        </a:spcBef>
        <a:buFont typeface="Arial" pitchFamily="34" charset="0"/>
        <a:buChar char="–"/>
        <a:defRPr sz="4400" kern="1200">
          <a:solidFill>
            <a:schemeClr val="bg1"/>
          </a:solidFill>
          <a:effectLst>
            <a:outerShdw blurRad="50800" dist="38100" dir="2700000" algn="tl" rotWithShape="0">
              <a:prstClr val="black">
                <a:alpha val="80000"/>
              </a:prstClr>
            </a:outerShdw>
          </a:effectLst>
          <a:latin typeface="+mn-lt"/>
          <a:ea typeface="+mn-ea"/>
          <a:cs typeface="+mn-cs"/>
        </a:defRPr>
      </a:lvl2pPr>
      <a:lvl3pPr marL="1143000" indent="-228600" algn="l" defTabSz="914400" rtl="0" eaLnBrk="1" latinLnBrk="0" hangingPunct="1">
        <a:spcBef>
          <a:spcPts val="0"/>
        </a:spcBef>
        <a:buFont typeface="Arial" pitchFamily="34" charset="0"/>
        <a:buChar char="•"/>
        <a:defRPr sz="4000" kern="1200">
          <a:solidFill>
            <a:schemeClr val="bg1"/>
          </a:solidFill>
          <a:effectLst>
            <a:outerShdw blurRad="50800" dist="38100" dir="2700000" algn="tl" rotWithShape="0">
              <a:prstClr val="black">
                <a:alpha val="80000"/>
              </a:prstClr>
            </a:outerShdw>
          </a:effectLst>
          <a:latin typeface="+mn-lt"/>
          <a:ea typeface="+mn-ea"/>
          <a:cs typeface="+mn-cs"/>
        </a:defRPr>
      </a:lvl3pPr>
      <a:lvl4pPr marL="16002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4pPr>
      <a:lvl5pPr marL="2057400" indent="-228600" algn="l" defTabSz="914400" rtl="0" eaLnBrk="1" latinLnBrk="0" hangingPunct="1">
        <a:spcBef>
          <a:spcPts val="0"/>
        </a:spcBef>
        <a:buFont typeface="Arial" pitchFamily="34" charset="0"/>
        <a:buChar char="»"/>
        <a:defRPr sz="3600" kern="1200">
          <a:solidFill>
            <a:schemeClr val="bg1"/>
          </a:solidFill>
          <a:effectLst>
            <a:outerShdw blurRad="50800" dist="38100" dir="2700000" algn="tl" rotWithShape="0">
              <a:prstClr val="black">
                <a:alpha val="4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93AABA-F1B5-4B95-84DB-C4EA7B73DD63}"/>
              </a:ext>
            </a:extLst>
          </p:cNvPr>
          <p:cNvSpPr>
            <a:spLocks noGrp="1"/>
          </p:cNvSpPr>
          <p:nvPr>
            <p:ph type="title" idx="4294967295"/>
          </p:nvPr>
        </p:nvSpPr>
        <p:spPr>
          <a:xfrm>
            <a:off x="0" y="533400"/>
            <a:ext cx="9144000" cy="1600200"/>
          </a:xfrm>
        </p:spPr>
        <p:txBody>
          <a:bodyPr>
            <a:normAutofit/>
          </a:bodyPr>
          <a:lstStyle/>
          <a:p>
            <a:r>
              <a:rPr lang="en-US" sz="1200" dirty="0">
                <a:latin typeface="Calibri" panose="020F0502020204030204" pitchFamily="34" charset="0"/>
                <a:cs typeface="Calibri" panose="020F0502020204030204" pitchFamily="34" charset="0"/>
              </a:rPr>
              <a:t>Business</a:t>
            </a:r>
            <a:r>
              <a:rPr lang="en-US" sz="1200" baseline="0" dirty="0">
                <a:latin typeface="Calibri" panose="020F0502020204030204" pitchFamily="34" charset="0"/>
                <a:cs typeface="Calibri" panose="020F0502020204030204" pitchFamily="34" charset="0"/>
              </a:rPr>
              <a:t> Law</a:t>
            </a:r>
            <a:br>
              <a:rPr lang="en-US" sz="1200" baseline="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Text &amp; Exercises</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Ninth Edition</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Roger LeRoy Miller</a:t>
            </a:r>
            <a:br>
              <a:rPr lang="en-US" sz="1200" dirty="0">
                <a:latin typeface="Calibri" panose="020F0502020204030204" pitchFamily="34" charset="0"/>
                <a:cs typeface="Calibri" panose="020F0502020204030204" pitchFamily="34" charset="0"/>
              </a:rPr>
            </a:br>
            <a:r>
              <a:rPr lang="en-US" sz="1200" dirty="0">
                <a:latin typeface="Calibri" panose="020F0502020204030204" pitchFamily="34" charset="0"/>
                <a:cs typeface="Calibri" panose="020F0502020204030204" pitchFamily="34" charset="0"/>
              </a:rPr>
              <a:t>William Eric Hollowell</a:t>
            </a:r>
          </a:p>
        </p:txBody>
      </p:sp>
      <p:sp>
        <p:nvSpPr>
          <p:cNvPr id="3" name="Subtitle 2"/>
          <p:cNvSpPr>
            <a:spLocks noGrp="1"/>
          </p:cNvSpPr>
          <p:nvPr>
            <p:ph type="subTitle" idx="1"/>
          </p:nvPr>
        </p:nvSpPr>
        <p:spPr>
          <a:xfrm>
            <a:off x="0" y="5029200"/>
            <a:ext cx="9144000" cy="1828800"/>
          </a:xfrm>
          <a:solidFill>
            <a:srgbClr val="8A7045"/>
          </a:solidFill>
          <a:ln w="38100">
            <a:solidFill>
              <a:srgbClr val="8A7045"/>
            </a:solidFill>
          </a:ln>
          <a:effectLst/>
        </p:spPr>
        <p:txBody>
          <a:bodyPr anchor="ctr" anchorCtr="0">
            <a:noAutofit/>
          </a:bodyPr>
          <a:lstStyle/>
          <a:p>
            <a:pPr>
              <a:spcBef>
                <a:spcPts val="0"/>
              </a:spcBef>
            </a:pPr>
            <a:r>
              <a:rPr lang="en-US" cap="small" dirty="0">
                <a:solidFill>
                  <a:schemeClr val="bg1"/>
                </a:solidFill>
                <a:effectLst>
                  <a:outerShdw blurRad="50800" dist="63500" dir="2700000" algn="tl" rotWithShape="0">
                    <a:srgbClr val="000000"/>
                  </a:outerShdw>
                </a:effectLst>
                <a:latin typeface="Impact" pitchFamily="34" charset="0"/>
              </a:rPr>
              <a:t>Chapter 41 Administrative Law</a:t>
            </a:r>
          </a:p>
        </p:txBody>
      </p:sp>
      <p:pic>
        <p:nvPicPr>
          <p:cNvPr id="4" name="Picture 3" descr="This is the cover image for Business Law Text &amp; Exercises, Ninth Edition. Men and women in business suits are pictured walking in front of a cityscape." title="Cover Image">
            <a:extLst>
              <a:ext uri="{FF2B5EF4-FFF2-40B4-BE49-F238E27FC236}">
                <a16:creationId xmlns:a16="http://schemas.microsoft.com/office/drawing/2014/main" id="{DB3A8E3E-B757-4FAC-A228-6B19335B2BC9}"/>
              </a:ext>
            </a:extLst>
          </p:cNvPr>
          <p:cNvPicPr>
            <a:picLocks noChangeAspect="1"/>
          </p:cNvPicPr>
          <p:nvPr/>
        </p:nvPicPr>
        <p:blipFill>
          <a:blip r:embed="rId3"/>
          <a:stretch>
            <a:fillRect/>
          </a:stretch>
        </p:blipFill>
        <p:spPr>
          <a:xfrm>
            <a:off x="0" y="0"/>
            <a:ext cx="9148384" cy="5407306"/>
          </a:xfrm>
          <a:prstGeom prst="rect">
            <a:avLst/>
          </a:prstGeom>
        </p:spPr>
      </p:pic>
    </p:spTree>
    <p:extLst>
      <p:ext uri="{BB962C8B-B14F-4D97-AF65-F5344CB8AC3E}">
        <p14:creationId xmlns:p14="http://schemas.microsoft.com/office/powerpoint/2010/main" val="346173495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ln/>
        </p:spPr>
        <p:txBody>
          <a:bodyPr/>
          <a:lstStyle/>
          <a:p>
            <a:r>
              <a:rPr lang="en-US" dirty="0"/>
              <a:t>The Administrative Process</a:t>
            </a:r>
            <a:r>
              <a:rPr lang="en-US" sz="4000" b="1" dirty="0">
                <a:solidFill>
                  <a:prstClr val="white"/>
                </a:solidFill>
                <a:latin typeface="Calibri"/>
              </a:rPr>
              <a:t> (4)</a:t>
            </a:r>
            <a:r>
              <a:rPr lang="en-US" sz="4000" dirty="0"/>
              <a:t> </a:t>
            </a:r>
          </a:p>
        </p:txBody>
      </p:sp>
      <p:sp>
        <p:nvSpPr>
          <p:cNvPr id="7" name="Content Placeholder 6"/>
          <p:cNvSpPr>
            <a:spLocks noGrp="1"/>
          </p:cNvSpPr>
          <p:nvPr>
            <p:ph idx="1"/>
          </p:nvPr>
        </p:nvSpPr>
        <p:spPr>
          <a:xfrm>
            <a:off x="457200" y="1755230"/>
            <a:ext cx="8686800" cy="5102770"/>
          </a:xfrm>
        </p:spPr>
        <p:txBody>
          <a:bodyPr>
            <a:normAutofit/>
          </a:bodyPr>
          <a:lstStyle/>
          <a:p>
            <a:pPr marL="344488" indent="-344488"/>
            <a:r>
              <a:rPr lang="en-US" sz="4400" dirty="0"/>
              <a:t>Rulemaking: Comment Period.</a:t>
            </a:r>
          </a:p>
          <a:p>
            <a:pPr marL="344488" indent="-344488"/>
            <a:r>
              <a:rPr lang="en-US" sz="4400" dirty="0"/>
              <a:t>Rulemaking: Final Rule.</a:t>
            </a:r>
          </a:p>
          <a:p>
            <a:pPr marL="806451" lvl="1" indent="-344488"/>
            <a:r>
              <a:rPr lang="en-US" dirty="0"/>
              <a:t>In the Federal Register and later complied into the Code of Federal Regulations. Final rules have binding effect unless overturned by a court.</a:t>
            </a:r>
          </a:p>
          <a:p>
            <a:pPr marL="806451" lvl="1" indent="-344488">
              <a:lnSpc>
                <a:spcPct val="120000"/>
              </a:lnSpc>
            </a:pPr>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10</a:t>
            </a:fld>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ln/>
        </p:spPr>
        <p:txBody>
          <a:bodyPr/>
          <a:lstStyle/>
          <a:p>
            <a:r>
              <a:rPr lang="en-US" dirty="0"/>
              <a:t>The Administrative Process</a:t>
            </a:r>
            <a:r>
              <a:rPr lang="en-US" sz="4000" b="1" dirty="0">
                <a:solidFill>
                  <a:prstClr val="white"/>
                </a:solidFill>
                <a:latin typeface="Calibri"/>
              </a:rPr>
              <a:t> (5)</a:t>
            </a:r>
            <a:r>
              <a:rPr lang="en-US" sz="4000" dirty="0"/>
              <a:t> </a:t>
            </a:r>
          </a:p>
        </p:txBody>
      </p:sp>
      <p:sp>
        <p:nvSpPr>
          <p:cNvPr id="7" name="Content Placeholder 6"/>
          <p:cNvSpPr>
            <a:spLocks noGrp="1"/>
          </p:cNvSpPr>
          <p:nvPr>
            <p:ph idx="1"/>
          </p:nvPr>
        </p:nvSpPr>
        <p:spPr>
          <a:xfrm>
            <a:off x="457200" y="1755230"/>
            <a:ext cx="8229600" cy="5102770"/>
          </a:xfrm>
        </p:spPr>
        <p:txBody>
          <a:bodyPr>
            <a:normAutofit/>
          </a:bodyPr>
          <a:lstStyle/>
          <a:p>
            <a:pPr marL="344488" indent="-344488"/>
            <a:r>
              <a:rPr lang="en-US" sz="4400" dirty="0"/>
              <a:t>Investigation.</a:t>
            </a:r>
          </a:p>
          <a:p>
            <a:pPr marL="806451" lvl="1" indent="-344488"/>
            <a:r>
              <a:rPr lang="en-US" dirty="0"/>
              <a:t>Purpose is to ensure that the rule issued is based on a consideration of relevant factors, rather than being arbitrary and capricious.</a:t>
            </a:r>
          </a:p>
          <a:p>
            <a:pPr marL="806451" lvl="1" indent="-344488"/>
            <a:endParaRPr lang="en-US" dirty="0"/>
          </a:p>
          <a:p>
            <a:pPr marL="806451" lvl="1" indent="-344488">
              <a:lnSpc>
                <a:spcPct val="120000"/>
              </a:lnSpc>
            </a:pPr>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11</a:t>
            </a:fld>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ln/>
        </p:spPr>
        <p:txBody>
          <a:bodyPr/>
          <a:lstStyle/>
          <a:p>
            <a:r>
              <a:rPr lang="en-US" dirty="0"/>
              <a:t>The Administrative Process</a:t>
            </a:r>
            <a:r>
              <a:rPr lang="en-US" sz="4000" b="1" dirty="0">
                <a:solidFill>
                  <a:prstClr val="white"/>
                </a:solidFill>
                <a:latin typeface="Calibri"/>
              </a:rPr>
              <a:t> (6)</a:t>
            </a:r>
            <a:r>
              <a:rPr lang="en-US" sz="4000" dirty="0"/>
              <a:t> </a:t>
            </a:r>
          </a:p>
        </p:txBody>
      </p:sp>
      <p:sp>
        <p:nvSpPr>
          <p:cNvPr id="7" name="Content Placeholder 6"/>
          <p:cNvSpPr>
            <a:spLocks noGrp="1"/>
          </p:cNvSpPr>
          <p:nvPr>
            <p:ph idx="1"/>
          </p:nvPr>
        </p:nvSpPr>
        <p:spPr>
          <a:xfrm>
            <a:off x="457200" y="1755230"/>
            <a:ext cx="8686800" cy="5102770"/>
          </a:xfrm>
        </p:spPr>
        <p:txBody>
          <a:bodyPr>
            <a:normAutofit/>
          </a:bodyPr>
          <a:lstStyle/>
          <a:p>
            <a:r>
              <a:rPr lang="en-US" sz="4400" dirty="0"/>
              <a:t>Investigation. Federal agencies have powers to:</a:t>
            </a:r>
          </a:p>
          <a:p>
            <a:pPr lvl="1">
              <a:lnSpc>
                <a:spcPct val="90000"/>
              </a:lnSpc>
            </a:pPr>
            <a:r>
              <a:rPr lang="en-US" dirty="0"/>
              <a:t>Do Inspections and Tests.</a:t>
            </a:r>
          </a:p>
          <a:p>
            <a:pPr lvl="1">
              <a:lnSpc>
                <a:spcPct val="90000"/>
              </a:lnSpc>
            </a:pPr>
            <a:r>
              <a:rPr lang="en-US" dirty="0"/>
              <a:t>Issue Subpoenas.  Subpoenas </a:t>
            </a:r>
            <a:r>
              <a:rPr lang="en-US" i="1" dirty="0"/>
              <a:t>duces tecum</a:t>
            </a:r>
            <a:r>
              <a:rPr lang="en-US" dirty="0"/>
              <a:t> requires production of documents; subpoenas </a:t>
            </a:r>
            <a:r>
              <a:rPr lang="en-US" i="1" dirty="0"/>
              <a:t>ad testificandum</a:t>
            </a:r>
            <a:r>
              <a:rPr lang="en-US" dirty="0"/>
              <a:t> requires testimony.</a:t>
            </a:r>
          </a:p>
          <a:p>
            <a:pPr marL="806451" lvl="1" indent="-344488">
              <a:lnSpc>
                <a:spcPct val="120000"/>
              </a:lnSpc>
            </a:pPr>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12</a:t>
            </a:fld>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ln/>
        </p:spPr>
        <p:txBody>
          <a:bodyPr/>
          <a:lstStyle/>
          <a:p>
            <a:r>
              <a:rPr lang="en-US" dirty="0"/>
              <a:t>The Administrative Process</a:t>
            </a:r>
            <a:r>
              <a:rPr lang="en-US" sz="4000" b="1" dirty="0">
                <a:solidFill>
                  <a:prstClr val="white"/>
                </a:solidFill>
                <a:latin typeface="Calibri"/>
              </a:rPr>
              <a:t> (7)</a:t>
            </a:r>
            <a:r>
              <a:rPr lang="en-US" sz="4000" dirty="0"/>
              <a:t> </a:t>
            </a:r>
          </a:p>
        </p:txBody>
      </p:sp>
      <p:sp>
        <p:nvSpPr>
          <p:cNvPr id="7" name="Content Placeholder 6"/>
          <p:cNvSpPr>
            <a:spLocks noGrp="1"/>
          </p:cNvSpPr>
          <p:nvPr>
            <p:ph idx="1"/>
          </p:nvPr>
        </p:nvSpPr>
        <p:spPr>
          <a:xfrm>
            <a:off x="457200" y="1755230"/>
            <a:ext cx="8686800" cy="5102770"/>
          </a:xfrm>
        </p:spPr>
        <p:txBody>
          <a:bodyPr>
            <a:normAutofit/>
          </a:bodyPr>
          <a:lstStyle/>
          <a:p>
            <a:r>
              <a:rPr lang="en-US" sz="4400" dirty="0"/>
              <a:t>Investigation. Federal agencies have powers to:</a:t>
            </a:r>
          </a:p>
          <a:p>
            <a:pPr marL="806451" lvl="1" indent="-344488"/>
            <a:r>
              <a:rPr lang="en-US" dirty="0"/>
              <a:t>Issue Search Warrants: agencies can conduct warrantless searches in limited situations.</a:t>
            </a:r>
            <a:endParaRPr lang="en-US" sz="4800" dirty="0"/>
          </a:p>
          <a:p>
            <a:pPr marL="806451" lvl="1" indent="-344488"/>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13</a:t>
            </a:fld>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ln/>
        </p:spPr>
        <p:txBody>
          <a:bodyPr/>
          <a:lstStyle/>
          <a:p>
            <a:r>
              <a:rPr lang="en-US" dirty="0"/>
              <a:t>The Administrative Process</a:t>
            </a:r>
            <a:r>
              <a:rPr lang="en-US" sz="4000" b="1" dirty="0">
                <a:solidFill>
                  <a:prstClr val="white"/>
                </a:solidFill>
                <a:latin typeface="Calibri"/>
              </a:rPr>
              <a:t> (8)</a:t>
            </a:r>
            <a:r>
              <a:rPr lang="en-US" sz="4000" dirty="0"/>
              <a:t> </a:t>
            </a:r>
          </a:p>
        </p:txBody>
      </p:sp>
      <p:sp>
        <p:nvSpPr>
          <p:cNvPr id="7" name="Content Placeholder 6"/>
          <p:cNvSpPr>
            <a:spLocks noGrp="1"/>
          </p:cNvSpPr>
          <p:nvPr>
            <p:ph idx="1"/>
          </p:nvPr>
        </p:nvSpPr>
        <p:spPr>
          <a:xfrm>
            <a:off x="457200" y="1755230"/>
            <a:ext cx="8686800" cy="5102770"/>
          </a:xfrm>
        </p:spPr>
        <p:txBody>
          <a:bodyPr>
            <a:normAutofit/>
          </a:bodyPr>
          <a:lstStyle/>
          <a:p>
            <a:r>
              <a:rPr lang="en-US" sz="4400" dirty="0"/>
              <a:t>Adjudication.</a:t>
            </a:r>
          </a:p>
          <a:p>
            <a:pPr lvl="1"/>
            <a:r>
              <a:rPr lang="en-US" dirty="0"/>
              <a:t>Negotiated Settlements.</a:t>
            </a:r>
          </a:p>
          <a:p>
            <a:pPr lvl="1"/>
            <a:r>
              <a:rPr lang="en-US" dirty="0"/>
              <a:t>Formal Complaints.</a:t>
            </a:r>
          </a:p>
          <a:p>
            <a:pPr lvl="1"/>
            <a:r>
              <a:rPr lang="en-US" dirty="0"/>
              <a:t>Hearing Procedures. </a:t>
            </a:r>
          </a:p>
          <a:p>
            <a:pPr lvl="1"/>
            <a:r>
              <a:rPr lang="en-US" dirty="0"/>
              <a:t>Agency Orders and Appeals.</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14</a:t>
            </a:fld>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6747641" cy="1600200"/>
          </a:xfrm>
        </p:spPr>
        <p:txBody>
          <a:bodyPr/>
          <a:lstStyle/>
          <a:p>
            <a:r>
              <a:rPr lang="en-US" dirty="0"/>
              <a:t>Hearing Procedures</a:t>
            </a:r>
          </a:p>
        </p:txBody>
      </p:sp>
      <p:sp>
        <p:nvSpPr>
          <p:cNvPr id="535555" name="Rectangle 3"/>
          <p:cNvSpPr>
            <a:spLocks noGrp="1" noChangeArrowheads="1"/>
          </p:cNvSpPr>
          <p:nvPr>
            <p:ph type="body" idx="1"/>
          </p:nvPr>
        </p:nvSpPr>
        <p:spPr>
          <a:xfrm>
            <a:off x="457200" y="1600200"/>
            <a:ext cx="6096000" cy="4876800"/>
          </a:xfrm>
        </p:spPr>
        <p:txBody>
          <a:bodyPr>
            <a:normAutofit/>
          </a:bodyPr>
          <a:lstStyle/>
          <a:p>
            <a:r>
              <a:rPr lang="en-US" sz="4400" dirty="0"/>
              <a:t>Resembles a trial, except that in an administrative hearing, hearsay evidence can be admitted as evidence.</a:t>
            </a:r>
            <a:endParaRPr lang="en-US" sz="4400" dirty="0">
              <a:sym typeface="Wingdings" pitchFamily="2" charset="2"/>
            </a:endParaRPr>
          </a:p>
        </p:txBody>
      </p:sp>
      <p:pic>
        <p:nvPicPr>
          <p:cNvPr id="3" name="Picture 2" descr="This diagram illustrates the process of formal administrative agency adjudication. It is comprised of each. boxes. Each box has an arrow leading to the next.&#10;1) Complaint, 2) Answer, 3) Hearing before an Administrative Law Judge, 4) Order of the Administrative Law Judge, 5) Appeal to Governing Board of Agency, 6) Final Agency Order, 7) Appropriate Court for Review of Agency Decision, 8) Court Order&#10;" title="This diagram illustrates the process of formal administrative agency adjudication. It is comprised of each. boxes. Each box has an arrow leading to the next.">
            <a:extLst>
              <a:ext uri="{FF2B5EF4-FFF2-40B4-BE49-F238E27FC236}">
                <a16:creationId xmlns:a16="http://schemas.microsoft.com/office/drawing/2014/main" id="{69AB03ED-C63D-4402-BAE1-359620EFD7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61632" y="0"/>
            <a:ext cx="2133600" cy="6400800"/>
          </a:xfrm>
          <a:prstGeom prst="rect">
            <a:avLst/>
          </a:prstGeom>
        </p:spPr>
      </p:pic>
      <p:sp>
        <p:nvSpPr>
          <p:cNvPr id="9" name="Slide Number Placeholder 8"/>
          <p:cNvSpPr>
            <a:spLocks noGrp="1"/>
          </p:cNvSpPr>
          <p:nvPr>
            <p:ph type="sldNum" sz="quarter" idx="12"/>
          </p:nvPr>
        </p:nvSpPr>
        <p:spPr/>
        <p:txBody>
          <a:bodyPr/>
          <a:lstStyle/>
          <a:p>
            <a:fld id="{0A8C097E-128F-4FE5-8D65-B30E2BEAC51B}" type="slidenum">
              <a:rPr lang="en-US" smtClean="0"/>
              <a:pPr/>
              <a:t>15</a:t>
            </a:fld>
            <a:endParaRPr lang="en-US"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2419" name="Rectangle 3"/>
          <p:cNvSpPr>
            <a:spLocks noGrp="1" noChangeArrowheads="1"/>
          </p:cNvSpPr>
          <p:nvPr>
            <p:ph type="title"/>
          </p:nvPr>
        </p:nvSpPr>
        <p:spPr>
          <a:ln/>
        </p:spPr>
        <p:txBody>
          <a:bodyPr>
            <a:normAutofit/>
          </a:bodyPr>
          <a:lstStyle/>
          <a:p>
            <a:r>
              <a:rPr lang="en-US" dirty="0">
                <a:solidFill>
                  <a:srgbClr val="8A7045"/>
                </a:solidFill>
              </a:rPr>
              <a:t>LO3 </a:t>
            </a:r>
            <a:r>
              <a:rPr lang="en-US" dirty="0"/>
              <a:t>Controls on Agency Powers </a:t>
            </a:r>
            <a:r>
              <a:rPr lang="en-US" sz="4000" b="1" dirty="0">
                <a:latin typeface="+mj-lt"/>
              </a:rPr>
              <a:t>(1)</a:t>
            </a:r>
            <a:endParaRPr lang="en-US" b="1" dirty="0">
              <a:latin typeface="+mj-lt"/>
            </a:endParaRPr>
          </a:p>
        </p:txBody>
      </p:sp>
      <p:sp>
        <p:nvSpPr>
          <p:cNvPr id="6" name="AutoShape 6">
            <a:extLst>
              <a:ext uri="{FF2B5EF4-FFF2-40B4-BE49-F238E27FC236}">
                <a16:creationId xmlns:a16="http://schemas.microsoft.com/office/drawing/2014/main" id="{615645E6-A466-4FB3-91DB-BAE5891D2C83}"/>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7" name="Content Placeholder 6"/>
          <p:cNvSpPr>
            <a:spLocks noGrp="1"/>
          </p:cNvSpPr>
          <p:nvPr>
            <p:ph idx="1"/>
          </p:nvPr>
        </p:nvSpPr>
        <p:spPr/>
        <p:txBody>
          <a:bodyPr>
            <a:normAutofit/>
          </a:bodyPr>
          <a:lstStyle/>
          <a:p>
            <a:r>
              <a:rPr lang="en-US" sz="4400" dirty="0"/>
              <a:t>Executive Controls.</a:t>
            </a:r>
            <a:endParaRPr lang="en-US" sz="3600" dirty="0"/>
          </a:p>
          <a:p>
            <a:pPr lvl="1"/>
            <a:r>
              <a:rPr lang="en-US" dirty="0"/>
              <a:t>Appointing federal officers and President’s veto power.</a:t>
            </a:r>
          </a:p>
          <a:p>
            <a:r>
              <a:rPr lang="en-US" sz="4400" dirty="0"/>
              <a:t>Legislative Controls.</a:t>
            </a:r>
          </a:p>
          <a:p>
            <a:r>
              <a:rPr lang="en-US" sz="4400" dirty="0"/>
              <a:t>Judicial Controls.</a:t>
            </a:r>
          </a:p>
          <a:p>
            <a:pPr lvl="1"/>
            <a:r>
              <a:rPr lang="en-US" dirty="0"/>
              <a:t>Judicial Review. </a:t>
            </a:r>
          </a:p>
          <a:p>
            <a:pPr lvl="1"/>
            <a:endParaRPr lang="en-US" dirty="0"/>
          </a:p>
        </p:txBody>
      </p:sp>
      <p:sp>
        <p:nvSpPr>
          <p:cNvPr id="8" name="Slide Number Placeholder 7"/>
          <p:cNvSpPr>
            <a:spLocks noGrp="1"/>
          </p:cNvSpPr>
          <p:nvPr>
            <p:ph type="sldNum" sz="quarter" idx="12"/>
          </p:nvPr>
        </p:nvSpPr>
        <p:spPr/>
        <p:txBody>
          <a:bodyPr/>
          <a:lstStyle/>
          <a:p>
            <a:fld id="{0A8C097E-128F-4FE5-8D65-B30E2BEAC51B}" type="slidenum">
              <a:rPr lang="en-US" smtClean="0"/>
              <a:pPr/>
              <a:t>16</a:t>
            </a:fld>
            <a:endParaRPr lang="en-US"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2419" name="Rectangle 3"/>
          <p:cNvSpPr>
            <a:spLocks noGrp="1" noChangeArrowheads="1"/>
          </p:cNvSpPr>
          <p:nvPr>
            <p:ph type="title"/>
          </p:nvPr>
        </p:nvSpPr>
        <p:spPr>
          <a:ln/>
        </p:spPr>
        <p:txBody>
          <a:bodyPr>
            <a:normAutofit/>
          </a:bodyPr>
          <a:lstStyle/>
          <a:p>
            <a:r>
              <a:rPr lang="en-US" dirty="0">
                <a:solidFill>
                  <a:srgbClr val="8A7045"/>
                </a:solidFill>
              </a:rPr>
              <a:t>LO3 </a:t>
            </a:r>
            <a:r>
              <a:rPr lang="en-US" dirty="0">
                <a:solidFill>
                  <a:prstClr val="white"/>
                </a:solidFill>
              </a:rPr>
              <a:t>Controls on Agency Powers </a:t>
            </a:r>
            <a:r>
              <a:rPr lang="en-US" sz="4000" b="1" dirty="0">
                <a:solidFill>
                  <a:prstClr val="white"/>
                </a:solidFill>
                <a:latin typeface="Calibri"/>
              </a:rPr>
              <a:t>(2)</a:t>
            </a:r>
            <a:endParaRPr lang="en-US" dirty="0"/>
          </a:p>
        </p:txBody>
      </p:sp>
      <p:sp>
        <p:nvSpPr>
          <p:cNvPr id="6" name="AutoShape 6">
            <a:extLst>
              <a:ext uri="{FF2B5EF4-FFF2-40B4-BE49-F238E27FC236}">
                <a16:creationId xmlns:a16="http://schemas.microsoft.com/office/drawing/2014/main" id="{589AA776-90FE-4868-A86F-87A3333CDD2C}"/>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7" name="Content Placeholder 6"/>
          <p:cNvSpPr>
            <a:spLocks noGrp="1"/>
          </p:cNvSpPr>
          <p:nvPr>
            <p:ph idx="1"/>
          </p:nvPr>
        </p:nvSpPr>
        <p:spPr/>
        <p:txBody>
          <a:bodyPr>
            <a:normAutofit/>
          </a:bodyPr>
          <a:lstStyle/>
          <a:p>
            <a:r>
              <a:rPr lang="en-US" sz="4400" dirty="0"/>
              <a:t>Judicial Controls.</a:t>
            </a:r>
          </a:p>
          <a:p>
            <a:pPr lvl="1"/>
            <a:r>
              <a:rPr lang="en-US" dirty="0"/>
              <a:t>Judicial Review. Party seeking review must demonstrate </a:t>
            </a:r>
            <a:r>
              <a:rPr lang="en-US" i="1" u="sng" dirty="0"/>
              <a:t>standing to sue</a:t>
            </a:r>
            <a:r>
              <a:rPr lang="en-US" dirty="0"/>
              <a:t>, with an </a:t>
            </a:r>
            <a:r>
              <a:rPr lang="en-US" i="1" u="sng" dirty="0"/>
              <a:t>actual controversy</a:t>
            </a:r>
            <a:r>
              <a:rPr lang="en-US" dirty="0"/>
              <a:t> at issue, and have exhausted </a:t>
            </a:r>
            <a:r>
              <a:rPr lang="en-US" i="1" u="sng" dirty="0"/>
              <a:t>all possible administrative remedies.</a:t>
            </a:r>
            <a:r>
              <a:rPr lang="en-US" i="1" dirty="0"/>
              <a:t>  </a:t>
            </a:r>
            <a:endParaRPr lang="en-US" dirty="0"/>
          </a:p>
          <a:p>
            <a:pPr lvl="1"/>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17</a:t>
            </a:fld>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2419" name="Rectangle 3"/>
          <p:cNvSpPr>
            <a:spLocks noGrp="1" noChangeArrowheads="1"/>
          </p:cNvSpPr>
          <p:nvPr>
            <p:ph type="title"/>
          </p:nvPr>
        </p:nvSpPr>
        <p:spPr>
          <a:ln/>
        </p:spPr>
        <p:txBody>
          <a:bodyPr>
            <a:normAutofit/>
          </a:bodyPr>
          <a:lstStyle/>
          <a:p>
            <a:r>
              <a:rPr lang="en-US" dirty="0">
                <a:solidFill>
                  <a:srgbClr val="8A7045"/>
                </a:solidFill>
              </a:rPr>
              <a:t>LO3 </a:t>
            </a:r>
            <a:r>
              <a:rPr lang="en-US" dirty="0">
                <a:solidFill>
                  <a:prstClr val="white"/>
                </a:solidFill>
              </a:rPr>
              <a:t>Controls on Agency Powers </a:t>
            </a:r>
            <a:r>
              <a:rPr lang="en-US" sz="4000" b="1" dirty="0">
                <a:solidFill>
                  <a:prstClr val="white"/>
                </a:solidFill>
                <a:latin typeface="Calibri"/>
              </a:rPr>
              <a:t>(3)</a:t>
            </a:r>
            <a:endParaRPr lang="en-US" dirty="0"/>
          </a:p>
        </p:txBody>
      </p:sp>
      <p:sp>
        <p:nvSpPr>
          <p:cNvPr id="6" name="AutoShape 6">
            <a:extLst>
              <a:ext uri="{FF2B5EF4-FFF2-40B4-BE49-F238E27FC236}">
                <a16:creationId xmlns:a16="http://schemas.microsoft.com/office/drawing/2014/main" id="{8723A131-CACB-4D68-BBB5-94F05552F25C}"/>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7" name="Content Placeholder 6"/>
          <p:cNvSpPr>
            <a:spLocks noGrp="1"/>
          </p:cNvSpPr>
          <p:nvPr>
            <p:ph idx="1"/>
          </p:nvPr>
        </p:nvSpPr>
        <p:spPr>
          <a:xfrm>
            <a:off x="457200" y="1755230"/>
            <a:ext cx="8544910" cy="4797970"/>
          </a:xfrm>
        </p:spPr>
        <p:txBody>
          <a:bodyPr>
            <a:normAutofit/>
          </a:bodyPr>
          <a:lstStyle/>
          <a:p>
            <a:r>
              <a:rPr lang="en-US" sz="4400" dirty="0"/>
              <a:t>Judicial Review.</a:t>
            </a:r>
          </a:p>
          <a:p>
            <a:pPr lvl="1"/>
            <a:r>
              <a:rPr lang="en-US" dirty="0"/>
              <a:t>Arbitrary and Capricious Test. Courts can set aside agency actions if the agency:</a:t>
            </a:r>
          </a:p>
          <a:p>
            <a:pPr lvl="2"/>
            <a:r>
              <a:rPr lang="en-US" dirty="0"/>
              <a:t>Failed to provide a rational explanation.</a:t>
            </a:r>
          </a:p>
          <a:p>
            <a:pPr lvl="2"/>
            <a:r>
              <a:rPr lang="en-US" dirty="0"/>
              <a:t>Changed its policy without justification. </a:t>
            </a:r>
            <a:r>
              <a:rPr lang="en-US" dirty="0">
                <a:sym typeface="Wingdings" pitchFamily="2" charset="2"/>
              </a:rPr>
              <a:t></a:t>
            </a:r>
            <a:endParaRPr lang="en-US" i="1" u="sng"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18</a:t>
            </a:fld>
            <a:endParaRPr lang="en-US"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2419" name="Rectangle 3"/>
          <p:cNvSpPr>
            <a:spLocks noGrp="1" noChangeArrowheads="1"/>
          </p:cNvSpPr>
          <p:nvPr>
            <p:ph type="title"/>
          </p:nvPr>
        </p:nvSpPr>
        <p:spPr>
          <a:ln/>
        </p:spPr>
        <p:txBody>
          <a:bodyPr>
            <a:normAutofit/>
          </a:bodyPr>
          <a:lstStyle/>
          <a:p>
            <a:r>
              <a:rPr lang="en-US" dirty="0">
                <a:solidFill>
                  <a:srgbClr val="8A7045"/>
                </a:solidFill>
              </a:rPr>
              <a:t>LO3 </a:t>
            </a:r>
            <a:r>
              <a:rPr lang="en-US" dirty="0">
                <a:solidFill>
                  <a:prstClr val="white"/>
                </a:solidFill>
              </a:rPr>
              <a:t>Controls on Agency Powers </a:t>
            </a:r>
            <a:r>
              <a:rPr lang="en-US" sz="4000" b="1" dirty="0">
                <a:solidFill>
                  <a:prstClr val="white"/>
                </a:solidFill>
                <a:latin typeface="Calibri"/>
              </a:rPr>
              <a:t>(4)</a:t>
            </a:r>
            <a:endParaRPr lang="en-US" dirty="0"/>
          </a:p>
        </p:txBody>
      </p:sp>
      <p:sp>
        <p:nvSpPr>
          <p:cNvPr id="8" name="AutoShape 6">
            <a:extLst>
              <a:ext uri="{FF2B5EF4-FFF2-40B4-BE49-F238E27FC236}">
                <a16:creationId xmlns:a16="http://schemas.microsoft.com/office/drawing/2014/main" id="{CB5A5A21-EDD9-49EE-AF7A-548073A619F1}"/>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LO3</a:t>
            </a:r>
          </a:p>
        </p:txBody>
      </p:sp>
      <p:sp>
        <p:nvSpPr>
          <p:cNvPr id="7" name="Content Placeholder 6"/>
          <p:cNvSpPr>
            <a:spLocks noGrp="1"/>
          </p:cNvSpPr>
          <p:nvPr>
            <p:ph idx="1"/>
          </p:nvPr>
        </p:nvSpPr>
        <p:spPr>
          <a:xfrm>
            <a:off x="457200" y="1600200"/>
            <a:ext cx="8686800" cy="5102770"/>
          </a:xfrm>
        </p:spPr>
        <p:txBody>
          <a:bodyPr>
            <a:normAutofit/>
          </a:bodyPr>
          <a:lstStyle/>
          <a:p>
            <a:r>
              <a:rPr lang="en-US" sz="4400" dirty="0"/>
              <a:t>Judicial Review.</a:t>
            </a:r>
          </a:p>
          <a:p>
            <a:pPr lvl="1"/>
            <a:r>
              <a:rPr lang="en-US" dirty="0"/>
              <a:t>Arbitrary and Capricious Test. Courts can set aside agency actions if the agency:</a:t>
            </a:r>
          </a:p>
          <a:p>
            <a:pPr lvl="2"/>
            <a:r>
              <a:rPr lang="en-US" dirty="0"/>
              <a:t>Considered legally inappropriate favors.</a:t>
            </a:r>
          </a:p>
          <a:p>
            <a:pPr lvl="2"/>
            <a:r>
              <a:rPr lang="en-US" dirty="0"/>
              <a:t>Failed to consider a relevant factor.</a:t>
            </a:r>
          </a:p>
          <a:p>
            <a:pPr lvl="2"/>
            <a:r>
              <a:rPr lang="en-US" dirty="0"/>
              <a:t>Rendered a decision contrary to evidence.</a:t>
            </a:r>
          </a:p>
        </p:txBody>
      </p:sp>
      <p:sp>
        <p:nvSpPr>
          <p:cNvPr id="5" name="Slide Number Placeholder 4"/>
          <p:cNvSpPr>
            <a:spLocks noGrp="1"/>
          </p:cNvSpPr>
          <p:nvPr>
            <p:ph type="sldNum" sz="quarter" idx="12"/>
          </p:nvPr>
        </p:nvSpPr>
        <p:spPr/>
        <p:txBody>
          <a:bodyPr/>
          <a:lstStyle/>
          <a:p>
            <a:fld id="{0A8C097E-128F-4FE5-8D65-B30E2BEAC51B}" type="slidenum">
              <a:rPr lang="en-US" smtClean="0"/>
              <a:pPr/>
              <a:t>19</a:t>
            </a:fld>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p:cNvSpPr>
            <a:spLocks noGrp="1" noChangeArrowheads="1"/>
          </p:cNvSpPr>
          <p:nvPr>
            <p:ph type="title" idx="4294967295"/>
          </p:nvPr>
        </p:nvSpPr>
        <p:spPr>
          <a:xfrm>
            <a:off x="8227" y="-137085"/>
            <a:ext cx="9144000" cy="1524000"/>
          </a:xfrm>
          <a:solidFill>
            <a:srgbClr val="8A7045"/>
          </a:solidFill>
          <a:ln>
            <a:noFill/>
          </a:ln>
        </p:spPr>
        <p:txBody>
          <a:bodyPr>
            <a:normAutofit/>
          </a:bodyPr>
          <a:lstStyle/>
          <a:p>
            <a:r>
              <a:rPr lang="en-US" dirty="0"/>
              <a:t>Learning Outcomes</a:t>
            </a:r>
          </a:p>
        </p:txBody>
      </p:sp>
      <p:sp>
        <p:nvSpPr>
          <p:cNvPr id="71688" name="AutoShape 8" descr="Shape to emphasize LO1." title="Design arrow"/>
          <p:cNvSpPr>
            <a:spLocks noChangeArrowheads="1"/>
          </p:cNvSpPr>
          <p:nvPr/>
        </p:nvSpPr>
        <p:spPr bwMode="auto">
          <a:xfrm>
            <a:off x="76200" y="180221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3" name="Rectangle 2" descr="Bullet for LO1." title="Rectangle 1">
            <a:extLst>
              <a:ext uri="{FF2B5EF4-FFF2-40B4-BE49-F238E27FC236}">
                <a16:creationId xmlns:a16="http://schemas.microsoft.com/office/drawing/2014/main" id="{1FEF67C8-EDAE-4E96-90E9-FBB72E83F076}"/>
              </a:ext>
            </a:extLst>
          </p:cNvPr>
          <p:cNvSpPr/>
          <p:nvPr/>
        </p:nvSpPr>
        <p:spPr>
          <a:xfrm>
            <a:off x="1092600" y="1950152"/>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9" name="AutoShape 9" descr="Shape to emphasize LO2." title="Design arrow"/>
          <p:cNvSpPr>
            <a:spLocks noChangeArrowheads="1"/>
          </p:cNvSpPr>
          <p:nvPr/>
        </p:nvSpPr>
        <p:spPr bwMode="auto">
          <a:xfrm>
            <a:off x="76200" y="2928673"/>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400" b="1" dirty="0">
              <a:solidFill>
                <a:schemeClr val="bg1"/>
              </a:solidFill>
            </a:endParaRPr>
          </a:p>
        </p:txBody>
      </p:sp>
      <p:sp>
        <p:nvSpPr>
          <p:cNvPr id="11" name="Rectangle 10" descr="Bullet for LO2." title="Rectangle 2">
            <a:extLst>
              <a:ext uri="{FF2B5EF4-FFF2-40B4-BE49-F238E27FC236}">
                <a16:creationId xmlns:a16="http://schemas.microsoft.com/office/drawing/2014/main" id="{1EA2B03A-119F-415E-8263-3E5D5A277247}"/>
              </a:ext>
            </a:extLst>
          </p:cNvPr>
          <p:cNvSpPr/>
          <p:nvPr/>
        </p:nvSpPr>
        <p:spPr>
          <a:xfrm>
            <a:off x="1067537" y="3085143"/>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90" name="AutoShape 10" descr="Shape to emphasize LO3." title="Design arrow"/>
          <p:cNvSpPr>
            <a:spLocks noChangeArrowheads="1"/>
          </p:cNvSpPr>
          <p:nvPr/>
        </p:nvSpPr>
        <p:spPr bwMode="auto">
          <a:xfrm>
            <a:off x="76200" y="4055136"/>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2" name="Rectangle 11" descr="Bullet for LO3." title="Rectangle 3">
            <a:extLst>
              <a:ext uri="{FF2B5EF4-FFF2-40B4-BE49-F238E27FC236}">
                <a16:creationId xmlns:a16="http://schemas.microsoft.com/office/drawing/2014/main" id="{3CB43A43-A1AA-4C04-8CA6-AE0D5BFCDAA8}"/>
              </a:ext>
            </a:extLst>
          </p:cNvPr>
          <p:cNvSpPr/>
          <p:nvPr/>
        </p:nvSpPr>
        <p:spPr>
          <a:xfrm>
            <a:off x="1066800" y="4208676"/>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91" name="AutoShape 11" descr="Shape to emphasize LO4." title="Design arrow."/>
          <p:cNvSpPr>
            <a:spLocks noChangeArrowheads="1"/>
          </p:cNvSpPr>
          <p:nvPr/>
        </p:nvSpPr>
        <p:spPr bwMode="auto">
          <a:xfrm>
            <a:off x="76200" y="51816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endParaRPr lang="en-US" sz="2600" b="1" dirty="0">
              <a:solidFill>
                <a:schemeClr val="bg1"/>
              </a:solidFill>
            </a:endParaRPr>
          </a:p>
        </p:txBody>
      </p:sp>
      <p:sp>
        <p:nvSpPr>
          <p:cNvPr id="13" name="Rectangle 12" descr="Rectangle for LO4." title="Bullet 4">
            <a:extLst>
              <a:ext uri="{FF2B5EF4-FFF2-40B4-BE49-F238E27FC236}">
                <a16:creationId xmlns:a16="http://schemas.microsoft.com/office/drawing/2014/main" id="{C3BC9B90-7054-4B7E-8E17-A093D0AACC69}"/>
              </a:ext>
            </a:extLst>
          </p:cNvPr>
          <p:cNvSpPr/>
          <p:nvPr/>
        </p:nvSpPr>
        <p:spPr>
          <a:xfrm>
            <a:off x="1066800" y="5342401"/>
            <a:ext cx="137160" cy="137160"/>
          </a:xfrm>
          <a:prstGeom prst="rect">
            <a:avLst/>
          </a:prstGeom>
          <a:solidFill>
            <a:srgbClr val="D5622A"/>
          </a:solidFill>
          <a:ln>
            <a:solidFill>
              <a:srgbClr val="D562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683" name="Rectangle 3"/>
          <p:cNvSpPr>
            <a:spLocks noGrp="1" noChangeArrowheads="1"/>
          </p:cNvSpPr>
          <p:nvPr>
            <p:ph type="body" idx="1"/>
          </p:nvPr>
        </p:nvSpPr>
        <p:spPr>
          <a:xfrm>
            <a:off x="39520" y="1600200"/>
            <a:ext cx="9144000" cy="4678363"/>
          </a:xfrm>
          <a:noFill/>
          <a:ln/>
        </p:spPr>
        <p:txBody>
          <a:bodyPr>
            <a:noAutofit/>
          </a:bodyPr>
          <a:lstStyle/>
          <a:p>
            <a:pPr marL="1201738" indent="-1146175">
              <a:lnSpc>
                <a:spcPct val="90000"/>
              </a:lnSpc>
              <a:buClr>
                <a:srgbClr val="D5622A"/>
              </a:buClr>
              <a:buNone/>
            </a:pPr>
            <a:r>
              <a:rPr lang="en-US" sz="2400" b="1" dirty="0">
                <a:solidFill>
                  <a:schemeClr val="bg1"/>
                </a:solidFill>
              </a:rPr>
              <a:t> LO1</a:t>
            </a:r>
            <a:r>
              <a:rPr lang="en-US" sz="2600" dirty="0"/>
              <a:t>    </a:t>
            </a:r>
            <a:r>
              <a:rPr lang="en-US" dirty="0"/>
              <a:t>  </a:t>
            </a:r>
            <a:r>
              <a:rPr lang="en-US" sz="4000" dirty="0"/>
              <a:t>Identify how administrative agencies are created.</a:t>
            </a:r>
          </a:p>
          <a:p>
            <a:pPr marL="1198563" indent="-1198563">
              <a:lnSpc>
                <a:spcPct val="90000"/>
              </a:lnSpc>
              <a:buClr>
                <a:srgbClr val="D5622A"/>
              </a:buClr>
              <a:buNone/>
            </a:pPr>
            <a:r>
              <a:rPr lang="en-US" sz="2400" b="1" dirty="0">
                <a:solidFill>
                  <a:schemeClr val="bg1"/>
                </a:solidFill>
              </a:rPr>
              <a:t> LO2</a:t>
            </a:r>
            <a:r>
              <a:rPr lang="en-US" sz="2600" b="1" dirty="0">
                <a:solidFill>
                  <a:schemeClr val="bg1"/>
                </a:solidFill>
              </a:rPr>
              <a:t>        </a:t>
            </a:r>
            <a:r>
              <a:rPr lang="en-US" sz="4000" dirty="0"/>
              <a:t>Outline the basic functions of administrative agencies.</a:t>
            </a:r>
          </a:p>
          <a:p>
            <a:pPr marL="1198563" indent="-1198563">
              <a:lnSpc>
                <a:spcPct val="90000"/>
              </a:lnSpc>
              <a:buClr>
                <a:srgbClr val="D5622A"/>
              </a:buClr>
              <a:buNone/>
            </a:pPr>
            <a:r>
              <a:rPr lang="en-US" sz="2400" b="1" dirty="0">
                <a:solidFill>
                  <a:schemeClr val="bg1"/>
                </a:solidFill>
              </a:rPr>
              <a:t> LO3         </a:t>
            </a:r>
            <a:r>
              <a:rPr lang="en-US" sz="4000" dirty="0"/>
              <a:t>State the controls on agency powers.</a:t>
            </a:r>
          </a:p>
          <a:p>
            <a:pPr marL="1198563" indent="-1198563">
              <a:lnSpc>
                <a:spcPct val="90000"/>
              </a:lnSpc>
              <a:buClr>
                <a:srgbClr val="D5622A"/>
              </a:buClr>
              <a:buNone/>
            </a:pPr>
            <a:endParaRPr lang="en-US" sz="4000" dirty="0"/>
          </a:p>
          <a:p>
            <a:pPr marL="1201738" indent="-1141413">
              <a:lnSpc>
                <a:spcPct val="90000"/>
              </a:lnSpc>
              <a:buClr>
                <a:srgbClr val="D5622A"/>
              </a:buClr>
              <a:buNone/>
            </a:pPr>
            <a:r>
              <a:rPr lang="en-US" sz="2400" b="1" dirty="0">
                <a:solidFill>
                  <a:schemeClr val="bg1"/>
                </a:solidFill>
              </a:rPr>
              <a:t> LO4</a:t>
            </a:r>
            <a:r>
              <a:rPr lang="en-US" dirty="0"/>
              <a:t>    </a:t>
            </a:r>
            <a:r>
              <a:rPr lang="en-US" sz="4000" dirty="0"/>
              <a:t>Describe federal laws that make agencies accountable.</a:t>
            </a:r>
            <a:endParaRPr lang="en-US" dirty="0"/>
          </a:p>
        </p:txBody>
      </p:sp>
      <p:sp>
        <p:nvSpPr>
          <p:cNvPr id="10" name="Slide Number Placeholder 9"/>
          <p:cNvSpPr>
            <a:spLocks noGrp="1"/>
          </p:cNvSpPr>
          <p:nvPr>
            <p:ph type="sldNum" sz="quarter" idx="12"/>
          </p:nvPr>
        </p:nvSpPr>
        <p:spPr/>
        <p:txBody>
          <a:bodyPr/>
          <a:lstStyle/>
          <a:p>
            <a:fld id="{0A8C097E-128F-4FE5-8D65-B30E2BEAC51B}" type="slidenum">
              <a:rPr lang="en-US" smtClean="0"/>
              <a:pPr/>
              <a:t>2</a:t>
            </a:fld>
            <a:endParaRPr lang="en-US" dirty="0"/>
          </a:p>
        </p:txBody>
      </p:sp>
    </p:spTree>
    <p:extLst>
      <p:ext uri="{BB962C8B-B14F-4D97-AF65-F5344CB8AC3E}">
        <p14:creationId xmlns:p14="http://schemas.microsoft.com/office/powerpoint/2010/main" val="1536620954"/>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7603" name="Rectangle 3"/>
          <p:cNvSpPr>
            <a:spLocks noGrp="1" noChangeArrowheads="1"/>
          </p:cNvSpPr>
          <p:nvPr>
            <p:ph type="title"/>
          </p:nvPr>
        </p:nvSpPr>
        <p:spPr>
          <a:ln/>
        </p:spPr>
        <p:txBody>
          <a:bodyPr/>
          <a:lstStyle/>
          <a:p>
            <a:r>
              <a:rPr lang="en-US" sz="200" dirty="0">
                <a:solidFill>
                  <a:srgbClr val="8A7045"/>
                </a:solidFill>
              </a:rPr>
              <a:t>LO4 </a:t>
            </a:r>
            <a:r>
              <a:rPr lang="en-US" dirty="0"/>
              <a:t>Public Accountability </a:t>
            </a:r>
            <a:r>
              <a:rPr lang="en-US" sz="4000" b="1" dirty="0">
                <a:latin typeface="+mj-lt"/>
              </a:rPr>
              <a:t>(1)</a:t>
            </a:r>
            <a:endParaRPr lang="en-US" b="1" dirty="0">
              <a:latin typeface="+mj-lt"/>
            </a:endParaRPr>
          </a:p>
        </p:txBody>
      </p:sp>
      <p:sp>
        <p:nvSpPr>
          <p:cNvPr id="6" name="AutoShape 6">
            <a:extLst>
              <a:ext uri="{FF2B5EF4-FFF2-40B4-BE49-F238E27FC236}">
                <a16:creationId xmlns:a16="http://schemas.microsoft.com/office/drawing/2014/main" id="{EECC26F9-F455-4B31-868D-40E39A343871}"/>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7" name="Content Placeholder 6"/>
          <p:cNvSpPr>
            <a:spLocks noGrp="1"/>
          </p:cNvSpPr>
          <p:nvPr>
            <p:ph idx="1"/>
          </p:nvPr>
        </p:nvSpPr>
        <p:spPr>
          <a:xfrm>
            <a:off x="457200" y="1600200"/>
            <a:ext cx="8686800" cy="5102770"/>
          </a:xfrm>
        </p:spPr>
        <p:txBody>
          <a:bodyPr>
            <a:normAutofit fontScale="92500"/>
          </a:bodyPr>
          <a:lstStyle/>
          <a:p>
            <a:r>
              <a:rPr lang="en-US" dirty="0"/>
              <a:t>A number of pieces of legislation make agencies more accountable through public scrutiny.</a:t>
            </a:r>
          </a:p>
          <a:p>
            <a:pPr lvl="1"/>
            <a:r>
              <a:rPr lang="en-US" sz="3900" dirty="0"/>
              <a:t>Freedom of Information Act. </a:t>
            </a:r>
          </a:p>
          <a:p>
            <a:pPr lvl="1"/>
            <a:r>
              <a:rPr lang="en-US" sz="3900" dirty="0"/>
              <a:t>Government in the Sunshine Act. </a:t>
            </a:r>
          </a:p>
          <a:p>
            <a:pPr lvl="1"/>
            <a:r>
              <a:rPr lang="en-US" sz="3900" dirty="0"/>
              <a:t>Regulatory Flexibility Act.  </a:t>
            </a:r>
          </a:p>
          <a:p>
            <a:pPr lvl="1"/>
            <a:r>
              <a:rPr lang="en-US" sz="3900" dirty="0"/>
              <a:t>Small Business Regulatory Enforcement Fairness Act.  </a:t>
            </a:r>
          </a:p>
        </p:txBody>
      </p:sp>
      <p:sp>
        <p:nvSpPr>
          <p:cNvPr id="8" name="Slide Number Placeholder 7"/>
          <p:cNvSpPr>
            <a:spLocks noGrp="1"/>
          </p:cNvSpPr>
          <p:nvPr>
            <p:ph type="sldNum" sz="quarter" idx="12"/>
          </p:nvPr>
        </p:nvSpPr>
        <p:spPr/>
        <p:txBody>
          <a:bodyPr/>
          <a:lstStyle/>
          <a:p>
            <a:fld id="{0A8C097E-128F-4FE5-8D65-B30E2BEAC51B}" type="slidenum">
              <a:rPr lang="en-US" smtClean="0"/>
              <a:pPr/>
              <a:t>20</a:t>
            </a:fld>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7603" name="Rectangle 3"/>
          <p:cNvSpPr>
            <a:spLocks noGrp="1" noChangeArrowheads="1"/>
          </p:cNvSpPr>
          <p:nvPr>
            <p:ph type="title"/>
          </p:nvPr>
        </p:nvSpPr>
        <p:spPr>
          <a:ln/>
        </p:spPr>
        <p:txBody>
          <a:bodyPr/>
          <a:lstStyle/>
          <a:p>
            <a:r>
              <a:rPr lang="en-US" sz="200" dirty="0">
                <a:solidFill>
                  <a:srgbClr val="8A7045"/>
                </a:solidFill>
              </a:rPr>
              <a:t>LO4 </a:t>
            </a:r>
            <a:r>
              <a:rPr lang="en-US" dirty="0">
                <a:solidFill>
                  <a:prstClr val="white"/>
                </a:solidFill>
              </a:rPr>
              <a:t>Public Accountability </a:t>
            </a:r>
            <a:r>
              <a:rPr lang="en-US" sz="4000" b="1" dirty="0">
                <a:solidFill>
                  <a:prstClr val="white"/>
                </a:solidFill>
                <a:latin typeface="Calibri"/>
              </a:rPr>
              <a:t>(2)</a:t>
            </a:r>
            <a:endParaRPr lang="en-US" dirty="0"/>
          </a:p>
        </p:txBody>
      </p:sp>
      <p:sp>
        <p:nvSpPr>
          <p:cNvPr id="6" name="AutoShape 6">
            <a:extLst>
              <a:ext uri="{FF2B5EF4-FFF2-40B4-BE49-F238E27FC236}">
                <a16:creationId xmlns:a16="http://schemas.microsoft.com/office/drawing/2014/main" id="{95C32A9C-3C44-401D-8693-BBA49583ED3E}"/>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7" name="Content Placeholder 6"/>
          <p:cNvSpPr>
            <a:spLocks noGrp="1"/>
          </p:cNvSpPr>
          <p:nvPr>
            <p:ph idx="1"/>
          </p:nvPr>
        </p:nvSpPr>
        <p:spPr>
          <a:xfrm>
            <a:off x="457200" y="1676400"/>
            <a:ext cx="8686800" cy="5102770"/>
          </a:xfrm>
        </p:spPr>
        <p:txBody>
          <a:bodyPr>
            <a:normAutofit lnSpcReduction="10000"/>
          </a:bodyPr>
          <a:lstStyle/>
          <a:p>
            <a:pPr>
              <a:lnSpc>
                <a:spcPct val="110000"/>
              </a:lnSpc>
            </a:pPr>
            <a:r>
              <a:rPr lang="en-US" sz="4400" dirty="0"/>
              <a:t>Freedom of Information Act.</a:t>
            </a:r>
          </a:p>
          <a:p>
            <a:pPr lvl="1"/>
            <a:r>
              <a:rPr lang="en-US" sz="3600" dirty="0"/>
              <a:t>This legislation requires the federal government to disclose certain “records” to “any person” on request, even if no reason is given for the request.</a:t>
            </a:r>
          </a:p>
          <a:p>
            <a:pPr lvl="1"/>
            <a:r>
              <a:rPr lang="en-US" sz="3600" dirty="0"/>
              <a:t>All federal government agencies are required to make their records available electronically.</a:t>
            </a:r>
          </a:p>
          <a:p>
            <a:pPr lvl="1"/>
            <a:endParaRPr lang="en-US" sz="3100"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21</a:t>
            </a:fld>
            <a:endParaRPr lang="en-US"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7603" name="Rectangle 3"/>
          <p:cNvSpPr>
            <a:spLocks noGrp="1" noChangeArrowheads="1"/>
          </p:cNvSpPr>
          <p:nvPr>
            <p:ph type="title"/>
          </p:nvPr>
        </p:nvSpPr>
        <p:spPr>
          <a:ln/>
        </p:spPr>
        <p:txBody>
          <a:bodyPr/>
          <a:lstStyle/>
          <a:p>
            <a:r>
              <a:rPr lang="en-US" sz="200" dirty="0">
                <a:solidFill>
                  <a:srgbClr val="8A7045"/>
                </a:solidFill>
              </a:rPr>
              <a:t>LO4 </a:t>
            </a:r>
            <a:r>
              <a:rPr lang="en-US" dirty="0">
                <a:solidFill>
                  <a:prstClr val="white"/>
                </a:solidFill>
              </a:rPr>
              <a:t>Public Accountability </a:t>
            </a:r>
            <a:r>
              <a:rPr lang="en-US" sz="4000" b="1" dirty="0">
                <a:solidFill>
                  <a:prstClr val="white"/>
                </a:solidFill>
                <a:latin typeface="Calibri"/>
              </a:rPr>
              <a:t>(3)</a:t>
            </a:r>
            <a:endParaRPr lang="en-US" dirty="0"/>
          </a:p>
        </p:txBody>
      </p:sp>
      <p:sp>
        <p:nvSpPr>
          <p:cNvPr id="6" name="AutoShape 6">
            <a:extLst>
              <a:ext uri="{FF2B5EF4-FFF2-40B4-BE49-F238E27FC236}">
                <a16:creationId xmlns:a16="http://schemas.microsoft.com/office/drawing/2014/main" id="{25956660-ACCF-4C12-9D8C-8510B96027A2}"/>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7" name="Content Placeholder 6"/>
          <p:cNvSpPr>
            <a:spLocks noGrp="1"/>
          </p:cNvSpPr>
          <p:nvPr>
            <p:ph idx="1"/>
          </p:nvPr>
        </p:nvSpPr>
        <p:spPr>
          <a:xfrm>
            <a:off x="457200" y="1676400"/>
            <a:ext cx="8686800" cy="5102770"/>
          </a:xfrm>
        </p:spPr>
        <p:txBody>
          <a:bodyPr>
            <a:normAutofit/>
          </a:bodyPr>
          <a:lstStyle/>
          <a:p>
            <a:r>
              <a:rPr lang="en-US" sz="4400" dirty="0"/>
              <a:t>Government-in-the-Sunshine Act.</a:t>
            </a:r>
            <a:endParaRPr lang="en-US" sz="3100" dirty="0"/>
          </a:p>
          <a:p>
            <a:pPr lvl="1"/>
            <a:r>
              <a:rPr lang="en-US" dirty="0"/>
              <a:t>Requires “every portion” of an agency’s meeting to be open to “public observation.”</a:t>
            </a:r>
          </a:p>
          <a:p>
            <a:pPr lvl="1"/>
            <a:r>
              <a:rPr lang="en-US" dirty="0"/>
              <a:t>Adequate notice of meetings must be given. Closed meetings are only authorized in limited circumstances.</a:t>
            </a:r>
          </a:p>
        </p:txBody>
      </p:sp>
      <p:sp>
        <p:nvSpPr>
          <p:cNvPr id="5" name="Slide Number Placeholder 4"/>
          <p:cNvSpPr>
            <a:spLocks noGrp="1"/>
          </p:cNvSpPr>
          <p:nvPr>
            <p:ph type="sldNum" sz="quarter" idx="12"/>
          </p:nvPr>
        </p:nvSpPr>
        <p:spPr/>
        <p:txBody>
          <a:bodyPr/>
          <a:lstStyle/>
          <a:p>
            <a:fld id="{0A8C097E-128F-4FE5-8D65-B30E2BEAC51B}" type="slidenum">
              <a:rPr lang="en-US" smtClean="0"/>
              <a:pPr/>
              <a:t>22</a:t>
            </a:fld>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7603" name="Rectangle 3"/>
          <p:cNvSpPr>
            <a:spLocks noGrp="1" noChangeArrowheads="1"/>
          </p:cNvSpPr>
          <p:nvPr>
            <p:ph type="title"/>
          </p:nvPr>
        </p:nvSpPr>
        <p:spPr>
          <a:ln/>
        </p:spPr>
        <p:txBody>
          <a:bodyPr/>
          <a:lstStyle/>
          <a:p>
            <a:r>
              <a:rPr lang="en-US" sz="200" dirty="0">
                <a:solidFill>
                  <a:srgbClr val="8A7045"/>
                </a:solidFill>
              </a:rPr>
              <a:t>LO4 </a:t>
            </a:r>
            <a:r>
              <a:rPr lang="en-US" dirty="0">
                <a:solidFill>
                  <a:prstClr val="white"/>
                </a:solidFill>
              </a:rPr>
              <a:t>Public Accountability </a:t>
            </a:r>
            <a:r>
              <a:rPr lang="en-US" sz="4000" b="1" dirty="0">
                <a:solidFill>
                  <a:prstClr val="white"/>
                </a:solidFill>
                <a:latin typeface="Calibri"/>
              </a:rPr>
              <a:t>(4)</a:t>
            </a:r>
            <a:endParaRPr lang="en-US" dirty="0"/>
          </a:p>
        </p:txBody>
      </p:sp>
      <p:sp>
        <p:nvSpPr>
          <p:cNvPr id="6" name="AutoShape 6">
            <a:extLst>
              <a:ext uri="{FF2B5EF4-FFF2-40B4-BE49-F238E27FC236}">
                <a16:creationId xmlns:a16="http://schemas.microsoft.com/office/drawing/2014/main" id="{D726F02C-1C54-4BFE-9416-33F4DF546BC4}"/>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7" name="Content Placeholder 6"/>
          <p:cNvSpPr>
            <a:spLocks noGrp="1"/>
          </p:cNvSpPr>
          <p:nvPr>
            <p:ph idx="1"/>
          </p:nvPr>
        </p:nvSpPr>
        <p:spPr>
          <a:xfrm>
            <a:off x="457200" y="1755230"/>
            <a:ext cx="8382000" cy="5102770"/>
          </a:xfrm>
        </p:spPr>
        <p:txBody>
          <a:bodyPr>
            <a:normAutofit/>
          </a:bodyPr>
          <a:lstStyle/>
          <a:p>
            <a:r>
              <a:rPr lang="en-US" sz="4400" dirty="0"/>
              <a:t>Regulatory Flexibility Act.</a:t>
            </a:r>
            <a:endParaRPr lang="en-US" sz="3600" dirty="0"/>
          </a:p>
          <a:p>
            <a:pPr lvl="1"/>
            <a:r>
              <a:rPr lang="en-US" dirty="0"/>
              <a:t>Requires an analysis of the cost a regulation will impose on small business and must consider less burdensome alternatives.   </a:t>
            </a:r>
          </a:p>
          <a:p>
            <a:pPr lvl="1"/>
            <a:endParaRPr lang="en-US" sz="2300"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23</a:t>
            </a:fld>
            <a:endParaRPr lang="en-US"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7603" name="Rectangle 3"/>
          <p:cNvSpPr>
            <a:spLocks noGrp="1" noChangeArrowheads="1"/>
          </p:cNvSpPr>
          <p:nvPr>
            <p:ph type="title"/>
          </p:nvPr>
        </p:nvSpPr>
        <p:spPr>
          <a:ln/>
        </p:spPr>
        <p:txBody>
          <a:bodyPr/>
          <a:lstStyle/>
          <a:p>
            <a:r>
              <a:rPr lang="en-US" sz="200" dirty="0">
                <a:solidFill>
                  <a:srgbClr val="8A7045"/>
                </a:solidFill>
              </a:rPr>
              <a:t>LO4 </a:t>
            </a:r>
            <a:r>
              <a:rPr lang="en-US" dirty="0">
                <a:solidFill>
                  <a:prstClr val="white"/>
                </a:solidFill>
              </a:rPr>
              <a:t>Public Accountability </a:t>
            </a:r>
            <a:r>
              <a:rPr lang="en-US" sz="4000" b="1" dirty="0">
                <a:solidFill>
                  <a:prstClr val="white"/>
                </a:solidFill>
                <a:latin typeface="Calibri"/>
              </a:rPr>
              <a:t>(5)</a:t>
            </a:r>
            <a:endParaRPr lang="en-US" dirty="0"/>
          </a:p>
        </p:txBody>
      </p:sp>
      <p:sp>
        <p:nvSpPr>
          <p:cNvPr id="6" name="AutoShape 6">
            <a:extLst>
              <a:ext uri="{FF2B5EF4-FFF2-40B4-BE49-F238E27FC236}">
                <a16:creationId xmlns:a16="http://schemas.microsoft.com/office/drawing/2014/main" id="{6FB392CC-17D7-44AC-86D1-29B432D16ED1}"/>
              </a:ext>
            </a:extLst>
          </p:cNvPr>
          <p:cNvSpPr>
            <a:spLocks noChangeArrowheads="1"/>
          </p:cNvSpPr>
          <p:nvPr/>
        </p:nvSpPr>
        <p:spPr bwMode="auto">
          <a:xfrm>
            <a:off x="228600" y="5334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LO4</a:t>
            </a:r>
          </a:p>
        </p:txBody>
      </p:sp>
      <p:sp>
        <p:nvSpPr>
          <p:cNvPr id="7" name="Content Placeholder 6"/>
          <p:cNvSpPr>
            <a:spLocks noGrp="1"/>
          </p:cNvSpPr>
          <p:nvPr>
            <p:ph idx="1"/>
          </p:nvPr>
        </p:nvSpPr>
        <p:spPr>
          <a:xfrm>
            <a:off x="457200" y="1755230"/>
            <a:ext cx="8382000" cy="4645570"/>
          </a:xfrm>
        </p:spPr>
        <p:txBody>
          <a:bodyPr>
            <a:normAutofit/>
          </a:bodyPr>
          <a:lstStyle/>
          <a:p>
            <a:r>
              <a:rPr lang="en-US" sz="4400" dirty="0"/>
              <a:t>Small Business Regulatory </a:t>
            </a:r>
            <a:br>
              <a:rPr lang="en-US" sz="4400" dirty="0"/>
            </a:br>
            <a:r>
              <a:rPr lang="en-US" sz="4400" dirty="0"/>
              <a:t>Enforcement Fairness Act.</a:t>
            </a:r>
          </a:p>
          <a:p>
            <a:pPr lvl="1"/>
            <a:r>
              <a:rPr lang="en-US" dirty="0"/>
              <a:t>This Act allows Congress to review new federal regulations for at least sixty-days before they can take effect.</a:t>
            </a:r>
          </a:p>
          <a:p>
            <a:pPr lvl="1"/>
            <a:endParaRPr lang="en-US" sz="1500"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24</a:t>
            </a:fld>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Introduction</a:t>
            </a:r>
          </a:p>
        </p:txBody>
      </p:sp>
      <p:sp>
        <p:nvSpPr>
          <p:cNvPr id="7" name="Content Placeholder 6"/>
          <p:cNvSpPr>
            <a:spLocks noGrp="1"/>
          </p:cNvSpPr>
          <p:nvPr>
            <p:ph idx="1"/>
          </p:nvPr>
        </p:nvSpPr>
        <p:spPr>
          <a:xfrm>
            <a:off x="457200" y="1600200"/>
            <a:ext cx="8686800" cy="5102770"/>
          </a:xfrm>
        </p:spPr>
        <p:txBody>
          <a:bodyPr>
            <a:normAutofit fontScale="92500" lnSpcReduction="20000"/>
          </a:bodyPr>
          <a:lstStyle/>
          <a:p>
            <a:pPr>
              <a:lnSpc>
                <a:spcPct val="120000"/>
              </a:lnSpc>
            </a:pPr>
            <a:r>
              <a:rPr lang="en-US" dirty="0"/>
              <a:t>Administrative law is the rules, orders, and decisions of federal, state, and local government agencies established to perform a specific function.</a:t>
            </a:r>
          </a:p>
          <a:p>
            <a:pPr>
              <a:lnSpc>
                <a:spcPct val="120000"/>
              </a:lnSpc>
            </a:pPr>
            <a:r>
              <a:rPr lang="en-US" dirty="0"/>
              <a:t>Agencies provide a comprehensive regulatory scheme.</a:t>
            </a:r>
          </a:p>
        </p:txBody>
      </p:sp>
      <p:sp>
        <p:nvSpPr>
          <p:cNvPr id="8" name="Slide Number Placeholder 7"/>
          <p:cNvSpPr>
            <a:spLocks noGrp="1"/>
          </p:cNvSpPr>
          <p:nvPr>
            <p:ph type="sldNum" sz="quarter" idx="12"/>
          </p:nvPr>
        </p:nvSpPr>
        <p:spPr/>
        <p:txBody>
          <a:bodyPr/>
          <a:lstStyle/>
          <a:p>
            <a:fld id="{0A8C097E-128F-4FE5-8D65-B30E2BEAC51B}" type="slidenum">
              <a:rPr lang="en-US" smtClean="0"/>
              <a:pPr/>
              <a:t>3</a:t>
            </a:fld>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6883" name="Rectangle 3"/>
          <p:cNvSpPr>
            <a:spLocks noGrp="1" noChangeArrowheads="1"/>
          </p:cNvSpPr>
          <p:nvPr>
            <p:ph type="body" idx="1"/>
          </p:nvPr>
        </p:nvSpPr>
        <p:spPr>
          <a:xfrm>
            <a:off x="914400" y="1755230"/>
            <a:ext cx="8001000" cy="4797970"/>
          </a:xfrm>
          <a:noFill/>
          <a:ln/>
        </p:spPr>
        <p:txBody>
          <a:bodyPr lIns="90488" tIns="44450" rIns="90488" bIns="44450"/>
          <a:lstStyle/>
          <a:p>
            <a:r>
              <a:rPr lang="en-US" sz="4400" dirty="0"/>
              <a:t>Enabling legislation: specifies the name, purposes, functions, and powers of the agency being created.</a:t>
            </a:r>
            <a:endParaRPr lang="en-US" dirty="0"/>
          </a:p>
          <a:p>
            <a:pPr lvl="1"/>
            <a:r>
              <a:rPr lang="en-US" dirty="0"/>
              <a:t>Two basic types of agencies: executive and regulatory.</a:t>
            </a:r>
          </a:p>
        </p:txBody>
      </p:sp>
      <p:sp>
        <p:nvSpPr>
          <p:cNvPr id="10" name="AutoShape 6">
            <a:extLst>
              <a:ext uri="{FF2B5EF4-FFF2-40B4-BE49-F238E27FC236}">
                <a16:creationId xmlns:a16="http://schemas.microsoft.com/office/drawing/2014/main" id="{E7766B19-D962-4C7B-95D4-C55865C98F4F}"/>
              </a:ext>
            </a:extLst>
          </p:cNvPr>
          <p:cNvSpPr>
            <a:spLocks noChangeArrowheads="1"/>
          </p:cNvSpPr>
          <p:nvPr/>
        </p:nvSpPr>
        <p:spPr bwMode="auto">
          <a:xfrm>
            <a:off x="10886" y="1915633"/>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LO1</a:t>
            </a:r>
          </a:p>
        </p:txBody>
      </p:sp>
      <p:sp>
        <p:nvSpPr>
          <p:cNvPr id="7" name="Title 6"/>
          <p:cNvSpPr>
            <a:spLocks noGrp="1"/>
          </p:cNvSpPr>
          <p:nvPr>
            <p:ph type="title"/>
          </p:nvPr>
        </p:nvSpPr>
        <p:spPr/>
        <p:txBody>
          <a:bodyPr/>
          <a:lstStyle/>
          <a:p>
            <a:r>
              <a:rPr lang="en-US" dirty="0"/>
              <a:t>Agency Creation </a:t>
            </a:r>
            <a:r>
              <a:rPr lang="en-US" sz="4000" b="1" dirty="0">
                <a:latin typeface="+mj-lt"/>
              </a:rPr>
              <a:t>(1)</a:t>
            </a:r>
            <a:endParaRPr lang="en-US" b="1" dirty="0">
              <a:latin typeface="+mj-lt"/>
            </a:endParaRPr>
          </a:p>
        </p:txBody>
      </p:sp>
      <p:sp>
        <p:nvSpPr>
          <p:cNvPr id="9" name="Slide Number Placeholder 8"/>
          <p:cNvSpPr>
            <a:spLocks noGrp="1"/>
          </p:cNvSpPr>
          <p:nvPr>
            <p:ph type="sldNum" sz="quarter" idx="12"/>
          </p:nvPr>
        </p:nvSpPr>
        <p:spPr/>
        <p:txBody>
          <a:bodyPr/>
          <a:lstStyle/>
          <a:p>
            <a:fld id="{0A8C097E-128F-4FE5-8D65-B30E2BEAC51B}" type="slidenum">
              <a:rPr lang="en-US" smtClean="0"/>
              <a:pPr/>
              <a:t>4</a:t>
            </a:fld>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Agency Creation</a:t>
            </a:r>
            <a:r>
              <a:rPr lang="en-US" sz="4000" b="1" dirty="0">
                <a:solidFill>
                  <a:prstClr val="white"/>
                </a:solidFill>
                <a:latin typeface="Calibri"/>
              </a:rPr>
              <a:t> (2)</a:t>
            </a:r>
            <a:endParaRPr lang="en-US" dirty="0"/>
          </a:p>
        </p:txBody>
      </p:sp>
      <p:sp>
        <p:nvSpPr>
          <p:cNvPr id="506883" name="Rectangle 3"/>
          <p:cNvSpPr>
            <a:spLocks noGrp="1" noChangeArrowheads="1"/>
          </p:cNvSpPr>
          <p:nvPr>
            <p:ph type="body" idx="1"/>
          </p:nvPr>
        </p:nvSpPr>
        <p:spPr>
          <a:noFill/>
          <a:ln/>
        </p:spPr>
        <p:txBody>
          <a:bodyPr lIns="90488" tIns="44450" rIns="90488" bIns="44450">
            <a:normAutofit/>
          </a:bodyPr>
          <a:lstStyle/>
          <a:p>
            <a:r>
              <a:rPr lang="en-US" dirty="0"/>
              <a:t>Executive Agencies.</a:t>
            </a:r>
          </a:p>
          <a:p>
            <a:pPr lvl="1"/>
            <a:r>
              <a:rPr lang="en-US" dirty="0"/>
              <a:t>Cabinet-level departments of the Executive Branch and their sub-departments. </a:t>
            </a:r>
          </a:p>
        </p:txBody>
      </p:sp>
      <p:sp>
        <p:nvSpPr>
          <p:cNvPr id="6" name="Slide Number Placeholder 5"/>
          <p:cNvSpPr>
            <a:spLocks noGrp="1"/>
          </p:cNvSpPr>
          <p:nvPr>
            <p:ph type="sldNum" sz="quarter" idx="12"/>
          </p:nvPr>
        </p:nvSpPr>
        <p:spPr/>
        <p:txBody>
          <a:bodyPr/>
          <a:lstStyle/>
          <a:p>
            <a:fld id="{0A8C097E-128F-4FE5-8D65-B30E2BEAC51B}" type="slidenum">
              <a:rPr lang="en-US" smtClean="0"/>
              <a:pPr/>
              <a:t>5</a:t>
            </a:fld>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Agency Creation</a:t>
            </a:r>
            <a:r>
              <a:rPr lang="en-US" sz="4000" b="1" dirty="0">
                <a:solidFill>
                  <a:prstClr val="white"/>
                </a:solidFill>
                <a:latin typeface="Calibri"/>
              </a:rPr>
              <a:t> (3)</a:t>
            </a:r>
            <a:endParaRPr lang="en-US" dirty="0"/>
          </a:p>
        </p:txBody>
      </p:sp>
      <p:sp>
        <p:nvSpPr>
          <p:cNvPr id="506883" name="Rectangle 3"/>
          <p:cNvSpPr>
            <a:spLocks noGrp="1" noChangeArrowheads="1"/>
          </p:cNvSpPr>
          <p:nvPr>
            <p:ph type="body" idx="1"/>
          </p:nvPr>
        </p:nvSpPr>
        <p:spPr>
          <a:noFill/>
          <a:ln/>
        </p:spPr>
        <p:txBody>
          <a:bodyPr lIns="90488" tIns="44450" rIns="90488" bIns="44450">
            <a:normAutofit/>
          </a:bodyPr>
          <a:lstStyle/>
          <a:p>
            <a:r>
              <a:rPr lang="en-US" dirty="0"/>
              <a:t>Independent Regulatory Agencies.</a:t>
            </a:r>
          </a:p>
          <a:p>
            <a:pPr lvl="1"/>
            <a:r>
              <a:rPr lang="en-US" dirty="0"/>
              <a:t>Outside major executive departments such as the Federal Aviation Administration or the Federal Communications Commission. </a:t>
            </a:r>
          </a:p>
          <a:p>
            <a:pPr lvl="1"/>
            <a:endParaRPr lang="en-US" dirty="0"/>
          </a:p>
        </p:txBody>
      </p:sp>
      <p:sp>
        <p:nvSpPr>
          <p:cNvPr id="5" name="Slide Number Placeholder 4"/>
          <p:cNvSpPr>
            <a:spLocks noGrp="1"/>
          </p:cNvSpPr>
          <p:nvPr>
            <p:ph type="sldNum" sz="quarter" idx="12"/>
          </p:nvPr>
        </p:nvSpPr>
        <p:spPr/>
        <p:txBody>
          <a:bodyPr/>
          <a:lstStyle/>
          <a:p>
            <a:fld id="{0A8C097E-128F-4FE5-8D65-B30E2BEAC51B}" type="slidenum">
              <a:rPr lang="en-US" smtClean="0"/>
              <a:pPr/>
              <a:t>6</a:t>
            </a:fld>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ln/>
        </p:spPr>
        <p:txBody>
          <a:bodyPr/>
          <a:lstStyle/>
          <a:p>
            <a:r>
              <a:rPr lang="en-US" dirty="0"/>
              <a:t>The Administrative Process</a:t>
            </a:r>
            <a:r>
              <a:rPr lang="en-US" sz="4000" b="1" dirty="0">
                <a:solidFill>
                  <a:prstClr val="white"/>
                </a:solidFill>
                <a:latin typeface="Calibri"/>
              </a:rPr>
              <a:t> (1)</a:t>
            </a:r>
            <a:r>
              <a:rPr lang="en-US" sz="4000" dirty="0"/>
              <a:t> </a:t>
            </a:r>
          </a:p>
        </p:txBody>
      </p:sp>
      <p:sp>
        <p:nvSpPr>
          <p:cNvPr id="9" name="AutoShape 6">
            <a:extLst>
              <a:ext uri="{FF2B5EF4-FFF2-40B4-BE49-F238E27FC236}">
                <a16:creationId xmlns:a16="http://schemas.microsoft.com/office/drawing/2014/main" id="{BEE58092-58F2-405D-BCBB-605A6A7432BB}"/>
              </a:ext>
            </a:extLst>
          </p:cNvPr>
          <p:cNvSpPr>
            <a:spLocks noChangeArrowheads="1"/>
          </p:cNvSpPr>
          <p:nvPr/>
        </p:nvSpPr>
        <p:spPr bwMode="auto">
          <a:xfrm flipH="1">
            <a:off x="6314368" y="1905000"/>
            <a:ext cx="914400" cy="457200"/>
          </a:xfrm>
          <a:prstGeom prst="homePlate">
            <a:avLst>
              <a:gd name="adj" fmla="val 50000"/>
            </a:avLst>
          </a:prstGeom>
          <a:solidFill>
            <a:srgbClr val="005B7F"/>
          </a:solidFill>
          <a:ln w="9525">
            <a:solidFill>
              <a:schemeClr val="tx1"/>
            </a:solidFill>
            <a:miter lim="800000"/>
            <a:headEnd/>
            <a:tailEnd/>
          </a:ln>
          <a:effectLst/>
        </p:spPr>
        <p:txBody>
          <a:bodyPr wrap="none" anchor="ctr"/>
          <a:lstStyle/>
          <a:p>
            <a:pPr algn="ctr"/>
            <a:r>
              <a:rPr lang="en-US" sz="2400" b="1" dirty="0">
                <a:solidFill>
                  <a:schemeClr val="bg1"/>
                </a:solidFill>
              </a:rPr>
              <a:t>LO2</a:t>
            </a:r>
          </a:p>
        </p:txBody>
      </p:sp>
      <p:sp>
        <p:nvSpPr>
          <p:cNvPr id="7" name="Content Placeholder 6"/>
          <p:cNvSpPr>
            <a:spLocks noGrp="1"/>
          </p:cNvSpPr>
          <p:nvPr>
            <p:ph idx="1"/>
          </p:nvPr>
        </p:nvSpPr>
        <p:spPr>
          <a:xfrm>
            <a:off x="457200" y="1755230"/>
            <a:ext cx="8382000" cy="4797970"/>
          </a:xfrm>
        </p:spPr>
        <p:txBody>
          <a:bodyPr>
            <a:normAutofit fontScale="85000" lnSpcReduction="20000"/>
          </a:bodyPr>
          <a:lstStyle/>
          <a:p>
            <a:pPr marL="344488" indent="-344488">
              <a:lnSpc>
                <a:spcPct val="120000"/>
              </a:lnSpc>
            </a:pPr>
            <a:r>
              <a:rPr lang="en-US" sz="5200" dirty="0"/>
              <a:t>Basic functions of an administrative agency:</a:t>
            </a:r>
          </a:p>
          <a:p>
            <a:pPr marL="1277938" lvl="1" indent="-477838">
              <a:lnSpc>
                <a:spcPct val="120000"/>
              </a:lnSpc>
            </a:pPr>
            <a:r>
              <a:rPr lang="en-US" sz="4300" dirty="0"/>
              <a:t>Making rules. </a:t>
            </a:r>
          </a:p>
          <a:p>
            <a:pPr marL="1277938" lvl="1" indent="-477838">
              <a:lnSpc>
                <a:spcPct val="120000"/>
              </a:lnSpc>
            </a:pPr>
            <a:r>
              <a:rPr lang="en-US" sz="4300" dirty="0"/>
              <a:t>Investigating activities regulated by the agency.</a:t>
            </a:r>
          </a:p>
          <a:p>
            <a:pPr marL="1277938" lvl="1" indent="-477838">
              <a:lnSpc>
                <a:spcPct val="110000"/>
              </a:lnSpc>
            </a:pPr>
            <a:r>
              <a:rPr lang="en-US" sz="4300" dirty="0"/>
              <a:t>Adjudicating disputes between the agency and those affected by the agency’s rules.</a:t>
            </a:r>
          </a:p>
        </p:txBody>
      </p:sp>
      <p:sp>
        <p:nvSpPr>
          <p:cNvPr id="8" name="Slide Number Placeholder 7"/>
          <p:cNvSpPr>
            <a:spLocks noGrp="1"/>
          </p:cNvSpPr>
          <p:nvPr>
            <p:ph type="sldNum" sz="quarter" idx="12"/>
          </p:nvPr>
        </p:nvSpPr>
        <p:spPr/>
        <p:txBody>
          <a:bodyPr/>
          <a:lstStyle/>
          <a:p>
            <a:fld id="{0A8C097E-128F-4FE5-8D65-B30E2BEAC51B}" type="slidenum">
              <a:rPr lang="en-US" smtClean="0"/>
              <a:pPr/>
              <a:t>7</a:t>
            </a:fld>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ln/>
        </p:spPr>
        <p:txBody>
          <a:bodyPr/>
          <a:lstStyle/>
          <a:p>
            <a:r>
              <a:rPr lang="en-US" dirty="0"/>
              <a:t>The Administrative Process</a:t>
            </a:r>
            <a:r>
              <a:rPr lang="en-US" sz="4000" b="1" dirty="0">
                <a:solidFill>
                  <a:prstClr val="white"/>
                </a:solidFill>
                <a:latin typeface="Calibri"/>
              </a:rPr>
              <a:t> (2)</a:t>
            </a:r>
            <a:r>
              <a:rPr lang="en-US" sz="4000" dirty="0"/>
              <a:t> </a:t>
            </a:r>
          </a:p>
        </p:txBody>
      </p:sp>
      <p:sp>
        <p:nvSpPr>
          <p:cNvPr id="7" name="Content Placeholder 6"/>
          <p:cNvSpPr>
            <a:spLocks noGrp="1"/>
          </p:cNvSpPr>
          <p:nvPr>
            <p:ph idx="1"/>
          </p:nvPr>
        </p:nvSpPr>
        <p:spPr>
          <a:xfrm>
            <a:off x="457200" y="1755230"/>
            <a:ext cx="8686800" cy="4797970"/>
          </a:xfrm>
        </p:spPr>
        <p:txBody>
          <a:bodyPr>
            <a:normAutofit/>
          </a:bodyPr>
          <a:lstStyle/>
          <a:p>
            <a:pPr marL="344488" indent="-344488"/>
            <a:r>
              <a:rPr lang="en-US" sz="4400" dirty="0"/>
              <a:t>Rulemaking: formulation of new regulations.</a:t>
            </a:r>
          </a:p>
          <a:p>
            <a:r>
              <a:rPr lang="en-US" sz="4400" dirty="0"/>
              <a:t>Notice and Comment Rulemaking: </a:t>
            </a:r>
          </a:p>
          <a:p>
            <a:pPr lvl="1"/>
            <a:r>
              <a:rPr lang="en-US" sz="3600" dirty="0"/>
              <a:t>Notice of the Proposed Rulemaking  (NPRM).</a:t>
            </a:r>
          </a:p>
          <a:p>
            <a:pPr lvl="1"/>
            <a:r>
              <a:rPr lang="en-US" sz="3600" dirty="0"/>
              <a:t>Comment Period.</a:t>
            </a:r>
          </a:p>
          <a:p>
            <a:pPr lvl="1"/>
            <a:r>
              <a:rPr lang="en-US" sz="3600" dirty="0"/>
              <a:t>The Final Rule.</a:t>
            </a:r>
          </a:p>
        </p:txBody>
      </p:sp>
      <p:sp>
        <p:nvSpPr>
          <p:cNvPr id="5" name="Slide Number Placeholder 4"/>
          <p:cNvSpPr>
            <a:spLocks noGrp="1"/>
          </p:cNvSpPr>
          <p:nvPr>
            <p:ph type="sldNum" sz="quarter" idx="12"/>
          </p:nvPr>
        </p:nvSpPr>
        <p:spPr/>
        <p:txBody>
          <a:bodyPr/>
          <a:lstStyle/>
          <a:p>
            <a:fld id="{0A8C097E-128F-4FE5-8D65-B30E2BEAC51B}" type="slidenum">
              <a:rPr lang="en-US" smtClean="0"/>
              <a:pPr/>
              <a:t>8</a:t>
            </a:fld>
            <a:endParaRPr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ln/>
        </p:spPr>
        <p:txBody>
          <a:bodyPr/>
          <a:lstStyle/>
          <a:p>
            <a:r>
              <a:rPr lang="en-US" dirty="0"/>
              <a:t>The Administrative Process</a:t>
            </a:r>
            <a:r>
              <a:rPr lang="en-US" sz="4000" b="1" dirty="0">
                <a:solidFill>
                  <a:prstClr val="white"/>
                </a:solidFill>
                <a:latin typeface="Calibri"/>
              </a:rPr>
              <a:t> (3)</a:t>
            </a:r>
            <a:r>
              <a:rPr lang="en-US" sz="4000" dirty="0"/>
              <a:t> </a:t>
            </a:r>
          </a:p>
        </p:txBody>
      </p:sp>
      <p:sp>
        <p:nvSpPr>
          <p:cNvPr id="7" name="Content Placeholder 6"/>
          <p:cNvSpPr>
            <a:spLocks noGrp="1"/>
          </p:cNvSpPr>
          <p:nvPr>
            <p:ph idx="1"/>
          </p:nvPr>
        </p:nvSpPr>
        <p:spPr>
          <a:xfrm>
            <a:off x="457200" y="1755230"/>
            <a:ext cx="8686800" cy="5102770"/>
          </a:xfrm>
        </p:spPr>
        <p:txBody>
          <a:bodyPr>
            <a:normAutofit/>
          </a:bodyPr>
          <a:lstStyle/>
          <a:p>
            <a:pPr marL="344488" indent="-344488"/>
            <a:r>
              <a:rPr lang="en-US" sz="4400" dirty="0"/>
              <a:t>Rulemaking: Notice.</a:t>
            </a:r>
          </a:p>
          <a:p>
            <a:pPr marL="806451" lvl="1" indent="-344488">
              <a:lnSpc>
                <a:spcPct val="120000"/>
              </a:lnSpc>
            </a:pPr>
            <a:r>
              <a:rPr lang="en-US" dirty="0"/>
              <a:t>Agency publishes notice of new rule in the Federal Register.  </a:t>
            </a:r>
          </a:p>
          <a:p>
            <a:pPr marL="806451" lvl="1" indent="-344488">
              <a:lnSpc>
                <a:spcPct val="120000"/>
              </a:lnSpc>
            </a:pPr>
            <a:r>
              <a:rPr lang="en-US" dirty="0"/>
              <a:t>Notice states where and when proceedings will be held, agency authority, and subject matter.</a:t>
            </a:r>
          </a:p>
        </p:txBody>
      </p:sp>
      <p:sp>
        <p:nvSpPr>
          <p:cNvPr id="5" name="Slide Number Placeholder 4"/>
          <p:cNvSpPr>
            <a:spLocks noGrp="1"/>
          </p:cNvSpPr>
          <p:nvPr>
            <p:ph type="sldNum" sz="quarter" idx="12"/>
          </p:nvPr>
        </p:nvSpPr>
        <p:spPr/>
        <p:txBody>
          <a:bodyPr/>
          <a:lstStyle/>
          <a:p>
            <a:fld id="{0A8C097E-128F-4FE5-8D65-B30E2BEAC51B}" type="slidenum">
              <a:rPr lang="en-US" smtClean="0"/>
              <a:pPr/>
              <a:t>9</a:t>
            </a:fld>
            <a:endParaRPr lang="en-US" dirty="0"/>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9617</TotalTime>
  <Words>808</Words>
  <Application>Microsoft Office PowerPoint</Application>
  <PresentationFormat>On-screen Show (4:3)</PresentationFormat>
  <Paragraphs>133</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Impact</vt:lpstr>
      <vt:lpstr>Wingdings</vt:lpstr>
      <vt:lpstr>Office Theme</vt:lpstr>
      <vt:lpstr>Business Law Text &amp; Exercises Ninth Edition Roger LeRoy Miller William Eric Hollowell</vt:lpstr>
      <vt:lpstr>Learning Outcomes</vt:lpstr>
      <vt:lpstr>Introduction</vt:lpstr>
      <vt:lpstr>Agency Creation (1)</vt:lpstr>
      <vt:lpstr>Agency Creation (2)</vt:lpstr>
      <vt:lpstr>Agency Creation (3)</vt:lpstr>
      <vt:lpstr>The Administrative Process (1) </vt:lpstr>
      <vt:lpstr>The Administrative Process (2) </vt:lpstr>
      <vt:lpstr>The Administrative Process (3) </vt:lpstr>
      <vt:lpstr>The Administrative Process (4) </vt:lpstr>
      <vt:lpstr>The Administrative Process (5) </vt:lpstr>
      <vt:lpstr>The Administrative Process (6) </vt:lpstr>
      <vt:lpstr>The Administrative Process (7) </vt:lpstr>
      <vt:lpstr>The Administrative Process (8) </vt:lpstr>
      <vt:lpstr>Hearing Procedures</vt:lpstr>
      <vt:lpstr>LO3 Controls on Agency Powers (1)</vt:lpstr>
      <vt:lpstr>LO3 Controls on Agency Powers (2)</vt:lpstr>
      <vt:lpstr>LO3 Controls on Agency Powers (3)</vt:lpstr>
      <vt:lpstr>LO3 Controls on Agency Powers (4)</vt:lpstr>
      <vt:lpstr>LO4 Public Accountability (1)</vt:lpstr>
      <vt:lpstr>LO4 Public Accountability (2)</vt:lpstr>
      <vt:lpstr>LO4 Public Accountability (3)</vt:lpstr>
      <vt:lpstr>LO4 Public Accountability (4)</vt:lpstr>
      <vt:lpstr>LO4 Public Accountability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Texts and Exercises 7e</dc:title>
  <dc:creator>Joseph Zavaletta</dc:creator>
  <cp:lastModifiedBy>Mandy</cp:lastModifiedBy>
  <cp:revision>829</cp:revision>
  <dcterms:created xsi:type="dcterms:W3CDTF">2012-07-24T19:26:18Z</dcterms:created>
  <dcterms:modified xsi:type="dcterms:W3CDTF">2017-11-17T21:09:27Z</dcterms:modified>
</cp:coreProperties>
</file>