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5" r:id="rId2"/>
    <p:sldId id="258" r:id="rId3"/>
    <p:sldId id="259" r:id="rId4"/>
    <p:sldId id="287" r:id="rId5"/>
    <p:sldId id="288" r:id="rId6"/>
    <p:sldId id="289" r:id="rId7"/>
    <p:sldId id="290" r:id="rId8"/>
    <p:sldId id="291" r:id="rId9"/>
    <p:sldId id="292" r:id="rId10"/>
    <p:sldId id="260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2" r:id="rId20"/>
    <p:sldId id="303" r:id="rId21"/>
    <p:sldId id="304" r:id="rId22"/>
    <p:sldId id="305" r:id="rId23"/>
    <p:sldId id="306" r:id="rId24"/>
    <p:sldId id="284" r:id="rId25"/>
    <p:sldId id="308" r:id="rId26"/>
    <p:sldId id="30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D5622A"/>
    <a:srgbClr val="005B7F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9" autoAdjust="0"/>
    <p:restoredTop sz="93890" autoAdjust="0"/>
  </p:normalViewPr>
  <p:slideViewPr>
    <p:cSldViewPr showGuides="1">
      <p:cViewPr varScale="1">
        <p:scale>
          <a:sx n="106" d="100"/>
          <a:sy n="106" d="100"/>
        </p:scale>
        <p:origin x="1752" y="8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9/28/2017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86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33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613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698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153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76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457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01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521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158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11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774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414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172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24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432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6F1AF-09E0-4567-A5B3-4C45240AAB0E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17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19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086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0665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6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8780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46F3-4643-48F8-8264-0BA58709BAF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52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E4B71F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E4B71F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AutoShape 4">
            <a:extLst>
              <a:ext uri="{FF2B5EF4-FFF2-40B4-BE49-F238E27FC236}">
                <a16:creationId xmlns:a16="http://schemas.microsoft.com/office/drawing/2014/main" id="{F6783BC4-09F1-48BF-BCFB-352E7777F83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600200" y="152663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</p:spTree>
    <p:extLst>
      <p:ext uri="{BB962C8B-B14F-4D97-AF65-F5344CB8AC3E}">
        <p14:creationId xmlns:p14="http://schemas.microsoft.com/office/powerpoint/2010/main" val="236728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noFill/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533400"/>
            <a:ext cx="9144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prstClr val="black"/>
                  </a:outerShdw>
                </a:effectLst>
                <a:latin typeface="Impact" pitchFamily="34" charset="0"/>
              </a:rPr>
              <a:t>Chapter 9    Offer and Acceptance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(1)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communication of an effective offer to an offeree gives the offeree the power to transform the offer into a binding, legal obligation (a contract).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(2)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power of acceptance can be terminated by action of the parties or by operation of law.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701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(3)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Termination by Action of the Parties.</a:t>
            </a:r>
          </a:p>
          <a:p>
            <a:pPr marL="915988" lvl="1" indent="-458788"/>
            <a:r>
              <a:rPr lang="en-US" u="sng" dirty="0"/>
              <a:t>Revocation</a:t>
            </a:r>
            <a:r>
              <a:rPr lang="en-US" dirty="0"/>
              <a:t> of the Offer.</a:t>
            </a:r>
          </a:p>
          <a:p>
            <a:pPr marL="1316038" lvl="2" indent="-458788"/>
            <a:r>
              <a:rPr lang="en-US" dirty="0"/>
              <a:t>The withdrawal of an offer by an offeror.</a:t>
            </a:r>
          </a:p>
          <a:p>
            <a:pPr marL="1377950" lvl="2" indent="-463550"/>
            <a:r>
              <a:rPr lang="en-US" dirty="0"/>
              <a:t>Revocation is effective </a:t>
            </a:r>
            <a:r>
              <a:rPr lang="en-US" u="sng" dirty="0"/>
              <a:t>upon receipt </a:t>
            </a:r>
            <a:r>
              <a:rPr lang="en-US" dirty="0"/>
              <a:t>by offeree.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21340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(4)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sz="4400" dirty="0"/>
              <a:t>Termination by Action of the Parties.</a:t>
            </a:r>
          </a:p>
          <a:p>
            <a:pPr marL="915988" lvl="1" indent="-458788"/>
            <a:r>
              <a:rPr lang="en-US" u="sng" dirty="0"/>
              <a:t>Rejection</a:t>
            </a:r>
            <a:r>
              <a:rPr lang="en-US" dirty="0"/>
              <a:t> of the Offer.</a:t>
            </a:r>
          </a:p>
          <a:p>
            <a:pPr marL="1371600" lvl="2" indent="-457200"/>
            <a:r>
              <a:rPr lang="en-US" dirty="0"/>
              <a:t>Rejection by offeree effective only when it is actually received by the offeror or the offeror’s agent.</a:t>
            </a:r>
          </a:p>
          <a:p>
            <a:pPr marL="1443038" lvl="2" indent="-458788"/>
            <a:r>
              <a:rPr lang="en-US" dirty="0"/>
              <a:t>Inquiry as to the firmness of the offer is not rejection.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14302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(5)</a:t>
            </a:r>
            <a:endParaRPr lang="en-US" b="1" dirty="0">
              <a:latin typeface="+mn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1BADEB12-B585-4AC9-9809-71308BF4B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3200400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en-US" sz="4400" dirty="0"/>
              <a:t>Termination by Action of the Parties.</a:t>
            </a:r>
          </a:p>
          <a:p>
            <a:pPr marL="915988" lvl="1" indent="-458788"/>
            <a:r>
              <a:rPr lang="en-US" u="sng" dirty="0"/>
              <a:t>Counteroffer</a:t>
            </a:r>
            <a:r>
              <a:rPr lang="en-US" dirty="0"/>
              <a:t>.</a:t>
            </a:r>
          </a:p>
          <a:p>
            <a:pPr marL="1443038" lvl="2" indent="-458788"/>
            <a:r>
              <a:rPr lang="en-US" dirty="0"/>
              <a:t>A rejection of the original offer and the  simultaneous making of a new offer, giving the original offeror (now the offeree) the power of acceptance.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52462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(6)</a:t>
            </a:r>
            <a:endParaRPr lang="en-US" b="1" dirty="0">
              <a:latin typeface="+mn-lt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748732B2-42B3-4D8C-9410-12360A7384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3408611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LO2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Termination by Action of the Parties.</a:t>
            </a:r>
          </a:p>
          <a:p>
            <a:pPr marL="915988" lvl="1" indent="-458788"/>
            <a:r>
              <a:rPr lang="en-US" u="sng" dirty="0"/>
              <a:t>Counteroffer</a:t>
            </a:r>
            <a:r>
              <a:rPr lang="en-US" dirty="0"/>
              <a:t>.</a:t>
            </a:r>
          </a:p>
          <a:p>
            <a:pPr marL="1377950" lvl="2" indent="-463550"/>
            <a:r>
              <a:rPr lang="en-US" u="sng" dirty="0"/>
              <a:t>Mirror image rule</a:t>
            </a:r>
            <a:r>
              <a:rPr lang="en-US" dirty="0"/>
              <a:t>: at common law, the offeree’s acceptance must match the offeror’s offer.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07352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19987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Termination of the Offer </a:t>
            </a:r>
            <a:r>
              <a:rPr lang="en-US" sz="4000" b="1" dirty="0">
                <a:latin typeface="+mn-lt"/>
              </a:rPr>
              <a:t>(7)</a:t>
            </a:r>
            <a:endParaRPr lang="en-US" b="1" dirty="0">
              <a:latin typeface="+mn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sz="4400" dirty="0"/>
              <a:t>Termination by Operation of Law.</a:t>
            </a:r>
          </a:p>
          <a:p>
            <a:pPr marL="915988" lvl="1" indent="-458788">
              <a:spcBef>
                <a:spcPts val="0"/>
              </a:spcBef>
              <a:buClr>
                <a:srgbClr val="E4B71F"/>
              </a:buClr>
            </a:pPr>
            <a:r>
              <a:rPr lang="en-US" dirty="0">
                <a:solidFill>
                  <a:prstClr val="black"/>
                </a:solidFill>
              </a:rPr>
              <a:t>Lapse of Time.</a:t>
            </a:r>
          </a:p>
          <a:p>
            <a:pPr marL="915988" lvl="1" indent="-458788">
              <a:spcBef>
                <a:spcPts val="0"/>
              </a:spcBef>
              <a:buClr>
                <a:srgbClr val="E4B71F"/>
              </a:buClr>
            </a:pPr>
            <a:r>
              <a:rPr lang="en-US" dirty="0">
                <a:solidFill>
                  <a:prstClr val="black"/>
                </a:solidFill>
              </a:rPr>
              <a:t>Destruction or Death.</a:t>
            </a:r>
          </a:p>
          <a:p>
            <a:pPr marL="915988" lvl="1" indent="-458788">
              <a:spcBef>
                <a:spcPts val="0"/>
              </a:spcBef>
              <a:buClr>
                <a:srgbClr val="E4B71F"/>
              </a:buClr>
            </a:pPr>
            <a:r>
              <a:rPr lang="en-US" dirty="0">
                <a:solidFill>
                  <a:prstClr val="black"/>
                </a:solidFill>
              </a:rPr>
              <a:t>Supervening Illegality.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1303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0F15C1F9-8A6C-4E11-BA1F-FEB5F327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960811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6826" y="1781108"/>
            <a:ext cx="7914568" cy="4525963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sz="4400" dirty="0"/>
              <a:t>A voluntary act with three requirements: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800" dirty="0"/>
              <a:t>An offer must be accepted by the offeree, not by a third person.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800" dirty="0"/>
              <a:t>The acceptance must be unequivocal.</a:t>
            </a:r>
          </a:p>
          <a:p>
            <a:pPr marL="914400" lvl="1" indent="-514350">
              <a:buFont typeface="Impact" pitchFamily="34" charset="0"/>
              <a:buAutoNum type="arabicPeriod"/>
            </a:pPr>
            <a:r>
              <a:rPr lang="en-US" sz="3800" dirty="0"/>
              <a:t>In most cases, the acceptance must be communicated to the offeror.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605400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0F15C1F9-8A6C-4E11-BA1F-FEB5F327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0" y="1960811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LO3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46826" y="1905000"/>
            <a:ext cx="7914568" cy="4525963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sz="4400" dirty="0"/>
              <a:t>Offeree Acceptance Only.</a:t>
            </a:r>
          </a:p>
          <a:p>
            <a:pPr marL="914400" lvl="1" indent="-514350"/>
            <a:r>
              <a:rPr lang="en-US" sz="3600" dirty="0"/>
              <a:t>Person to whom the offer is made (or that person’s agent).</a:t>
            </a:r>
          </a:p>
          <a:p>
            <a:pPr marL="914400" lvl="1" indent="-514350"/>
            <a:r>
              <a:rPr lang="en-US" sz="3600" dirty="0"/>
              <a:t>No third party.</a:t>
            </a:r>
          </a:p>
          <a:p>
            <a:pPr marL="514350" indent="-514350"/>
            <a:r>
              <a:rPr lang="en-US" sz="4400" dirty="0"/>
              <a:t>Unequivocal Acceptance.</a:t>
            </a:r>
          </a:p>
          <a:p>
            <a:pPr marL="914400" lvl="1" indent="-514350"/>
            <a:r>
              <a:rPr lang="en-US" sz="3600" dirty="0"/>
              <a:t>No change in terms.</a:t>
            </a:r>
          </a:p>
          <a:p>
            <a:pPr marL="514350" indent="-514350"/>
            <a:r>
              <a:rPr lang="en-US" sz="4400" dirty="0"/>
              <a:t>Communication of Acceptance.</a:t>
            </a:r>
          </a:p>
          <a:p>
            <a:pPr marL="914400" lvl="1" indent="-514350"/>
            <a:r>
              <a:rPr lang="en-US" sz="3600" dirty="0"/>
              <a:t>Depends upon the nature of the contract.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8112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7914568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The </a:t>
            </a:r>
            <a:r>
              <a:rPr lang="en-US" sz="4400" u="sng" dirty="0"/>
              <a:t>Mailbox Rule</a:t>
            </a:r>
            <a:r>
              <a:rPr lang="en-US" sz="4400" dirty="0"/>
              <a:t>. </a:t>
            </a:r>
          </a:p>
          <a:p>
            <a:pPr marL="914400" lvl="1" indent="-514350"/>
            <a:r>
              <a:rPr lang="en-US" sz="3600" dirty="0"/>
              <a:t>A rule providing that an acceptance of an offer becomes effective on dispatch.</a:t>
            </a:r>
          </a:p>
          <a:p>
            <a:pPr marL="914400" lvl="1" indent="-514350"/>
            <a:r>
              <a:rPr lang="en-US" sz="3600" dirty="0"/>
              <a:t>Generally, acceptance occurs at the time the communication is sent via the mode authorized by the offeror.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662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220029" y="192517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194966" y="306016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194229" y="4194984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3340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194229" y="5425440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199"/>
            <a:ext cx="9059574" cy="4678363"/>
          </a:xfrm>
          <a:noFill/>
          <a:ln/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LO1</a:t>
            </a:r>
            <a:r>
              <a:rPr lang="en-US" sz="2600" dirty="0"/>
              <a:t>    </a:t>
            </a:r>
            <a:r>
              <a:rPr lang="en-US" dirty="0"/>
              <a:t>   </a:t>
            </a:r>
            <a:r>
              <a:rPr lang="en-US" sz="4000" dirty="0"/>
              <a:t>Identify the elements of an offer.</a:t>
            </a:r>
          </a:p>
          <a:p>
            <a:pPr marL="0" indent="0">
              <a:spcBef>
                <a:spcPts val="4000"/>
              </a:spcBef>
              <a:spcAft>
                <a:spcPts val="600"/>
              </a:spcAft>
              <a:buNone/>
            </a:pPr>
            <a:r>
              <a:rPr lang="en-US" sz="2400" b="1" dirty="0">
                <a:solidFill>
                  <a:schemeClr val="bg1"/>
                </a:solidFill>
              </a:rPr>
              <a:t>LO2</a:t>
            </a:r>
            <a:r>
              <a:rPr lang="en-US" sz="2600" b="1" dirty="0">
                <a:solidFill>
                  <a:schemeClr val="bg1"/>
                </a:solidFill>
              </a:rPr>
              <a:t>         </a:t>
            </a:r>
            <a:r>
              <a:rPr lang="en-US" sz="4000" dirty="0"/>
              <a:t>Recognize a counteroffer.</a:t>
            </a:r>
          </a:p>
          <a:p>
            <a:pPr marL="0" indent="0">
              <a:lnSpc>
                <a:spcPct val="90000"/>
              </a:lnSpc>
              <a:spcBef>
                <a:spcPts val="3800"/>
              </a:spcBef>
              <a:buNone/>
            </a:pPr>
            <a:r>
              <a:rPr lang="en-US" sz="2400" b="1" dirty="0">
                <a:solidFill>
                  <a:schemeClr val="bg1"/>
                </a:solidFill>
              </a:rPr>
              <a:t>LO3          </a:t>
            </a:r>
            <a:r>
              <a:rPr lang="en-US" sz="4000" dirty="0"/>
              <a:t>Identify the elements of a valid acceptance.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bg1"/>
                </a:solidFill>
              </a:rPr>
              <a:t>LO4</a:t>
            </a:r>
            <a:r>
              <a:rPr lang="en-US" dirty="0"/>
              <a:t>     </a:t>
            </a:r>
            <a:r>
              <a:rPr lang="en-US" sz="4000" dirty="0"/>
              <a:t>Describe a click-on agreement.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7914568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en-US" sz="4400" dirty="0"/>
              <a:t>The </a:t>
            </a:r>
            <a:r>
              <a:rPr lang="en-US" sz="4400" u="sng" dirty="0"/>
              <a:t>Mailbox Rule</a:t>
            </a:r>
            <a:r>
              <a:rPr lang="en-US" sz="4400" dirty="0"/>
              <a:t>. </a:t>
            </a:r>
          </a:p>
          <a:p>
            <a:pPr lvl="1"/>
            <a:r>
              <a:rPr lang="en-US" sz="3600" dirty="0"/>
              <a:t>Does NOT apply to instantaneous forms of communication (face-to-face, telephone, chat, facsimile).</a:t>
            </a:r>
          </a:p>
          <a:p>
            <a:pPr lvl="1"/>
            <a:r>
              <a:rPr lang="en-US" sz="3600" dirty="0"/>
              <a:t>E-mail acceptance is effective when the e-mail is sent.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93485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/>
              <a:t>Authorized Means of Acceptance.</a:t>
            </a:r>
          </a:p>
          <a:p>
            <a:pPr lvl="1"/>
            <a:r>
              <a:rPr lang="en-US" dirty="0"/>
              <a:t>If offeror specifies mode, acceptance is made when that mode is used. But offeree is authorized to use faster</a:t>
            </a:r>
            <a:r>
              <a:rPr lang="en-US" i="1" dirty="0"/>
              <a:t> </a:t>
            </a:r>
            <a:r>
              <a:rPr lang="en-US" dirty="0"/>
              <a:t>means for acceptance than the offeror.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5268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/>
              <a:t>Authorized Means of Acceptance.</a:t>
            </a:r>
          </a:p>
          <a:p>
            <a:pPr lvl="1"/>
            <a:r>
              <a:rPr lang="en-US" dirty="0"/>
              <a:t>If no means is authorized, then acceptance can be made by any reasonable means.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77433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dirty="0"/>
              <a:t>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>
              <a:effectLst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Substitute Methods of Acceptance.</a:t>
            </a:r>
          </a:p>
          <a:p>
            <a:pPr lvl="1"/>
            <a:r>
              <a:rPr lang="en-US" sz="3800" dirty="0"/>
              <a:t>If an offeror specifies a particular method and the offeree chooses another, substitute method of acceptance will be </a:t>
            </a:r>
            <a:r>
              <a:rPr lang="en-US" sz="3800" i="1" u="sng" dirty="0"/>
              <a:t>effective upon receipt by offeror</a:t>
            </a:r>
            <a:r>
              <a:rPr lang="en-US" sz="3800" dirty="0"/>
              <a:t>. (Example: offer specifies FedEx but offeree accepts by U.S. mail, the acceptance upon receipt.)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6760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E-Contracts–</a:t>
            </a:r>
            <a:br>
              <a:rPr lang="en-US" dirty="0"/>
            </a:br>
            <a:r>
              <a:rPr lang="en-US" dirty="0"/>
              <a:t>Offer and 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Offers.</a:t>
            </a:r>
          </a:p>
          <a:p>
            <a:pPr lvl="1"/>
            <a:r>
              <a:rPr lang="en-US" dirty="0"/>
              <a:t>Should be obvious and easy to read, such as a link to a separate page containing contract’s full details.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E-Contracts–</a:t>
            </a:r>
            <a:br>
              <a:rPr lang="en-US" dirty="0"/>
            </a:br>
            <a:r>
              <a:rPr lang="en-US" dirty="0"/>
              <a:t>Offer and 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D0F67918-917D-43B2-87AF-64B7AA669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583884"/>
            <a:ext cx="698500" cy="325189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LO4</a:t>
            </a:r>
            <a:endParaRPr lang="en-US" sz="2200" b="1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Aceptances.</a:t>
            </a:r>
          </a:p>
          <a:p>
            <a:pPr lvl="1"/>
            <a:r>
              <a:rPr lang="en-US" dirty="0"/>
              <a:t>Must show offeree voluntarily agreed to the offer’s terms.</a:t>
            </a:r>
          </a:p>
          <a:p>
            <a:pPr lvl="1"/>
            <a:r>
              <a:rPr lang="en-US" u="sng" dirty="0"/>
              <a:t>Click-on agreement</a:t>
            </a:r>
            <a:r>
              <a:rPr lang="en-US" dirty="0"/>
              <a:t>: an agreement entered into online when a buyer indicates his or her acceptance of an offer by clicking on a button that reads “I agree.”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58240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E-Contracts–</a:t>
            </a:r>
            <a:br>
              <a:rPr lang="en-US" dirty="0"/>
            </a:br>
            <a:r>
              <a:rPr lang="en-US" dirty="0"/>
              <a:t>Offer and Acceptance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Uniform Electronic Transactions Act. (UETA)</a:t>
            </a:r>
          </a:p>
          <a:p>
            <a:pPr lvl="1"/>
            <a:r>
              <a:rPr lang="en-US" dirty="0"/>
              <a:t>Supports the application of existing contract rules to electronic transactions.</a:t>
            </a:r>
          </a:p>
          <a:p>
            <a:pPr lvl="1"/>
            <a:r>
              <a:rPr lang="en-US" dirty="0"/>
              <a:t>Does not create new rules.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24687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(1)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An offer is a promise, or a commitment to perform (or not perform), some act in the future.</a:t>
            </a:r>
          </a:p>
          <a:p>
            <a:r>
              <a:rPr lang="en-US" dirty="0"/>
              <a:t>The party making the offer is the </a:t>
            </a:r>
            <a:r>
              <a:rPr lang="en-US" u="sng" dirty="0"/>
              <a:t>offeror</a:t>
            </a:r>
            <a:r>
              <a:rPr lang="en-US" dirty="0"/>
              <a:t>; the party to whom the promise is made is the </a:t>
            </a:r>
            <a:r>
              <a:rPr lang="en-US" u="sng" dirty="0"/>
              <a:t>offeree</a:t>
            </a:r>
            <a:r>
              <a:rPr lang="en-US" dirty="0"/>
              <a:t>.</a:t>
            </a:r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(2)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elements are necessary for the offer to be effective: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Intention.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Definiteness of terms.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dirty="0"/>
              <a:t>Communication.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40338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(3)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Intention.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Requires serious intention on the part of the offeror must exist.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Intention must be objectively clear to third parties. Offers made in jest or anger are not acceptable.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07283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(4)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Intention.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Expressions of Opinion: not offers.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Preliminary Negotiations: not offers.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Advertisements: not offers.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68452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(5)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Intention.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Auctions: not offers for purposes of a contract, unless the auctioneer specifies that the auction is without reserve.</a:t>
            </a:r>
          </a:p>
          <a:p>
            <a:pPr marL="914400" lvl="1" indent="-457200">
              <a:spcBef>
                <a:spcPts val="0"/>
              </a:spcBef>
            </a:pPr>
            <a:r>
              <a:rPr lang="en-US" dirty="0"/>
              <a:t>Online auctions: not offers; an invitation to negotiate.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37447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(6)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Definiteness of Terms.</a:t>
            </a:r>
          </a:p>
          <a:p>
            <a:pPr marL="914400" lvl="1" indent="-457200">
              <a:spcBef>
                <a:spcPts val="0"/>
              </a:spcBef>
              <a:tabLst>
                <a:tab pos="520700" algn="l"/>
              </a:tabLst>
            </a:pPr>
            <a:r>
              <a:rPr lang="en-US" dirty="0"/>
              <a:t>An offer must have reasonably definite (determined or fixed) terms so that a court can determine if a breach has occurred and give an appropriate remedy.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5447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524000"/>
          </a:xfrm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200" dirty="0">
                <a:solidFill>
                  <a:srgbClr val="8A7045"/>
                </a:solidFill>
              </a:rPr>
              <a:t> LO1</a:t>
            </a:r>
            <a:r>
              <a:rPr lang="en-US" sz="2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dirty="0"/>
              <a:t>Requirements of the Offer 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(7)</a:t>
            </a:r>
            <a:endParaRPr lang="en-US" dirty="0">
              <a:effectLst/>
            </a:endParaRPr>
          </a:p>
        </p:txBody>
      </p:sp>
      <p:sp>
        <p:nvSpPr>
          <p:cNvPr id="142342" name="AutoShape 6"/>
          <p:cNvSpPr>
            <a:spLocks noChangeArrowheads="1"/>
          </p:cNvSpPr>
          <p:nvPr/>
        </p:nvSpPr>
        <p:spPr bwMode="auto">
          <a:xfrm>
            <a:off x="596900" y="490538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Communication.</a:t>
            </a:r>
          </a:p>
          <a:p>
            <a:pPr lvl="1">
              <a:spcBef>
                <a:spcPts val="0"/>
              </a:spcBef>
            </a:pPr>
            <a:r>
              <a:rPr lang="en-US" dirty="0"/>
              <a:t>Offeree must have knowledge of the offer.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Communication to offeree gives her power to transform the offer into a binding legal obligation (contract).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5240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2115</TotalTime>
  <Words>1002</Words>
  <Application>Microsoft Office PowerPoint</Application>
  <PresentationFormat>On-screen Show (4:3)</PresentationFormat>
  <Paragraphs>166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(1)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(2)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(3)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(4)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(5)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(6)</vt:lpstr>
      <vt:lpstr> LO1                                                                                                                                                                                                                                                                   Requirements of the Offer (7)</vt:lpstr>
      <vt:lpstr>Termination of the Offer (1)</vt:lpstr>
      <vt:lpstr>Termination of the Offer (2)</vt:lpstr>
      <vt:lpstr>Termination of the Offer (3)</vt:lpstr>
      <vt:lpstr>Termination of the Offer (4)</vt:lpstr>
      <vt:lpstr>Termination of the Offer (5)</vt:lpstr>
      <vt:lpstr>Termination of the Offer (6)</vt:lpstr>
      <vt:lpstr>Termination of the Offer (7)</vt:lpstr>
      <vt:lpstr>Acceptance (1)</vt:lpstr>
      <vt:lpstr>Acceptance (2)</vt:lpstr>
      <vt:lpstr>Acceptance (3)</vt:lpstr>
      <vt:lpstr>Acceptance (4)</vt:lpstr>
      <vt:lpstr>Acceptance (5)</vt:lpstr>
      <vt:lpstr>Acceptance (6)</vt:lpstr>
      <vt:lpstr>Acceptance (7)</vt:lpstr>
      <vt:lpstr>E-Contracts– Offer and Acceptance (1)</vt:lpstr>
      <vt:lpstr>E-Contracts– Offer and Acceptance (2)</vt:lpstr>
      <vt:lpstr>E-Contracts– Offer and Acceptance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SME</cp:lastModifiedBy>
  <cp:revision>75</cp:revision>
  <dcterms:created xsi:type="dcterms:W3CDTF">2012-07-24T19:26:18Z</dcterms:created>
  <dcterms:modified xsi:type="dcterms:W3CDTF">2017-09-28T15:11:07Z</dcterms:modified>
</cp:coreProperties>
</file>