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5" r:id="rId2"/>
    <p:sldId id="286" r:id="rId3"/>
    <p:sldId id="259" r:id="rId4"/>
    <p:sldId id="287" r:id="rId5"/>
    <p:sldId id="270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D5622A"/>
    <a:srgbClr val="005B7F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5" autoAdjust="0"/>
    <p:restoredTop sz="93890" autoAdjust="0"/>
  </p:normalViewPr>
  <p:slideViewPr>
    <p:cSldViewPr showGuides="1">
      <p:cViewPr varScale="1">
        <p:scale>
          <a:sx n="106" d="100"/>
          <a:sy n="106" d="100"/>
        </p:scale>
        <p:origin x="1472" y="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-2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9/28/2017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8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92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80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22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24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509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41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06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23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70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45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8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66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1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1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40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E4B71F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E4B71F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6783BC4-09F1-48BF-BCFB-352E7777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0200" y="1526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</p:spTree>
    <p:extLst>
      <p:ext uri="{BB962C8B-B14F-4D97-AF65-F5344CB8AC3E}">
        <p14:creationId xmlns:p14="http://schemas.microsoft.com/office/powerpoint/2010/main" val="23672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  <a:latin typeface="Impact" pitchFamily="34" charset="0"/>
              </a:rPr>
              <a:t>Chapter 11    Capacity</a:t>
            </a:r>
            <a:endParaRPr lang="en-US" cap="small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  <a:latin typeface="Impact" pitchFamily="34" charset="0"/>
            </a:endParaRP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LO2            </a:t>
            </a:r>
            <a:r>
              <a:rPr lang="en-US"/>
              <a:t>Minors: Liabilities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/>
              <a:t>Disaffirmance and Necessaries.</a:t>
            </a:r>
          </a:p>
          <a:p>
            <a:pPr lvl="1"/>
            <a:r>
              <a:rPr lang="en-US" sz="3600"/>
              <a:t>May disaffirm but remains liable for reasonable value of the goods.</a:t>
            </a:r>
          </a:p>
          <a:p>
            <a:pPr lvl="1"/>
            <a:r>
              <a:rPr lang="en-US" sz="3600"/>
              <a:t>Necessaries: necessities required for a standard of living, such as food and shelter.</a:t>
            </a:r>
          </a:p>
          <a:p>
            <a:pPr lvl="2"/>
            <a:r>
              <a:rPr lang="en-US" sz="3200"/>
              <a:t>Dependent upon the minors’ customary living standard. </a:t>
            </a:r>
          </a:p>
          <a:p>
            <a:pPr lvl="2"/>
            <a:endParaRPr lang="en-US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3049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LO2            </a:t>
            </a:r>
            <a:r>
              <a:rPr lang="en-US"/>
              <a:t>Minors: Liabilities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/>
              <a:t>Disaffirmance and Business Contracts.</a:t>
            </a:r>
          </a:p>
          <a:p>
            <a:pPr lvl="1"/>
            <a:r>
              <a:rPr lang="en-US" sz="3600"/>
              <a:t>In many states, certain business contracts cannot be disaffirmed.</a:t>
            </a:r>
          </a:p>
          <a:p>
            <a:pPr lvl="1"/>
            <a:r>
              <a:rPr lang="en-US" sz="3600"/>
              <a:t>If a minor does business in the manner of adult, the related contracts are fully enforceable.</a:t>
            </a:r>
          </a:p>
          <a:p>
            <a:pPr lvl="2"/>
            <a:endParaRPr lang="en-US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0545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LO2            </a:t>
            </a:r>
            <a:r>
              <a:rPr lang="en-US"/>
              <a:t>Minors: Ratification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/>
              <a:t>Ratification.</a:t>
            </a:r>
          </a:p>
          <a:p>
            <a:pPr lvl="1"/>
            <a:r>
              <a:rPr lang="en-US" sz="3600"/>
              <a:t>The approval or validation of a previous action. In contract law, the confirmation of avoidable act (that is, an act that, without ratification, would not be an enforceable contractual obligation). </a:t>
            </a:r>
          </a:p>
          <a:p>
            <a:pPr lvl="2"/>
            <a:endParaRPr lang="en-US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2575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LO2            </a:t>
            </a:r>
            <a:r>
              <a:rPr lang="en-US"/>
              <a:t>Minors: Parents’ Liability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/>
              <a:t>As a general rule, parents are not liable for the contracts made by their minor children acting on their own.</a:t>
            </a:r>
          </a:p>
          <a:p>
            <a:r>
              <a:rPr lang="en-US" sz="4000"/>
              <a:t>Generally, a minor is held personally liable for the torts he or she commits.</a:t>
            </a:r>
          </a:p>
          <a:p>
            <a:pPr lvl="2"/>
            <a:endParaRPr lang="en-US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1700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LO2            </a:t>
            </a:r>
            <a:r>
              <a:rPr lang="en-US"/>
              <a:t>Minors: Emancipation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/>
              <a:t>Emancipation.</a:t>
            </a:r>
          </a:p>
          <a:p>
            <a:pPr lvl="1"/>
            <a:r>
              <a:rPr lang="en-US" sz="3600"/>
              <a:t>In regard to minors, the act of being freed from parental control. The parents renounce parental duties and surrender the right to the custody and earnings of the minor.</a:t>
            </a:r>
          </a:p>
          <a:p>
            <a:pPr lvl="2"/>
            <a:endParaRPr lang="en-US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4602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LO3            </a:t>
            </a:r>
            <a:r>
              <a:rPr lang="en-US"/>
              <a:t>Intoxicated Persons 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3600"/>
              <a:t>A contract entered into by an intoxicated person can be either voidable or valid.</a:t>
            </a:r>
          </a:p>
          <a:p>
            <a:pPr lvl="1"/>
            <a:r>
              <a:rPr lang="en-US" sz="3200"/>
              <a:t>If the person was sufficiently intoxicated to lack mental capacity, the transaction is voidable at the option of the intoxicated person.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3427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LO4            </a:t>
            </a:r>
            <a:r>
              <a:rPr lang="en-US"/>
              <a:t>Mentally Incompetent </a:t>
            </a:r>
            <a:br>
              <a:rPr lang="en-US"/>
            </a:br>
            <a:r>
              <a:rPr lang="en-US"/>
              <a:t>Persons </a:t>
            </a:r>
            <a:r>
              <a:rPr lang="en-US" sz="4000" b="1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2286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/>
              <a:t>Contracts made by mentally incompetent persons can be either void, voidable, or valid.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6102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LO4            </a:t>
            </a:r>
            <a:r>
              <a:rPr lang="en-US"/>
              <a:t>Mentally Incompetent </a:t>
            </a:r>
            <a:br>
              <a:rPr lang="en-US"/>
            </a:br>
            <a:r>
              <a:rPr lang="en-US"/>
              <a:t>Persons </a:t>
            </a:r>
            <a:r>
              <a:rPr lang="en-US" sz="4000" b="1">
                <a:latin typeface="+mj-lt"/>
              </a:rPr>
              <a:t>(2)</a:t>
            </a:r>
            <a:endParaRPr lang="en-US" b="1" dirty="0">
              <a:latin typeface="+mj-lt"/>
            </a:endParaRP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2286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/>
              <a:t>When a Contract is Void.</a:t>
            </a:r>
          </a:p>
          <a:p>
            <a:pPr lvl="1"/>
            <a:r>
              <a:rPr lang="en-US" sz="3600"/>
              <a:t>Signed contract after court has adjudged a person incompetent.</a:t>
            </a:r>
          </a:p>
          <a:p>
            <a:pPr lvl="1"/>
            <a:r>
              <a:rPr lang="en-US" sz="3600"/>
              <a:t>Guardian can enter into binding legal duty on person’s behalf.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5990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LO4            </a:t>
            </a:r>
            <a:r>
              <a:rPr lang="en-US"/>
              <a:t>Mentally Incompetent </a:t>
            </a:r>
            <a:br>
              <a:rPr lang="en-US"/>
            </a:br>
            <a:r>
              <a:rPr lang="en-US"/>
              <a:t>Persons </a:t>
            </a:r>
            <a:r>
              <a:rPr lang="en-US" sz="4000" b="1">
                <a:latin typeface="+mj-lt"/>
              </a:rPr>
              <a:t>(3)</a:t>
            </a:r>
            <a:endParaRPr lang="en-US" b="1" dirty="0">
              <a:latin typeface="+mj-lt"/>
            </a:endParaRP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2286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/>
              <a:t>When a Contract is Voidable.</a:t>
            </a:r>
          </a:p>
          <a:p>
            <a:pPr lvl="1"/>
            <a:r>
              <a:rPr lang="en-US" sz="3600"/>
              <a:t>Mentally incompetent persons who have not been adjudged incompetent by a court.</a:t>
            </a:r>
          </a:p>
          <a:p>
            <a:pPr lvl="1"/>
            <a:r>
              <a:rPr lang="en-US" sz="3600"/>
              <a:t>May be disaffirmed or ratified.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5971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LO4            </a:t>
            </a:r>
            <a:r>
              <a:rPr lang="en-US"/>
              <a:t>Mentally Incompetent </a:t>
            </a:r>
            <a:br>
              <a:rPr lang="en-US"/>
            </a:br>
            <a:r>
              <a:rPr lang="en-US"/>
              <a:t>Persons </a:t>
            </a:r>
            <a:r>
              <a:rPr lang="en-US" sz="4000" b="1">
                <a:latin typeface="+mj-lt"/>
              </a:rPr>
              <a:t>(4)</a:t>
            </a:r>
            <a:endParaRPr lang="en-US" b="1" dirty="0">
              <a:latin typeface="+mj-lt"/>
            </a:endParaRP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2286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/>
              <a:t>When a Contract is Valid.</a:t>
            </a:r>
          </a:p>
          <a:p>
            <a:pPr lvl="1"/>
            <a:r>
              <a:rPr lang="en-US" sz="3600"/>
              <a:t>Person understands nature and effect of a certain contract, but lacks capacity to engage in other activities.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4244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/>
              <a:t>Learning Outcomes</a:t>
            </a:r>
            <a:endParaRPr lang="en-US" b="1" dirty="0">
              <a:latin typeface="+mn-lt"/>
            </a:endParaRP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29484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</a:t>
            </a:r>
            <a:r>
              <a:rPr lang="en-US" sz="4000"/>
              <a:t>Understand a minor’s right to disaffirm a contract.</a:t>
            </a:r>
          </a:p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LO2</a:t>
            </a:r>
            <a:r>
              <a:rPr lang="en-US" sz="2600" b="1">
                <a:solidFill>
                  <a:schemeClr val="bg1"/>
                </a:solidFill>
              </a:rPr>
              <a:t>         </a:t>
            </a:r>
            <a:r>
              <a:rPr lang="en-US" sz="4000"/>
              <a:t>Identify obligations that minors cannot avoid.</a:t>
            </a:r>
          </a:p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LO3          </a:t>
            </a:r>
            <a:r>
              <a:rPr lang="en-US" sz="4000"/>
              <a:t>Explain how intoxication can affect a contract.</a:t>
            </a:r>
          </a:p>
          <a:p>
            <a:pPr marL="1200150" indent="-120015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LO4</a:t>
            </a:r>
            <a:r>
              <a:rPr lang="en-US"/>
              <a:t>     </a:t>
            </a:r>
            <a:r>
              <a:rPr lang="en-US" sz="4000"/>
              <a:t>Discuss how mental incompetence can affect a contract.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5339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/>
              <a:t>Introduction</a:t>
            </a:r>
            <a:endParaRPr lang="en-US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/>
              <a:t>The capacity required by the law for a party who enters into a contract to be bound by that contract.</a:t>
            </a:r>
          </a:p>
          <a:p>
            <a:pPr>
              <a:lnSpc>
                <a:spcPct val="120000"/>
              </a:lnSpc>
            </a:pPr>
            <a:r>
              <a:rPr lang="en-US"/>
              <a:t>In this chapter, we look at the effects of youth, intoxication, and mental incompetenceon contractual capacity.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/>
              <a:t>Minors</a:t>
            </a:r>
            <a:endParaRPr lang="en-US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The age of majority (when a person is no longer a minor) is 18 for both genders.</a:t>
            </a:r>
          </a:p>
          <a:p>
            <a:r>
              <a:rPr lang="en-US" sz="4000"/>
              <a:t>Some states provide for termination of minority on marriage.</a:t>
            </a:r>
          </a:p>
          <a:p>
            <a:r>
              <a:rPr lang="en-US" sz="4000"/>
              <a:t>Some contracts entered into by a minor are voidable by the minor.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3863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LO1            </a:t>
            </a:r>
            <a:r>
              <a:rPr lang="en-US"/>
              <a:t>Minors: Disaffirmance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200" u="sng"/>
              <a:t>General Rule</a:t>
            </a:r>
            <a:r>
              <a:rPr lang="en-US" sz="4200"/>
              <a:t>: minor can enter into any contract an adult can, provided that the contract is not one prohibited by law for minors.</a:t>
            </a:r>
          </a:p>
          <a:p>
            <a:r>
              <a:rPr lang="en-US" sz="4200" u="sng"/>
              <a:t>Disaffirmance</a:t>
            </a:r>
            <a:r>
              <a:rPr lang="en-US" sz="4200"/>
              <a:t>: the legal avoidance, or setting aside, of a contractual obligation.</a:t>
            </a:r>
            <a:endParaRPr lang="en-US" sz="4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LO1            </a:t>
            </a:r>
            <a:r>
              <a:rPr lang="en-US"/>
              <a:t>Minors: Disaffirmance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200"/>
              <a:t>To disaffirm, a minor need only show an intention not to be bound by a contract.</a:t>
            </a:r>
          </a:p>
          <a:p>
            <a:r>
              <a:rPr lang="en-US" sz="4200"/>
              <a:t>Words or conduct may show intent.</a:t>
            </a:r>
            <a:endParaRPr lang="en-US" sz="4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5938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LO1            </a:t>
            </a:r>
            <a:r>
              <a:rPr lang="en-US"/>
              <a:t>Minors: Disaffirmance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" y="1755230"/>
            <a:ext cx="8915400" cy="4525963"/>
          </a:xfrm>
        </p:spPr>
        <p:txBody>
          <a:bodyPr>
            <a:noAutofit/>
          </a:bodyPr>
          <a:lstStyle/>
          <a:p>
            <a:r>
              <a:rPr lang="en-US" sz="4000"/>
              <a:t>Disaffirmance within a Reasonable Time.</a:t>
            </a:r>
          </a:p>
          <a:p>
            <a:pPr>
              <a:spcBef>
                <a:spcPts val="600"/>
              </a:spcBef>
            </a:pPr>
            <a:r>
              <a:rPr lang="en-US" sz="4000"/>
              <a:t>A Minor’s Obligations on Disaffirmance.</a:t>
            </a:r>
          </a:p>
          <a:p>
            <a:pPr lvl="1"/>
            <a:r>
              <a:rPr lang="en-US" sz="3600" u="sng"/>
              <a:t>Restitution</a:t>
            </a:r>
            <a:r>
              <a:rPr lang="en-US" sz="3600"/>
              <a:t>: remedy under which a person is restored to his or her original position prior to the formation of a contract.</a:t>
            </a:r>
          </a:p>
          <a:p>
            <a:pPr lvl="1"/>
            <a:endParaRPr lang="en-US" sz="3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0816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LO1            </a:t>
            </a:r>
            <a:r>
              <a:rPr lang="en-US"/>
              <a:t>Minors: Disaffirmance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/>
              <a:t>Disaffirmance and Misrepresentation of Age.</a:t>
            </a:r>
          </a:p>
          <a:p>
            <a:pPr lvl="1"/>
            <a:r>
              <a:rPr lang="en-US" sz="3600"/>
              <a:t>Ordinarily, the minor can disaffirm the contract.</a:t>
            </a:r>
          </a:p>
          <a:p>
            <a:pPr lvl="1"/>
            <a:r>
              <a:rPr lang="en-US" sz="3600"/>
              <a:t>Some jurisdictions allow for minors to be bound under contract.</a:t>
            </a:r>
          </a:p>
          <a:p>
            <a:pPr lvl="2"/>
            <a:endParaRPr lang="en-US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565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LO1            </a:t>
            </a:r>
            <a:r>
              <a:rPr lang="en-US"/>
              <a:t>Minors: Disaffirmance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sz="4000"/>
              <a:t>Disaffirmance and Misrepresentation of Age.</a:t>
            </a:r>
          </a:p>
          <a:p>
            <a:pPr lvl="2"/>
            <a:r>
              <a:rPr lang="en-US" sz="3200"/>
              <a:t>Minors cannot disaffirm executed contracts without returning consideration received.</a:t>
            </a:r>
          </a:p>
          <a:p>
            <a:pPr lvl="2"/>
            <a:r>
              <a:rPr lang="en-US" sz="3200"/>
              <a:t>Contract may be able to be disaffirmed, but the minor is held liable for damages</a:t>
            </a:r>
            <a:r>
              <a:rPr lang="en-US" sz="2800"/>
              <a:t>.</a:t>
            </a:r>
          </a:p>
          <a:p>
            <a:pPr lvl="2"/>
            <a:endParaRPr lang="en-US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2930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749</Words>
  <Application>Microsoft Office PowerPoint</Application>
  <PresentationFormat>On-screen Show (4:3)</PresentationFormat>
  <Paragraphs>115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Introduction</vt:lpstr>
      <vt:lpstr>Minors</vt:lpstr>
      <vt:lpstr>         LO1            Minors: Disaffirmance (1)</vt:lpstr>
      <vt:lpstr>         LO1            Minors: Disaffirmance (2)</vt:lpstr>
      <vt:lpstr>         LO1            Minors: Disaffirmance (3)</vt:lpstr>
      <vt:lpstr>         LO1            Minors: Disaffirmance (4)</vt:lpstr>
      <vt:lpstr>         LO1            Minors: Disaffirmance (5)</vt:lpstr>
      <vt:lpstr>         LO2            Minors: Liabilities (1)</vt:lpstr>
      <vt:lpstr>         LO2            Minors: Liabilities (2)</vt:lpstr>
      <vt:lpstr>         LO2            Minors: Ratification </vt:lpstr>
      <vt:lpstr>         LO2            Minors: Parents’ Liability </vt:lpstr>
      <vt:lpstr>         LO2            Minors: Emancipation</vt:lpstr>
      <vt:lpstr>         LO3            Intoxicated Persons </vt:lpstr>
      <vt:lpstr>         LO4            Mentally Incompetent  Persons (1)</vt:lpstr>
      <vt:lpstr>         LO4            Mentally Incompetent  Persons (2)</vt:lpstr>
      <vt:lpstr>         LO4            Mentally Incompetent  Persons (3)</vt:lpstr>
      <vt:lpstr>         LO4            Mentally Incompetent  Persons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SME</cp:lastModifiedBy>
  <cp:revision>75</cp:revision>
  <dcterms:created xsi:type="dcterms:W3CDTF">2012-07-24T19:26:18Z</dcterms:created>
  <dcterms:modified xsi:type="dcterms:W3CDTF">2017-09-28T17:19:11Z</dcterms:modified>
</cp:coreProperties>
</file>