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85" r:id="rId2"/>
    <p:sldId id="258" r:id="rId3"/>
    <p:sldId id="260" r:id="rId4"/>
    <p:sldId id="286" r:id="rId5"/>
    <p:sldId id="288" r:id="rId6"/>
    <p:sldId id="318" r:id="rId7"/>
    <p:sldId id="25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270" r:id="rId23"/>
    <p:sldId id="305" r:id="rId24"/>
    <p:sldId id="317" r:id="rId25"/>
    <p:sldId id="306" r:id="rId26"/>
    <p:sldId id="307" r:id="rId27"/>
    <p:sldId id="308" r:id="rId28"/>
    <p:sldId id="309" r:id="rId29"/>
    <p:sldId id="304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28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D5622A"/>
    <a:srgbClr val="005B7F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4" autoAdjust="0"/>
    <p:restoredTop sz="93903" autoAdjust="0"/>
  </p:normalViewPr>
  <p:slideViewPr>
    <p:cSldViewPr showGuides="1">
      <p:cViewPr varScale="1">
        <p:scale>
          <a:sx n="106" d="100"/>
          <a:sy n="106" d="100"/>
        </p:scale>
        <p:origin x="1752" y="8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-8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8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96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70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55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56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27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58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196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711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245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376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769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204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302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739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296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674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381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238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8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418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761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172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487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375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684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177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CF3BA-D67F-4804-8FB1-DC2C35ACEAF9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94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25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18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4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E4B71F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E4B71F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6783BC4-09F1-48BF-BCFB-352E7777F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0200" y="152663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</p:spTree>
    <p:extLst>
      <p:ext uri="{BB962C8B-B14F-4D97-AF65-F5344CB8AC3E}">
        <p14:creationId xmlns:p14="http://schemas.microsoft.com/office/powerpoint/2010/main" val="236728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  <a:latin typeface="Impact" pitchFamily="34" charset="0"/>
              </a:rPr>
              <a:t>Chapter 5    Business Torts</a:t>
            </a:r>
            <a:endParaRPr lang="en-US" cap="small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  <a:latin typeface="Impact" pitchFamily="34" charset="0"/>
            </a:endParaRP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76200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against Persons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4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(4)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False Imprisonment.</a:t>
            </a:r>
          </a:p>
          <a:p>
            <a:pPr lvl="1">
              <a:lnSpc>
                <a:spcPct val="90000"/>
              </a:lnSpc>
            </a:pPr>
            <a:r>
              <a:rPr lang="en-US"/>
              <a:t>No motive is necessary, and plaintiff can be compensated for emotional harm.</a:t>
            </a:r>
          </a:p>
          <a:p>
            <a:pPr lvl="1">
              <a:lnSpc>
                <a:spcPct val="90000"/>
              </a:lnSpc>
            </a:pPr>
            <a:r>
              <a:rPr lang="en-US"/>
              <a:t>Defenses: consent, self-defense and others, defense of property.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9914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76200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against Persons </a:t>
            </a:r>
            <a:r>
              <a:rPr lang="en-US" sz="4000" b="1">
                <a:latin typeface="Calibri" panose="020F0502020204030204" pitchFamily="34" charset="0"/>
                <a:cs typeface="Calibri" panose="020F0502020204030204" pitchFamily="34" charset="0"/>
              </a:rPr>
              <a:t>(5)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Defamation.</a:t>
            </a:r>
          </a:p>
          <a:p>
            <a:pPr lvl="1">
              <a:lnSpc>
                <a:spcPct val="90000"/>
              </a:lnSpc>
            </a:pPr>
            <a:r>
              <a:rPr lang="en-US"/>
              <a:t>Publication of a false statement (oral or written) that injures a person’s good reputation.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2353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against Persons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(6)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Defamation.</a:t>
            </a:r>
          </a:p>
          <a:p>
            <a:pPr lvl="1"/>
            <a:r>
              <a:rPr lang="en-US" u="sng"/>
              <a:t>Libel</a:t>
            </a:r>
            <a:r>
              <a:rPr lang="en-US"/>
              <a:t>: written defamation. </a:t>
            </a:r>
          </a:p>
          <a:p>
            <a:pPr lvl="1"/>
            <a:r>
              <a:rPr lang="en-US" u="sng"/>
              <a:t>Slander</a:t>
            </a:r>
            <a:r>
              <a:rPr lang="en-US"/>
              <a:t>: oral defamation.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7418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against Persons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(7)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915400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Defamation.</a:t>
            </a:r>
          </a:p>
          <a:p>
            <a:pPr lvl="1"/>
            <a:r>
              <a:rPr lang="en-US"/>
              <a:t>Plaintiff must prove:</a:t>
            </a:r>
          </a:p>
          <a:p>
            <a:pPr marL="914400" lvl="2"/>
            <a:r>
              <a:rPr lang="en-US"/>
              <a:t>Defendant made a false statement of fact.</a:t>
            </a:r>
          </a:p>
          <a:p>
            <a:pPr marL="914400" lvl="2"/>
            <a:r>
              <a:rPr lang="en-US"/>
              <a:t>Statement about plaintiff and intended to harm.</a:t>
            </a:r>
          </a:p>
          <a:p>
            <a:pPr marL="914400" lvl="2"/>
            <a:r>
              <a:rPr lang="en-US"/>
              <a:t>Communicated to at least one other person.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0230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against Persons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(8)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Defamation.</a:t>
            </a:r>
          </a:p>
          <a:p>
            <a:pPr lvl="1"/>
            <a:r>
              <a:rPr lang="en-US"/>
              <a:t>The </a:t>
            </a:r>
            <a:r>
              <a:rPr lang="en-US" u="sng"/>
              <a:t>Publication</a:t>
            </a:r>
            <a:r>
              <a:rPr lang="en-US"/>
              <a:t> Requirement: a third party must actually (over)hear, see, or read the statement. </a:t>
            </a:r>
          </a:p>
          <a:p>
            <a:pPr lvl="1"/>
            <a:r>
              <a:rPr lang="en-US"/>
              <a:t>An individual who re-publishes the statement may be liable.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2396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against Persons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(9)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Defamation: Defenses.</a:t>
            </a:r>
          </a:p>
          <a:p>
            <a:pPr lvl="1"/>
            <a:r>
              <a:rPr lang="en-US" u="sng"/>
              <a:t>Truth</a:t>
            </a:r>
            <a:r>
              <a:rPr lang="en-US"/>
              <a:t> is normally an absolute defense.</a:t>
            </a:r>
          </a:p>
          <a:p>
            <a:pPr lvl="1"/>
            <a:r>
              <a:rPr lang="en-US"/>
              <a:t>Statement was </a:t>
            </a:r>
            <a:r>
              <a:rPr lang="en-US" u="sng"/>
              <a:t>Privileged</a:t>
            </a:r>
            <a:r>
              <a:rPr lang="en-US"/>
              <a:t>:</a:t>
            </a:r>
          </a:p>
          <a:p>
            <a:pPr lvl="2"/>
            <a:r>
              <a:rPr lang="en-US"/>
              <a:t>Absolute: judicial and legislative proceedings.</a:t>
            </a:r>
          </a:p>
          <a:p>
            <a:pPr lvl="2"/>
            <a:r>
              <a:rPr lang="en-US"/>
              <a:t>Qualified: good faith, limited.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6456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against Persons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(10)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Defamation: Defenses.</a:t>
            </a:r>
          </a:p>
          <a:p>
            <a:pPr lvl="1"/>
            <a:r>
              <a:rPr lang="en-US"/>
              <a:t>Public figures: plaintiff must show statement made with “actual malice” or with reckless disregard for the truth.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909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against Persons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(11)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Fraud.</a:t>
            </a:r>
          </a:p>
          <a:p>
            <a:pPr lvl="1"/>
            <a:r>
              <a:rPr lang="en-US"/>
              <a:t>Intentional deception of another that causes belief in a condition that is different from the condition that already exists.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3789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against Persons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(12)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Fraud.</a:t>
            </a:r>
          </a:p>
          <a:p>
            <a:pPr lvl="1">
              <a:lnSpc>
                <a:spcPct val="90000"/>
              </a:lnSpc>
            </a:pPr>
            <a:r>
              <a:rPr lang="en-US"/>
              <a:t>Knowing misrepresentation of fact. </a:t>
            </a:r>
          </a:p>
          <a:p>
            <a:pPr lvl="1">
              <a:lnSpc>
                <a:spcPct val="90000"/>
              </a:lnSpc>
            </a:pPr>
            <a:r>
              <a:rPr lang="en-US"/>
              <a:t>Intent to induce innocent party to rely.</a:t>
            </a:r>
          </a:p>
          <a:p>
            <a:pPr lvl="1">
              <a:lnSpc>
                <a:spcPct val="90000"/>
              </a:lnSpc>
            </a:pPr>
            <a:r>
              <a:rPr lang="en-US"/>
              <a:t>Justifiable reliance by innocent party.</a:t>
            </a:r>
          </a:p>
          <a:p>
            <a:pPr lvl="1">
              <a:lnSpc>
                <a:spcPct val="90000"/>
              </a:lnSpc>
            </a:pPr>
            <a:r>
              <a:rPr lang="en-US"/>
              <a:t>Causation and damages.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2913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against Persons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(13)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Fraud.</a:t>
            </a:r>
          </a:p>
          <a:p>
            <a:pPr lvl="1"/>
            <a:r>
              <a:rPr lang="en-US"/>
              <a:t>Contrast fraud with “</a:t>
            </a:r>
            <a:r>
              <a:rPr lang="en-US" u="sng"/>
              <a:t>puffery</a:t>
            </a:r>
            <a:r>
              <a:rPr lang="en-US"/>
              <a:t>” or statements of </a:t>
            </a:r>
            <a:r>
              <a:rPr lang="en-US" u="sng"/>
              <a:t>opinion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305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94984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29484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</a:t>
            </a:r>
            <a:r>
              <a:rPr lang="en-US" sz="4000"/>
              <a:t>Identify the types of intentional torts against persons.</a:t>
            </a:r>
          </a:p>
          <a:p>
            <a:pPr marL="1144588" indent="-1144588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LO2</a:t>
            </a:r>
            <a:r>
              <a:rPr lang="en-US" sz="2600" b="1">
                <a:solidFill>
                  <a:schemeClr val="bg1"/>
                </a:solidFill>
              </a:rPr>
              <a:t>         </a:t>
            </a:r>
            <a:r>
              <a:rPr lang="en-US" sz="4000"/>
              <a:t>Identify the types of intentional torts against property.</a:t>
            </a:r>
          </a:p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LO3          </a:t>
            </a:r>
            <a:r>
              <a:rPr lang="en-US" sz="4000"/>
              <a:t>Name the four elements of negligence. </a:t>
            </a:r>
          </a:p>
          <a:p>
            <a:pPr marL="0" indent="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LO4</a:t>
            </a:r>
            <a:r>
              <a:rPr lang="en-US"/>
              <a:t>     </a:t>
            </a:r>
            <a:r>
              <a:rPr lang="en-US" sz="4000"/>
              <a:t>Define </a:t>
            </a:r>
            <a:r>
              <a:rPr lang="en-US" sz="4000" i="1"/>
              <a:t>strict liability</a:t>
            </a:r>
            <a:r>
              <a:rPr lang="en-US" sz="4000"/>
              <a:t>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against Persons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(14)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Wrongful Interference.</a:t>
            </a:r>
          </a:p>
          <a:p>
            <a:pPr lvl="1"/>
            <a:r>
              <a:rPr lang="en-US"/>
              <a:t>With a </a:t>
            </a:r>
            <a:r>
              <a:rPr lang="en-US" u="sng"/>
              <a:t>Contractual Relationship</a:t>
            </a:r>
            <a:r>
              <a:rPr lang="en-US"/>
              <a:t>.</a:t>
            </a:r>
          </a:p>
          <a:p>
            <a:pPr lvl="2"/>
            <a:r>
              <a:rPr lang="en-US"/>
              <a:t>Valid, enforceable contract exists between two parties.</a:t>
            </a:r>
          </a:p>
          <a:p>
            <a:pPr lvl="2"/>
            <a:r>
              <a:rPr lang="en-US"/>
              <a:t>Third party knows about contract.</a:t>
            </a:r>
          </a:p>
          <a:p>
            <a:pPr lvl="2"/>
            <a:r>
              <a:rPr lang="en-US"/>
              <a:t>Third party intentionally causes either party to breach the original contract.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4056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against Persons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(15)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Wrongful Interference.</a:t>
            </a:r>
          </a:p>
          <a:p>
            <a:pPr lvl="1"/>
            <a:r>
              <a:rPr lang="en-US"/>
              <a:t>With </a:t>
            </a:r>
            <a:r>
              <a:rPr lang="en-US" u="sng"/>
              <a:t>a Business Relationship</a:t>
            </a:r>
            <a:r>
              <a:rPr lang="en-US"/>
              <a:t>.</a:t>
            </a:r>
          </a:p>
          <a:p>
            <a:pPr lvl="2"/>
            <a:r>
              <a:rPr lang="en-US"/>
              <a:t>Distinguish competition vs. predatory behavior, which is unlawfully driving competitors out of market.</a:t>
            </a:r>
          </a:p>
          <a:p>
            <a:pPr lvl="2"/>
            <a:r>
              <a:rPr lang="en-US"/>
              <a:t>To prevail, plaintiff must show defendant targeted only plaintiff’s customers and product.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699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1400">
                <a:solidFill>
                  <a:srgbClr val="8A7045"/>
                </a:solidFill>
              </a:rPr>
              <a:t>LO2            </a:t>
            </a:r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     against Property </a:t>
            </a:r>
            <a:r>
              <a:rPr lang="en-US" sz="4400" b="1">
                <a:latin typeface="+mn-lt"/>
              </a:rPr>
              <a:t>(1)</a:t>
            </a:r>
            <a:endParaRPr lang="en-US" sz="4400" b="1" dirty="0">
              <a:latin typeface="+mn-lt"/>
            </a:endParaRP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1524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42900" y="1775618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/>
              <a:t>Trespass to Land.</a:t>
            </a:r>
          </a:p>
          <a:p>
            <a:pPr lvl="1"/>
            <a:r>
              <a:rPr lang="en-US" sz="3600"/>
              <a:t>A person, without permission, enters onto (above or below) someone else’s land; or remains on the land or permits anything to remain on the land.</a:t>
            </a:r>
          </a:p>
          <a:p>
            <a:pPr lvl="1"/>
            <a:r>
              <a:rPr lang="en-US" sz="3600"/>
              <a:t>Actual damages or harm to the property is not required to prove trespass.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1400">
                <a:solidFill>
                  <a:srgbClr val="8A7045"/>
                </a:solidFill>
              </a:rPr>
              <a:t>LO2            </a:t>
            </a:r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     against Property</a:t>
            </a:r>
            <a:r>
              <a:rPr lang="en-US" sz="5300">
                <a:solidFill>
                  <a:prstClr val="white"/>
                </a:solidFill>
              </a:rPr>
              <a:t>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Trespass to Personal Property.</a:t>
            </a:r>
          </a:p>
          <a:p>
            <a:pPr lvl="1"/>
            <a:r>
              <a:rPr lang="en-US"/>
              <a:t>Wrongfully taking or harm or interference with exclusive right of use of personal property (chattel) of another.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152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1400">
                <a:solidFill>
                  <a:srgbClr val="8A7045"/>
                </a:solidFill>
              </a:rPr>
              <a:t>LO2            </a:t>
            </a:r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     against Property</a:t>
            </a:r>
            <a:r>
              <a:rPr lang="en-US" sz="5300">
                <a:solidFill>
                  <a:prstClr val="white"/>
                </a:solidFill>
              </a:rPr>
              <a:t>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Conversion.</a:t>
            </a:r>
          </a:p>
          <a:p>
            <a:pPr lvl="1"/>
            <a:r>
              <a:rPr lang="en-US"/>
              <a:t>Wrongfully taking or retaining possession of chattel and placing in service of another.</a:t>
            </a:r>
          </a:p>
          <a:p>
            <a:pPr lvl="1"/>
            <a:r>
              <a:rPr lang="en-US"/>
              <a:t>Good intentions are not a defense.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3566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1400">
                <a:solidFill>
                  <a:srgbClr val="8A7045"/>
                </a:solidFill>
              </a:rPr>
              <a:t>LO2            </a:t>
            </a:r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     against Property</a:t>
            </a:r>
            <a:r>
              <a:rPr lang="en-US" sz="5300">
                <a:solidFill>
                  <a:prstClr val="white"/>
                </a:solidFill>
              </a:rPr>
              <a:t>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Disparagement of Property.</a:t>
            </a:r>
          </a:p>
          <a:p>
            <a:pPr lvl="1"/>
            <a:r>
              <a:rPr lang="en-US"/>
              <a:t>Occurs when economically injurious falsehoods are made about another’s property or product.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25482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1400">
                <a:solidFill>
                  <a:srgbClr val="8A7045"/>
                </a:solidFill>
              </a:rPr>
              <a:t>LO2            </a:t>
            </a:r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     against Property</a:t>
            </a:r>
            <a:r>
              <a:rPr lang="en-US" sz="5300">
                <a:solidFill>
                  <a:prstClr val="white"/>
                </a:solidFill>
              </a:rPr>
              <a:t>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Disparagement of Property.</a:t>
            </a:r>
          </a:p>
          <a:p>
            <a:pPr lvl="1"/>
            <a:r>
              <a:rPr lang="en-US" u="sng"/>
              <a:t>Slander of Quality</a:t>
            </a:r>
            <a:r>
              <a:rPr lang="en-US"/>
              <a:t> (Trade Libel): false statement about another’s product that caused a third party to refrain from dealing with plaintiff, causing financial loss.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64214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1400">
                <a:solidFill>
                  <a:srgbClr val="8A7045"/>
                </a:solidFill>
              </a:rPr>
              <a:t>LO2            </a:t>
            </a:r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     against Property</a:t>
            </a:r>
            <a:r>
              <a:rPr lang="en-US" sz="5300">
                <a:solidFill>
                  <a:prstClr val="white"/>
                </a:solidFill>
              </a:rPr>
              <a:t>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(6)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Disparagement of Property.</a:t>
            </a:r>
          </a:p>
          <a:p>
            <a:pPr lvl="1"/>
            <a:r>
              <a:rPr lang="en-US" u="sng"/>
              <a:t>Slander of Title</a:t>
            </a:r>
            <a:r>
              <a:rPr lang="en-US"/>
              <a:t>: false statement about legal ownership of another’s product resulting in financial loss.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74516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/>
              <a:t>Negligence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Negligence occurs when plaintiff is legally injured due to defendant’s failure to live up to a reasonable standard of care causing foreseeable risk of injury.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27910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/>
              <a:t>Negligence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LO3</a:t>
            </a:r>
            <a:r>
              <a:rPr lang="en-US" sz="2600"/>
              <a:t>    </a:t>
            </a:r>
            <a:r>
              <a:rPr lang="en-US"/>
              <a:t>   </a:t>
            </a:r>
            <a:r>
              <a:rPr lang="en-US" sz="3600"/>
              <a:t>Four elements of negligence.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2800" u="sng"/>
              <a:t>Duty</a:t>
            </a:r>
            <a:r>
              <a:rPr lang="en-US" sz="2800"/>
              <a:t>—Did the defendant owe a duty of care to the plaintiff?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2800" u="sng"/>
              <a:t>Breach</a:t>
            </a:r>
            <a:r>
              <a:rPr lang="en-US" sz="2800"/>
              <a:t>—Did the defendant breach that duty?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2800" u="sng"/>
              <a:t>Harm</a:t>
            </a:r>
            <a:r>
              <a:rPr lang="en-US" sz="2800"/>
              <a:t>—Did the plaintiff suffer an injury as a result of the defendant’s breach of the duty care?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2800" u="sng"/>
              <a:t>Cause</a:t>
            </a:r>
            <a:r>
              <a:rPr lang="en-US" sz="2800"/>
              <a:t>—Did the defendant’s breach cause the plaintiff’s injury?</a:t>
            </a:r>
            <a:endParaRPr lang="en-US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94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Introduction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 tort is wrongful conduct—a civil wrong not arising from a breach of contract. </a:t>
            </a:r>
          </a:p>
          <a:p>
            <a:r>
              <a:rPr lang="en-US"/>
              <a:t>Business torts occur only within the business context.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/>
              <a:t>Negligence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The Duty of Care and Its Breach.</a:t>
            </a:r>
          </a:p>
          <a:p>
            <a:pPr lvl="1"/>
            <a:r>
              <a:rPr lang="en-US"/>
              <a:t>Based on </a:t>
            </a:r>
            <a:r>
              <a:rPr lang="en-US" u="sng"/>
              <a:t>reasonable person standard</a:t>
            </a:r>
            <a:r>
              <a:rPr lang="en-US"/>
              <a:t>. </a:t>
            </a:r>
          </a:p>
          <a:p>
            <a:pPr lvl="1"/>
            <a:r>
              <a:rPr lang="en-US"/>
              <a:t>How would a reasonable person have acted under the circumstances?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0823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/>
              <a:t>Negligence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The Duty of Care and Its Breach.</a:t>
            </a:r>
          </a:p>
          <a:p>
            <a:pPr lvl="1"/>
            <a:r>
              <a:rPr lang="en-US"/>
              <a:t>Duty of landowners: exercise reasonable care to ensure tenants and guests are not harmed in common areas. </a:t>
            </a:r>
          </a:p>
          <a:p>
            <a:pPr lvl="1"/>
            <a:r>
              <a:rPr lang="en-US"/>
              <a:t>Retailers: protect </a:t>
            </a:r>
            <a:r>
              <a:rPr lang="en-US" u="sng"/>
              <a:t>business invitees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64254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/>
              <a:t>Negligence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The Duty of Care and Its Breach.</a:t>
            </a:r>
          </a:p>
          <a:p>
            <a:pPr lvl="1">
              <a:lnSpc>
                <a:spcPct val="90000"/>
              </a:lnSpc>
            </a:pPr>
            <a:r>
              <a:rPr lang="en-US"/>
              <a:t>Duty of professionals to clients (accountants, physicians, etc.).</a:t>
            </a:r>
          </a:p>
          <a:p>
            <a:pPr lvl="1">
              <a:lnSpc>
                <a:spcPct val="90000"/>
              </a:lnSpc>
            </a:pPr>
            <a:r>
              <a:rPr lang="en-US"/>
              <a:t>Duty to use standard minimum level of special knowledge and ability, consistent with the profession.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6028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/>
              <a:t>Negligence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(6)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The Injury Requirement</a:t>
            </a:r>
          </a:p>
          <a:p>
            <a:pPr lvl="1"/>
            <a:r>
              <a:rPr lang="en-US" sz="3600"/>
              <a:t>Plaintiff must suffer harm or injury as the result of an action. 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114550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/>
              <a:t>Causation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Causation</a:t>
            </a:r>
          </a:p>
          <a:p>
            <a:pPr lvl="1"/>
            <a:r>
              <a:rPr lang="en-US" sz="3600"/>
              <a:t>If a person fails in a duty of care and someone suffers injury, the wrongful activity must have caused the harm for a tort to have been committed.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13838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/>
              <a:t>Defenses to Negligence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(1)</a:t>
            </a:r>
            <a:endParaRPr lang="en-US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Assumption of Risk.</a:t>
            </a:r>
          </a:p>
          <a:p>
            <a:pPr lvl="1"/>
            <a:r>
              <a:rPr lang="en-US"/>
              <a:t>Plaintiff voluntarily enters risky situation, not allowed to recover.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/>
              <a:t>Knowledge of the risk.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/>
              <a:t>Voluntary assumption of the risk.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17963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/>
              <a:t>Defenses to Negligence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Comparative Negligence.</a:t>
            </a:r>
          </a:p>
          <a:p>
            <a:pPr lvl="1"/>
            <a:r>
              <a:rPr lang="en-US"/>
              <a:t>Liability for injuries based on</a:t>
            </a:r>
          </a:p>
          <a:p>
            <a:pPr marL="739775" lvl="1" indent="0">
              <a:spcBef>
                <a:spcPts val="0"/>
              </a:spcBef>
              <a:buNone/>
            </a:pPr>
            <a:r>
              <a:rPr lang="en-US"/>
              <a:t>proportionate negligence. </a:t>
            </a:r>
          </a:p>
          <a:p>
            <a:pPr lvl="2"/>
            <a:r>
              <a:rPr lang="en-US"/>
              <a:t>As long as plaintiff is less than 50% at fault he/she can recover a pro-rata share of the verdict.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032459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300">
                <a:solidFill>
                  <a:srgbClr val="8A7045"/>
                </a:solidFill>
              </a:rPr>
              <a:t>LO4 </a:t>
            </a:r>
            <a:r>
              <a:rPr lang="en-US"/>
              <a:t>Strict Liability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EC50045D-70BC-4CED-85F0-2F75FB9EF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1221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/>
              <a:t>No fault, intent or breach of duty.</a:t>
            </a:r>
          </a:p>
          <a:p>
            <a:pPr>
              <a:lnSpc>
                <a:spcPct val="120000"/>
              </a:lnSpc>
            </a:pPr>
            <a:r>
              <a:rPr lang="en-US"/>
              <a:t>Usually involves ‘abnormally dangerous’ activities and risk cannot be prevented.</a:t>
            </a:r>
          </a:p>
          <a:p>
            <a:pPr>
              <a:lnSpc>
                <a:spcPct val="120000"/>
              </a:lnSpc>
            </a:pPr>
            <a:r>
              <a:rPr lang="en-US"/>
              <a:t>Product Liability—manufacturers and sellers of harmful or defective products.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The Basis of Tort Law </a:t>
            </a:r>
            <a:r>
              <a:rPr lang="en-US" sz="4000" b="1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A single act can have both criminal and civil consequences. </a:t>
            </a:r>
          </a:p>
          <a:p>
            <a:r>
              <a:rPr lang="en-US"/>
              <a:t>Torts are ‘civil’ injuries for which the law provides damages to compensate the injured private party.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9428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The Basis of Tort Law </a:t>
            </a:r>
            <a:r>
              <a:rPr lang="en-US" sz="4000" b="1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Criminal charges, on the other hand, are injuries to an entire community.  In a criminal case, the state prosecutes the alleged wrong-doer.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3409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0638"/>
            <a:ext cx="9144000" cy="10112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The Basis of Tort Law</a:t>
            </a:r>
            <a:r>
              <a:rPr lang="en-US" sz="4000"/>
              <a:t> </a:t>
            </a:r>
            <a:r>
              <a:rPr lang="en-US" sz="4000" b="1"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en-US" b="1" dirty="0">
              <a:latin typeface="+mn-lt"/>
            </a:endParaRPr>
          </a:p>
        </p:txBody>
      </p:sp>
      <p:pic>
        <p:nvPicPr>
          <p:cNvPr id="7" name="Content Placeholder 6" descr="This flowchart illustrates how the same wrongful act might result in both civil and criminal actions. &#10;The act is highlighted in a purple box at the top of the chart: A person suddenly attacks Joe as he is walking down the street. This box has an arrow following a path to the left and an arrow following a path to the right. &#10;The path on the left is comprised of four separate boxes. 1) PHYSICAL ATTACK AS A TORT 2) The assailant commits an assault (an intentional, unexcused act that creates in Joe the reasonable fear of immediate harmful contact) and a battery (intentional harmful or offensive contact). 3) Joe files a civil suit against the assailant. 4) A court orders the assailant to pay Joe for his injuries.&#10;The path on the right is also comprised of four separate boxes. 1) PHYSICAL ATTACK AS A CRIME 2) The assailant violates a statute that defines and prohibits the crime of assault (attempt to commit a violent injury on another) and battery (commission of an intentional act resulting in injury to another). 3) The state prosecutes the assailant. 4) A court orders the assailant to be fined or imprisoned.&#10;" title="Exhibit 5.1 Tort Lawsuit and Criminal Prosecution for the Same Act">
            <a:extLst>
              <a:ext uri="{FF2B5EF4-FFF2-40B4-BE49-F238E27FC236}">
                <a16:creationId xmlns:a16="http://schemas.microsoft.com/office/drawing/2014/main" id="{5FFCE620-9C35-459E-86B2-BF286CFE47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288" y="1066800"/>
            <a:ext cx="5791200" cy="520065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4166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</a:t>
            </a:r>
            <a:r>
              <a:rPr lang="en-US" sz="5300"/>
              <a:t>Intentional Torts </a:t>
            </a:r>
            <a:br>
              <a:rPr lang="en-US" sz="5300"/>
            </a:br>
            <a:r>
              <a:rPr lang="en-US" sz="5300"/>
              <a:t>against Persons</a:t>
            </a:r>
            <a:r>
              <a:rPr lang="en-US" sz="5300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/>
              <a:t>Intentional tort requires INTENT.</a:t>
            </a:r>
          </a:p>
          <a:p>
            <a:pPr>
              <a:lnSpc>
                <a:spcPct val="110000"/>
              </a:lnSpc>
            </a:pPr>
            <a:r>
              <a:rPr lang="en-US"/>
              <a:t>Tortfeasor must </a:t>
            </a:r>
            <a:r>
              <a:rPr lang="en-US" u="sng"/>
              <a:t>intend</a:t>
            </a:r>
            <a:r>
              <a:rPr lang="en-US"/>
              <a:t> the act (the tortfeasor intended the act, OR knew with substantial certainty the consequences of his act would interfere with the legal interests of another).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76200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prstClr val="white"/>
                </a:solidFill>
              </a:rPr>
              <a:t>Intentional Torts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against Persons</a:t>
            </a:r>
            <a:r>
              <a:rPr lang="en-US" sz="4900">
                <a:solidFill>
                  <a:prstClr val="white"/>
                </a:solidFill>
              </a:rPr>
              <a:t> </a:t>
            </a:r>
            <a:r>
              <a:rPr lang="en-US" sz="44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Assault and Battery.</a:t>
            </a:r>
          </a:p>
          <a:p>
            <a:pPr lvl="1">
              <a:lnSpc>
                <a:spcPct val="90000"/>
              </a:lnSpc>
            </a:pPr>
            <a:r>
              <a:rPr lang="en-US"/>
              <a:t>Assault: the reasonable apprehension or fear of immediate contact.</a:t>
            </a:r>
          </a:p>
          <a:p>
            <a:pPr lvl="1">
              <a:lnSpc>
                <a:spcPct val="90000"/>
              </a:lnSpc>
            </a:pPr>
            <a:r>
              <a:rPr lang="en-US"/>
              <a:t>Battery: completion (contact) of the assault.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2714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76200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>
                <a:solidFill>
                  <a:prstClr val="white"/>
                </a:solidFill>
              </a:rPr>
              <a:t> </a:t>
            </a:r>
            <a:r>
              <a:rPr lang="en-US" sz="5300">
                <a:solidFill>
                  <a:prstClr val="white"/>
                </a:solidFill>
              </a:rPr>
              <a:t>Intentional Torts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against Persons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4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752768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Assault and Battery.</a:t>
            </a:r>
          </a:p>
          <a:p>
            <a:pPr lvl="1">
              <a:lnSpc>
                <a:spcPct val="90000"/>
              </a:lnSpc>
            </a:pPr>
            <a:r>
              <a:rPr lang="en-US"/>
              <a:t>No motive is necessary, and plaintiff can be compensated for emotional harm.</a:t>
            </a:r>
          </a:p>
          <a:p>
            <a:pPr lvl="1">
              <a:lnSpc>
                <a:spcPct val="90000"/>
              </a:lnSpc>
            </a:pPr>
            <a:r>
              <a:rPr lang="en-US"/>
              <a:t>Defenses: consent, self-defense and others, defense of property.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4300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3733</TotalTime>
  <Words>1225</Words>
  <Application>Microsoft Office PowerPoint</Application>
  <PresentationFormat>On-screen Show (4:3)</PresentationFormat>
  <Paragraphs>220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Introduction</vt:lpstr>
      <vt:lpstr>The Basis of Tort Law (1)</vt:lpstr>
      <vt:lpstr>The Basis of Tort Law (2)</vt:lpstr>
      <vt:lpstr>The Basis of Tort Law (3)</vt:lpstr>
      <vt:lpstr> LO1 Intentional Torts  against Persons (1)</vt:lpstr>
      <vt:lpstr>Intentional Torts  against Persons (2)</vt:lpstr>
      <vt:lpstr> LO1 Intentional Torts  against Persons (3)</vt:lpstr>
      <vt:lpstr>Intentional Torts  against Persons (4)</vt:lpstr>
      <vt:lpstr>Intentional Torts  against Persons (5)</vt:lpstr>
      <vt:lpstr>Intentional Torts  against Persons (6)</vt:lpstr>
      <vt:lpstr>Intentional Torts  against Persons (7)</vt:lpstr>
      <vt:lpstr>Intentional Torts  against Persons (8)</vt:lpstr>
      <vt:lpstr>Intentional Torts  against Persons (9)</vt:lpstr>
      <vt:lpstr>Intentional Torts  against Persons (10)</vt:lpstr>
      <vt:lpstr>Intentional Torts  against Persons (11)</vt:lpstr>
      <vt:lpstr>Intentional Torts  against Persons (12)</vt:lpstr>
      <vt:lpstr>Intentional Torts  against Persons (13)</vt:lpstr>
      <vt:lpstr>Intentional Torts  against Persons (14)</vt:lpstr>
      <vt:lpstr>Intentional Torts  against Persons (15)</vt:lpstr>
      <vt:lpstr>LO2            Intentional Torts       against Property (1)</vt:lpstr>
      <vt:lpstr>LO2            Intentional Torts       against Property (2)</vt:lpstr>
      <vt:lpstr>LO2            Intentional Torts       against Property (3)</vt:lpstr>
      <vt:lpstr>LO2            Intentional Torts       against Property (4)</vt:lpstr>
      <vt:lpstr>LO2            Intentional Torts       against Property (5)</vt:lpstr>
      <vt:lpstr>LO2            Intentional Torts       against Property (6)</vt:lpstr>
      <vt:lpstr>Negligence (1)</vt:lpstr>
      <vt:lpstr>Negligence (2)</vt:lpstr>
      <vt:lpstr>Negligence (3)</vt:lpstr>
      <vt:lpstr>Negligence (4)</vt:lpstr>
      <vt:lpstr>Negligence (5)</vt:lpstr>
      <vt:lpstr>Negligence (6)</vt:lpstr>
      <vt:lpstr>Causation</vt:lpstr>
      <vt:lpstr>Defenses to Negligence (1)</vt:lpstr>
      <vt:lpstr>Defenses to Negligence (2)</vt:lpstr>
      <vt:lpstr>LO4 Strict Liability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SME</cp:lastModifiedBy>
  <cp:revision>84</cp:revision>
  <dcterms:created xsi:type="dcterms:W3CDTF">2012-07-24T19:26:18Z</dcterms:created>
  <dcterms:modified xsi:type="dcterms:W3CDTF">2017-10-03T14:35:17Z</dcterms:modified>
</cp:coreProperties>
</file>