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5" r:id="rId2"/>
    <p:sldId id="297" r:id="rId3"/>
    <p:sldId id="298" r:id="rId4"/>
    <p:sldId id="274" r:id="rId5"/>
    <p:sldId id="286" r:id="rId6"/>
    <p:sldId id="287" r:id="rId7"/>
    <p:sldId id="288" r:id="rId8"/>
    <p:sldId id="278" r:id="rId9"/>
    <p:sldId id="289" r:id="rId10"/>
    <p:sldId id="279" r:id="rId11"/>
    <p:sldId id="281" r:id="rId12"/>
    <p:sldId id="291" r:id="rId13"/>
    <p:sldId id="292" r:id="rId14"/>
    <p:sldId id="293" r:id="rId15"/>
    <p:sldId id="299" r:id="rId16"/>
    <p:sldId id="30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09" autoAdjust="0"/>
    <p:restoredTop sz="94660"/>
  </p:normalViewPr>
  <p:slideViewPr>
    <p:cSldViewPr showGuides="1">
      <p:cViewPr varScale="1">
        <p:scale>
          <a:sx n="113" d="100"/>
          <a:sy n="113" d="100"/>
        </p:scale>
        <p:origin x="1552"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11/17/2017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4076559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Rot="1" noChangeAspect="1" noChangeArrowheads="1" noTextEdit="1"/>
          </p:cNvSpPr>
          <p:nvPr>
            <p:ph type="sldImg"/>
          </p:nvPr>
        </p:nvSpPr>
        <p:spPr>
          <a:xfrm>
            <a:off x="1144588" y="685800"/>
            <a:ext cx="4572000" cy="3429000"/>
          </a:xfrm>
          <a:ln/>
        </p:spPr>
      </p:sp>
      <p:sp>
        <p:nvSpPr>
          <p:cNvPr id="663555"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79939"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79939"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79939"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79939"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79939"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extLst>
      <p:ext uri="{BB962C8B-B14F-4D97-AF65-F5344CB8AC3E}">
        <p14:creationId xmlns:p14="http://schemas.microsoft.com/office/powerpoint/2010/main" val="330435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79939"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extLst>
      <p:ext uri="{BB962C8B-B14F-4D97-AF65-F5344CB8AC3E}">
        <p14:creationId xmlns:p14="http://schemas.microsoft.com/office/powerpoint/2010/main" val="173349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4323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3</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46723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48195"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48195"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48195"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48195"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5638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5638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169235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engage - BLTS">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lvl1pPr>
              <a:defRPr spc="200" baseline="0"/>
            </a:lvl1pPr>
          </a:lstStyle>
          <a:p>
            <a:r>
              <a:rPr lang="en-US" dirty="0"/>
              <a:t>Click to edit Master title style</a:t>
            </a:r>
          </a:p>
        </p:txBody>
      </p:sp>
      <p:sp>
        <p:nvSpPr>
          <p:cNvPr id="3" name="Content Placeholder 2"/>
          <p:cNvSpPr>
            <a:spLocks noGrp="1"/>
          </p:cNvSpPr>
          <p:nvPr>
            <p:ph idx="1"/>
          </p:nvPr>
        </p:nvSpPr>
        <p:spPr>
          <a:xfrm>
            <a:off x="457200" y="1755230"/>
            <a:ext cx="8229600" cy="4797970"/>
          </a:xfrm>
        </p:spPr>
        <p:txBody>
          <a:bodyPr/>
          <a:lstStyle>
            <a:lvl1pPr marL="454025" indent="-454025">
              <a:spcBef>
                <a:spcPts val="0"/>
              </a:spcBef>
              <a:buClr>
                <a:schemeClr val="accent6">
                  <a:lumMod val="75000"/>
                </a:schemeClr>
              </a:buClr>
              <a:buFont typeface="Wingdings" pitchFamily="2" charset="2"/>
              <a:buChar char="§"/>
              <a:defRPr b="0">
                <a:solidFill>
                  <a:schemeClr val="tx1"/>
                </a:solidFill>
                <a:effectLst/>
              </a:defRPr>
            </a:lvl1pPr>
            <a:lvl2pPr marL="915988" indent="-458788">
              <a:spcBef>
                <a:spcPts val="0"/>
              </a:spcBef>
              <a:buClr>
                <a:schemeClr val="accent6">
                  <a:lumMod val="75000"/>
                </a:schemeClr>
              </a:buClr>
              <a:defRPr sz="4000">
                <a:solidFill>
                  <a:schemeClr val="tx1"/>
                </a:solidFill>
                <a:effectLst/>
              </a:defRPr>
            </a:lvl2pPr>
            <a:lvl3pPr>
              <a:spcBef>
                <a:spcPts val="0"/>
              </a:spcBef>
              <a:buClr>
                <a:schemeClr val="accent6">
                  <a:lumMod val="75000"/>
                </a:schemeClr>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8" name="Footer Placeholder 4">
            <a:extLst>
              <a:ext uri="{FF2B5EF4-FFF2-40B4-BE49-F238E27FC236}">
                <a16:creationId xmlns:a16="http://schemas.microsoft.com/office/drawing/2014/main" id="{144B7C2A-AF29-44D4-8E5C-18C2207A2C30}"/>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400800"/>
            <a:ext cx="2010123" cy="4162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extLst>
      <p:ext uri="{BB962C8B-B14F-4D97-AF65-F5344CB8AC3E}">
        <p14:creationId xmlns:p14="http://schemas.microsoft.com/office/powerpoint/2010/main" val="25008131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solidFill>
              <a:srgbClr val="8A7045"/>
            </a:solid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solidFill>
              <a:srgbClr val="8A704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4" r:id="rId4"/>
    <p:sldLayoutId id="2147483655" r:id="rId5"/>
    <p:sldLayoutId id="2147483657" r:id="rId6"/>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152400" y="533400"/>
            <a:ext cx="8839200" cy="1600200"/>
          </a:xfrm>
        </p:spPr>
        <p:txBody>
          <a:bodyPr>
            <a:normAutofit/>
          </a:bodyPr>
          <a:lstStyle/>
          <a:p>
            <a:r>
              <a:rPr lang="en-US" sz="1200" dirty="0">
                <a:latin typeface="Calibri" panose="020F0502020204030204" pitchFamily="34" charset="0"/>
                <a:cs typeface="Calibri" panose="020F0502020204030204" pitchFamily="34" charset="0"/>
              </a:rPr>
              <a:t>Business</a:t>
            </a:r>
            <a:r>
              <a:rPr lang="en-US" sz="1200" baseline="0" dirty="0">
                <a:latin typeface="Calibri" panose="020F0502020204030204" pitchFamily="34" charset="0"/>
                <a:cs typeface="Calibri" panose="020F0502020204030204" pitchFamily="34" charset="0"/>
              </a:rPr>
              <a:t> Law</a:t>
            </a:r>
            <a:br>
              <a:rPr lang="en-US" sz="1200" baseline="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Text &amp; Exercises</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Ninth Edition</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Roger LeRoy Miller</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029200"/>
            <a:ext cx="9144000" cy="1828800"/>
          </a:xfrm>
          <a:solidFill>
            <a:srgbClr val="8A7045"/>
          </a:solidFill>
          <a:ln w="38100">
            <a:solidFill>
              <a:srgbClr val="8A7045"/>
            </a:solidFill>
          </a:ln>
          <a:effectLst/>
        </p:spPr>
        <p:txBody>
          <a:bodyPr anchor="ctr" anchorCtr="0">
            <a:noAutofit/>
          </a:bodyPr>
          <a:lstStyle/>
          <a:p>
            <a:pPr>
              <a:spcBef>
                <a:spcPts val="0"/>
              </a:spcBef>
            </a:pPr>
            <a:r>
              <a:rPr lang="en-US" cap="small" dirty="0">
                <a:solidFill>
                  <a:schemeClr val="bg1"/>
                </a:solidFill>
                <a:effectLst>
                  <a:outerShdw blurRad="50800" dist="63500" dir="2700000" algn="tl" rotWithShape="0">
                    <a:srgbClr val="000000"/>
                  </a:outerShdw>
                </a:effectLst>
                <a:latin typeface="Impact" pitchFamily="34" charset="0"/>
              </a:rPr>
              <a:t>Chapter 43 International and Space Law</a:t>
            </a: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1" name="Rectangle 3"/>
          <p:cNvSpPr>
            <a:spLocks noGrp="1" noChangeArrowheads="1"/>
          </p:cNvSpPr>
          <p:nvPr>
            <p:ph type="title"/>
          </p:nvPr>
        </p:nvSpPr>
        <p:spPr>
          <a:ln/>
        </p:spPr>
        <p:txBody>
          <a:bodyPr/>
          <a:lstStyle/>
          <a:p>
            <a:pPr>
              <a:lnSpc>
                <a:spcPct val="90000"/>
              </a:lnSpc>
            </a:pPr>
            <a:r>
              <a:rPr lang="en-US" dirty="0"/>
              <a:t>International Contract Provisions</a:t>
            </a:r>
          </a:p>
        </p:txBody>
      </p:sp>
      <p:sp>
        <p:nvSpPr>
          <p:cNvPr id="6" name="AutoShape 6">
            <a:extLst>
              <a:ext uri="{FF2B5EF4-FFF2-40B4-BE49-F238E27FC236}">
                <a16:creationId xmlns:a16="http://schemas.microsoft.com/office/drawing/2014/main" id="{5BF5C15C-72CE-4603-8637-EB755281DB34}"/>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p:txBody>
          <a:bodyPr>
            <a:normAutofit/>
          </a:bodyPr>
          <a:lstStyle/>
          <a:p>
            <a:r>
              <a:rPr lang="en-US" sz="4400" dirty="0"/>
              <a:t>Choice of Language Clause.</a:t>
            </a:r>
          </a:p>
          <a:p>
            <a:r>
              <a:rPr lang="en-US" sz="4400" dirty="0"/>
              <a:t>Forum-Selection Clause.</a:t>
            </a:r>
          </a:p>
          <a:p>
            <a:r>
              <a:rPr lang="en-US" sz="4400" dirty="0"/>
              <a:t>Choice-of-Law Clause.</a:t>
            </a:r>
          </a:p>
          <a:p>
            <a:r>
              <a:rPr lang="en-US" sz="4400" i="1" dirty="0"/>
              <a:t>Force Majeure </a:t>
            </a:r>
            <a:r>
              <a:rPr lang="en-US" sz="4400" dirty="0"/>
              <a:t>(impossibility or “act of God”).</a:t>
            </a:r>
          </a:p>
          <a:p>
            <a:r>
              <a:rPr lang="en-US" sz="4400" dirty="0"/>
              <a:t>Arbitration Clause. </a:t>
            </a:r>
          </a:p>
        </p:txBody>
      </p:sp>
      <p:sp>
        <p:nvSpPr>
          <p:cNvPr id="8" name="Slide Number Placeholder 7"/>
          <p:cNvSpPr>
            <a:spLocks noGrp="1"/>
          </p:cNvSpPr>
          <p:nvPr>
            <p:ph type="sldNum" sz="quarter" idx="12"/>
          </p:nvPr>
        </p:nvSpPr>
        <p:spPr/>
        <p:txBody>
          <a:bodyPr/>
          <a:lstStyle/>
          <a:p>
            <a:fld id="{0A8C097E-128F-4FE5-8D65-B30E2BEAC51B}" type="slidenum">
              <a:rPr lang="en-US" smtClean="0"/>
              <a:pPr/>
              <a:t>10</a:t>
            </a:fld>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5" name="Rectangle 3"/>
          <p:cNvSpPr>
            <a:spLocks noGrp="1" noChangeArrowheads="1"/>
          </p:cNvSpPr>
          <p:nvPr>
            <p:ph type="title"/>
          </p:nvPr>
        </p:nvSpPr>
        <p:spPr>
          <a:ln/>
        </p:spPr>
        <p:txBody>
          <a:bodyPr/>
          <a:lstStyle/>
          <a:p>
            <a:pPr>
              <a:lnSpc>
                <a:spcPct val="90000"/>
              </a:lnSpc>
            </a:pPr>
            <a:r>
              <a:rPr lang="en-US" dirty="0">
                <a:solidFill>
                  <a:srgbClr val="8A7045"/>
                </a:solidFill>
              </a:rPr>
              <a:t>LO4 </a:t>
            </a:r>
            <a:r>
              <a:rPr lang="en-US" dirty="0"/>
              <a:t>Regulation of International </a:t>
            </a:r>
            <a:br>
              <a:rPr lang="en-US" dirty="0"/>
            </a:br>
            <a:r>
              <a:rPr lang="en-US" dirty="0"/>
              <a:t>Business Activities </a:t>
            </a:r>
            <a:r>
              <a:rPr lang="en-US" sz="4000" b="1" dirty="0">
                <a:latin typeface="+mj-lt"/>
              </a:rPr>
              <a:t>(1)</a:t>
            </a:r>
          </a:p>
        </p:txBody>
      </p:sp>
      <p:sp>
        <p:nvSpPr>
          <p:cNvPr id="6" name="AutoShape 6">
            <a:extLst>
              <a:ext uri="{FF2B5EF4-FFF2-40B4-BE49-F238E27FC236}">
                <a16:creationId xmlns:a16="http://schemas.microsoft.com/office/drawing/2014/main" id="{81D6A507-AF9F-4BA3-B838-BA6CFAF0E2D4}"/>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p:txBody>
          <a:bodyPr/>
          <a:lstStyle/>
          <a:p>
            <a:r>
              <a:rPr lang="en-US" sz="4400" dirty="0"/>
              <a:t>Nations impose laws and controls to restrict or facilitate international business.</a:t>
            </a:r>
          </a:p>
          <a:p>
            <a:pPr lvl="1">
              <a:lnSpc>
                <a:spcPct val="90000"/>
              </a:lnSpc>
            </a:pPr>
            <a:r>
              <a:rPr lang="en-US" dirty="0"/>
              <a:t>Investment Protection.</a:t>
            </a:r>
          </a:p>
          <a:p>
            <a:pPr lvl="1">
              <a:lnSpc>
                <a:spcPct val="90000"/>
              </a:lnSpc>
            </a:pPr>
            <a:r>
              <a:rPr lang="en-US" dirty="0"/>
              <a:t>Export Controls.</a:t>
            </a:r>
          </a:p>
          <a:p>
            <a:pPr lvl="1">
              <a:lnSpc>
                <a:spcPct val="90000"/>
              </a:lnSpc>
            </a:pPr>
            <a:r>
              <a:rPr lang="en-US" dirty="0"/>
              <a:t>Import Controls. </a:t>
            </a:r>
            <a:endParaRPr lang="en-US" b="1" dirty="0"/>
          </a:p>
        </p:txBody>
      </p:sp>
      <p:sp>
        <p:nvSpPr>
          <p:cNvPr id="8" name="Slide Number Placeholder 7"/>
          <p:cNvSpPr>
            <a:spLocks noGrp="1"/>
          </p:cNvSpPr>
          <p:nvPr>
            <p:ph type="sldNum" sz="quarter" idx="12"/>
          </p:nvPr>
        </p:nvSpPr>
        <p:spPr/>
        <p:txBody>
          <a:bodyPr/>
          <a:lstStyle/>
          <a:p>
            <a:fld id="{0A8C097E-128F-4FE5-8D65-B30E2BEAC51B}" type="slidenum">
              <a:rPr lang="en-US" smtClean="0"/>
              <a:pPr/>
              <a:t>11</a:t>
            </a:fld>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5" name="Rectangle 3"/>
          <p:cNvSpPr>
            <a:spLocks noGrp="1" noChangeArrowheads="1"/>
          </p:cNvSpPr>
          <p:nvPr>
            <p:ph type="title"/>
          </p:nvPr>
        </p:nvSpPr>
        <p:spPr>
          <a:ln/>
        </p:spPr>
        <p:txBody>
          <a:bodyPr/>
          <a:lstStyle/>
          <a:p>
            <a:pPr>
              <a:lnSpc>
                <a:spcPct val="90000"/>
              </a:lnSpc>
            </a:pPr>
            <a:r>
              <a:rPr lang="en-US" dirty="0">
                <a:solidFill>
                  <a:srgbClr val="8A7045"/>
                </a:solidFill>
              </a:rPr>
              <a:t>LO4 </a:t>
            </a:r>
            <a:r>
              <a:rPr lang="en-US" dirty="0">
                <a:solidFill>
                  <a:prstClr val="white"/>
                </a:solidFill>
              </a:rPr>
              <a:t>Regulation of International </a:t>
            </a:r>
            <a:br>
              <a:rPr lang="en-US" dirty="0">
                <a:solidFill>
                  <a:prstClr val="white"/>
                </a:solidFill>
              </a:rPr>
            </a:br>
            <a:r>
              <a:rPr lang="en-US" dirty="0">
                <a:solidFill>
                  <a:prstClr val="white"/>
                </a:solidFill>
              </a:rPr>
              <a:t>Business Activities </a:t>
            </a:r>
            <a:r>
              <a:rPr lang="en-US" sz="4000" b="1" dirty="0">
                <a:solidFill>
                  <a:prstClr val="white"/>
                </a:solidFill>
                <a:latin typeface="Calibri"/>
              </a:rPr>
              <a:t>(2)</a:t>
            </a:r>
            <a:endParaRPr lang="en-US" dirty="0"/>
          </a:p>
        </p:txBody>
      </p:sp>
      <p:sp>
        <p:nvSpPr>
          <p:cNvPr id="6" name="AutoShape 6">
            <a:extLst>
              <a:ext uri="{FF2B5EF4-FFF2-40B4-BE49-F238E27FC236}">
                <a16:creationId xmlns:a16="http://schemas.microsoft.com/office/drawing/2014/main" id="{2382CA21-3970-4C2C-B7FE-6E8B7914525A}"/>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p:txBody>
          <a:bodyPr/>
          <a:lstStyle/>
          <a:p>
            <a:r>
              <a:rPr lang="en-US" sz="4400" dirty="0"/>
              <a:t>Import Controls.</a:t>
            </a:r>
          </a:p>
          <a:p>
            <a:pPr lvl="1"/>
            <a:r>
              <a:rPr lang="en-US" dirty="0"/>
              <a:t>Prohibitions.</a:t>
            </a:r>
          </a:p>
          <a:p>
            <a:pPr lvl="1"/>
            <a:r>
              <a:rPr lang="en-US" dirty="0"/>
              <a:t>Quotas and Tariffs.</a:t>
            </a:r>
          </a:p>
          <a:p>
            <a:pPr lvl="1"/>
            <a:r>
              <a:rPr lang="en-US" dirty="0"/>
              <a:t>Antidumping Duties: dumping is the sale of foreign goods below market prices.</a:t>
            </a:r>
          </a:p>
          <a:p>
            <a:pPr lvl="1"/>
            <a:r>
              <a:rPr lang="en-US" dirty="0"/>
              <a:t>Minimizing Trade Barriers.  </a:t>
            </a:r>
            <a:endParaRPr lang="en-US" dirty="0">
              <a:sym typeface="Wingdings" pitchFamily="2" charset="2"/>
            </a:endParaRPr>
          </a:p>
        </p:txBody>
      </p:sp>
      <p:sp>
        <p:nvSpPr>
          <p:cNvPr id="5" name="Slide Number Placeholder 4"/>
          <p:cNvSpPr>
            <a:spLocks noGrp="1"/>
          </p:cNvSpPr>
          <p:nvPr>
            <p:ph type="sldNum" sz="quarter" idx="12"/>
          </p:nvPr>
        </p:nvSpPr>
        <p:spPr/>
        <p:txBody>
          <a:bodyPr/>
          <a:lstStyle/>
          <a:p>
            <a:fld id="{0A8C097E-128F-4FE5-8D65-B30E2BEAC51B}" type="slidenum">
              <a:rPr lang="en-US" smtClean="0"/>
              <a:pPr/>
              <a:t>12</a:t>
            </a:fld>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5" name="Rectangle 3"/>
          <p:cNvSpPr>
            <a:spLocks noGrp="1" noChangeArrowheads="1"/>
          </p:cNvSpPr>
          <p:nvPr>
            <p:ph type="title"/>
          </p:nvPr>
        </p:nvSpPr>
        <p:spPr>
          <a:ln/>
        </p:spPr>
        <p:txBody>
          <a:bodyPr/>
          <a:lstStyle/>
          <a:p>
            <a:pPr>
              <a:lnSpc>
                <a:spcPct val="90000"/>
              </a:lnSpc>
            </a:pPr>
            <a:r>
              <a:rPr lang="en-US" dirty="0">
                <a:solidFill>
                  <a:srgbClr val="8A7045"/>
                </a:solidFill>
              </a:rPr>
              <a:t>LO4 </a:t>
            </a:r>
            <a:r>
              <a:rPr lang="en-US" dirty="0">
                <a:solidFill>
                  <a:prstClr val="white"/>
                </a:solidFill>
              </a:rPr>
              <a:t>Regulation of International </a:t>
            </a:r>
            <a:br>
              <a:rPr lang="en-US" dirty="0">
                <a:solidFill>
                  <a:prstClr val="white"/>
                </a:solidFill>
              </a:rPr>
            </a:br>
            <a:r>
              <a:rPr lang="en-US" dirty="0">
                <a:solidFill>
                  <a:prstClr val="white"/>
                </a:solidFill>
              </a:rPr>
              <a:t>Business Activities </a:t>
            </a:r>
            <a:r>
              <a:rPr lang="en-US" sz="4000" b="1" dirty="0">
                <a:solidFill>
                  <a:prstClr val="white"/>
                </a:solidFill>
                <a:latin typeface="Calibri"/>
              </a:rPr>
              <a:t>(3)</a:t>
            </a:r>
            <a:endParaRPr lang="en-US" dirty="0"/>
          </a:p>
        </p:txBody>
      </p:sp>
      <p:sp>
        <p:nvSpPr>
          <p:cNvPr id="6" name="AutoShape 6">
            <a:extLst>
              <a:ext uri="{FF2B5EF4-FFF2-40B4-BE49-F238E27FC236}">
                <a16:creationId xmlns:a16="http://schemas.microsoft.com/office/drawing/2014/main" id="{4B72762B-7F78-47FE-A7AD-029D14D82661}"/>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p:txBody>
          <a:bodyPr/>
          <a:lstStyle/>
          <a:p>
            <a:r>
              <a:rPr lang="en-US" sz="4400" dirty="0"/>
              <a:t>Import Controls.</a:t>
            </a:r>
          </a:p>
          <a:p>
            <a:pPr lvl="1"/>
            <a:r>
              <a:rPr lang="en-US" dirty="0"/>
              <a:t>Minimizing Trade Barriers. Most nations are members of the World Trade Organization and required to grant “normal trade relations” status to other members.</a:t>
            </a:r>
            <a:r>
              <a:rPr lang="en-US" dirty="0">
                <a:sym typeface="Wingdings" pitchFamily="2" charset="2"/>
              </a:rPr>
              <a:t> </a:t>
            </a:r>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13</a:t>
            </a:fld>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5" name="Rectangle 3"/>
          <p:cNvSpPr>
            <a:spLocks noGrp="1" noChangeArrowheads="1"/>
          </p:cNvSpPr>
          <p:nvPr>
            <p:ph type="title"/>
          </p:nvPr>
        </p:nvSpPr>
        <p:spPr>
          <a:ln/>
        </p:spPr>
        <p:txBody>
          <a:bodyPr/>
          <a:lstStyle/>
          <a:p>
            <a:pPr>
              <a:lnSpc>
                <a:spcPct val="90000"/>
              </a:lnSpc>
            </a:pPr>
            <a:r>
              <a:rPr lang="en-US" dirty="0">
                <a:solidFill>
                  <a:srgbClr val="8A7045"/>
                </a:solidFill>
              </a:rPr>
              <a:t>LO4 </a:t>
            </a:r>
            <a:r>
              <a:rPr lang="en-US" dirty="0">
                <a:solidFill>
                  <a:prstClr val="white"/>
                </a:solidFill>
              </a:rPr>
              <a:t>Regulation of International </a:t>
            </a:r>
            <a:br>
              <a:rPr lang="en-US" dirty="0">
                <a:solidFill>
                  <a:prstClr val="white"/>
                </a:solidFill>
              </a:rPr>
            </a:br>
            <a:r>
              <a:rPr lang="en-US" dirty="0">
                <a:solidFill>
                  <a:prstClr val="white"/>
                </a:solidFill>
              </a:rPr>
              <a:t>Business Activities </a:t>
            </a:r>
            <a:r>
              <a:rPr lang="en-US" sz="4000" b="1" dirty="0">
                <a:solidFill>
                  <a:prstClr val="white"/>
                </a:solidFill>
                <a:latin typeface="Calibri"/>
              </a:rPr>
              <a:t>(4)</a:t>
            </a:r>
            <a:endParaRPr lang="en-US" dirty="0"/>
          </a:p>
        </p:txBody>
      </p:sp>
      <p:sp>
        <p:nvSpPr>
          <p:cNvPr id="6" name="AutoShape 6">
            <a:extLst>
              <a:ext uri="{FF2B5EF4-FFF2-40B4-BE49-F238E27FC236}">
                <a16:creationId xmlns:a16="http://schemas.microsoft.com/office/drawing/2014/main" id="{9A0E74E5-7497-44F8-8A3C-32DCF6CCFE4A}"/>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755230"/>
            <a:ext cx="8458200" cy="4797970"/>
          </a:xfrm>
        </p:spPr>
        <p:txBody>
          <a:bodyPr>
            <a:normAutofit/>
          </a:bodyPr>
          <a:lstStyle/>
          <a:p>
            <a:r>
              <a:rPr lang="en-US" sz="4400" dirty="0"/>
              <a:t>Minimizing Trade Barriers. </a:t>
            </a:r>
          </a:p>
          <a:p>
            <a:pPr lvl="1"/>
            <a:r>
              <a:rPr lang="en-US" dirty="0"/>
              <a:t>European Union.</a:t>
            </a:r>
          </a:p>
          <a:p>
            <a:pPr lvl="1"/>
            <a:r>
              <a:rPr lang="en-US" dirty="0"/>
              <a:t>North American Free Trade Agreement.</a:t>
            </a:r>
          </a:p>
          <a:p>
            <a:pPr lvl="1"/>
            <a:r>
              <a:rPr lang="en-US" dirty="0"/>
              <a:t>Republic Korea–United States Free Trade Agreement.</a:t>
            </a:r>
          </a:p>
          <a:p>
            <a:pPr lvl="1"/>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14</a:t>
            </a:fld>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5" name="Rectangle 3"/>
          <p:cNvSpPr>
            <a:spLocks noGrp="1" noChangeArrowheads="1"/>
          </p:cNvSpPr>
          <p:nvPr>
            <p:ph type="title"/>
          </p:nvPr>
        </p:nvSpPr>
        <p:spPr>
          <a:ln/>
        </p:spPr>
        <p:txBody>
          <a:bodyPr/>
          <a:lstStyle/>
          <a:p>
            <a:pPr>
              <a:lnSpc>
                <a:spcPct val="90000"/>
              </a:lnSpc>
            </a:pPr>
            <a:r>
              <a:rPr lang="en-US" dirty="0"/>
              <a:t>Space Law </a:t>
            </a:r>
            <a:r>
              <a:rPr lang="en-US" sz="4000" b="1" dirty="0">
                <a:latin typeface="+mj-lt"/>
              </a:rPr>
              <a:t>(1)</a:t>
            </a:r>
            <a:endParaRPr lang="en-US" b="1" dirty="0">
              <a:latin typeface="+mj-lt"/>
            </a:endParaRPr>
          </a:p>
        </p:txBody>
      </p:sp>
      <p:sp>
        <p:nvSpPr>
          <p:cNvPr id="6" name="AutoShape 6">
            <a:extLst>
              <a:ext uri="{FF2B5EF4-FFF2-40B4-BE49-F238E27FC236}">
                <a16:creationId xmlns:a16="http://schemas.microsoft.com/office/drawing/2014/main" id="{8966AEC9-A9C3-400F-919C-8DDD0AA053ED}"/>
              </a:ext>
            </a:extLst>
          </p:cNvPr>
          <p:cNvSpPr>
            <a:spLocks noChangeArrowheads="1"/>
          </p:cNvSpPr>
          <p:nvPr/>
        </p:nvSpPr>
        <p:spPr bwMode="auto">
          <a:xfrm flipH="1">
            <a:off x="7467600" y="18288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LO5</a:t>
            </a:r>
          </a:p>
        </p:txBody>
      </p:sp>
      <p:sp>
        <p:nvSpPr>
          <p:cNvPr id="7" name="Content Placeholder 6"/>
          <p:cNvSpPr>
            <a:spLocks noGrp="1"/>
          </p:cNvSpPr>
          <p:nvPr>
            <p:ph idx="1"/>
          </p:nvPr>
        </p:nvSpPr>
        <p:spPr>
          <a:xfrm>
            <a:off x="457200" y="1600200"/>
            <a:ext cx="8458200" cy="4797970"/>
          </a:xfrm>
        </p:spPr>
        <p:txBody>
          <a:bodyPr>
            <a:normAutofit/>
          </a:bodyPr>
          <a:lstStyle/>
          <a:p>
            <a:r>
              <a:rPr lang="en-US" sz="4400" dirty="0"/>
              <a:t>International Space Law.</a:t>
            </a:r>
          </a:p>
          <a:p>
            <a:pPr lvl="1"/>
            <a:r>
              <a:rPr lang="en-US" dirty="0"/>
              <a:t>Exploration and Exploitation.</a:t>
            </a:r>
          </a:p>
          <a:p>
            <a:pPr lvl="2"/>
            <a:r>
              <a:rPr lang="en-US" dirty="0"/>
              <a:t>Outer Space Treaty.</a:t>
            </a:r>
          </a:p>
          <a:p>
            <a:pPr lvl="1"/>
            <a:r>
              <a:rPr lang="en-US" dirty="0"/>
              <a:t>Astronauts and Space Objects.</a:t>
            </a:r>
          </a:p>
          <a:p>
            <a:pPr lvl="2"/>
            <a:r>
              <a:rPr lang="en-US" dirty="0"/>
              <a:t>The Rescue Agreement.</a:t>
            </a:r>
          </a:p>
          <a:p>
            <a:pPr lvl="2"/>
            <a:r>
              <a:rPr lang="en-US" dirty="0"/>
              <a:t>The Liability Convention.</a:t>
            </a:r>
          </a:p>
          <a:p>
            <a:pPr lvl="2"/>
            <a:r>
              <a:rPr lang="en-US" dirty="0"/>
              <a:t>The Registration Convention.</a:t>
            </a:r>
          </a:p>
          <a:p>
            <a:pPr lvl="1"/>
            <a:r>
              <a:rPr lang="en-US" dirty="0"/>
              <a:t>Space Debris.</a:t>
            </a:r>
          </a:p>
          <a:p>
            <a:pPr marL="914400" lvl="2" indent="0">
              <a:buNone/>
            </a:pPr>
            <a:endParaRPr lang="en-US" dirty="0"/>
          </a:p>
          <a:p>
            <a:pPr lvl="1"/>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15</a:t>
            </a:fld>
            <a:endParaRPr lang="en-US" dirty="0"/>
          </a:p>
        </p:txBody>
      </p:sp>
    </p:spTree>
    <p:extLst>
      <p:ext uri="{BB962C8B-B14F-4D97-AF65-F5344CB8AC3E}">
        <p14:creationId xmlns:p14="http://schemas.microsoft.com/office/powerpoint/2010/main" val="90687886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5" name="Rectangle 3"/>
          <p:cNvSpPr>
            <a:spLocks noGrp="1" noChangeArrowheads="1"/>
          </p:cNvSpPr>
          <p:nvPr>
            <p:ph type="title"/>
          </p:nvPr>
        </p:nvSpPr>
        <p:spPr>
          <a:ln/>
        </p:spPr>
        <p:txBody>
          <a:bodyPr/>
          <a:lstStyle/>
          <a:p>
            <a:pPr>
              <a:lnSpc>
                <a:spcPct val="90000"/>
              </a:lnSpc>
            </a:pPr>
            <a:r>
              <a:rPr lang="en-US" dirty="0"/>
              <a:t>Space Law </a:t>
            </a:r>
            <a:r>
              <a:rPr lang="en-US" sz="4000" b="1" dirty="0">
                <a:latin typeface="+mj-lt"/>
              </a:rPr>
              <a:t>(2)</a:t>
            </a:r>
            <a:endParaRPr lang="en-US" b="1" dirty="0">
              <a:latin typeface="+mj-lt"/>
            </a:endParaRPr>
          </a:p>
        </p:txBody>
      </p:sp>
      <p:sp>
        <p:nvSpPr>
          <p:cNvPr id="7" name="Content Placeholder 6"/>
          <p:cNvSpPr>
            <a:spLocks noGrp="1"/>
          </p:cNvSpPr>
          <p:nvPr>
            <p:ph idx="1"/>
          </p:nvPr>
        </p:nvSpPr>
        <p:spPr>
          <a:xfrm>
            <a:off x="457200" y="1600200"/>
            <a:ext cx="8458200" cy="4797970"/>
          </a:xfrm>
        </p:spPr>
        <p:txBody>
          <a:bodyPr>
            <a:normAutofit/>
          </a:bodyPr>
          <a:lstStyle/>
          <a:p>
            <a:r>
              <a:rPr lang="en-US" sz="4400" dirty="0"/>
              <a:t>U.S. Space Law.</a:t>
            </a:r>
          </a:p>
          <a:p>
            <a:pPr lvl="1"/>
            <a:r>
              <a:rPr lang="en-US" dirty="0"/>
              <a:t>Commercial Spaceflight.</a:t>
            </a:r>
          </a:p>
          <a:p>
            <a:pPr lvl="1"/>
            <a:r>
              <a:rPr lang="en-US" dirty="0"/>
              <a:t>Exports of Space Technology.</a:t>
            </a:r>
          </a:p>
          <a:p>
            <a:pPr lvl="1"/>
            <a:r>
              <a:rPr lang="en-US" dirty="0"/>
              <a:t>Property Rights to Space Resources.</a:t>
            </a:r>
          </a:p>
          <a:p>
            <a:pPr marL="914400" lvl="2" indent="0">
              <a:buNone/>
            </a:pPr>
            <a:endParaRPr lang="en-US" dirty="0"/>
          </a:p>
          <a:p>
            <a:pPr lvl="1"/>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16</a:t>
            </a:fld>
            <a:endParaRPr lang="en-US" dirty="0"/>
          </a:p>
        </p:txBody>
      </p:sp>
    </p:spTree>
    <p:extLst>
      <p:ext uri="{BB962C8B-B14F-4D97-AF65-F5344CB8AC3E}">
        <p14:creationId xmlns:p14="http://schemas.microsoft.com/office/powerpoint/2010/main" val="234882285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a:t>Learning Outcomes </a:t>
            </a:r>
            <a:r>
              <a:rPr lang="en-US" sz="4000" b="1">
                <a:latin typeface="+mj-lt"/>
              </a:rPr>
              <a:t>(1)</a:t>
            </a:r>
            <a:endParaRPr lang="en-US" b="1" dirty="0">
              <a:latin typeface="+mj-lt"/>
            </a:endParaRP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092600" y="195015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76200" y="292867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067537" y="3085143"/>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0" name="AutoShape 10" descr="Shape to emphasize LO3." title="Design arrow"/>
          <p:cNvSpPr>
            <a:spLocks noChangeArrowheads="1"/>
          </p:cNvSpPr>
          <p:nvPr/>
        </p:nvSpPr>
        <p:spPr bwMode="auto">
          <a:xfrm>
            <a:off x="76200" y="4055136"/>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066800" y="4208676"/>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1" name="AutoShape 11" descr="Shape to emphasize LO4." title="Design arrow."/>
          <p:cNvSpPr>
            <a:spLocks noChangeArrowheads="1"/>
          </p:cNvSpPr>
          <p:nvPr/>
        </p:nvSpPr>
        <p:spPr bwMode="auto">
          <a:xfrm>
            <a:off x="76200" y="51816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3" name="Rectangle 12" descr="Rectangle for LO4." title="Bullet 4">
            <a:extLst>
              <a:ext uri="{FF2B5EF4-FFF2-40B4-BE49-F238E27FC236}">
                <a16:creationId xmlns:a16="http://schemas.microsoft.com/office/drawing/2014/main" id="{C3BC9B90-7054-4B7E-8E17-A093D0AACC69}"/>
              </a:ext>
            </a:extLst>
          </p:cNvPr>
          <p:cNvSpPr/>
          <p:nvPr/>
        </p:nvSpPr>
        <p:spPr>
          <a:xfrm>
            <a:off x="1066800" y="5342401"/>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39520" y="1600200"/>
            <a:ext cx="9144000" cy="4678363"/>
          </a:xfrm>
          <a:noFill/>
          <a:ln/>
        </p:spPr>
        <p:txBody>
          <a:bodyPr>
            <a:noAutofit/>
          </a:bodyPr>
          <a:lstStyle/>
          <a:p>
            <a:pPr marL="1201738" indent="-1146175">
              <a:lnSpc>
                <a:spcPct val="90000"/>
              </a:lnSpc>
              <a:buClr>
                <a:srgbClr val="D5622A"/>
              </a:buClr>
              <a:buNone/>
            </a:pPr>
            <a:r>
              <a:rPr lang="en-US" sz="2400" b="1" dirty="0">
                <a:solidFill>
                  <a:schemeClr val="bg1"/>
                </a:solidFill>
              </a:rPr>
              <a:t> LO1</a:t>
            </a:r>
            <a:r>
              <a:rPr lang="en-US" sz="2600" dirty="0"/>
              <a:t>    </a:t>
            </a:r>
            <a:r>
              <a:rPr lang="en-US" dirty="0"/>
              <a:t>  </a:t>
            </a:r>
            <a:r>
              <a:rPr lang="en-US" sz="4000" dirty="0"/>
              <a:t>Identify the important international principles and doctrines. </a:t>
            </a:r>
          </a:p>
          <a:p>
            <a:pPr marL="1198563" indent="-1198563">
              <a:lnSpc>
                <a:spcPct val="90000"/>
              </a:lnSpc>
              <a:buClr>
                <a:srgbClr val="D5622A"/>
              </a:buClr>
              <a:buNone/>
            </a:pPr>
            <a:r>
              <a:rPr lang="en-US" sz="2400" b="1" dirty="0">
                <a:solidFill>
                  <a:schemeClr val="bg1"/>
                </a:solidFill>
              </a:rPr>
              <a:t> LO2</a:t>
            </a:r>
            <a:r>
              <a:rPr lang="en-US" sz="2600" b="1" dirty="0">
                <a:solidFill>
                  <a:schemeClr val="bg1"/>
                </a:solidFill>
              </a:rPr>
              <a:t>        </a:t>
            </a:r>
            <a:r>
              <a:rPr lang="en-US" sz="4000" dirty="0"/>
              <a:t>Discuss how business is done internationally.</a:t>
            </a:r>
          </a:p>
          <a:p>
            <a:pPr marL="1198563" indent="-1198563">
              <a:lnSpc>
                <a:spcPct val="90000"/>
              </a:lnSpc>
              <a:buClr>
                <a:srgbClr val="D5622A"/>
              </a:buClr>
              <a:buNone/>
            </a:pPr>
            <a:r>
              <a:rPr lang="en-US" sz="2400" b="1" dirty="0">
                <a:solidFill>
                  <a:schemeClr val="bg1"/>
                </a:solidFill>
              </a:rPr>
              <a:t> LO3         </a:t>
            </a:r>
            <a:r>
              <a:rPr lang="en-US" sz="4000" dirty="0"/>
              <a:t>Explain common provisions in international contracts.</a:t>
            </a:r>
          </a:p>
          <a:p>
            <a:pPr marL="1201738" indent="-1141413">
              <a:lnSpc>
                <a:spcPct val="90000"/>
              </a:lnSpc>
              <a:buClr>
                <a:srgbClr val="D5622A"/>
              </a:buClr>
              <a:buNone/>
            </a:pPr>
            <a:r>
              <a:rPr lang="en-US" sz="2400" b="1" dirty="0">
                <a:solidFill>
                  <a:schemeClr val="bg1"/>
                </a:solidFill>
              </a:rPr>
              <a:t> LO4</a:t>
            </a:r>
            <a:r>
              <a:rPr lang="en-US" dirty="0"/>
              <a:t>    </a:t>
            </a:r>
            <a:r>
              <a:rPr lang="en-US" sz="4000" dirty="0"/>
              <a:t>Outline international business regulations.</a:t>
            </a:r>
            <a:endParaRPr lang="en-US" dirty="0"/>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extLst>
      <p:ext uri="{BB962C8B-B14F-4D97-AF65-F5344CB8AC3E}">
        <p14:creationId xmlns:p14="http://schemas.microsoft.com/office/powerpoint/2010/main" val="15366209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a:t>
            </a: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092600" y="195015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0" y="1600200"/>
            <a:ext cx="9144000" cy="4678363"/>
          </a:xfrm>
          <a:noFill/>
          <a:ln/>
        </p:spPr>
        <p:txBody>
          <a:bodyPr>
            <a:noAutofit/>
          </a:bodyPr>
          <a:lstStyle/>
          <a:p>
            <a:pPr marL="1201738" indent="-1146175">
              <a:lnSpc>
                <a:spcPct val="90000"/>
              </a:lnSpc>
              <a:buClr>
                <a:srgbClr val="D5622A"/>
              </a:buClr>
              <a:buNone/>
            </a:pPr>
            <a:r>
              <a:rPr lang="en-US" sz="2400" b="1" dirty="0">
                <a:solidFill>
                  <a:schemeClr val="bg1"/>
                </a:solidFill>
              </a:rPr>
              <a:t> LO5</a:t>
            </a:r>
            <a:r>
              <a:rPr lang="en-US" sz="2600" dirty="0"/>
              <a:t>    </a:t>
            </a:r>
            <a:r>
              <a:rPr lang="en-US" dirty="0"/>
              <a:t>  </a:t>
            </a:r>
            <a:r>
              <a:rPr lang="en-US" sz="4000" dirty="0"/>
              <a:t>List international space law treaties. </a:t>
            </a:r>
            <a:endParaRPr lang="en-US" dirty="0"/>
          </a:p>
        </p:txBody>
      </p:sp>
      <p:sp>
        <p:nvSpPr>
          <p:cNvPr id="10" name="Slide Number Placeholder 9"/>
          <p:cNvSpPr>
            <a:spLocks noGrp="1"/>
          </p:cNvSpPr>
          <p:nvPr>
            <p:ph type="sldNum" sz="quarter" idx="12"/>
          </p:nvPr>
        </p:nvSpPr>
        <p:spPr/>
        <p:txBody>
          <a:bodyPr/>
          <a:lstStyle/>
          <a:p>
            <a:fld id="{0A8C097E-128F-4FE5-8D65-B30E2BEAC51B}" type="slidenum">
              <a:rPr lang="en-US" smtClean="0"/>
              <a:pPr/>
              <a:t>3</a:t>
            </a:fld>
            <a:endParaRPr lang="en-US" dirty="0"/>
          </a:p>
        </p:txBody>
      </p:sp>
    </p:spTree>
    <p:extLst>
      <p:ext uri="{BB962C8B-B14F-4D97-AF65-F5344CB8AC3E}">
        <p14:creationId xmlns:p14="http://schemas.microsoft.com/office/powerpoint/2010/main" val="165785151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1" name="Rectangle 3"/>
          <p:cNvSpPr>
            <a:spLocks noGrp="1" noChangeArrowheads="1"/>
          </p:cNvSpPr>
          <p:nvPr>
            <p:ph type="title"/>
          </p:nvPr>
        </p:nvSpPr>
        <p:spPr>
          <a:ln/>
        </p:spPr>
        <p:txBody>
          <a:bodyPr/>
          <a:lstStyle/>
          <a:p>
            <a:r>
              <a:rPr lang="en-US" sz="200" dirty="0">
                <a:solidFill>
                  <a:srgbClr val="8A7045"/>
                </a:solidFill>
              </a:rPr>
              <a:t>LO1</a:t>
            </a:r>
            <a:r>
              <a:rPr lang="en-US" dirty="0"/>
              <a:t> International Principles </a:t>
            </a:r>
            <a:br>
              <a:rPr lang="en-US" dirty="0"/>
            </a:br>
            <a:r>
              <a:rPr lang="en-US" dirty="0"/>
              <a:t>and Doctrines </a:t>
            </a:r>
            <a:r>
              <a:rPr lang="en-US" sz="4000" b="1" dirty="0">
                <a:latin typeface="+mj-lt"/>
              </a:rPr>
              <a:t>(1)</a:t>
            </a:r>
            <a:endParaRPr lang="en-US" b="1" dirty="0">
              <a:latin typeface="+mj-lt"/>
            </a:endParaRPr>
          </a:p>
        </p:txBody>
      </p:sp>
      <p:sp>
        <p:nvSpPr>
          <p:cNvPr id="6" name="AutoShape 6">
            <a:extLst>
              <a:ext uri="{FF2B5EF4-FFF2-40B4-BE49-F238E27FC236}">
                <a16:creationId xmlns:a16="http://schemas.microsoft.com/office/drawing/2014/main" id="{740D6C8D-ED21-4CF5-B6D8-D0C62C219A4D}"/>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686800" cy="5102770"/>
          </a:xfrm>
        </p:spPr>
        <p:txBody>
          <a:bodyPr>
            <a:normAutofit fontScale="92500"/>
          </a:bodyPr>
          <a:lstStyle/>
          <a:p>
            <a:r>
              <a:rPr lang="en-US" dirty="0"/>
              <a:t>The most important principles and doctrines applied in the interest of maintaining harmonious relations among nations:</a:t>
            </a:r>
          </a:p>
          <a:p>
            <a:pPr lvl="1">
              <a:lnSpc>
                <a:spcPct val="110000"/>
              </a:lnSpc>
            </a:pPr>
            <a:r>
              <a:rPr lang="en-US" sz="3900" dirty="0"/>
              <a:t>The Principle of Comity. </a:t>
            </a:r>
          </a:p>
          <a:p>
            <a:pPr lvl="1">
              <a:lnSpc>
                <a:spcPct val="110000"/>
              </a:lnSpc>
            </a:pPr>
            <a:r>
              <a:rPr lang="en-US" sz="3900" dirty="0"/>
              <a:t>The Act of State Doctrine. </a:t>
            </a:r>
          </a:p>
          <a:p>
            <a:pPr lvl="1">
              <a:lnSpc>
                <a:spcPct val="110000"/>
              </a:lnSpc>
            </a:pPr>
            <a:r>
              <a:rPr lang="en-US" sz="3900" dirty="0"/>
              <a:t>The Doctrine of Sovereign Immunity. </a:t>
            </a:r>
          </a:p>
        </p:txBody>
      </p:sp>
      <p:sp>
        <p:nvSpPr>
          <p:cNvPr id="8" name="Slide Number Placeholder 7"/>
          <p:cNvSpPr>
            <a:spLocks noGrp="1"/>
          </p:cNvSpPr>
          <p:nvPr>
            <p:ph type="sldNum" sz="quarter" idx="12"/>
          </p:nvPr>
        </p:nvSpPr>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1" name="Rectangle 3"/>
          <p:cNvSpPr>
            <a:spLocks noGrp="1" noChangeArrowheads="1"/>
          </p:cNvSpPr>
          <p:nvPr>
            <p:ph type="title"/>
          </p:nvPr>
        </p:nvSpPr>
        <p:spPr>
          <a:ln/>
        </p:spPr>
        <p:txBody>
          <a:bodyPr/>
          <a:lstStyle/>
          <a:p>
            <a:r>
              <a:rPr lang="en-US" sz="200" dirty="0">
                <a:solidFill>
                  <a:srgbClr val="8A7045"/>
                </a:solidFill>
              </a:rPr>
              <a:t>LO1</a:t>
            </a:r>
            <a:r>
              <a:rPr lang="en-US" dirty="0">
                <a:solidFill>
                  <a:prstClr val="white"/>
                </a:solidFill>
              </a:rPr>
              <a:t> International Principles </a:t>
            </a:r>
            <a:br>
              <a:rPr lang="en-US" dirty="0">
                <a:solidFill>
                  <a:prstClr val="white"/>
                </a:solidFill>
              </a:rPr>
            </a:br>
            <a:r>
              <a:rPr lang="en-US" dirty="0">
                <a:solidFill>
                  <a:prstClr val="white"/>
                </a:solidFill>
              </a:rPr>
              <a:t>and Doctrines </a:t>
            </a:r>
            <a:r>
              <a:rPr lang="en-US" sz="4000" b="1" dirty="0">
                <a:solidFill>
                  <a:prstClr val="white"/>
                </a:solidFill>
                <a:latin typeface="Calibri"/>
              </a:rPr>
              <a:t>(2)</a:t>
            </a:r>
            <a:endParaRPr lang="en-US" dirty="0"/>
          </a:p>
        </p:txBody>
      </p:sp>
      <p:sp>
        <p:nvSpPr>
          <p:cNvPr id="6" name="AutoShape 6">
            <a:extLst>
              <a:ext uri="{FF2B5EF4-FFF2-40B4-BE49-F238E27FC236}">
                <a16:creationId xmlns:a16="http://schemas.microsoft.com/office/drawing/2014/main" id="{22C07564-A7FA-4473-BC5E-098E68032651}"/>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686800" cy="5102770"/>
          </a:xfrm>
        </p:spPr>
        <p:txBody>
          <a:bodyPr>
            <a:normAutofit/>
          </a:bodyPr>
          <a:lstStyle/>
          <a:p>
            <a:r>
              <a:rPr lang="en-US" sz="4400" dirty="0"/>
              <a:t>The Principle of Comity.</a:t>
            </a:r>
          </a:p>
          <a:p>
            <a:pPr lvl="1"/>
            <a:r>
              <a:rPr lang="en-US" dirty="0"/>
              <a:t>One nation will  defer and give effect to the laws and judicial decrees of another country, as long as those laws and judicial  decrees are consistent with the law and public policy of the accommodating nation. </a:t>
            </a:r>
          </a:p>
          <a:p>
            <a:pPr lvl="1"/>
            <a:endParaRPr lang="en-US" sz="3100"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5</a:t>
            </a:fld>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1" name="Rectangle 3"/>
          <p:cNvSpPr>
            <a:spLocks noGrp="1" noChangeArrowheads="1"/>
          </p:cNvSpPr>
          <p:nvPr>
            <p:ph type="title"/>
          </p:nvPr>
        </p:nvSpPr>
        <p:spPr>
          <a:ln/>
        </p:spPr>
        <p:txBody>
          <a:bodyPr/>
          <a:lstStyle/>
          <a:p>
            <a:r>
              <a:rPr lang="en-US" sz="200" dirty="0">
                <a:solidFill>
                  <a:srgbClr val="8A7045"/>
                </a:solidFill>
              </a:rPr>
              <a:t>LO1</a:t>
            </a:r>
            <a:r>
              <a:rPr lang="en-US" dirty="0">
                <a:solidFill>
                  <a:prstClr val="white"/>
                </a:solidFill>
              </a:rPr>
              <a:t> International Principles </a:t>
            </a:r>
            <a:br>
              <a:rPr lang="en-US" dirty="0">
                <a:solidFill>
                  <a:prstClr val="white"/>
                </a:solidFill>
              </a:rPr>
            </a:br>
            <a:r>
              <a:rPr lang="en-US" dirty="0">
                <a:solidFill>
                  <a:prstClr val="white"/>
                </a:solidFill>
              </a:rPr>
              <a:t>and Doctrines </a:t>
            </a:r>
            <a:r>
              <a:rPr lang="en-US" sz="4000" b="1" dirty="0">
                <a:solidFill>
                  <a:prstClr val="white"/>
                </a:solidFill>
                <a:latin typeface="Calibri"/>
              </a:rPr>
              <a:t>(3)</a:t>
            </a:r>
            <a:endParaRPr lang="en-US" dirty="0"/>
          </a:p>
        </p:txBody>
      </p:sp>
      <p:sp>
        <p:nvSpPr>
          <p:cNvPr id="6" name="AutoShape 6">
            <a:extLst>
              <a:ext uri="{FF2B5EF4-FFF2-40B4-BE49-F238E27FC236}">
                <a16:creationId xmlns:a16="http://schemas.microsoft.com/office/drawing/2014/main" id="{99809B28-3024-438B-B5B2-E6FE76ABA9A5}"/>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686800" cy="5102770"/>
          </a:xfrm>
        </p:spPr>
        <p:txBody>
          <a:bodyPr>
            <a:normAutofit/>
          </a:bodyPr>
          <a:lstStyle/>
          <a:p>
            <a:r>
              <a:rPr lang="en-US" sz="4400" dirty="0"/>
              <a:t>The Act of State Doctrine.</a:t>
            </a:r>
            <a:endParaRPr lang="en-US" sz="3100" dirty="0"/>
          </a:p>
          <a:p>
            <a:pPr lvl="1"/>
            <a:r>
              <a:rPr lang="en-US" dirty="0"/>
              <a:t>The judicial branch of one country will not examine the validity of public acts by a recognized foreign government within its own territory.</a:t>
            </a:r>
          </a:p>
          <a:p>
            <a:pPr lvl="1"/>
            <a:r>
              <a:rPr lang="en-US" dirty="0"/>
              <a:t>Doctrine is often invoked to protect: expropriation and confiscation.</a:t>
            </a:r>
          </a:p>
        </p:txBody>
      </p:sp>
      <p:sp>
        <p:nvSpPr>
          <p:cNvPr id="5" name="Slide Number Placeholder 4"/>
          <p:cNvSpPr>
            <a:spLocks noGrp="1"/>
          </p:cNvSpPr>
          <p:nvPr>
            <p:ph type="sldNum" sz="quarter" idx="12"/>
          </p:nvPr>
        </p:nvSpPr>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1" name="Rectangle 3"/>
          <p:cNvSpPr>
            <a:spLocks noGrp="1" noChangeArrowheads="1"/>
          </p:cNvSpPr>
          <p:nvPr>
            <p:ph type="title"/>
          </p:nvPr>
        </p:nvSpPr>
        <p:spPr>
          <a:ln/>
        </p:spPr>
        <p:txBody>
          <a:bodyPr/>
          <a:lstStyle/>
          <a:p>
            <a:r>
              <a:rPr lang="en-US" sz="200" dirty="0">
                <a:solidFill>
                  <a:srgbClr val="8A7045"/>
                </a:solidFill>
              </a:rPr>
              <a:t>LO1</a:t>
            </a:r>
            <a:r>
              <a:rPr lang="en-US" dirty="0">
                <a:solidFill>
                  <a:prstClr val="white"/>
                </a:solidFill>
              </a:rPr>
              <a:t> International Principles </a:t>
            </a:r>
            <a:br>
              <a:rPr lang="en-US" dirty="0">
                <a:solidFill>
                  <a:prstClr val="white"/>
                </a:solidFill>
              </a:rPr>
            </a:br>
            <a:r>
              <a:rPr lang="en-US" dirty="0">
                <a:solidFill>
                  <a:prstClr val="white"/>
                </a:solidFill>
              </a:rPr>
              <a:t>and Doctrines </a:t>
            </a:r>
            <a:r>
              <a:rPr lang="en-US" sz="4000" b="1" dirty="0">
                <a:solidFill>
                  <a:prstClr val="white"/>
                </a:solidFill>
                <a:latin typeface="Calibri"/>
              </a:rPr>
              <a:t>(4)</a:t>
            </a:r>
            <a:endParaRPr lang="en-US" dirty="0"/>
          </a:p>
        </p:txBody>
      </p:sp>
      <p:sp>
        <p:nvSpPr>
          <p:cNvPr id="6" name="AutoShape 6">
            <a:extLst>
              <a:ext uri="{FF2B5EF4-FFF2-40B4-BE49-F238E27FC236}">
                <a16:creationId xmlns:a16="http://schemas.microsoft.com/office/drawing/2014/main" id="{8E8D1881-73B1-4102-BC1C-234D36D8FE20}"/>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686800" cy="5102770"/>
          </a:xfrm>
        </p:spPr>
        <p:txBody>
          <a:bodyPr>
            <a:normAutofit/>
          </a:bodyPr>
          <a:lstStyle/>
          <a:p>
            <a:r>
              <a:rPr lang="en-US" sz="4400" dirty="0"/>
              <a:t>Doctrine of Sovereign Immunity.</a:t>
            </a:r>
          </a:p>
          <a:p>
            <a:pPr lvl="1"/>
            <a:r>
              <a:rPr lang="en-US" dirty="0"/>
              <a:t>Exempts foreign nations from jurisdiction in U.S. courts.</a:t>
            </a:r>
          </a:p>
          <a:p>
            <a:pPr lvl="1"/>
            <a:r>
              <a:rPr lang="en-US" dirty="0"/>
              <a:t>The Foreign Sovereign Immunities Act expanded the jurisdiction of U.S. courts for creditors of foreign governments.</a:t>
            </a:r>
          </a:p>
          <a:p>
            <a:pPr lvl="1"/>
            <a:endParaRPr lang="en-US" sz="2300"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3" name="Rectangle 3"/>
          <p:cNvSpPr>
            <a:spLocks noGrp="1" noChangeArrowheads="1"/>
          </p:cNvSpPr>
          <p:nvPr>
            <p:ph type="title"/>
          </p:nvPr>
        </p:nvSpPr>
        <p:spPr>
          <a:ln/>
        </p:spPr>
        <p:txBody>
          <a:bodyPr/>
          <a:lstStyle/>
          <a:p>
            <a:r>
              <a:rPr lang="en-US" sz="200" dirty="0">
                <a:solidFill>
                  <a:srgbClr val="8A7045"/>
                </a:solidFill>
              </a:rPr>
              <a:t>LO2 </a:t>
            </a:r>
            <a:r>
              <a:rPr lang="en-US" dirty="0"/>
              <a:t>Doing Business </a:t>
            </a:r>
            <a:br>
              <a:rPr lang="en-US" dirty="0"/>
            </a:br>
            <a:r>
              <a:rPr lang="en-US" dirty="0"/>
              <a:t>Internationally</a:t>
            </a:r>
            <a:r>
              <a:rPr lang="en-US" b="1" dirty="0">
                <a:solidFill>
                  <a:prstClr val="white"/>
                </a:solidFill>
                <a:latin typeface="Calibri"/>
              </a:rPr>
              <a:t> (1)</a:t>
            </a:r>
            <a:endParaRPr lang="en-US" dirty="0"/>
          </a:p>
        </p:txBody>
      </p:sp>
      <p:sp>
        <p:nvSpPr>
          <p:cNvPr id="6" name="AutoShape 6">
            <a:extLst>
              <a:ext uri="{FF2B5EF4-FFF2-40B4-BE49-F238E27FC236}">
                <a16:creationId xmlns:a16="http://schemas.microsoft.com/office/drawing/2014/main" id="{92F23C01-4014-40DF-ACE0-85A6034551EE}"/>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7" name="Content Placeholder 6"/>
          <p:cNvSpPr>
            <a:spLocks noGrp="1"/>
          </p:cNvSpPr>
          <p:nvPr>
            <p:ph idx="1"/>
          </p:nvPr>
        </p:nvSpPr>
        <p:spPr/>
        <p:txBody>
          <a:bodyPr/>
          <a:lstStyle/>
          <a:p>
            <a:r>
              <a:rPr lang="en-US" sz="4400" dirty="0"/>
              <a:t>Exporting.</a:t>
            </a:r>
          </a:p>
          <a:p>
            <a:pPr lvl="1"/>
            <a:r>
              <a:rPr lang="en-US" dirty="0"/>
              <a:t>Direct versus Indirect.</a:t>
            </a:r>
          </a:p>
          <a:p>
            <a:pPr lvl="1"/>
            <a:r>
              <a:rPr lang="en-US" dirty="0"/>
              <a:t>Agency Relationships versus Distributorships.</a:t>
            </a:r>
          </a:p>
          <a:p>
            <a:pPr lvl="2"/>
            <a:r>
              <a:rPr lang="en-US" dirty="0"/>
              <a:t>Distribution agreement: a contract between a seller and distributor setting out the terms and conditions.</a:t>
            </a:r>
          </a:p>
        </p:txBody>
      </p:sp>
      <p:sp>
        <p:nvSpPr>
          <p:cNvPr id="8" name="Slide Number Placeholder 7"/>
          <p:cNvSpPr>
            <a:spLocks noGrp="1"/>
          </p:cNvSpPr>
          <p:nvPr>
            <p:ph type="sldNum" sz="quarter" idx="12"/>
          </p:nvPr>
        </p:nvSpPr>
        <p:spPr/>
        <p:txBody>
          <a:bodyPr/>
          <a:lstStyle/>
          <a:p>
            <a:fld id="{0A8C097E-128F-4FE5-8D65-B30E2BEAC51B}" type="slidenum">
              <a:rPr lang="en-US" smtClean="0"/>
              <a:pPr/>
              <a:t>8</a:t>
            </a:fld>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3" name="Rectangle 3"/>
          <p:cNvSpPr>
            <a:spLocks noGrp="1" noChangeArrowheads="1"/>
          </p:cNvSpPr>
          <p:nvPr>
            <p:ph type="title"/>
          </p:nvPr>
        </p:nvSpPr>
        <p:spPr>
          <a:ln/>
        </p:spPr>
        <p:txBody>
          <a:bodyPr/>
          <a:lstStyle/>
          <a:p>
            <a:r>
              <a:rPr lang="en-US" sz="200" dirty="0">
                <a:solidFill>
                  <a:srgbClr val="8A7045"/>
                </a:solidFill>
              </a:rPr>
              <a:t>LO2 </a:t>
            </a:r>
            <a:r>
              <a:rPr lang="en-US" dirty="0"/>
              <a:t>Doing Business </a:t>
            </a:r>
            <a:br>
              <a:rPr lang="en-US" dirty="0"/>
            </a:br>
            <a:r>
              <a:rPr lang="en-US" dirty="0"/>
              <a:t>Internationally</a:t>
            </a:r>
            <a:r>
              <a:rPr lang="en-US" b="1" dirty="0">
                <a:solidFill>
                  <a:prstClr val="white"/>
                </a:solidFill>
                <a:latin typeface="Calibri"/>
              </a:rPr>
              <a:t> (2)</a:t>
            </a:r>
            <a:endParaRPr lang="en-US" dirty="0"/>
          </a:p>
        </p:txBody>
      </p:sp>
      <p:sp>
        <p:nvSpPr>
          <p:cNvPr id="6" name="AutoShape 6">
            <a:extLst>
              <a:ext uri="{FF2B5EF4-FFF2-40B4-BE49-F238E27FC236}">
                <a16:creationId xmlns:a16="http://schemas.microsoft.com/office/drawing/2014/main" id="{796E5E2D-FAAE-4ABD-BACC-C78C9A47A823}"/>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7" name="Content Placeholder 6"/>
          <p:cNvSpPr>
            <a:spLocks noGrp="1"/>
          </p:cNvSpPr>
          <p:nvPr>
            <p:ph idx="1"/>
          </p:nvPr>
        </p:nvSpPr>
        <p:spPr/>
        <p:txBody>
          <a:bodyPr/>
          <a:lstStyle/>
          <a:p>
            <a:r>
              <a:rPr lang="en-US" sz="4400" dirty="0"/>
              <a:t>Manufacturing Abroad, </a:t>
            </a:r>
            <a:r>
              <a:rPr lang="en-US" dirty="0"/>
              <a:t>through:</a:t>
            </a:r>
          </a:p>
          <a:p>
            <a:pPr lvl="1"/>
            <a:r>
              <a:rPr lang="en-US" dirty="0"/>
              <a:t>Licensing.</a:t>
            </a:r>
          </a:p>
          <a:p>
            <a:pPr lvl="1"/>
            <a:r>
              <a:rPr lang="en-US" dirty="0"/>
              <a:t>Franchising.</a:t>
            </a:r>
          </a:p>
          <a:p>
            <a:pPr lvl="1"/>
            <a:r>
              <a:rPr lang="en-US" dirty="0"/>
              <a:t>Subsidiaries.</a:t>
            </a:r>
          </a:p>
        </p:txBody>
      </p:sp>
      <p:sp>
        <p:nvSpPr>
          <p:cNvPr id="5" name="Slide Number Placeholder 4"/>
          <p:cNvSpPr>
            <a:spLocks noGrp="1"/>
          </p:cNvSpPr>
          <p:nvPr>
            <p:ph type="sldNum" sz="quarter" idx="12"/>
          </p:nvPr>
        </p:nvSpPr>
        <p:spPr/>
        <p:txBody>
          <a:bodyPr/>
          <a:lstStyle/>
          <a:p>
            <a:fld id="{0A8C097E-128F-4FE5-8D65-B30E2BEAC51B}" type="slidenum">
              <a:rPr lang="en-US" smtClean="0"/>
              <a:pPr/>
              <a:t>9</a:t>
            </a:fld>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9868</TotalTime>
  <Words>506</Words>
  <Application>Microsoft Office PowerPoint</Application>
  <PresentationFormat>On-screen Show (4:3)</PresentationFormat>
  <Paragraphs>104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Impact</vt:lpstr>
      <vt:lpstr>Wingdings</vt:lpstr>
      <vt:lpstr>Office Theme</vt:lpstr>
      <vt:lpstr>Business Law Text &amp; Exercises Ninth Edition Roger LeRoy Miller William Eric Hollowell</vt:lpstr>
      <vt:lpstr>Learning Outcomes (1)</vt:lpstr>
      <vt:lpstr>Learning Outcomes</vt:lpstr>
      <vt:lpstr>LO1 International Principles  and Doctrines (1)</vt:lpstr>
      <vt:lpstr>LO1 International Principles  and Doctrines (2)</vt:lpstr>
      <vt:lpstr>LO1 International Principles  and Doctrines (3)</vt:lpstr>
      <vt:lpstr>LO1 International Principles  and Doctrines (4)</vt:lpstr>
      <vt:lpstr>LO2 Doing Business  Internationally (1)</vt:lpstr>
      <vt:lpstr>LO2 Doing Business  Internationally (2)</vt:lpstr>
      <vt:lpstr>International Contract Provisions</vt:lpstr>
      <vt:lpstr>LO4 Regulation of International  Business Activities (1)</vt:lpstr>
      <vt:lpstr>LO4 Regulation of International  Business Activities (2)</vt:lpstr>
      <vt:lpstr>LO4 Regulation of International  Business Activities (3)</vt:lpstr>
      <vt:lpstr>LO4 Regulation of International  Business Activities (4)</vt:lpstr>
      <vt:lpstr>Space Law (1)</vt:lpstr>
      <vt:lpstr>Space Law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Mandy</cp:lastModifiedBy>
  <cp:revision>869</cp:revision>
  <dcterms:created xsi:type="dcterms:W3CDTF">2012-07-24T19:26:18Z</dcterms:created>
  <dcterms:modified xsi:type="dcterms:W3CDTF">2017-11-17T21:17:45Z</dcterms:modified>
</cp:coreProperties>
</file>