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5" r:id="rId2"/>
    <p:sldId id="258" r:id="rId3"/>
    <p:sldId id="260" r:id="rId4"/>
    <p:sldId id="259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3" autoAdjust="0"/>
    <p:restoredTop sz="93890" autoAdjust="0"/>
  </p:normalViewPr>
  <p:slideViewPr>
    <p:cSldViewPr showGuides="1">
      <p:cViewPr varScale="1">
        <p:scale>
          <a:sx n="106" d="100"/>
          <a:sy n="106" d="100"/>
        </p:scale>
        <p:origin x="1736" y="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9/28/2017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48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74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36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01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04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47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0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14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570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3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0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34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7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16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40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7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13    Voluntary Consent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Fraudulent </a:t>
            </a:r>
            <a:br>
              <a:rPr lang="en-US" sz="5300"/>
            </a:br>
            <a:r>
              <a:rPr lang="en-US" sz="5300"/>
              <a:t>Misrepresentation </a:t>
            </a:r>
            <a:r>
              <a:rPr lang="en-US" sz="4400" b="1">
                <a:latin typeface="+mn-lt"/>
              </a:rPr>
              <a:t>(1)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48B3EE0D-0E69-4430-A6C8-50F28E04D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36958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75523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4400"/>
              <a:t>Three elements of fraud:</a:t>
            </a:r>
          </a:p>
          <a:p>
            <a:pPr marL="914400" lvl="1" indent="-514350"/>
            <a:r>
              <a:rPr lang="en-US"/>
              <a:t>A </a:t>
            </a:r>
            <a:r>
              <a:rPr lang="en-US" u="sng"/>
              <a:t>misrepresentation</a:t>
            </a:r>
            <a:r>
              <a:rPr lang="en-US"/>
              <a:t> of a material fact must occur. </a:t>
            </a:r>
          </a:p>
          <a:p>
            <a:pPr marL="914400" lvl="1" indent="-514350"/>
            <a:r>
              <a:rPr lang="en-US"/>
              <a:t>There must be an </a:t>
            </a:r>
            <a:r>
              <a:rPr lang="en-US" u="sng"/>
              <a:t>intent</a:t>
            </a:r>
            <a:r>
              <a:rPr lang="en-US"/>
              <a:t> to deceive. </a:t>
            </a:r>
          </a:p>
          <a:p>
            <a:pPr marL="914400" lvl="1" indent="-514350"/>
            <a:r>
              <a:rPr lang="en-US"/>
              <a:t>The innocent party must </a:t>
            </a:r>
            <a:r>
              <a:rPr lang="en-US" u="sng"/>
              <a:t>justifiably rely</a:t>
            </a:r>
            <a:r>
              <a:rPr lang="en-US"/>
              <a:t> on the misrepresentation.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3799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Fraudulent </a:t>
            </a:r>
            <a:br>
              <a:rPr lang="en-US" sz="5300"/>
            </a:br>
            <a:r>
              <a:rPr lang="en-US" sz="5300"/>
              <a:t>Misrepresentation </a:t>
            </a:r>
            <a:r>
              <a:rPr lang="en-US" sz="4400" b="1">
                <a:latin typeface="+mn-lt"/>
              </a:rPr>
              <a:t>(2)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Misrepresentation Has Occurred.</a:t>
            </a:r>
          </a:p>
          <a:p>
            <a:pPr lvl="1"/>
            <a:r>
              <a:rPr lang="en-US"/>
              <a:t>Misrepresentation of a material fact must have occurred (facts, not opinions).</a:t>
            </a:r>
          </a:p>
          <a:p>
            <a:pPr lvl="2"/>
            <a:r>
              <a:rPr lang="en-US"/>
              <a:t>Misrepresentation by Words.</a:t>
            </a:r>
          </a:p>
          <a:p>
            <a:pPr lvl="2"/>
            <a:r>
              <a:rPr lang="en-US"/>
              <a:t>Misrepresentation by Conduct.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9893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Fraudulent </a:t>
            </a:r>
            <a:br>
              <a:rPr lang="en-US" sz="5300"/>
            </a:br>
            <a:r>
              <a:rPr lang="en-US" sz="5300"/>
              <a:t>Misrepresentation </a:t>
            </a:r>
            <a:r>
              <a:rPr lang="en-US" sz="4400" b="1">
                <a:latin typeface="+mn-lt"/>
              </a:rPr>
              <a:t>(3)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Misrepresentation by Words.</a:t>
            </a:r>
          </a:p>
          <a:p>
            <a:pPr lvl="1"/>
            <a:r>
              <a:rPr lang="en-US" sz="3600"/>
              <a:t>A misrepresentation of a material fact can be expressly made through a person’s words or writings.</a:t>
            </a:r>
          </a:p>
          <a:p>
            <a:pPr lvl="1"/>
            <a:r>
              <a:rPr lang="en-US" sz="3600"/>
              <a:t>A statement of opinion cannot be used in a claim of fraud</a:t>
            </a:r>
            <a:r>
              <a:rPr lang="en-US"/>
              <a:t>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0505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Fraudulent </a:t>
            </a:r>
            <a:br>
              <a:rPr lang="en-US" sz="5300"/>
            </a:br>
            <a:r>
              <a:rPr lang="en-US" sz="5300"/>
              <a:t>Misrepresentation </a:t>
            </a:r>
            <a:r>
              <a:rPr lang="en-US" sz="4400" b="1">
                <a:latin typeface="+mn-lt"/>
              </a:rPr>
              <a:t>(4)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Misrepresentation by Conduct.</a:t>
            </a:r>
          </a:p>
          <a:p>
            <a:pPr lvl="1"/>
            <a:r>
              <a:rPr lang="en-US" sz="3600"/>
              <a:t>A misrepresentation can occur by conduct.</a:t>
            </a:r>
          </a:p>
          <a:p>
            <a:pPr lvl="1"/>
            <a:r>
              <a:rPr lang="en-US" sz="3600"/>
              <a:t>Misrepresentation can also involve denial.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0989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Fraudulent </a:t>
            </a:r>
            <a:br>
              <a:rPr lang="en-US" sz="5300"/>
            </a:br>
            <a:r>
              <a:rPr lang="en-US" sz="5300"/>
              <a:t>Misrepresentation </a:t>
            </a:r>
            <a:r>
              <a:rPr lang="en-US" sz="4400" b="1">
                <a:latin typeface="+mn-lt"/>
              </a:rPr>
              <a:t>(5)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10E5B28E-4DBD-46F7-AA7E-14E3BE212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36958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LO3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75523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Misrepresentation of Law.</a:t>
            </a:r>
          </a:p>
          <a:p>
            <a:pPr marL="914400" lvl="1" indent="-514350"/>
            <a:r>
              <a:rPr lang="en-US" sz="3200"/>
              <a:t>Does not ordinarily entitle a party to be relieved of a contract.</a:t>
            </a:r>
          </a:p>
          <a:p>
            <a:pPr lvl="0"/>
            <a:r>
              <a:rPr lang="en-US" sz="4400">
                <a:solidFill>
                  <a:prstClr val="black"/>
                </a:solidFill>
              </a:rPr>
              <a:t>Misrepresentation by Silence.</a:t>
            </a:r>
          </a:p>
          <a:p>
            <a:pPr marL="914400" lvl="1" indent="-517525"/>
            <a:r>
              <a:rPr lang="en-US" sz="3200">
                <a:latin typeface="SabonLTStd-Roman"/>
              </a:rPr>
              <a:t>Known serious potential problems that the buyer cannot reasonably be expected to discover, should be disclosed.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2390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Fraudulent </a:t>
            </a:r>
            <a:br>
              <a:rPr lang="en-US" sz="5300"/>
            </a:br>
            <a:r>
              <a:rPr lang="en-US" sz="5300"/>
              <a:t>Misrepresentation </a:t>
            </a:r>
            <a:r>
              <a:rPr lang="en-US" sz="4400" b="1">
                <a:latin typeface="+mn-lt"/>
              </a:rPr>
              <a:t>(6)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Intent to Deceive.</a:t>
            </a:r>
          </a:p>
          <a:p>
            <a:pPr marL="912813" lvl="1" indent="-450850"/>
            <a:r>
              <a:rPr lang="en-US" sz="3600"/>
              <a:t>Scienter: knowledge by the misrepresenting party that material facts have been falsely represented or omitted with an intent to deceive.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6731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Fraudulent </a:t>
            </a:r>
            <a:br>
              <a:rPr lang="en-US" sz="5300"/>
            </a:br>
            <a:r>
              <a:rPr lang="en-US" sz="5300"/>
              <a:t>Misrepresentation </a:t>
            </a:r>
            <a:r>
              <a:rPr lang="en-US" sz="4400" b="1">
                <a:latin typeface="+mn-lt"/>
              </a:rPr>
              <a:t>(7)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400"/>
              <a:t>Reliance on Misrepresentation.</a:t>
            </a:r>
          </a:p>
          <a:p>
            <a:pPr marL="912813" lvl="1" indent="-450850"/>
            <a:r>
              <a:rPr lang="en-US" sz="3600"/>
              <a:t>The deceived party must have a  justifiable reason for relying on the misrepresentation, and </a:t>
            </a:r>
          </a:p>
          <a:p>
            <a:pPr marL="912813" lvl="1" indent="-450850"/>
            <a:r>
              <a:rPr lang="en-US" sz="3600"/>
              <a:t>The  misrepresentation must be an important factor (but not necessarily the sole factor) in inducing the party to enter into the contract.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7912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Fraudulent </a:t>
            </a:r>
            <a:br>
              <a:rPr lang="en-US" sz="5300"/>
            </a:br>
            <a:r>
              <a:rPr lang="en-US" sz="5300"/>
              <a:t>Misrepresentation </a:t>
            </a:r>
            <a:r>
              <a:rPr lang="en-US" sz="4400" b="1">
                <a:latin typeface="+mn-lt"/>
              </a:rPr>
              <a:t>(8)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Injury to the Innocent Party.</a:t>
            </a:r>
          </a:p>
          <a:p>
            <a:pPr marL="912813" lvl="1" indent="-450850"/>
            <a:r>
              <a:rPr lang="en-US" sz="3600"/>
              <a:t>For a person to recover damages caused by fraud, proof of an injury is required.</a:t>
            </a:r>
          </a:p>
          <a:p>
            <a:pPr marL="912813" lvl="1" indent="-450850"/>
            <a:r>
              <a:rPr lang="en-US" sz="3600"/>
              <a:t>Most courts do not require a showing of injury when the action is to rescind the contract.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2698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/>
              <a:t> </a:t>
            </a:r>
            <a:r>
              <a:rPr lang="en-US"/>
              <a:t>Undue Influence </a:t>
            </a:r>
            <a:br>
              <a:rPr lang="en-US"/>
            </a:br>
            <a:r>
              <a:rPr lang="en-US"/>
              <a:t>and Duress </a:t>
            </a:r>
            <a:r>
              <a:rPr lang="en-US" sz="4000" b="1">
                <a:latin typeface="+mn-lt"/>
              </a:rPr>
              <a:t>(1)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Contract lacks voluntary consent if undue influence or duress is present.</a:t>
            </a:r>
          </a:p>
          <a:p>
            <a:r>
              <a:rPr lang="en-US" sz="4400"/>
              <a:t>Voidable.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625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/>
              <a:t> </a:t>
            </a:r>
            <a:r>
              <a:rPr lang="en-US"/>
              <a:t>Undue Influence </a:t>
            </a:r>
            <a:br>
              <a:rPr lang="en-US"/>
            </a:br>
            <a:r>
              <a:rPr lang="en-US"/>
              <a:t>and Duress </a:t>
            </a:r>
            <a:r>
              <a:rPr lang="en-US" sz="4000" b="1">
                <a:latin typeface="+mn-lt"/>
              </a:rPr>
              <a:t>(2)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Undue Influence.</a:t>
            </a:r>
          </a:p>
          <a:p>
            <a:pPr marL="914400" lvl="1" indent="-457200"/>
            <a:r>
              <a:rPr lang="en-US"/>
              <a:t>Persuasion that is less than actual force but more than advice and that induces a person to act according to the will or purposes of the dominating party.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34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3962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300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233947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382307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State the difference between mistakes of fact and of value.</a:t>
            </a:r>
          </a:p>
          <a:p>
            <a:pPr marL="0" indent="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</a:t>
            </a:r>
            <a:r>
              <a:rPr lang="en-US" sz="4000"/>
              <a:t>List the elements of fraud.</a:t>
            </a:r>
          </a:p>
          <a:p>
            <a:pPr marL="1200150" indent="-1200150">
              <a:lnSpc>
                <a:spcPct val="90000"/>
              </a:lnSpc>
              <a:spcBef>
                <a:spcPts val="3800"/>
              </a:spcBef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Contrast misrepresentations of a material fact and of law.</a:t>
            </a:r>
          </a:p>
          <a:p>
            <a:pPr marL="1200150" indent="-1200150"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Recognize the difference between undue influence and duress.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/>
              <a:t> </a:t>
            </a:r>
            <a:r>
              <a:rPr lang="en-US"/>
              <a:t>Undue Influence </a:t>
            </a:r>
            <a:br>
              <a:rPr lang="en-US"/>
            </a:br>
            <a:r>
              <a:rPr lang="en-US"/>
              <a:t>and Duress </a:t>
            </a:r>
            <a:r>
              <a:rPr lang="en-US" sz="4000" b="1">
                <a:latin typeface="+mn-lt"/>
              </a:rPr>
              <a:t>(3)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Duress.</a:t>
            </a:r>
          </a:p>
          <a:p>
            <a:pPr marL="914400" lvl="1" indent="-452438"/>
            <a:r>
              <a:rPr lang="en-US"/>
              <a:t>Unlawful pressure brought to bear on a person, overcoming that person’s free will and causing him or her to do (or refrain from doing) what he or she otherwise would not (or would) have done.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6632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Introduction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An enforceable contract must have been entered into with voluntary consent</a:t>
            </a:r>
            <a:r>
              <a:rPr lang="en-US" sz="4400" i="1"/>
              <a:t>, i.e., </a:t>
            </a:r>
            <a:r>
              <a:rPr lang="en-US" sz="4400"/>
              <a:t>a knowledge of, and genuine assent to, the terms of a contract.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/>
              <a:t>Mistakes </a:t>
            </a:r>
            <a:r>
              <a:rPr lang="en-US" sz="4000" b="1">
                <a:latin typeface="+mn-lt"/>
              </a:rPr>
              <a:t>(1)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The concept of mistake in contract law has to do with mistaken assumptions relating to contract formation.</a:t>
            </a:r>
          </a:p>
          <a:p>
            <a:pPr lvl="1"/>
            <a:r>
              <a:rPr lang="en-US"/>
              <a:t>Mistakes of Fact.</a:t>
            </a:r>
          </a:p>
          <a:p>
            <a:pPr lvl="1"/>
            <a:r>
              <a:rPr lang="en-US"/>
              <a:t>Mistakes of Value.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/>
              <a:t>Mistakes </a:t>
            </a:r>
            <a:r>
              <a:rPr lang="en-US" sz="4000" b="1">
                <a:latin typeface="+mn-lt"/>
              </a:rPr>
              <a:t>(2)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Mistakes of </a:t>
            </a:r>
            <a:r>
              <a:rPr lang="en-US" sz="4400" u="sng"/>
              <a:t>Fact</a:t>
            </a:r>
            <a:r>
              <a:rPr lang="en-US" sz="4400"/>
              <a:t>.</a:t>
            </a:r>
          </a:p>
          <a:p>
            <a:pPr lvl="1"/>
            <a:r>
              <a:rPr lang="en-US" u="sng"/>
              <a:t>Unilateral</a:t>
            </a:r>
            <a:r>
              <a:rPr lang="en-US"/>
              <a:t> Mistake.</a:t>
            </a:r>
          </a:p>
          <a:p>
            <a:pPr lvl="2"/>
            <a:r>
              <a:rPr lang="en-US"/>
              <a:t>Involves a material fact. </a:t>
            </a:r>
          </a:p>
          <a:p>
            <a:pPr lvl="2"/>
            <a:r>
              <a:rPr lang="en-US"/>
              <a:t>Generally does not give the mistaken party right to cancel contract, unless (exceptions):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157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/>
              <a:t>Mistakes </a:t>
            </a:r>
            <a:r>
              <a:rPr lang="en-US" sz="4000" b="1">
                <a:latin typeface="+mn-lt"/>
              </a:rPr>
              <a:t>(3)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/>
              <a:t>Mistakes of </a:t>
            </a:r>
            <a:r>
              <a:rPr lang="en-US" sz="4400" u="sng"/>
              <a:t>Fact</a:t>
            </a:r>
            <a:r>
              <a:rPr lang="en-US" sz="4400"/>
              <a:t>.</a:t>
            </a:r>
          </a:p>
          <a:p>
            <a:pPr lvl="1"/>
            <a:r>
              <a:rPr lang="en-US" u="sng"/>
              <a:t>Unilateral</a:t>
            </a:r>
            <a:r>
              <a:rPr lang="en-US"/>
              <a:t> Mistake (</a:t>
            </a:r>
            <a:r>
              <a:rPr lang="en-US" u="sng"/>
              <a:t>Exceptions</a:t>
            </a:r>
            <a:r>
              <a:rPr lang="en-US"/>
              <a:t>):</a:t>
            </a:r>
          </a:p>
          <a:p>
            <a:pPr lvl="2"/>
            <a:r>
              <a:rPr lang="en-US"/>
              <a:t>The other party to the contract knew or should have known that a mistake</a:t>
            </a:r>
            <a:r>
              <a:rPr lang="en-US" i="1"/>
              <a:t> </a:t>
            </a:r>
            <a:r>
              <a:rPr lang="en-US"/>
              <a:t>was made.</a:t>
            </a:r>
          </a:p>
          <a:p>
            <a:pPr lvl="2"/>
            <a:r>
              <a:rPr lang="en-US"/>
              <a:t>The error was due to some substantial mathematical mistake, and without gross negligence.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3756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/>
              <a:t>Mistakes </a:t>
            </a:r>
            <a:r>
              <a:rPr lang="en-US" sz="4000" b="1">
                <a:latin typeface="+mn-lt"/>
              </a:rPr>
              <a:t>(4)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Mistakes of </a:t>
            </a:r>
            <a:r>
              <a:rPr lang="en-US" sz="4400" u="sng"/>
              <a:t>Fact</a:t>
            </a:r>
            <a:r>
              <a:rPr lang="en-US" sz="4400"/>
              <a:t>.</a:t>
            </a:r>
          </a:p>
          <a:p>
            <a:pPr lvl="1"/>
            <a:r>
              <a:rPr lang="en-US" u="sng"/>
              <a:t>Bilateral</a:t>
            </a:r>
            <a:r>
              <a:rPr lang="en-US"/>
              <a:t> (Mutual) Mistakes: when both parties are mistaken about the same material fact, contract can be rescinded by either party.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480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/>
              <a:t>Mistakes </a:t>
            </a:r>
            <a:r>
              <a:rPr lang="en-US" sz="4000" b="1">
                <a:latin typeface="+mn-lt"/>
              </a:rPr>
              <a:t>(5)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This chart illustrates the two forms of mistakes of fact—unilateral and bilateral (mututal).&#10;The chart flows from left to right. The first box on the right is: MATERIAL MISTAKE OF FACT. An arrow branches to two paths. The first box on the top path is: BILATERAL MISTAKE Both parties mistaken. An arrow points to the second box: CONTRACT CAN BE RESCINDED BY EITHER PARTY.&#10;The first box on the bottom path is: UNILATERAL MISTAKE One party mistaken. An arrow points to the second box: CONTRACT ENFORCEABLE UNLESS— ▪Other party knew or should have known that mistake was made or  ▪Mistake was due to substantial mathematical error, made inadvertently and without gross negligence.&#10;" title="Exhibit 13.1 Mistakes of Fact">
            <a:extLst>
              <a:ext uri="{FF2B5EF4-FFF2-40B4-BE49-F238E27FC236}">
                <a16:creationId xmlns:a16="http://schemas.microsoft.com/office/drawing/2014/main" id="{ED462721-163A-48A6-80F0-65CF8C57F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1710633"/>
            <a:ext cx="7861300" cy="4564626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145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/>
              <a:t>Mistakes </a:t>
            </a:r>
            <a:r>
              <a:rPr lang="en-US" sz="4000" b="1">
                <a:latin typeface="+mn-lt"/>
              </a:rPr>
              <a:t>(6)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Mistakes of Value.</a:t>
            </a:r>
          </a:p>
          <a:p>
            <a:pPr lvl="1"/>
            <a:r>
              <a:rPr lang="en-US"/>
              <a:t>Contract is generally enforceable if the mistake (unilateral or bilateral) is about the actual value or quality of the object of the contract.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8453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688</Words>
  <Application>Microsoft Office PowerPoint</Application>
  <PresentationFormat>On-screen Show (4:3)</PresentationFormat>
  <Paragraphs>123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Impact</vt:lpstr>
      <vt:lpstr>SabonLTStd-Roman</vt:lpstr>
      <vt:lpstr>Wingdings</vt:lpstr>
      <vt:lpstr>Office Theme</vt:lpstr>
      <vt:lpstr>Business Law Text &amp; Exercises Ninth Edition Roger LeRoy Miller William Eric Hollowell</vt:lpstr>
      <vt:lpstr>Learning Outcomes</vt:lpstr>
      <vt:lpstr>Introduction</vt:lpstr>
      <vt:lpstr> LO1 Mistakes (1)</vt:lpstr>
      <vt:lpstr> LO1 Mistakes (2)</vt:lpstr>
      <vt:lpstr> LO1 Mistakes (3)</vt:lpstr>
      <vt:lpstr> LO1 Mistakes (4)</vt:lpstr>
      <vt:lpstr> LO1 Mistakes (5)</vt:lpstr>
      <vt:lpstr> LO1 Mistakes (6)</vt:lpstr>
      <vt:lpstr>Fraudulent  Misrepresentation (1)</vt:lpstr>
      <vt:lpstr>Fraudulent  Misrepresentation (2)</vt:lpstr>
      <vt:lpstr>Fraudulent  Misrepresentation (3)</vt:lpstr>
      <vt:lpstr>Fraudulent  Misrepresentation (4)</vt:lpstr>
      <vt:lpstr>Fraudulent  Misrepresentation (5)</vt:lpstr>
      <vt:lpstr>Fraudulent  Misrepresentation (6)</vt:lpstr>
      <vt:lpstr>Fraudulent  Misrepresentation (7)</vt:lpstr>
      <vt:lpstr>Fraudulent  Misrepresentation (8)</vt:lpstr>
      <vt:lpstr> LO4 Undue Influence  and Duress (1)</vt:lpstr>
      <vt:lpstr> LO4 Undue Influence  and Duress (2)</vt:lpstr>
      <vt:lpstr> LO4 Undue Influence  and Duress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71</cp:revision>
  <dcterms:created xsi:type="dcterms:W3CDTF">2012-07-24T19:26:18Z</dcterms:created>
  <dcterms:modified xsi:type="dcterms:W3CDTF">2017-09-28T18:13:27Z</dcterms:modified>
</cp:coreProperties>
</file>