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39" r:id="rId2"/>
    <p:sldId id="340" r:id="rId3"/>
    <p:sldId id="341" r:id="rId4"/>
    <p:sldId id="352" r:id="rId5"/>
    <p:sldId id="353" r:id="rId6"/>
    <p:sldId id="307" r:id="rId7"/>
    <p:sldId id="312" r:id="rId8"/>
    <p:sldId id="313" r:id="rId9"/>
    <p:sldId id="314" r:id="rId10"/>
    <p:sldId id="293" r:id="rId11"/>
    <p:sldId id="294" r:id="rId12"/>
    <p:sldId id="295" r:id="rId13"/>
    <p:sldId id="296" r:id="rId14"/>
    <p:sldId id="298" r:id="rId15"/>
    <p:sldId id="297" r:id="rId16"/>
    <p:sldId id="299" r:id="rId17"/>
    <p:sldId id="300" r:id="rId18"/>
    <p:sldId id="354" r:id="rId19"/>
    <p:sldId id="315" r:id="rId20"/>
    <p:sldId id="316" r:id="rId21"/>
    <p:sldId id="317" r:id="rId22"/>
    <p:sldId id="342" r:id="rId23"/>
    <p:sldId id="318" r:id="rId24"/>
    <p:sldId id="319" r:id="rId25"/>
    <p:sldId id="321" r:id="rId26"/>
    <p:sldId id="322" r:id="rId27"/>
    <p:sldId id="320" r:id="rId28"/>
    <p:sldId id="343" r:id="rId29"/>
    <p:sldId id="344" r:id="rId30"/>
    <p:sldId id="355" r:id="rId31"/>
    <p:sldId id="345" r:id="rId32"/>
    <p:sldId id="356" r:id="rId33"/>
    <p:sldId id="346" r:id="rId34"/>
    <p:sldId id="347" r:id="rId35"/>
    <p:sldId id="348" r:id="rId36"/>
    <p:sldId id="357" r:id="rId37"/>
    <p:sldId id="349" r:id="rId38"/>
    <p:sldId id="358" r:id="rId39"/>
    <p:sldId id="359" r:id="rId40"/>
    <p:sldId id="35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3" autoAdjust="0"/>
    <p:restoredTop sz="85073" autoAdjust="0"/>
  </p:normalViewPr>
  <p:slideViewPr>
    <p:cSldViewPr showGuides="1">
      <p:cViewPr varScale="1">
        <p:scale>
          <a:sx n="96" d="100"/>
          <a:sy n="96" d="100"/>
        </p:scale>
        <p:origin x="20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8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15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77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998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9776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710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9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498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115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6091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27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3806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214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533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6686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485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962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0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376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04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3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947999-2A0B-455E-ABFC-91C27E430B45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868188-2F4D-4185-8E86-857CF18F0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1568" y="6478124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2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8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43C8AE0-AB8B-4795-9C6D-ED494CA86965}"/>
              </a:ext>
            </a:extLst>
          </p:cNvPr>
          <p:cNvSpPr txBox="1">
            <a:spLocks/>
          </p:cNvSpPr>
          <p:nvPr userDrawn="1"/>
        </p:nvSpPr>
        <p:spPr>
          <a:xfrm>
            <a:off x="6771568" y="6478124"/>
            <a:ext cx="2133600" cy="26385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A8C097E-128F-4FE5-8D65-B30E2BEAC51B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  <p:sldLayoutId id="2147483657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" y="533400"/>
            <a:ext cx="89916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07306"/>
            <a:ext cx="9144000" cy="1450694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29 Formation and Ownership of a Corporation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Domestic, Foreign, and Alien Corporations.</a:t>
            </a:r>
          </a:p>
          <a:p>
            <a:pPr lvl="1"/>
            <a:r>
              <a:rPr lang="en-US" dirty="0"/>
              <a:t>Domestic: corporation that does business in and is organized under the laws of that state.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Domestic, Foreign, and Alien Corporations.</a:t>
            </a:r>
          </a:p>
          <a:p>
            <a:pPr lvl="1"/>
            <a:r>
              <a:rPr lang="en-US" dirty="0"/>
              <a:t>Foreign: corporation that does business in one state but is incorporated in another.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69370"/>
          </a:xfrm>
        </p:spPr>
        <p:txBody>
          <a:bodyPr>
            <a:normAutofit/>
          </a:bodyPr>
          <a:lstStyle/>
          <a:p>
            <a:r>
              <a:rPr lang="en-US" sz="4400" dirty="0"/>
              <a:t>Domestic, Foreign, and Alien Corporations.</a:t>
            </a:r>
          </a:p>
          <a:p>
            <a:pPr lvl="1"/>
            <a:r>
              <a:rPr lang="en-US" dirty="0"/>
              <a:t>Alien: corporation doing business in the United States but formed in another country.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69370"/>
          </a:xfrm>
        </p:spPr>
        <p:txBody>
          <a:bodyPr>
            <a:normAutofit/>
          </a:bodyPr>
          <a:lstStyle/>
          <a:p>
            <a:r>
              <a:rPr lang="en-US" sz="4400" dirty="0"/>
              <a:t>Public Corporation.</a:t>
            </a:r>
          </a:p>
          <a:p>
            <a:pPr lvl="1"/>
            <a:r>
              <a:rPr lang="en-US" dirty="0"/>
              <a:t>Formed by the government to meet some political or governmental purpose.</a:t>
            </a:r>
          </a:p>
          <a:p>
            <a:r>
              <a:rPr lang="en-US" sz="4400" dirty="0"/>
              <a:t>Private Corporation.</a:t>
            </a:r>
          </a:p>
          <a:p>
            <a:pPr lvl="1"/>
            <a:r>
              <a:rPr lang="en-US" dirty="0"/>
              <a:t>Created either wholly or in part for private benefit.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69370"/>
          </a:xfrm>
        </p:spPr>
        <p:txBody>
          <a:bodyPr>
            <a:normAutofit/>
          </a:bodyPr>
          <a:lstStyle/>
          <a:p>
            <a:r>
              <a:rPr lang="en-US" sz="4400" dirty="0"/>
              <a:t>Nonprofit Corporations. </a:t>
            </a:r>
          </a:p>
          <a:p>
            <a:pPr lvl="1"/>
            <a:r>
              <a:rPr lang="en-US" dirty="0"/>
              <a:t>Formed without a profit-making purpose. Examples include private hospitals, charities, and religious organizations.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69370"/>
          </a:xfrm>
        </p:spPr>
        <p:txBody>
          <a:bodyPr>
            <a:normAutofit/>
          </a:bodyPr>
          <a:lstStyle/>
          <a:p>
            <a:r>
              <a:rPr lang="en-US" sz="4400" dirty="0"/>
              <a:t>Close Corporation.</a:t>
            </a:r>
          </a:p>
          <a:p>
            <a:pPr lvl="1"/>
            <a:r>
              <a:rPr lang="en-US" dirty="0"/>
              <a:t>Shareholders are limited to a small group of persons, often including only family members.</a:t>
            </a:r>
          </a:p>
          <a:p>
            <a:pPr lvl="1"/>
            <a:r>
              <a:rPr lang="en-US" dirty="0"/>
              <a:t>The rights of shareholders are restricted regarding the transfer of shares to others.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69370"/>
          </a:xfrm>
        </p:spPr>
        <p:txBody>
          <a:bodyPr>
            <a:normAutofit/>
          </a:bodyPr>
          <a:lstStyle/>
          <a:p>
            <a:r>
              <a:rPr lang="en-US" sz="4400" dirty="0"/>
              <a:t>S-Corporations.</a:t>
            </a:r>
          </a:p>
          <a:p>
            <a:pPr lvl="1"/>
            <a:r>
              <a:rPr lang="en-US" dirty="0"/>
              <a:t>A business corporation that has met certain requirements as set out by the Internal Revenue Code and thus qualifies for special income tax treatment.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69370"/>
          </a:xfrm>
        </p:spPr>
        <p:txBody>
          <a:bodyPr>
            <a:normAutofit/>
          </a:bodyPr>
          <a:lstStyle/>
          <a:p>
            <a:r>
              <a:rPr lang="en-US" sz="4400" dirty="0"/>
              <a:t>S-Corporations.</a:t>
            </a:r>
          </a:p>
          <a:p>
            <a:pPr lvl="1"/>
            <a:r>
              <a:rPr lang="en-US" dirty="0"/>
              <a:t>S-corporations are taxed the same as a partnership, but shareholders enjoy the privilege of limited liability.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br>
              <a:rPr lang="en-US" dirty="0"/>
            </a:br>
            <a:r>
              <a:rPr lang="en-US" dirty="0"/>
              <a:t>Classifications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569370"/>
          </a:xfrm>
        </p:spPr>
        <p:txBody>
          <a:bodyPr>
            <a:normAutofit/>
          </a:bodyPr>
          <a:lstStyle/>
          <a:p>
            <a:r>
              <a:rPr lang="en-US" sz="4400" dirty="0"/>
              <a:t>Benefit Corporations.</a:t>
            </a:r>
          </a:p>
          <a:p>
            <a:pPr lvl="1"/>
            <a:r>
              <a:rPr lang="en-US" dirty="0"/>
              <a:t>For-profit corporation that seeks to have a materially positive impact on society and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225181415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Corporate Powers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57D0661E-D581-4AFD-8BB3-15B36CFAD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Express Powers: found in its articles of incorporation, in the law of the state of incorporation, and in the state and federal constitutions.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 </a:t>
            </a:r>
            <a:r>
              <a:rPr lang="en-US" sz="4000" b="1" dirty="0">
                <a:latin typeface="+mj-lt"/>
              </a:rPr>
              <a:t>(1)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1524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34440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152400" y="315369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310640" y="33016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152400" y="4477665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310640" y="463768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199"/>
            <a:ext cx="8915400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Summarize incorporation procedures.</a:t>
            </a:r>
          </a:p>
          <a:p>
            <a:pPr marL="1198563" indent="-1198563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 </a:t>
            </a:r>
            <a:r>
              <a:rPr lang="en-US" sz="4000" dirty="0"/>
              <a:t>Describe basic corporate powers.</a:t>
            </a:r>
          </a:p>
          <a:p>
            <a:pPr marL="1198563" indent="-1198563"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/>
          </a:p>
          <a:p>
            <a:pPr marL="1258888" indent="-1198563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 </a:t>
            </a:r>
            <a:r>
              <a:rPr lang="en-US" sz="4000" dirty="0"/>
              <a:t>Explain the methods of corporate financing.</a:t>
            </a:r>
          </a:p>
        </p:txBody>
      </p:sp>
    </p:spTree>
    <p:extLst>
      <p:ext uri="{BB962C8B-B14F-4D97-AF65-F5344CB8AC3E}">
        <p14:creationId xmlns:p14="http://schemas.microsoft.com/office/powerpoint/2010/main" val="122148285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Corporate Powers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16129976-8123-4039-835F-D8E852DFD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Implied Powers: upon formation, a corporation has legally implied powers to do what is reasonably necessary (and legal) to accomplish its corporate goals.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Corporate Powers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E6808E2B-4AB4-4AC2-8202-8E3C9B316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i="1" dirty="0"/>
              <a:t>Ultra Vires </a:t>
            </a:r>
            <a:r>
              <a:rPr lang="en-US" sz="4400" dirty="0"/>
              <a:t>Doctrine</a:t>
            </a:r>
            <a:r>
              <a:rPr lang="en-US" sz="4400" i="1" dirty="0"/>
              <a:t>:</a:t>
            </a:r>
          </a:p>
          <a:p>
            <a:pPr lvl="1"/>
            <a:r>
              <a:rPr lang="en-US" dirty="0"/>
              <a:t>Activities of a corporation’s managers that are outside the scope of the power granted them by the corporation’s charter or the laws of the state of incorporation are </a:t>
            </a:r>
            <a:r>
              <a:rPr lang="en-US" i="1" dirty="0"/>
              <a:t>ultra vires </a:t>
            </a:r>
            <a:r>
              <a:rPr lang="en-US" dirty="0"/>
              <a:t>(illegal) acts.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Liabilities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dirty="0"/>
              <a:t>May be held liable for the criminal acts of its agents and employees.</a:t>
            </a:r>
          </a:p>
          <a:p>
            <a:r>
              <a:rPr lang="en-US" dirty="0"/>
              <a:t>The doctrine of </a:t>
            </a:r>
            <a:r>
              <a:rPr lang="en-US" i="1" dirty="0"/>
              <a:t>respondeat superior </a:t>
            </a:r>
            <a:r>
              <a:rPr lang="en-US" dirty="0"/>
              <a:t>applies.</a:t>
            </a:r>
          </a:p>
        </p:txBody>
      </p:sp>
    </p:spTree>
    <p:extLst>
      <p:ext uri="{BB962C8B-B14F-4D97-AF65-F5344CB8AC3E}">
        <p14:creationId xmlns:p14="http://schemas.microsoft.com/office/powerpoint/2010/main" val="35631873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Corporate Financing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782FD2E5-2A05-43C5-98D9-9BA64B97B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5230"/>
            <a:ext cx="8458200" cy="51027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To obtain financing, corporations issue securities. </a:t>
            </a:r>
          </a:p>
          <a:p>
            <a:pPr marL="914400" lvl="1" indent="-514350"/>
            <a:r>
              <a:rPr lang="en-US" dirty="0"/>
              <a:t>Stocks: to finance its tocks (purchase of ownership in the firm).</a:t>
            </a:r>
          </a:p>
          <a:p>
            <a:pPr marL="914400" lvl="1" indent="-514350"/>
            <a:r>
              <a:rPr lang="en-US" dirty="0"/>
              <a:t>Bonds (debentures; long-term borrowing of funds by the firm).</a:t>
            </a:r>
            <a:endParaRPr lang="en-US" sz="4800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Corporate Financing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9A44EB7C-70BC-4FFD-AE83-2824BAAAA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Stocks and Bonds.</a:t>
            </a:r>
          </a:p>
          <a:p>
            <a:pPr lvl="1"/>
            <a:r>
              <a:rPr lang="en-US" dirty="0"/>
              <a:t>In corporation law, an equity or ownership interest in a corporation, measured in units of shares.</a:t>
            </a:r>
          </a:p>
          <a:p>
            <a:pPr lvl="2"/>
            <a:r>
              <a:rPr lang="en-US" dirty="0"/>
              <a:t>Common: true ownership. </a:t>
            </a:r>
          </a:p>
          <a:p>
            <a:pPr lvl="2"/>
            <a:r>
              <a:rPr lang="en-US" dirty="0"/>
              <a:t>Preferred: priority dividends.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Corporate Financing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4A92680A-6867-4669-84A6-DAF534C82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Common Stock.</a:t>
            </a:r>
          </a:p>
          <a:p>
            <a:pPr lvl="1"/>
            <a:r>
              <a:rPr lang="en-US" dirty="0"/>
              <a:t>Shares in a corporation that are lowest in priority with respect to payment of dividends and distribution of the corporation’s assets on dissolution.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Corporate Financing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D92C9365-774E-4F8A-8C26-65AD0978A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Preferred Stock.</a:t>
            </a:r>
          </a:p>
          <a:p>
            <a:pPr lvl="1"/>
            <a:r>
              <a:rPr lang="en-US" dirty="0"/>
              <a:t>Classes of stock that have priority over common stock both as to payment of dividends and distribution of assets on the corporation’s dissolution.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Corporate Financing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8FB115EB-6CD0-4574-B36C-2A881648C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Bond.</a:t>
            </a:r>
          </a:p>
          <a:p>
            <a:pPr lvl="1"/>
            <a:r>
              <a:rPr lang="en-US" dirty="0"/>
              <a:t>Certificate evidencing a corporate debt, that has no ownership interest in the issuing corporation.</a:t>
            </a:r>
          </a:p>
          <a:p>
            <a:pPr lvl="1"/>
            <a:r>
              <a:rPr lang="en-US" dirty="0"/>
              <a:t>Bond Indenture: contract between the issuer of a bond and the bondholder.</a:t>
            </a:r>
            <a:endParaRPr lang="en-US" b="1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/>
              <a:t>Corporate Financing</a:t>
            </a:r>
            <a:r>
              <a:rPr lang="en-US" sz="4000" b="1" spc="0" dirty="0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5F1825A4-E2C2-4F12-BC8E-7221F93B8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5102770"/>
          </a:xfrm>
        </p:spPr>
        <p:txBody>
          <a:bodyPr>
            <a:noAutofit/>
          </a:bodyPr>
          <a:lstStyle/>
          <a:p>
            <a:r>
              <a:rPr lang="en-US" sz="4200" dirty="0"/>
              <a:t>Alternative Financing.</a:t>
            </a:r>
          </a:p>
          <a:p>
            <a:pPr lvl="1"/>
            <a:r>
              <a:rPr lang="en-US" sz="3600" dirty="0"/>
              <a:t>Venture capital: financing provided by outside investors to new business ventures.</a:t>
            </a:r>
          </a:p>
          <a:p>
            <a:pPr lvl="1"/>
            <a:r>
              <a:rPr lang="en-US" sz="3600" dirty="0"/>
              <a:t>Crowdfunding: cooperative online activity in which people network and pool funds to assist a cause or invest in a business venture.</a:t>
            </a:r>
          </a:p>
        </p:txBody>
      </p:sp>
    </p:spTree>
    <p:extLst>
      <p:ext uri="{BB962C8B-B14F-4D97-AF65-F5344CB8AC3E}">
        <p14:creationId xmlns:p14="http://schemas.microsoft.com/office/powerpoint/2010/main" val="745499509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of Securities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Autofit/>
          </a:bodyPr>
          <a:lstStyle/>
          <a:p>
            <a:r>
              <a:rPr lang="en-US" sz="4000" dirty="0"/>
              <a:t>The Securities Act of 1933.</a:t>
            </a:r>
          </a:p>
          <a:p>
            <a:pPr lvl="1"/>
            <a:r>
              <a:rPr lang="en-US" sz="3600" dirty="0"/>
              <a:t>Governs initial sales of stock by businesses.</a:t>
            </a:r>
          </a:p>
          <a:p>
            <a:pPr lvl="1"/>
            <a:r>
              <a:rPr lang="en-US" sz="3600" dirty="0"/>
              <a:t>Requires that investors receive financial and other important information concerning the securities being offered for public sale.</a:t>
            </a:r>
          </a:p>
        </p:txBody>
      </p:sp>
    </p:spTree>
    <p:extLst>
      <p:ext uri="{BB962C8B-B14F-4D97-AF65-F5344CB8AC3E}">
        <p14:creationId xmlns:p14="http://schemas.microsoft.com/office/powerpoint/2010/main" val="292436216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696572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8440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84426" y="3053907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20040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8915400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LO4          </a:t>
            </a:r>
            <a:r>
              <a:rPr lang="en-US" sz="4000" dirty="0"/>
              <a:t>Define insider trading.</a:t>
            </a:r>
          </a:p>
          <a:p>
            <a:pPr marL="1198563" indent="-1198563">
              <a:lnSpc>
                <a:spcPct val="90000"/>
              </a:lnSpc>
              <a:buNone/>
            </a:pPr>
            <a:endParaRPr lang="en-US" sz="4000" dirty="0"/>
          </a:p>
          <a:p>
            <a:pPr marL="1198563" indent="-1198563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400" b="1" dirty="0">
                <a:solidFill>
                  <a:schemeClr val="bg1"/>
                </a:solidFill>
              </a:rPr>
              <a:t>LO5</a:t>
            </a:r>
            <a:r>
              <a:rPr lang="en-US" dirty="0"/>
              <a:t>     </a:t>
            </a:r>
            <a:r>
              <a:rPr lang="en-US" sz="4000" dirty="0"/>
              <a:t>Explain how a shareholder’s derivative suit can help a corporation.</a:t>
            </a:r>
          </a:p>
        </p:txBody>
      </p:sp>
    </p:spTree>
    <p:extLst>
      <p:ext uri="{BB962C8B-B14F-4D97-AF65-F5344CB8AC3E}">
        <p14:creationId xmlns:p14="http://schemas.microsoft.com/office/powerpoint/2010/main" val="974316058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of Securities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Autofit/>
          </a:bodyPr>
          <a:lstStyle/>
          <a:p>
            <a:r>
              <a:rPr lang="en-US" sz="4400" dirty="0"/>
              <a:t>The Securities Act of 1933.</a:t>
            </a:r>
          </a:p>
          <a:p>
            <a:pPr lvl="1"/>
            <a:r>
              <a:rPr lang="en-US" sz="3600" dirty="0"/>
              <a:t>Registration Statement and Prospectus.</a:t>
            </a:r>
            <a:endParaRPr lang="en-US" sz="4400" dirty="0"/>
          </a:p>
          <a:p>
            <a:pPr lvl="1"/>
            <a:r>
              <a:rPr lang="en-US" sz="3600" dirty="0"/>
              <a:t>Exemptions.</a:t>
            </a:r>
          </a:p>
          <a:p>
            <a:pPr lvl="2"/>
            <a:r>
              <a:rPr lang="en-US" sz="3200" dirty="0"/>
              <a:t>Nonprofits or charitable organizations.</a:t>
            </a:r>
          </a:p>
          <a:p>
            <a:pPr lvl="2"/>
            <a:r>
              <a:rPr lang="en-US" sz="3200" dirty="0"/>
              <a:t>Small dollar amount or limited manner.</a:t>
            </a:r>
          </a:p>
        </p:txBody>
      </p:sp>
    </p:spTree>
    <p:extLst>
      <p:ext uri="{BB962C8B-B14F-4D97-AF65-F5344CB8AC3E}">
        <p14:creationId xmlns:p14="http://schemas.microsoft.com/office/powerpoint/2010/main" val="354735818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of Securities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The Securities Exchange Act of 1934.</a:t>
            </a:r>
          </a:p>
          <a:p>
            <a:pPr lvl="1"/>
            <a:r>
              <a:rPr lang="en-US" dirty="0"/>
              <a:t>Provides for the regulation and registration of these securities exchanges, stockbrokers, and dealers.</a:t>
            </a:r>
          </a:p>
          <a:p>
            <a:pPr lvl="1"/>
            <a:r>
              <a:rPr lang="en-US" dirty="0"/>
              <a:t>Requires that a regulated corporation make periodic disclosures about its organization and financial situation.</a:t>
            </a:r>
          </a:p>
        </p:txBody>
      </p:sp>
    </p:spTree>
    <p:extLst>
      <p:ext uri="{BB962C8B-B14F-4D97-AF65-F5344CB8AC3E}">
        <p14:creationId xmlns:p14="http://schemas.microsoft.com/office/powerpoint/2010/main" val="3654614654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of Securities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(4)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2E16AA6C-5B3C-45AA-B332-55E8812C7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8" y="4419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The Securities Exchange Act of 1934.</a:t>
            </a:r>
          </a:p>
          <a:p>
            <a:pPr lvl="1"/>
            <a:r>
              <a:rPr lang="en-US" dirty="0"/>
              <a:t>Scienter and Securities Fraud.</a:t>
            </a:r>
          </a:p>
          <a:p>
            <a:pPr lvl="1"/>
            <a:r>
              <a:rPr lang="en-US" dirty="0"/>
              <a:t>Scienter and Insider Trading.</a:t>
            </a:r>
          </a:p>
          <a:p>
            <a:pPr lvl="2"/>
            <a:r>
              <a:rPr lang="en-US" dirty="0"/>
              <a:t>Insider trading: the purchase or sale of securities based on information not available to the public.</a:t>
            </a:r>
          </a:p>
        </p:txBody>
      </p:sp>
    </p:spTree>
    <p:extLst>
      <p:ext uri="{BB962C8B-B14F-4D97-AF65-F5344CB8AC3E}">
        <p14:creationId xmlns:p14="http://schemas.microsoft.com/office/powerpoint/2010/main" val="3368811253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Ownership—Shareholders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Acquisition of a share of stock makes a person an owner and shareholder of a corporation.</a:t>
            </a:r>
          </a:p>
          <a:p>
            <a:r>
              <a:rPr lang="en-US" sz="4400" dirty="0"/>
              <a:t>No liability for the corporation’s debts.</a:t>
            </a:r>
          </a:p>
        </p:txBody>
      </p:sp>
    </p:spTree>
    <p:extLst>
      <p:ext uri="{BB962C8B-B14F-4D97-AF65-F5344CB8AC3E}">
        <p14:creationId xmlns:p14="http://schemas.microsoft.com/office/powerpoint/2010/main" val="2129354606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Shareholders’ Powers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Approve fundamental changes.</a:t>
            </a:r>
          </a:p>
          <a:p>
            <a:r>
              <a:rPr lang="en-US" sz="4400" dirty="0"/>
              <a:t>Elect and remove directors.</a:t>
            </a:r>
          </a:p>
          <a:p>
            <a:pPr lvl="1"/>
            <a:r>
              <a:rPr lang="en-US" dirty="0"/>
              <a:t>Can remove a director from office for cause by a majority vote.</a:t>
            </a:r>
          </a:p>
          <a:p>
            <a:pPr lvl="1"/>
            <a:r>
              <a:rPr lang="en-US" dirty="0"/>
              <a:t>Some states permit removal without cause.</a:t>
            </a:r>
          </a:p>
        </p:txBody>
      </p:sp>
    </p:spTree>
    <p:extLst>
      <p:ext uri="{BB962C8B-B14F-4D97-AF65-F5344CB8AC3E}">
        <p14:creationId xmlns:p14="http://schemas.microsoft.com/office/powerpoint/2010/main" val="27903559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Shareholders’ Meetings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Autofit/>
          </a:bodyPr>
          <a:lstStyle/>
          <a:p>
            <a:r>
              <a:rPr lang="en-US" sz="3200" dirty="0"/>
              <a:t>Proxy: written agreement authorizing one shareholder to vote for another’s shares in a certain manner.</a:t>
            </a:r>
          </a:p>
          <a:p>
            <a:r>
              <a:rPr lang="en-US" sz="3200" dirty="0"/>
              <a:t>Quorum: written agreement authorizing one shareholder to vote for another’s shares in a certain manner.</a:t>
            </a:r>
          </a:p>
          <a:p>
            <a:r>
              <a:rPr lang="en-US" sz="3200" dirty="0"/>
              <a:t>Cumulative voting: voting method that allows minority shareholders to obtain representation on the board of directors.</a:t>
            </a:r>
          </a:p>
        </p:txBody>
      </p:sp>
    </p:spTree>
    <p:extLst>
      <p:ext uri="{BB962C8B-B14F-4D97-AF65-F5344CB8AC3E}">
        <p14:creationId xmlns:p14="http://schemas.microsoft.com/office/powerpoint/2010/main" val="2116860342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Shareholders’ Meetings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pic>
        <p:nvPicPr>
          <p:cNvPr id="7" name="Content Placeholder 6" descr="This table shows the results of cumulative voting for members of the board. &#10;There are three different ballots illustrated. On the first ballot the majority shareholders’ votes are as follows: Acevedo: 10,000; Barkley: 10,000; Craycik: 1,000. The minority shareholders place all 9,000 votes for Drake. The resulting directors elected are: Acevedo/Barkley/Drake.&#10;On the second ballot the majority shareholders’ votes are as follows: Acevedo: 9,001; Barkley: 9,000; Craycik: 2,999. The minority shareholders place all 9,000 votes for Drake. The resulting directors elected are: Acevedo/Barkley/Drake.&#10;On the third ballot the majority shareholders’ votes are as follows: Acevedo: 6,000; Barkley: 7,000; Craycik: 8,000. The minority shareholders place all 9,000 votes for Drake. The resulting directors elected are: Barkley/Craycik/Drake.&#10;" title="Exhibit 29.1 Results of Cumulative Voting">
            <a:extLst>
              <a:ext uri="{FF2B5EF4-FFF2-40B4-BE49-F238E27FC236}">
                <a16:creationId xmlns:a16="http://schemas.microsoft.com/office/drawing/2014/main" id="{163B8745-EC84-4105-B659-F4F420DC2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1" y="2438400"/>
            <a:ext cx="8601490" cy="2508567"/>
          </a:xfrm>
        </p:spPr>
      </p:pic>
    </p:spTree>
    <p:extLst>
      <p:ext uri="{BB962C8B-B14F-4D97-AF65-F5344CB8AC3E}">
        <p14:creationId xmlns:p14="http://schemas.microsoft.com/office/powerpoint/2010/main" val="3839535801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of Shareholders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Voting Rights.</a:t>
            </a:r>
          </a:p>
          <a:p>
            <a:r>
              <a:rPr lang="en-US" sz="4400" dirty="0"/>
              <a:t>Stock Certificates.</a:t>
            </a:r>
          </a:p>
          <a:p>
            <a:r>
              <a:rPr lang="en-US" sz="4400" dirty="0"/>
              <a:t>Preemptive Rights.</a:t>
            </a:r>
          </a:p>
          <a:p>
            <a:r>
              <a:rPr lang="en-US" sz="4400" dirty="0"/>
              <a:t>Dividends.</a:t>
            </a:r>
          </a:p>
          <a:p>
            <a:r>
              <a:rPr lang="en-US" sz="4400" dirty="0"/>
              <a:t>Inspection Rights.</a:t>
            </a:r>
          </a:p>
          <a:p>
            <a:r>
              <a:rPr lang="en-US" sz="4400" dirty="0"/>
              <a:t>Transfer of Shares.</a:t>
            </a:r>
          </a:p>
          <a:p>
            <a:r>
              <a:rPr lang="en-US" sz="4400" dirty="0"/>
              <a:t>The Shareholder’s Derivative Suit. </a:t>
            </a:r>
          </a:p>
        </p:txBody>
      </p:sp>
    </p:spTree>
    <p:extLst>
      <p:ext uri="{BB962C8B-B14F-4D97-AF65-F5344CB8AC3E}">
        <p14:creationId xmlns:p14="http://schemas.microsoft.com/office/powerpoint/2010/main" val="1340476177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of Shareholders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Preemptive Rights.</a:t>
            </a:r>
          </a:p>
          <a:p>
            <a:r>
              <a:rPr lang="en-US" sz="4000" dirty="0">
                <a:latin typeface="MyriadPro-Regular"/>
              </a:rPr>
              <a:t>A shareholder’s right to purchase a prorated share of a new stock issue before the stock is offered to others.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0192472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of Shareholders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F6FA18EE-A836-48E0-91FA-7FE820733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590800"/>
            <a:ext cx="783772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8772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The Shareholder’s Derivative Suit. </a:t>
            </a:r>
          </a:p>
          <a:p>
            <a:pPr lvl="1"/>
            <a:r>
              <a:rPr lang="en-US" sz="3600" dirty="0"/>
              <a:t>A suit brought by a shareholder to enforce a corporate cause of action against a third person.</a:t>
            </a:r>
          </a:p>
          <a:p>
            <a:pPr lvl="1"/>
            <a:r>
              <a:rPr lang="en-US" sz="3600" dirty="0"/>
              <a:t>Any monetary damages recovered by such a lawsuit goes to the corporation.</a:t>
            </a:r>
          </a:p>
        </p:txBody>
      </p:sp>
    </p:spTree>
    <p:extLst>
      <p:ext uri="{BB962C8B-B14F-4D97-AF65-F5344CB8AC3E}">
        <p14:creationId xmlns:p14="http://schemas.microsoft.com/office/powerpoint/2010/main" val="167930535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</a:rPr>
              <a:t> LO1 </a:t>
            </a:r>
            <a:r>
              <a:rPr lang="en-US" dirty="0"/>
              <a:t>Incorporation </a:t>
            </a:r>
            <a:br>
              <a:rPr lang="en-US" dirty="0"/>
            </a:br>
            <a:r>
              <a:rPr lang="en-US" dirty="0"/>
              <a:t>Procedures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B4DAF8A5-A621-4DA8-91EC-1DAD36630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2770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4400" dirty="0"/>
              <a:t>Step 1: Select a State of Incorporation.</a:t>
            </a:r>
          </a:p>
          <a:p>
            <a:pPr marL="1033463" lvl="1" indent="-514350"/>
            <a:r>
              <a:rPr lang="en-US" sz="3600" dirty="0"/>
              <a:t>Most businesses incorporate in the state in which the corporation’s business will be primarily conducted.</a:t>
            </a:r>
          </a:p>
          <a:p>
            <a:pPr marL="571500" indent="-514350"/>
            <a:r>
              <a:rPr lang="en-US" sz="4400" dirty="0"/>
              <a:t>Step 2: Secure the Corporate Name. </a:t>
            </a:r>
          </a:p>
        </p:txBody>
      </p:sp>
    </p:spTree>
    <p:extLst>
      <p:ext uri="{BB962C8B-B14F-4D97-AF65-F5344CB8AC3E}">
        <p14:creationId xmlns:p14="http://schemas.microsoft.com/office/powerpoint/2010/main" val="2338843357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Duties of Major Shareholders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Majority shareholders have a fiduciary duty to the corporation and minority shareholders.</a:t>
            </a:r>
          </a:p>
          <a:p>
            <a:pPr lvl="1"/>
            <a:r>
              <a:rPr lang="en-US" dirty="0"/>
              <a:t>Breach of fiduciary duties constitutes oppressive conduct.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948369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</a:rPr>
              <a:t> LO1 </a:t>
            </a:r>
            <a:r>
              <a:rPr lang="en-US" dirty="0">
                <a:solidFill>
                  <a:prstClr val="white"/>
                </a:solidFill>
              </a:rPr>
              <a:t>Incorporation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Procedures 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A6287AF9-84F6-44C7-A871-312AF3C94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2770"/>
          </a:xfrm>
        </p:spPr>
        <p:txBody>
          <a:bodyPr>
            <a:normAutofit/>
          </a:bodyPr>
          <a:lstStyle/>
          <a:p>
            <a:pPr marL="571500" indent="-514350"/>
            <a:r>
              <a:rPr lang="en-US" sz="4400" dirty="0"/>
              <a:t>Step 2: Secure the Corporate Name. </a:t>
            </a:r>
          </a:p>
          <a:p>
            <a:pPr marL="1033463" lvl="1" indent="-514350"/>
            <a:r>
              <a:rPr lang="en-US" sz="3600" dirty="0"/>
              <a:t>Cannot be the same as, or deceptively similar to, an existing corporation in the same state.</a:t>
            </a:r>
          </a:p>
          <a:p>
            <a:pPr marL="1033463" lvl="1" indent="-514350"/>
            <a:r>
              <a:rPr lang="en-US" sz="3600" dirty="0"/>
              <a:t>Must include </a:t>
            </a:r>
            <a:r>
              <a:rPr lang="en-US" sz="3600" i="1" dirty="0"/>
              <a:t>Corporation</a:t>
            </a:r>
            <a:r>
              <a:rPr lang="en-US" sz="3600" dirty="0"/>
              <a:t> (</a:t>
            </a:r>
            <a:r>
              <a:rPr lang="en-US" sz="3600" i="1" dirty="0"/>
              <a:t>Corp.</a:t>
            </a:r>
            <a:r>
              <a:rPr lang="en-US" sz="3600" dirty="0"/>
              <a:t>), </a:t>
            </a:r>
            <a:r>
              <a:rPr lang="en-US" sz="3600" i="1" dirty="0"/>
              <a:t>Incorporated </a:t>
            </a:r>
            <a:r>
              <a:rPr lang="en-US" sz="3600" dirty="0"/>
              <a:t>(</a:t>
            </a:r>
            <a:r>
              <a:rPr lang="en-US" sz="3600" i="1" dirty="0"/>
              <a:t>Inc.</a:t>
            </a:r>
            <a:r>
              <a:rPr lang="en-US" sz="3600" dirty="0"/>
              <a:t>), </a:t>
            </a:r>
            <a:r>
              <a:rPr lang="en-US" sz="3600" i="1" dirty="0"/>
              <a:t>Company</a:t>
            </a:r>
            <a:r>
              <a:rPr lang="en-US" sz="3600" dirty="0"/>
              <a:t> (</a:t>
            </a:r>
            <a:r>
              <a:rPr lang="en-US" sz="3600" i="1" dirty="0"/>
              <a:t>Co.</a:t>
            </a:r>
            <a:r>
              <a:rPr lang="en-US" sz="3600" dirty="0"/>
              <a:t>), or </a:t>
            </a:r>
            <a:r>
              <a:rPr lang="en-US" sz="3600" i="1" dirty="0"/>
              <a:t>Limited</a:t>
            </a:r>
            <a:r>
              <a:rPr lang="en-US" sz="3600" dirty="0"/>
              <a:t> (</a:t>
            </a:r>
            <a:r>
              <a:rPr lang="en-US" sz="3600" i="1" dirty="0"/>
              <a:t>Ltd.</a:t>
            </a:r>
            <a:r>
              <a:rPr lang="en-US" sz="3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01238873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</a:rPr>
              <a:t> LO1 </a:t>
            </a:r>
            <a:r>
              <a:rPr lang="en-US" dirty="0">
                <a:solidFill>
                  <a:prstClr val="white"/>
                </a:solidFill>
              </a:rPr>
              <a:t>Incorporation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prstClr val="white"/>
                </a:solidFill>
              </a:rPr>
              <a:t>Procedures 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B798EF9C-7CDA-4849-BF1B-0CC828183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2770"/>
          </a:xfrm>
        </p:spPr>
        <p:txBody>
          <a:bodyPr>
            <a:noAutofit/>
          </a:bodyPr>
          <a:lstStyle/>
          <a:p>
            <a:pPr marL="571500" indent="-514350"/>
            <a:r>
              <a:rPr lang="en-US" sz="4200" dirty="0"/>
              <a:t>Step 3: Prepare the Articles of Incorporation.</a:t>
            </a:r>
          </a:p>
          <a:p>
            <a:pPr marL="1033463" lvl="1" indent="-514350"/>
            <a:r>
              <a:rPr lang="en-US" sz="3400" dirty="0"/>
              <a:t>Must include the corporation’s name, the number of shares it is authorized to issue, its registered agent, and the names of its incorporators.</a:t>
            </a:r>
          </a:p>
          <a:p>
            <a:pPr marL="571500" indent="-514350"/>
            <a:r>
              <a:rPr lang="en-US" sz="4200" dirty="0"/>
              <a:t>Step 4: File the Articles of Incorporation.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in Corporate Formation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950370"/>
          </a:xfrm>
        </p:spPr>
        <p:txBody>
          <a:bodyPr>
            <a:normAutofit/>
          </a:bodyPr>
          <a:lstStyle/>
          <a:p>
            <a:r>
              <a:rPr lang="en-US" sz="4400" i="1" dirty="0"/>
              <a:t>De Facto.</a:t>
            </a:r>
          </a:p>
          <a:p>
            <a:pPr lvl="1"/>
            <a:r>
              <a:rPr lang="en-US" dirty="0"/>
              <a:t>Can only be challenged by the state.</a:t>
            </a:r>
          </a:p>
          <a:p>
            <a:r>
              <a:rPr lang="en-US" sz="4400" dirty="0"/>
              <a:t>Corporation by Estoppel.</a:t>
            </a:r>
          </a:p>
          <a:p>
            <a:pPr lvl="1"/>
            <a:r>
              <a:rPr lang="en-US" dirty="0"/>
              <a:t>If business holds itself out as a corporation, then neither party can raise the issue of corporate status.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in Corporate </a:t>
            </a:r>
            <a:r>
              <a:rPr lang="en-US"/>
              <a:t>Formation </a:t>
            </a:r>
            <a:r>
              <a:rPr lang="en-US" sz="4000" b="1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950370"/>
          </a:xfrm>
        </p:spPr>
        <p:txBody>
          <a:bodyPr>
            <a:normAutofit/>
          </a:bodyPr>
          <a:lstStyle/>
          <a:p>
            <a:r>
              <a:rPr lang="en-US" sz="4400" dirty="0"/>
              <a:t>Piercing the Corporate Veil.</a:t>
            </a:r>
          </a:p>
          <a:p>
            <a:pPr lvl="1"/>
            <a:r>
              <a:rPr lang="en-US" sz="3600" dirty="0"/>
              <a:t>Shareholders can be held personally liable if:</a:t>
            </a:r>
          </a:p>
          <a:p>
            <a:pPr lvl="2"/>
            <a:r>
              <a:rPr lang="en-US" dirty="0"/>
              <a:t>Party is tricked or misled into dealing with corporation instead of an individual.</a:t>
            </a:r>
          </a:p>
          <a:p>
            <a:pPr lvl="2"/>
            <a:r>
              <a:rPr lang="en-US" dirty="0"/>
              <a:t>Company is thinly capitalized, setup to lose money.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Defects in Corporate </a:t>
            </a:r>
            <a:r>
              <a:rPr lang="en-US">
                <a:solidFill>
                  <a:prstClr val="white"/>
                </a:solidFill>
              </a:rPr>
              <a:t>Formation </a:t>
            </a:r>
            <a:r>
              <a:rPr lang="en-US" sz="4000" b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4950370"/>
          </a:xfrm>
        </p:spPr>
        <p:txBody>
          <a:bodyPr>
            <a:normAutofit/>
          </a:bodyPr>
          <a:lstStyle/>
          <a:p>
            <a:r>
              <a:rPr lang="en-US" sz="4400" dirty="0"/>
              <a:t>Piercing the Corporate Veil.</a:t>
            </a:r>
          </a:p>
          <a:p>
            <a:pPr lvl="1"/>
            <a:r>
              <a:rPr lang="en-US" sz="3600" dirty="0"/>
              <a:t>Shareholders can be held personally liable if:</a:t>
            </a:r>
          </a:p>
          <a:p>
            <a:pPr lvl="2"/>
            <a:r>
              <a:rPr lang="en-US" dirty="0"/>
              <a:t>Corporate formalities are not followed.</a:t>
            </a:r>
          </a:p>
          <a:p>
            <a:pPr lvl="2"/>
            <a:r>
              <a:rPr lang="en-US" dirty="0"/>
              <a:t>Personal and corporate funds are commingled so the corporation has no separate financial identity.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7516</TotalTime>
  <Words>1364</Words>
  <Application>Microsoft Office PowerPoint</Application>
  <PresentationFormat>On-screen Show (4:3)</PresentationFormat>
  <Paragraphs>205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Impact</vt:lpstr>
      <vt:lpstr>MyriadPro-Regular</vt:lpstr>
      <vt:lpstr>Wingdings</vt:lpstr>
      <vt:lpstr>Office Theme</vt:lpstr>
      <vt:lpstr>Business Law Text &amp; Exercises Ninth Edition Roger LeRoy Miller William Eric Hollowell</vt:lpstr>
      <vt:lpstr>Learning Outcomes (1)</vt:lpstr>
      <vt:lpstr>Learning Outcomes (2)</vt:lpstr>
      <vt:lpstr> LO1 Incorporation  Procedures (1) </vt:lpstr>
      <vt:lpstr> LO1 Incorporation  Procedures (2) </vt:lpstr>
      <vt:lpstr> LO1 Incorporation  Procedures (3) </vt:lpstr>
      <vt:lpstr>Defects in Corporate Formation (1)</vt:lpstr>
      <vt:lpstr>Defects in Corporate Formation (2)</vt:lpstr>
      <vt:lpstr>Defects in Corporate Formation (3)</vt:lpstr>
      <vt:lpstr>Corporate  Classifications (1)</vt:lpstr>
      <vt:lpstr>Corporate  Classifications (2)</vt:lpstr>
      <vt:lpstr>Corporate  Classifications (3)</vt:lpstr>
      <vt:lpstr>Corporate  Classifications (4)</vt:lpstr>
      <vt:lpstr>Corporate  Classifications (5)</vt:lpstr>
      <vt:lpstr>Corporate  Classifications (6)</vt:lpstr>
      <vt:lpstr>Corporate  Classifications (7)</vt:lpstr>
      <vt:lpstr>Corporate  Classifications (8)</vt:lpstr>
      <vt:lpstr>Corporate  Classifications (9)</vt:lpstr>
      <vt:lpstr>LO2 Corporate Powers (1)</vt:lpstr>
      <vt:lpstr>LO2 Corporate Powers (2)</vt:lpstr>
      <vt:lpstr>LO2 Corporate Powers (3)</vt:lpstr>
      <vt:lpstr>Corporate Liabilities</vt:lpstr>
      <vt:lpstr>LO3 Corporate Financing (1)</vt:lpstr>
      <vt:lpstr>LO3 Corporate Financing (2)</vt:lpstr>
      <vt:lpstr>LO3 Corporate Financing (3)</vt:lpstr>
      <vt:lpstr>LO3 Corporate Financing (4)</vt:lpstr>
      <vt:lpstr>LO3 Corporate Financing (5)</vt:lpstr>
      <vt:lpstr>LO3 Corporate Financing (6)</vt:lpstr>
      <vt:lpstr>Sales of Securities (1)</vt:lpstr>
      <vt:lpstr>Sales of Securities (2)</vt:lpstr>
      <vt:lpstr>Sales of Securities (3)</vt:lpstr>
      <vt:lpstr>Sales of Securities (4)</vt:lpstr>
      <vt:lpstr>Corporate Ownership—Shareholders</vt:lpstr>
      <vt:lpstr>Shareholders’ Powers</vt:lpstr>
      <vt:lpstr>Shareholders’ Meetings (1)</vt:lpstr>
      <vt:lpstr>Shareholders’ Meetings (2)</vt:lpstr>
      <vt:lpstr>Rights of Shareholders (1)</vt:lpstr>
      <vt:lpstr>Rights of Shareholders (2)</vt:lpstr>
      <vt:lpstr>Rights of Shareholders (3)</vt:lpstr>
      <vt:lpstr>Duties of Major Shareholders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519</cp:revision>
  <dcterms:created xsi:type="dcterms:W3CDTF">2012-07-24T19:26:18Z</dcterms:created>
  <dcterms:modified xsi:type="dcterms:W3CDTF">2017-10-30T16:16:17Z</dcterms:modified>
</cp:coreProperties>
</file>