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6" r:id="rId2"/>
    <p:sldId id="308" r:id="rId3"/>
    <p:sldId id="309" r:id="rId4"/>
    <p:sldId id="301" r:id="rId5"/>
    <p:sldId id="302" r:id="rId6"/>
    <p:sldId id="303" r:id="rId7"/>
    <p:sldId id="304" r:id="rId8"/>
    <p:sldId id="305" r:id="rId9"/>
    <p:sldId id="311" r:id="rId10"/>
    <p:sldId id="312" r:id="rId11"/>
    <p:sldId id="31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7045"/>
    <a:srgbClr val="E4B71F"/>
    <a:srgbClr val="0066A4"/>
    <a:srgbClr val="006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18" autoAdjust="0"/>
    <p:restoredTop sz="96434" autoAdjust="0"/>
  </p:normalViewPr>
  <p:slideViewPr>
    <p:cSldViewPr showGuides="1">
      <p:cViewPr varScale="1">
        <p:scale>
          <a:sx n="109" d="100"/>
          <a:sy n="109" d="100"/>
        </p:scale>
        <p:origin x="1660" y="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08718-41FD-42B2-A1E0-5A1B107DE40B}" type="datetimeFigureOut">
              <a:rPr lang="en-US" smtClean="0"/>
              <a:pPr/>
              <a:t>11/17/2017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4E7F-74F9-4424-B466-94E6FC2777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8652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3681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67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690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270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495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59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engage - BL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>
            <a:lvl1pPr>
              <a:defRPr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797970"/>
          </a:xfrm>
        </p:spPr>
        <p:txBody>
          <a:bodyPr/>
          <a:lstStyle>
            <a:lvl1pPr marL="454025" indent="-454025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 marL="915988" indent="-458788">
              <a:spcBef>
                <a:spcPts val="0"/>
              </a:spcBef>
              <a:buClr>
                <a:schemeClr val="accent6">
                  <a:lumMod val="75000"/>
                </a:schemeClr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spcBef>
                <a:spcPts val="0"/>
              </a:spcBef>
              <a:buClr>
                <a:schemeClr val="accent6">
                  <a:lumMod val="75000"/>
                </a:schemeClr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/>
          <a:lstStyle>
            <a:lvl1pPr>
              <a:buClr>
                <a:srgbClr val="D5622A"/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>
              <a:spcBef>
                <a:spcPts val="600"/>
              </a:spcBef>
              <a:buClr>
                <a:srgbClr val="D5622A"/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buClr>
                <a:srgbClr val="D5622A"/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400800"/>
            <a:ext cx="2010123" cy="4162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1CE43A3-AB8E-4ACC-8946-A454C67F60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" y="228600"/>
            <a:ext cx="8963025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  <a:latin typeface="Impact" panose="020B0806030902050204" pitchFamily="34" charset="0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85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A4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8A7045"/>
          </a:solidFill>
          <a:ln w="19050">
            <a:solidFill>
              <a:srgbClr val="8A7045"/>
            </a:solidFill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8A7045"/>
          </a:solidFill>
          <a:ln w="12700">
            <a:solidFill>
              <a:srgbClr val="8A704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CE78137-0350-4C8A-8C56-2860D91A8FC2}"/>
              </a:ext>
            </a:extLst>
          </p:cNvPr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49" r:id="rId2"/>
    <p:sldLayoutId id="2147483650" r:id="rId3"/>
    <p:sldLayoutId id="2147483654" r:id="rId4"/>
    <p:sldLayoutId id="2147483655" r:id="rId5"/>
    <p:sldLayoutId id="2147483657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effectLst/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buFont typeface="Arial" pitchFamily="34" charset="0"/>
        <a:buChar char="•"/>
        <a:defRPr sz="4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Font typeface="Arial" pitchFamily="34" charset="0"/>
        <a:buChar char="–"/>
        <a:defRPr sz="4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4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buFont typeface="Arial" pitchFamily="34" charset="0"/>
        <a:buChar char="»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93AABA-F1B5-4B95-84DB-C4EA7B73DD6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" y="533400"/>
            <a:ext cx="8915400" cy="1600200"/>
          </a:xfrm>
        </p:spPr>
        <p:txBody>
          <a:bodyPr>
            <a:norm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Business</a:t>
            </a:r>
            <a:r>
              <a:rPr lang="en-US" sz="1200" baseline="0" dirty="0">
                <a:latin typeface="Calibri" panose="020F0502020204030204" pitchFamily="34" charset="0"/>
                <a:cs typeface="Calibri" panose="020F0502020204030204" pitchFamily="34" charset="0"/>
              </a:rPr>
              <a:t> Law</a:t>
            </a:r>
            <a:br>
              <a:rPr lang="en-US" sz="1200" baseline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Text &amp; Exercises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Ninth Edition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Roger LeRoy Miller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William Eric Hollowell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029200"/>
            <a:ext cx="9144000" cy="1828800"/>
          </a:xfrm>
          <a:solidFill>
            <a:srgbClr val="8A7045"/>
          </a:solidFill>
          <a:ln w="38100">
            <a:solidFill>
              <a:srgbClr val="8A7045"/>
            </a:solidFill>
          </a:ln>
          <a:effectLst/>
        </p:spPr>
        <p:txBody>
          <a:bodyPr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cap="small" dirty="0">
                <a:solidFill>
                  <a:schemeClr val="bg1"/>
                </a:solidFill>
                <a:effectLst>
                  <a:outerShdw blurRad="50800" dist="63500" dir="2700000" algn="tl" rotWithShape="0">
                    <a:srgbClr val="000000"/>
                  </a:outerShdw>
                </a:effectLst>
                <a:latin typeface="Impact" pitchFamily="34" charset="0"/>
              </a:rPr>
              <a:t>Chapter 37 Bailments</a:t>
            </a:r>
          </a:p>
        </p:txBody>
      </p:sp>
      <p:pic>
        <p:nvPicPr>
          <p:cNvPr id="4" name="Picture 3" descr="This is the cover image for Business Law Text &amp; Exercises, Ninth Edition. Men and women in business suits are pictured walking in front of a cityscape." title="Cover Image">
            <a:extLst>
              <a:ext uri="{FF2B5EF4-FFF2-40B4-BE49-F238E27FC236}">
                <a16:creationId xmlns:a16="http://schemas.microsoft.com/office/drawing/2014/main" id="{DB3A8E3E-B757-4FAC-A228-6B19335B2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76200"/>
            <a:ext cx="9148384" cy="540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73495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00" dirty="0">
                <a:solidFill>
                  <a:srgbClr val="8A7045"/>
                </a:solidFill>
              </a:rPr>
              <a:t>LO4 </a:t>
            </a:r>
            <a:r>
              <a:rPr lang="en-US" dirty="0"/>
              <a:t>Special Bailments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(1)</a:t>
            </a:r>
            <a:endParaRPr lang="en-US" dirty="0"/>
          </a:p>
        </p:txBody>
      </p:sp>
      <p:sp>
        <p:nvSpPr>
          <p:cNvPr id="11" name="AutoShape 6">
            <a:extLst>
              <a:ext uri="{FF2B5EF4-FFF2-40B4-BE49-F238E27FC236}">
                <a16:creationId xmlns:a16="http://schemas.microsoft.com/office/drawing/2014/main" id="{13A1B8E8-2329-478A-AAB9-3871491FC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534400" cy="4797970"/>
          </a:xfrm>
        </p:spPr>
        <p:txBody>
          <a:bodyPr>
            <a:noAutofit/>
          </a:bodyPr>
          <a:lstStyle/>
          <a:p>
            <a:r>
              <a:rPr lang="en-US" sz="4400" dirty="0"/>
              <a:t>Common Carriers.</a:t>
            </a:r>
          </a:p>
          <a:p>
            <a:pPr lvl="1"/>
            <a:r>
              <a:rPr lang="en-US" sz="3600" dirty="0"/>
              <a:t>Carriers that provide transportation services to the general public.</a:t>
            </a:r>
          </a:p>
          <a:p>
            <a:pPr lvl="1"/>
            <a:r>
              <a:rPr lang="en-US" sz="3600" dirty="0"/>
              <a:t>Standard of care based on strict liability.</a:t>
            </a:r>
            <a:endParaRPr lang="en-US" sz="3200" dirty="0"/>
          </a:p>
          <a:p>
            <a:r>
              <a:rPr lang="en-US" sz="4400" dirty="0"/>
              <a:t>Warehouse Companies.</a:t>
            </a:r>
          </a:p>
          <a:p>
            <a:pPr lvl="1"/>
            <a:r>
              <a:rPr lang="en-US" sz="3600" dirty="0"/>
              <a:t>High degree of care, liable only for loss or damage resulting from negligence.</a:t>
            </a:r>
            <a:endParaRPr lang="en-US" sz="4400" dirty="0"/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73268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00" dirty="0">
                <a:solidFill>
                  <a:srgbClr val="8A7045"/>
                </a:solidFill>
              </a:rPr>
              <a:t>LO4 </a:t>
            </a:r>
            <a:r>
              <a:rPr lang="en-US" dirty="0"/>
              <a:t>Special Bailments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(2)</a:t>
            </a:r>
            <a:endParaRPr lang="en-US" dirty="0"/>
          </a:p>
        </p:txBody>
      </p:sp>
      <p:sp>
        <p:nvSpPr>
          <p:cNvPr id="11" name="AutoShape 6">
            <a:extLst>
              <a:ext uri="{FF2B5EF4-FFF2-40B4-BE49-F238E27FC236}">
                <a16:creationId xmlns:a16="http://schemas.microsoft.com/office/drawing/2014/main" id="{13A1B8E8-2329-478A-AAB9-3871491FC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534400" cy="4797970"/>
          </a:xfrm>
        </p:spPr>
        <p:txBody>
          <a:bodyPr>
            <a:noAutofit/>
          </a:bodyPr>
          <a:lstStyle/>
          <a:p>
            <a:r>
              <a:rPr lang="en-US" sz="4400" dirty="0"/>
              <a:t>Hotel Operators.</a:t>
            </a:r>
          </a:p>
          <a:p>
            <a:pPr lvl="1"/>
            <a:r>
              <a:rPr lang="en-US" sz="3600" dirty="0"/>
              <a:t>Strict liability for loss or damage to their guests’ personal property.</a:t>
            </a: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64841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Learning Outcomes</a:t>
            </a:r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80221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092600" y="195015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9" name="AutoShape 9" descr="Shape to emphasize LO2." title="Design arrow"/>
          <p:cNvSpPr>
            <a:spLocks noChangeArrowheads="1"/>
          </p:cNvSpPr>
          <p:nvPr/>
        </p:nvSpPr>
        <p:spPr bwMode="auto">
          <a:xfrm>
            <a:off x="76200" y="2928673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10" descr="Bullet for LO2." title="Rectangle 2">
            <a:extLst>
              <a:ext uri="{FF2B5EF4-FFF2-40B4-BE49-F238E27FC236}">
                <a16:creationId xmlns:a16="http://schemas.microsoft.com/office/drawing/2014/main" id="{1EA2B03A-119F-415E-8263-3E5D5A277247}"/>
              </a:ext>
            </a:extLst>
          </p:cNvPr>
          <p:cNvSpPr/>
          <p:nvPr/>
        </p:nvSpPr>
        <p:spPr>
          <a:xfrm>
            <a:off x="1067537" y="3085143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90" name="AutoShape 10" descr="Shape to emphasize LO3." title="Design arrow"/>
          <p:cNvSpPr>
            <a:spLocks noChangeArrowheads="1"/>
          </p:cNvSpPr>
          <p:nvPr/>
        </p:nvSpPr>
        <p:spPr bwMode="auto">
          <a:xfrm>
            <a:off x="76200" y="4055136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2" name="Rectangle 11" descr="Bullet for LO3." title="Rectangle 3">
            <a:extLst>
              <a:ext uri="{FF2B5EF4-FFF2-40B4-BE49-F238E27FC236}">
                <a16:creationId xmlns:a16="http://schemas.microsoft.com/office/drawing/2014/main" id="{3CB43A43-A1AA-4C04-8CA6-AE0D5BFCDAA8}"/>
              </a:ext>
            </a:extLst>
          </p:cNvPr>
          <p:cNvSpPr/>
          <p:nvPr/>
        </p:nvSpPr>
        <p:spPr>
          <a:xfrm>
            <a:off x="1066800" y="4208676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91" name="AutoShape 11" descr="Shape to emphasize LO4." title="Design arrow."/>
          <p:cNvSpPr>
            <a:spLocks noChangeArrowheads="1"/>
          </p:cNvSpPr>
          <p:nvPr/>
        </p:nvSpPr>
        <p:spPr bwMode="auto">
          <a:xfrm>
            <a:off x="76200" y="51816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3" name="Rectangle 12" descr="Rectangle for LO4." title="Bullet 4">
            <a:extLst>
              <a:ext uri="{FF2B5EF4-FFF2-40B4-BE49-F238E27FC236}">
                <a16:creationId xmlns:a16="http://schemas.microsoft.com/office/drawing/2014/main" id="{C3BC9B90-7054-4B7E-8E17-A093D0AACC69}"/>
              </a:ext>
            </a:extLst>
          </p:cNvPr>
          <p:cNvSpPr/>
          <p:nvPr/>
        </p:nvSpPr>
        <p:spPr>
          <a:xfrm>
            <a:off x="1066800" y="5342401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0" y="1600200"/>
            <a:ext cx="9144000" cy="4678363"/>
          </a:xfrm>
          <a:noFill/>
          <a:ln/>
        </p:spPr>
        <p:txBody>
          <a:bodyPr>
            <a:noAutofit/>
          </a:bodyPr>
          <a:lstStyle/>
          <a:p>
            <a:pPr marL="1201738" indent="-1146175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 LO1</a:t>
            </a:r>
            <a:r>
              <a:rPr lang="en-US" sz="2600" dirty="0"/>
              <a:t>    </a:t>
            </a:r>
            <a:r>
              <a:rPr lang="en-US" dirty="0"/>
              <a:t>  </a:t>
            </a:r>
            <a:r>
              <a:rPr lang="en-US" sz="4000" dirty="0"/>
              <a:t>Outline the elements of a bailment.</a:t>
            </a:r>
          </a:p>
          <a:p>
            <a:pPr marL="1201738" indent="-1146175">
              <a:lnSpc>
                <a:spcPct val="90000"/>
              </a:lnSpc>
              <a:buClr>
                <a:srgbClr val="D5622A"/>
              </a:buClr>
              <a:buNone/>
            </a:pPr>
            <a:endParaRPr lang="en-US" sz="4000" dirty="0"/>
          </a:p>
          <a:p>
            <a:pPr marL="1198563" indent="-119856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 LO2</a:t>
            </a:r>
            <a:r>
              <a:rPr lang="en-US" sz="2600" b="1" dirty="0">
                <a:solidFill>
                  <a:schemeClr val="bg1"/>
                </a:solidFill>
              </a:rPr>
              <a:t>        </a:t>
            </a:r>
            <a:r>
              <a:rPr lang="en-US" sz="4000" dirty="0"/>
              <a:t>List a bailee’s rights.</a:t>
            </a:r>
          </a:p>
          <a:p>
            <a:pPr marL="1198563" indent="-1198563">
              <a:lnSpc>
                <a:spcPct val="90000"/>
              </a:lnSpc>
              <a:buClr>
                <a:srgbClr val="D5622A"/>
              </a:buClr>
              <a:buNone/>
            </a:pPr>
            <a:endParaRPr lang="en-US" sz="4000" dirty="0"/>
          </a:p>
          <a:p>
            <a:pPr marL="1198563" indent="-119856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 LO3         </a:t>
            </a:r>
            <a:r>
              <a:rPr lang="en-US" sz="4000" dirty="0"/>
              <a:t>Identify a bailee’s basic responsibilities.</a:t>
            </a:r>
          </a:p>
          <a:p>
            <a:pPr marL="1201738" indent="-114141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 LO4</a:t>
            </a:r>
            <a:r>
              <a:rPr lang="en-US" dirty="0"/>
              <a:t>    </a:t>
            </a:r>
            <a:r>
              <a:rPr lang="en-US" sz="4000" dirty="0"/>
              <a:t>Outline special types of bailments.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62095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Bailments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(2)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47968" cy="4797970"/>
          </a:xfrm>
        </p:spPr>
        <p:txBody>
          <a:bodyPr>
            <a:noAutofit/>
          </a:bodyPr>
          <a:lstStyle/>
          <a:p>
            <a:r>
              <a:rPr lang="en-US" sz="4400" dirty="0"/>
              <a:t>The property must be returned by the bailee to the bailor, or a third party as directed by the bailor, in the same or better condition. </a:t>
            </a:r>
          </a:p>
          <a:p>
            <a:endParaRPr lang="en-US" sz="4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8555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Elements of a Bailment</a:t>
            </a:r>
          </a:p>
        </p:txBody>
      </p:sp>
      <p:sp>
        <p:nvSpPr>
          <p:cNvPr id="9" name="AutoShape 6">
            <a:extLst>
              <a:ext uri="{FF2B5EF4-FFF2-40B4-BE49-F238E27FC236}">
                <a16:creationId xmlns:a16="http://schemas.microsoft.com/office/drawing/2014/main" id="{D3165E8A-476B-4DAF-A147-71F0B5B05FD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657600" y="190763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534400" cy="4797970"/>
          </a:xfrm>
        </p:spPr>
        <p:txBody>
          <a:bodyPr>
            <a:noAutofit/>
          </a:bodyPr>
          <a:lstStyle/>
          <a:p>
            <a:r>
              <a:rPr lang="en-US" sz="4400" dirty="0"/>
              <a:t>Elements.</a:t>
            </a:r>
          </a:p>
          <a:p>
            <a:pPr marL="976313" lvl="1" indent="-514350">
              <a:buFont typeface="+mj-lt"/>
              <a:buAutoNum type="arabicPeriod"/>
              <a:defRPr/>
            </a:pPr>
            <a:r>
              <a:rPr lang="en-US" dirty="0"/>
              <a:t>Must be personal property.</a:t>
            </a:r>
          </a:p>
          <a:p>
            <a:pPr marL="976313" lvl="1" indent="-514350">
              <a:buFont typeface="+mj-lt"/>
              <a:buAutoNum type="arabicPeriod"/>
              <a:defRPr/>
            </a:pPr>
            <a:r>
              <a:rPr lang="en-US" dirty="0"/>
              <a:t>Delivery of Possession.</a:t>
            </a:r>
          </a:p>
          <a:p>
            <a:pPr lvl="2">
              <a:defRPr/>
            </a:pPr>
            <a:r>
              <a:rPr lang="en-US" dirty="0"/>
              <a:t>Bailee given exclusive control or possession.</a:t>
            </a:r>
          </a:p>
          <a:p>
            <a:pPr lvl="2">
              <a:defRPr/>
            </a:pPr>
            <a:r>
              <a:rPr lang="en-US" dirty="0"/>
              <a:t>Actual (physical) or constructive delivery.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61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>
              <a:defRPr/>
            </a:pPr>
            <a:r>
              <a:rPr lang="en-US" dirty="0"/>
              <a:t>Bailments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(3)</a:t>
            </a:r>
            <a:endParaRPr lang="en-US" dirty="0"/>
          </a:p>
        </p:txBody>
      </p:sp>
      <p:sp>
        <p:nvSpPr>
          <p:cNvPr id="9" name="AutoShape 6">
            <a:extLst>
              <a:ext uri="{FF2B5EF4-FFF2-40B4-BE49-F238E27FC236}">
                <a16:creationId xmlns:a16="http://schemas.microsoft.com/office/drawing/2014/main" id="{EA717BA6-89C6-4E27-A863-E3D3FC9D0A1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657600" y="190763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534400" cy="4797970"/>
          </a:xfrm>
        </p:spPr>
        <p:txBody>
          <a:bodyPr>
            <a:noAutofit/>
          </a:bodyPr>
          <a:lstStyle/>
          <a:p>
            <a:r>
              <a:rPr lang="en-US" sz="4400" dirty="0"/>
              <a:t>Elements.</a:t>
            </a:r>
          </a:p>
          <a:p>
            <a:pPr marL="920750" lvl="1" indent="-463550">
              <a:buFont typeface="+mj-lt"/>
              <a:buAutoNum type="arabicPeriod" startAt="2"/>
              <a:defRPr/>
            </a:pPr>
            <a:r>
              <a:rPr lang="en-US" dirty="0"/>
              <a:t>Delivery of Possession.</a:t>
            </a:r>
          </a:p>
          <a:p>
            <a:pPr lvl="2">
              <a:defRPr/>
            </a:pPr>
            <a:r>
              <a:rPr lang="en-US" dirty="0"/>
              <a:t>Bailee must knowingly accept (bailee must intend to exercise control over chattel).</a:t>
            </a:r>
          </a:p>
          <a:p>
            <a:pPr lvl="2">
              <a:defRPr/>
            </a:pPr>
            <a:r>
              <a:rPr lang="en-US" dirty="0"/>
              <a:t>What about “Involuntary” Bailments?</a:t>
            </a:r>
          </a:p>
          <a:p>
            <a:pPr marL="1204913" lvl="1" indent="-742950">
              <a:buFont typeface="+mj-lt"/>
              <a:buAutoNum type="arabicPeriod" startAt="2"/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Bailments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(4)</a:t>
            </a:r>
            <a:endParaRPr lang="en-US" dirty="0"/>
          </a:p>
        </p:txBody>
      </p:sp>
      <p:sp>
        <p:nvSpPr>
          <p:cNvPr id="9" name="AutoShape 6">
            <a:extLst>
              <a:ext uri="{FF2B5EF4-FFF2-40B4-BE49-F238E27FC236}">
                <a16:creationId xmlns:a16="http://schemas.microsoft.com/office/drawing/2014/main" id="{4F217EBC-2C1F-433F-9624-D015DF17848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657600" y="190763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534400" cy="4797970"/>
          </a:xfrm>
        </p:spPr>
        <p:txBody>
          <a:bodyPr>
            <a:noAutofit/>
          </a:bodyPr>
          <a:lstStyle/>
          <a:p>
            <a:r>
              <a:rPr lang="en-US" sz="4400" dirty="0"/>
              <a:t>Elements.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Bailment Agreement</a:t>
            </a:r>
            <a:r>
              <a:rPr lang="en-US" u="sng" dirty="0"/>
              <a:t>.</a:t>
            </a:r>
            <a:r>
              <a:rPr lang="en-US" dirty="0"/>
              <a:t> </a:t>
            </a:r>
          </a:p>
          <a:p>
            <a:pPr marL="1141412" lvl="2" indent="-457200"/>
            <a:r>
              <a:rPr lang="en-US" dirty="0"/>
              <a:t>Can be express or implied.</a:t>
            </a:r>
            <a:endParaRPr lang="en-US" u="sng" dirty="0"/>
          </a:p>
          <a:p>
            <a:pPr marL="1204913" lvl="1" indent="-742950">
              <a:buFont typeface="+mj-lt"/>
              <a:buAutoNum type="arabicPeriod" startAt="2"/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00" dirty="0">
                <a:solidFill>
                  <a:srgbClr val="8A7045"/>
                </a:solidFill>
              </a:rPr>
              <a:t>LO2</a:t>
            </a:r>
            <a:r>
              <a:rPr lang="en-US" dirty="0"/>
              <a:t> The Rights of the Bailee</a:t>
            </a:r>
          </a:p>
        </p:txBody>
      </p:sp>
      <p:sp>
        <p:nvSpPr>
          <p:cNvPr id="9" name="AutoShape 6">
            <a:extLst>
              <a:ext uri="{FF2B5EF4-FFF2-40B4-BE49-F238E27FC236}">
                <a16:creationId xmlns:a16="http://schemas.microsoft.com/office/drawing/2014/main" id="{34CA7954-3BAE-4C55-AA89-4BDBB2E0C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534400" cy="4797970"/>
          </a:xfrm>
        </p:spPr>
        <p:txBody>
          <a:bodyPr>
            <a:noAutofit/>
          </a:bodyPr>
          <a:lstStyle/>
          <a:p>
            <a:r>
              <a:rPr lang="en-US" sz="4400" dirty="0"/>
              <a:t>The Right of Possession.</a:t>
            </a:r>
          </a:p>
          <a:p>
            <a:r>
              <a:rPr lang="en-US" sz="4400" dirty="0"/>
              <a:t>The Right to Use Bailed Property.</a:t>
            </a:r>
          </a:p>
          <a:p>
            <a:r>
              <a:rPr lang="en-US" sz="4400" dirty="0"/>
              <a:t>The Right of Compensation.</a:t>
            </a:r>
          </a:p>
          <a:p>
            <a:r>
              <a:rPr lang="en-US" sz="4400" dirty="0"/>
              <a:t>The Right to Limit Liability.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00">
                <a:solidFill>
                  <a:srgbClr val="8A7045"/>
                </a:solidFill>
              </a:rPr>
              <a:t>            LO3</a:t>
            </a:r>
            <a:r>
              <a:rPr lang="en-US"/>
              <a:t> </a:t>
            </a:r>
            <a:r>
              <a:rPr lang="en-US" dirty="0"/>
              <a:t>The Duties of the Bailee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(1)</a:t>
            </a:r>
            <a:endParaRPr lang="en-US" dirty="0"/>
          </a:p>
        </p:txBody>
      </p:sp>
      <p:sp>
        <p:nvSpPr>
          <p:cNvPr id="11" name="AutoShape 6">
            <a:extLst>
              <a:ext uri="{FF2B5EF4-FFF2-40B4-BE49-F238E27FC236}">
                <a16:creationId xmlns:a16="http://schemas.microsoft.com/office/drawing/2014/main" id="{13A1B8E8-2329-478A-AAB9-3871491FC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76400"/>
            <a:ext cx="8534400" cy="4797970"/>
          </a:xfrm>
        </p:spPr>
        <p:txBody>
          <a:bodyPr>
            <a:noAutofit/>
          </a:bodyPr>
          <a:lstStyle/>
          <a:p>
            <a:r>
              <a:rPr lang="en-US" sz="4400" dirty="0"/>
              <a:t>Duties of the Bailee.</a:t>
            </a:r>
          </a:p>
          <a:p>
            <a:pPr lvl="1"/>
            <a:r>
              <a:rPr lang="en-US" dirty="0"/>
              <a:t>Duty to Return Property.</a:t>
            </a:r>
          </a:p>
          <a:p>
            <a:pPr lvl="1"/>
            <a:r>
              <a:rPr lang="en-US" dirty="0"/>
              <a:t>Duty of Care: depends on who benefits: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3" name="Picture 2" descr="This figure illustrates three types of ordinary bailments and the level of care for each one.&#10;An arrow extends from left to right, symbolizing the degree of care. It starts on the left and increases as it moves to the right: Slight-Reasonable-Great. “Bailment for the Sole Benefit of the Bailor” appears above the arrow. “Mutual-Benefit Bailment” appears in the middle of the arrow. “Bailment for the Sole Benefit of the Bailee” appears at the end of the arrow, requiring the greatest degree of care. &#10;" title="Exhibit 37.1 Degree of Care Required of a Bailee">
            <a:extLst>
              <a:ext uri="{FF2B5EF4-FFF2-40B4-BE49-F238E27FC236}">
                <a16:creationId xmlns:a16="http://schemas.microsoft.com/office/drawing/2014/main" id="{4FFFB0CE-BFF6-4BF6-9367-AE35916E66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629" y="4228416"/>
            <a:ext cx="7387771" cy="2128265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00" dirty="0">
                <a:solidFill>
                  <a:srgbClr val="8A7045"/>
                </a:solidFill>
              </a:rPr>
              <a:t>           LO3</a:t>
            </a:r>
            <a:r>
              <a:rPr lang="en-US" dirty="0"/>
              <a:t> The Duties of the Bailee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(2)</a:t>
            </a:r>
            <a:endParaRPr lang="en-US" dirty="0"/>
          </a:p>
        </p:txBody>
      </p:sp>
      <p:sp>
        <p:nvSpPr>
          <p:cNvPr id="11" name="AutoShape 6">
            <a:extLst>
              <a:ext uri="{FF2B5EF4-FFF2-40B4-BE49-F238E27FC236}">
                <a16:creationId xmlns:a16="http://schemas.microsoft.com/office/drawing/2014/main" id="{13A1B8E8-2329-478A-AAB9-3871491FC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534400" cy="4797970"/>
          </a:xfrm>
        </p:spPr>
        <p:txBody>
          <a:bodyPr>
            <a:noAutofit/>
          </a:bodyPr>
          <a:lstStyle/>
          <a:p>
            <a:r>
              <a:rPr lang="en-US" sz="4400" dirty="0"/>
              <a:t>Duties of the Bailee.</a:t>
            </a:r>
          </a:p>
          <a:p>
            <a:pPr lvl="1"/>
            <a:r>
              <a:rPr lang="en-US" dirty="0"/>
              <a:t>Liability for Lost or Damaged Property.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60738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10115</TotalTime>
  <Words>316</Words>
  <Application>Microsoft Office PowerPoint</Application>
  <PresentationFormat>On-screen Show (4:3)</PresentationFormat>
  <Paragraphs>67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Impact</vt:lpstr>
      <vt:lpstr>Wingdings</vt:lpstr>
      <vt:lpstr>Office Theme</vt:lpstr>
      <vt:lpstr>Business Law Text &amp; Exercises Ninth Edition Roger LeRoy Miller William Eric Hollowell</vt:lpstr>
      <vt:lpstr>Learning Outcomes</vt:lpstr>
      <vt:lpstr>Bailments (2)</vt:lpstr>
      <vt:lpstr>The Elements of a Bailment</vt:lpstr>
      <vt:lpstr>Bailments (3)</vt:lpstr>
      <vt:lpstr>Bailments (4)</vt:lpstr>
      <vt:lpstr>LO2 The Rights of the Bailee</vt:lpstr>
      <vt:lpstr>            LO3 The Duties of the Bailee (1)</vt:lpstr>
      <vt:lpstr>           LO3 The Duties of the Bailee (2)</vt:lpstr>
      <vt:lpstr>LO4 Special Bailments (1)</vt:lpstr>
      <vt:lpstr>LO4 Special Bailments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Law: Texts and Exercises 7e</dc:title>
  <dc:creator>Joseph Zavaletta</dc:creator>
  <cp:lastModifiedBy>Mandy</cp:lastModifiedBy>
  <cp:revision>767</cp:revision>
  <dcterms:created xsi:type="dcterms:W3CDTF">2012-07-24T19:26:18Z</dcterms:created>
  <dcterms:modified xsi:type="dcterms:W3CDTF">2017-11-17T20:52:46Z</dcterms:modified>
</cp:coreProperties>
</file>