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9" r:id="rId2"/>
    <p:sldId id="320" r:id="rId3"/>
    <p:sldId id="259" r:id="rId4"/>
    <p:sldId id="287" r:id="rId5"/>
    <p:sldId id="288" r:id="rId6"/>
    <p:sldId id="289" r:id="rId7"/>
    <p:sldId id="290" r:id="rId8"/>
    <p:sldId id="264" r:id="rId9"/>
    <p:sldId id="291" r:id="rId10"/>
    <p:sldId id="266" r:id="rId11"/>
    <p:sldId id="321" r:id="rId12"/>
    <p:sldId id="322" r:id="rId13"/>
    <p:sldId id="268"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10" r:id="rId32"/>
    <p:sldId id="318" r:id="rId33"/>
    <p:sldId id="312" r:id="rId34"/>
    <p:sldId id="313" r:id="rId35"/>
    <p:sldId id="31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7F"/>
    <a:srgbClr val="8A7045"/>
    <a:srgbClr val="E4B71F"/>
    <a:srgbClr val="0066A4"/>
    <a:srgbClr val="006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4" autoAdjust="0"/>
    <p:restoredTop sz="85383" autoAdjust="0"/>
  </p:normalViewPr>
  <p:slideViewPr>
    <p:cSldViewPr showGuides="1">
      <p:cViewPr varScale="1">
        <p:scale>
          <a:sx n="96" d="100"/>
          <a:sy n="96" d="100"/>
        </p:scale>
        <p:origin x="2028" y="48"/>
      </p:cViewPr>
      <p:guideLst>
        <p:guide orient="horz" pos="2160"/>
        <p:guide pos="2880"/>
      </p:guideLst>
    </p:cSldViewPr>
  </p:slideViewPr>
  <p:outlineViewPr>
    <p:cViewPr>
      <p:scale>
        <a:sx n="33" d="100"/>
        <a:sy n="33" d="100"/>
      </p:scale>
      <p:origin x="0" y="-18440"/>
    </p:cViewPr>
  </p:outlineViewPr>
  <p:notesTextViewPr>
    <p:cViewPr>
      <p:scale>
        <a:sx n="100" d="100"/>
        <a:sy n="100" d="100"/>
      </p:scale>
      <p:origin x="0" y="0"/>
    </p:cViewPr>
  </p:notesTextViewPr>
  <p:sorterViewPr>
    <p:cViewPr>
      <p:scale>
        <a:sx n="100" d="100"/>
        <a:sy n="100" d="100"/>
      </p:scale>
      <p:origin x="0" y="4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08718-41FD-42B2-A1E0-5A1B107DE40B}" type="datetimeFigureOut">
              <a:rPr lang="en-US" smtClean="0"/>
              <a:pPr/>
              <a:t>10/29/2017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4E7F-74F9-4424-B466-94E6FC2777F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1</a:t>
            </a:fld>
            <a:endParaRPr lang="en-US" dirty="0"/>
          </a:p>
        </p:txBody>
      </p:sp>
    </p:spTree>
    <p:extLst>
      <p:ext uri="{BB962C8B-B14F-4D97-AF65-F5344CB8AC3E}">
        <p14:creationId xmlns:p14="http://schemas.microsoft.com/office/powerpoint/2010/main" val="365491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BF9B8C-CFB0-4FD7-BEC9-F08099BE9E5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11</a:t>
            </a:fld>
            <a:endParaRPr lang="en-US" dirty="0"/>
          </a:p>
        </p:txBody>
      </p:sp>
    </p:spTree>
    <p:extLst>
      <p:ext uri="{BB962C8B-B14F-4D97-AF65-F5344CB8AC3E}">
        <p14:creationId xmlns:p14="http://schemas.microsoft.com/office/powerpoint/2010/main" val="248598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12</a:t>
            </a:fld>
            <a:endParaRPr lang="en-US" dirty="0"/>
          </a:p>
        </p:txBody>
      </p:sp>
    </p:spTree>
    <p:extLst>
      <p:ext uri="{BB962C8B-B14F-4D97-AF65-F5344CB8AC3E}">
        <p14:creationId xmlns:p14="http://schemas.microsoft.com/office/powerpoint/2010/main" val="405269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C4D01-BD3B-4B35-8DEE-38DF3E8B33FA}" type="slidenum">
              <a:rPr lang="en-US"/>
              <a:pPr/>
              <a:t>2</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8326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BF9B8C-CFB0-4FD7-BEC9-F08099BE9E5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9635"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36C9B-A0C0-40F9-85CE-434D04D71AF7}" type="slidenum">
              <a:rPr lang="en-US"/>
              <a:pPr/>
              <a:t>33</a:t>
            </a:fld>
            <a:endParaRPr lang="en-US" dirty="0"/>
          </a:p>
        </p:txBody>
      </p:sp>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F42E2-957E-47B2-8AB9-8F17F7302F96}"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F42E2-957E-47B2-8AB9-8F17F7302F96}"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BF9B8C-CFB0-4FD7-BEC9-F08099BE9E5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BF9B8C-CFB0-4FD7-BEC9-F08099BE9E5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5230"/>
            <a:ext cx="8229600" cy="4525963"/>
          </a:xfrm>
        </p:spPr>
        <p:txBody>
          <a:bodyPr/>
          <a:lstStyle>
            <a:lvl1pPr>
              <a:buClr>
                <a:srgbClr val="D5622A"/>
              </a:buClr>
              <a:buFont typeface="Wingdings" pitchFamily="2" charset="2"/>
              <a:buChar char="§"/>
              <a:defRPr b="0">
                <a:solidFill>
                  <a:schemeClr val="tx1"/>
                </a:solidFill>
                <a:effectLst/>
              </a:defRPr>
            </a:lvl1pPr>
            <a:lvl2pPr>
              <a:spcBef>
                <a:spcPts val="600"/>
              </a:spcBef>
              <a:buClr>
                <a:srgbClr val="D5622A"/>
              </a:buClr>
              <a:defRPr sz="4000">
                <a:solidFill>
                  <a:schemeClr val="tx1"/>
                </a:solidFill>
                <a:effectLst/>
              </a:defRPr>
            </a:lvl2pPr>
            <a:lvl3pPr>
              <a:buClr>
                <a:srgbClr val="D5622A"/>
              </a:buCl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71568" y="65532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
        <p:nvSpPr>
          <p:cNvPr id="7" name="Footer Placeholder 4"/>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a:extLst>
              <a:ext uri="{FF2B5EF4-FFF2-40B4-BE49-F238E27FC236}">
                <a16:creationId xmlns:a16="http://schemas.microsoft.com/office/drawing/2014/main" id="{01CE43A3-AB8E-4ACC-8946-A454C67F60FD}"/>
              </a:ext>
            </a:extLst>
          </p:cNvPr>
          <p:cNvSpPr>
            <a:spLocks noGrp="1"/>
          </p:cNvSpPr>
          <p:nvPr>
            <p:ph type="body" sz="quarter" idx="13"/>
          </p:nvPr>
        </p:nvSpPr>
        <p:spPr>
          <a:xfrm>
            <a:off x="104775" y="228600"/>
            <a:ext cx="8963025" cy="1066800"/>
          </a:xfrm>
        </p:spPr>
        <p:txBody>
          <a:bodyPr/>
          <a:lstStyle>
            <a:lvl1pPr marL="0" indent="0" algn="ctr">
              <a:buNone/>
              <a:defRPr>
                <a:solidFill>
                  <a:schemeClr val="bg1"/>
                </a:solidFill>
                <a:effectLst/>
                <a:latin typeface="Impact" panose="020B0806030902050204" pitchFamily="34" charset="0"/>
              </a:defRPr>
            </a:lvl1pPr>
          </a:lstStyle>
          <a:p>
            <a:pPr lvl="0"/>
            <a:endParaRPr lang="en-US"/>
          </a:p>
        </p:txBody>
      </p:sp>
    </p:spTree>
    <p:extLst>
      <p:ext uri="{BB962C8B-B14F-4D97-AF65-F5344CB8AC3E}">
        <p14:creationId xmlns:p14="http://schemas.microsoft.com/office/powerpoint/2010/main" val="170168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extLst>
      <p:ext uri="{BB962C8B-B14F-4D97-AF65-F5344CB8AC3E}">
        <p14:creationId xmlns:p14="http://schemas.microsoft.com/office/powerpoint/2010/main" val="192565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lvl1pPr>
              <a:defRPr spc="200" baseline="0"/>
            </a:lvl1pPr>
          </a:lstStyle>
          <a:p>
            <a:r>
              <a:rPr lang="en-US" dirty="0"/>
              <a:t>Click to edit Master title style</a:t>
            </a:r>
          </a:p>
        </p:txBody>
      </p:sp>
      <p:sp>
        <p:nvSpPr>
          <p:cNvPr id="3" name="Content Placeholder 2"/>
          <p:cNvSpPr>
            <a:spLocks noGrp="1"/>
          </p:cNvSpPr>
          <p:nvPr>
            <p:ph idx="1"/>
          </p:nvPr>
        </p:nvSpPr>
        <p:spPr>
          <a:xfrm>
            <a:off x="457200" y="1755230"/>
            <a:ext cx="8229600" cy="4525963"/>
          </a:xfrm>
        </p:spPr>
        <p:txBody>
          <a:bodyPr/>
          <a:lstStyle>
            <a:lvl1pPr marL="454025" indent="-454025">
              <a:spcBef>
                <a:spcPts val="0"/>
              </a:spcBef>
              <a:buClr>
                <a:schemeClr val="accent6">
                  <a:lumMod val="75000"/>
                </a:schemeClr>
              </a:buClr>
              <a:buFont typeface="Wingdings" pitchFamily="2" charset="2"/>
              <a:buChar char="§"/>
              <a:defRPr b="0">
                <a:solidFill>
                  <a:schemeClr val="tx1"/>
                </a:solidFill>
                <a:effectLst/>
              </a:defRPr>
            </a:lvl1pPr>
            <a:lvl2pPr marL="915988" indent="-458788">
              <a:spcBef>
                <a:spcPts val="0"/>
              </a:spcBef>
              <a:buClr>
                <a:schemeClr val="accent6">
                  <a:lumMod val="75000"/>
                </a:schemeClr>
              </a:buClr>
              <a:defRPr sz="4000">
                <a:solidFill>
                  <a:schemeClr val="tx1"/>
                </a:solidFill>
                <a:effectLst/>
              </a:defRPr>
            </a:lvl2pPr>
            <a:lvl3pPr>
              <a:spcBef>
                <a:spcPts val="0"/>
              </a:spcBef>
              <a:buClr>
                <a:schemeClr val="accent6">
                  <a:lumMod val="75000"/>
                </a:schemeClr>
              </a:buCl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71568" y="65532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
        <p:nvSpPr>
          <p:cNvPr id="8" name="Footer Placeholder 4">
            <a:extLst>
              <a:ext uri="{FF2B5EF4-FFF2-40B4-BE49-F238E27FC236}">
                <a16:creationId xmlns:a16="http://schemas.microsoft.com/office/drawing/2014/main" id="{E4ADC909-E6DC-46B3-90DC-94497739BD92}"/>
              </a:ext>
            </a:extLst>
          </p:cNvPr>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A4">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600200"/>
          </a:xfrm>
          <a:prstGeom prst="rect">
            <a:avLst/>
          </a:prstGeom>
          <a:solidFill>
            <a:srgbClr val="8A7045"/>
          </a:solidFill>
          <a:ln w="19050">
            <a:solidFill>
              <a:srgbClr val="8A7045"/>
            </a:solid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097E-128F-4FE5-8D65-B30E2BEAC51B}" type="slidenum">
              <a:rPr lang="en-US" smtClean="0"/>
              <a:pPr/>
              <a:t>‹#›</a:t>
            </a:fld>
            <a:endParaRPr lang="en-US" dirty="0"/>
          </a:p>
        </p:txBody>
      </p:sp>
      <p:sp>
        <p:nvSpPr>
          <p:cNvPr id="7" name="Rectangle 6"/>
          <p:cNvSpPr/>
          <p:nvPr userDrawn="1"/>
        </p:nvSpPr>
        <p:spPr>
          <a:xfrm>
            <a:off x="0" y="6400800"/>
            <a:ext cx="9144000" cy="457200"/>
          </a:xfrm>
          <a:prstGeom prst="rect">
            <a:avLst/>
          </a:prstGeom>
          <a:solidFill>
            <a:srgbClr val="8A7045"/>
          </a:solidFill>
          <a:ln w="12700">
            <a:solidFill>
              <a:srgbClr val="8A70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ctr" defTabSz="914400" rtl="0" eaLnBrk="1" latinLnBrk="0" hangingPunct="1">
        <a:spcBef>
          <a:spcPct val="0"/>
        </a:spcBef>
        <a:buNone/>
        <a:defRPr sz="4800" kern="1200">
          <a:solidFill>
            <a:schemeClr val="bg1"/>
          </a:solidFill>
          <a:effectLst/>
          <a:latin typeface="Impact" pitchFamily="34" charset="0"/>
          <a:ea typeface="+mj-ea"/>
          <a:cs typeface="+mj-cs"/>
        </a:defRPr>
      </a:lvl1pPr>
    </p:titleStyle>
    <p:bodyStyle>
      <a:lvl1pPr marL="342900" indent="-342900" algn="l" defTabSz="914400" rtl="0" eaLnBrk="1" latinLnBrk="0" hangingPunct="1">
        <a:spcBef>
          <a:spcPts val="0"/>
        </a:spcBef>
        <a:buFont typeface="Arial" pitchFamily="34" charset="0"/>
        <a:buChar char="•"/>
        <a:defRPr sz="4800" kern="1200">
          <a:solidFill>
            <a:schemeClr val="bg1"/>
          </a:solidFill>
          <a:effectLst>
            <a:outerShdw blurRad="50800" dist="38100" dir="2700000" algn="tl" rotWithShape="0">
              <a:prstClr val="black">
                <a:alpha val="80000"/>
              </a:prstClr>
            </a:outerShdw>
          </a:effectLst>
          <a:latin typeface="+mn-lt"/>
          <a:ea typeface="+mn-ea"/>
          <a:cs typeface="+mn-cs"/>
        </a:defRPr>
      </a:lvl1pPr>
      <a:lvl2pPr marL="742950" indent="-285750" algn="l" defTabSz="914400" rtl="0" eaLnBrk="1" latinLnBrk="0" hangingPunct="1">
        <a:spcBef>
          <a:spcPts val="0"/>
        </a:spcBef>
        <a:buFont typeface="Arial" pitchFamily="34" charset="0"/>
        <a:buChar char="–"/>
        <a:defRPr sz="4400" kern="1200">
          <a:solidFill>
            <a:schemeClr val="bg1"/>
          </a:solidFill>
          <a:effectLst>
            <a:outerShdw blurRad="50800" dist="38100" dir="2700000" algn="tl" rotWithShape="0">
              <a:prstClr val="black">
                <a:alpha val="80000"/>
              </a:prstClr>
            </a:outerShdw>
          </a:effectLst>
          <a:latin typeface="+mn-lt"/>
          <a:ea typeface="+mn-ea"/>
          <a:cs typeface="+mn-cs"/>
        </a:defRPr>
      </a:lvl2pPr>
      <a:lvl3pPr marL="1143000" indent="-228600" algn="l" defTabSz="914400" rtl="0" eaLnBrk="1" latinLnBrk="0" hangingPunct="1">
        <a:spcBef>
          <a:spcPts val="0"/>
        </a:spcBef>
        <a:buFont typeface="Arial" pitchFamily="34" charset="0"/>
        <a:buChar char="•"/>
        <a:defRPr sz="4000" kern="1200">
          <a:solidFill>
            <a:schemeClr val="bg1"/>
          </a:solidFill>
          <a:effectLst>
            <a:outerShdw blurRad="50800" dist="38100" dir="2700000" algn="tl" rotWithShape="0">
              <a:prstClr val="black">
                <a:alpha val="80000"/>
              </a:prstClr>
            </a:outerShdw>
          </a:effectLst>
          <a:latin typeface="+mn-lt"/>
          <a:ea typeface="+mn-ea"/>
          <a:cs typeface="+mn-cs"/>
        </a:defRPr>
      </a:lvl3pPr>
      <a:lvl4pPr marL="16002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4pPr>
      <a:lvl5pPr marL="20574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3AABA-F1B5-4B95-84DB-C4EA7B73DD63}"/>
              </a:ext>
            </a:extLst>
          </p:cNvPr>
          <p:cNvSpPr>
            <a:spLocks noGrp="1"/>
          </p:cNvSpPr>
          <p:nvPr>
            <p:ph type="title" idx="4294967295"/>
          </p:nvPr>
        </p:nvSpPr>
        <p:spPr>
          <a:xfrm>
            <a:off x="0" y="533400"/>
            <a:ext cx="9144000" cy="1600200"/>
          </a:xfrm>
        </p:spPr>
        <p:txBody>
          <a:bodyPr>
            <a:normAutofit/>
          </a:bodyPr>
          <a:lstStyle/>
          <a:p>
            <a:r>
              <a:rPr lang="en-US" sz="1200" dirty="0">
                <a:latin typeface="Calibri" panose="020F0502020204030204" pitchFamily="34" charset="0"/>
                <a:cs typeface="Calibri" panose="020F0502020204030204" pitchFamily="34" charset="0"/>
              </a:rPr>
              <a:t>Business</a:t>
            </a:r>
            <a:r>
              <a:rPr lang="en-US" sz="1200" baseline="0" dirty="0">
                <a:latin typeface="Calibri" panose="020F0502020204030204" pitchFamily="34" charset="0"/>
                <a:cs typeface="Calibri" panose="020F0502020204030204" pitchFamily="34" charset="0"/>
              </a:rPr>
              <a:t> Law</a:t>
            </a:r>
            <a:br>
              <a:rPr lang="en-US" sz="1200" baseline="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Text &amp; Exercises</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Ninth Edition</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Roger LeRoy Miller</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William Eric Hollowell</a:t>
            </a:r>
          </a:p>
        </p:txBody>
      </p:sp>
      <p:pic>
        <p:nvPicPr>
          <p:cNvPr id="4" name="Picture 3" descr="This is the cover image for Business Law Text &amp; Exercises, Ninth Edition. Men and women in business suits are pictured walking in front of a cityscape." title="Cover Image">
            <a:extLst>
              <a:ext uri="{FF2B5EF4-FFF2-40B4-BE49-F238E27FC236}">
                <a16:creationId xmlns:a16="http://schemas.microsoft.com/office/drawing/2014/main" id="{DB3A8E3E-B757-4FAC-A228-6B19335B2BC9}"/>
              </a:ext>
            </a:extLst>
          </p:cNvPr>
          <p:cNvPicPr>
            <a:picLocks noChangeAspect="1"/>
          </p:cNvPicPr>
          <p:nvPr/>
        </p:nvPicPr>
        <p:blipFill>
          <a:blip r:embed="rId3"/>
          <a:stretch>
            <a:fillRect/>
          </a:stretch>
        </p:blipFill>
        <p:spPr>
          <a:xfrm>
            <a:off x="0" y="0"/>
            <a:ext cx="9148384" cy="5407306"/>
          </a:xfrm>
          <a:prstGeom prst="rect">
            <a:avLst/>
          </a:prstGeom>
        </p:spPr>
      </p:pic>
      <p:sp>
        <p:nvSpPr>
          <p:cNvPr id="3" name="Subtitle 2"/>
          <p:cNvSpPr>
            <a:spLocks noGrp="1"/>
          </p:cNvSpPr>
          <p:nvPr>
            <p:ph type="subTitle" idx="1"/>
          </p:nvPr>
        </p:nvSpPr>
        <p:spPr>
          <a:xfrm>
            <a:off x="0" y="5407306"/>
            <a:ext cx="9144000" cy="1450694"/>
          </a:xfrm>
          <a:solidFill>
            <a:srgbClr val="8A7045"/>
          </a:solidFill>
          <a:ln w="38100">
            <a:solidFill>
              <a:srgbClr val="8A7045"/>
            </a:solidFill>
          </a:ln>
          <a:effectLst/>
        </p:spPr>
        <p:txBody>
          <a:bodyPr anchor="ctr" anchorCtr="0">
            <a:noAutofit/>
          </a:bodyPr>
          <a:lstStyle/>
          <a:p>
            <a:pPr>
              <a:spcBef>
                <a:spcPts val="0"/>
              </a:spcBef>
            </a:pPr>
            <a:r>
              <a:rPr lang="en-US" cap="small" dirty="0">
                <a:solidFill>
                  <a:schemeClr val="bg1"/>
                </a:solidFill>
                <a:effectLst>
                  <a:outerShdw blurRad="50800" dist="63500" dir="2700000" algn="tl" rotWithShape="0">
                    <a:srgbClr val="000000"/>
                  </a:outerShdw>
                </a:effectLst>
                <a:latin typeface="Impact" pitchFamily="34" charset="0"/>
              </a:rPr>
              <a:t>Chapter 22    The Essentials of Negotiability</a:t>
            </a:r>
          </a:p>
        </p:txBody>
      </p:sp>
    </p:spTree>
    <p:extLst>
      <p:ext uri="{BB962C8B-B14F-4D97-AF65-F5344CB8AC3E}">
        <p14:creationId xmlns:p14="http://schemas.microsoft.com/office/powerpoint/2010/main" val="34617349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ln/>
        </p:spPr>
        <p:txBody>
          <a:bodyPr/>
          <a:lstStyle/>
          <a:p>
            <a:r>
              <a:rPr lang="en-US" dirty="0"/>
              <a:t>Promissory Note</a:t>
            </a:r>
          </a:p>
        </p:txBody>
      </p:sp>
      <p:pic>
        <p:nvPicPr>
          <p:cNvPr id="3" name="Picture 2" descr="This image displays a typical promissory note. &#10;Typed vertically in the left column □ SECURITIES, □ INSURANCE, □ SAVINGS, □ OTHER, □ SEC. AGREEMENT; 1. INV. &amp; ACCTS., 2. CONSUMER GOODS, 3. EQUIP. The body of the note contains fields that have been completed.  $3,000.00 (completed field); Whitacre, Minnesota; April 30, 2020 (completed field) Due 6/29/20 (completed field) On or before sixty days (completed field) after date.&#10;For value received, the undersigned jointly and severally promise to pay to the order of THE FIRST NATIONAL BANK OF WHITEACRE (A label outside of the note labels this as the Payee.); at its office in Whiteacre, Minnesota, $ Three thousand (completed field) dollars with interest thereon from date hereof at the rate of -6- (completed field) percent per annum (computed on the basis of actual days and a year of 360 days) indicated in No. 7 (completed field) below.&#10;[7] INTEREST IS PAYABLE AT MATURITY&#10;[8] INTEREST IS PAID TO MATURITY&#10;[9] INTEREST IS PAYABLE TO ___BEGINNING ON ___ 20___&#10;The signatures of the Co-makers appear at the bottom: Laurence E. Roberts and Margaret P. Roberts&#10;Pre-printed in the upper right corner: NO.; OFFICER; BY; ACCRUAL; □ NEW, □ REN’L, □ SECURED ___, □ UNSECURED. The field for OFFICER has been completed with Clark.&#10;" title="Exhibit 22.2 A Typical Promissory Note">
            <a:extLst>
              <a:ext uri="{FF2B5EF4-FFF2-40B4-BE49-F238E27FC236}">
                <a16:creationId xmlns:a16="http://schemas.microsoft.com/office/drawing/2014/main" id="{FEF16F3E-A828-49C7-ACF0-9FC83371F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8812939" cy="4191000"/>
          </a:xfrm>
          <a:prstGeom prst="rect">
            <a:avLst/>
          </a:prstGeom>
        </p:spPr>
      </p:pic>
      <p:sp>
        <p:nvSpPr>
          <p:cNvPr id="7" name="Slide Number Placeholder 6"/>
          <p:cNvSpPr>
            <a:spLocks noGrp="1"/>
          </p:cNvSpPr>
          <p:nvPr>
            <p:ph type="sldNum" sz="quarter" idx="12"/>
          </p:nvPr>
        </p:nvSpPr>
        <p:spPr/>
        <p:txBody>
          <a:bodyPr/>
          <a:lstStyle/>
          <a:p>
            <a:fld id="{0A8C097E-128F-4FE5-8D65-B30E2BEAC51B}"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pc="0" dirty="0">
                <a:solidFill>
                  <a:srgbClr val="8A7045"/>
                </a:solidFill>
              </a:rPr>
              <a:t>LO1  </a:t>
            </a:r>
            <a:r>
              <a:rPr lang="en-US" spc="0" dirty="0">
                <a:solidFill>
                  <a:prstClr val="white"/>
                </a:solidFill>
              </a:rPr>
              <a:t>Types of Instruments </a:t>
            </a:r>
            <a:r>
              <a:rPr lang="en-US" sz="4000" b="1" spc="0" dirty="0">
                <a:solidFill>
                  <a:prstClr val="white"/>
                </a:solidFill>
                <a:latin typeface="Calibri"/>
              </a:rPr>
              <a:t>(5)</a:t>
            </a:r>
            <a:endParaRPr lang="en-US" dirty="0"/>
          </a:p>
        </p:txBody>
      </p:sp>
      <p:sp>
        <p:nvSpPr>
          <p:cNvPr id="6" name="AutoShape 6">
            <a:extLst>
              <a:ext uri="{FF2B5EF4-FFF2-40B4-BE49-F238E27FC236}">
                <a16:creationId xmlns:a16="http://schemas.microsoft.com/office/drawing/2014/main" id="{F01AD79A-C794-4EC1-97B3-BFC2A578B44E}"/>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3" name="Content Placeholder 2"/>
          <p:cNvSpPr>
            <a:spLocks noGrp="1"/>
          </p:cNvSpPr>
          <p:nvPr>
            <p:ph idx="1"/>
          </p:nvPr>
        </p:nvSpPr>
        <p:spPr>
          <a:xfrm>
            <a:off x="457200" y="1755230"/>
            <a:ext cx="8458200" cy="5102770"/>
          </a:xfrm>
        </p:spPr>
        <p:txBody>
          <a:bodyPr>
            <a:normAutofit/>
          </a:bodyPr>
          <a:lstStyle/>
          <a:p>
            <a:r>
              <a:rPr lang="en-US" sz="4400" dirty="0"/>
              <a:t>Promises to Pay—Certificates of Deposit.</a:t>
            </a:r>
          </a:p>
          <a:p>
            <a:pPr lvl="1"/>
            <a:r>
              <a:rPr lang="en-US" dirty="0"/>
              <a:t>Certificate of deposit (CD): bank note in which a bank acknowledges a receipt of money from a party and promises to repay it. </a:t>
            </a:r>
          </a:p>
        </p:txBody>
      </p:sp>
      <p:sp>
        <p:nvSpPr>
          <p:cNvPr id="5" name="Slide Number Placeholder 4"/>
          <p:cNvSpPr>
            <a:spLocks noGrp="1"/>
          </p:cNvSpPr>
          <p:nvPr>
            <p:ph type="sldNum" sz="quarter" idx="12"/>
          </p:nvPr>
        </p:nvSpPr>
        <p:spPr/>
        <p:txBody>
          <a:bodyPr/>
          <a:lstStyle/>
          <a:p>
            <a:fld id="{0A8C097E-128F-4FE5-8D65-B30E2BEAC51B}" type="slidenum">
              <a:rPr lang="en-US" smtClean="0"/>
              <a:pPr/>
              <a:t>11</a:t>
            </a:fld>
            <a:endParaRPr lang="en-US" dirty="0"/>
          </a:p>
        </p:txBody>
      </p:sp>
    </p:spTree>
    <p:extLst>
      <p:ext uri="{BB962C8B-B14F-4D97-AF65-F5344CB8AC3E}">
        <p14:creationId xmlns:p14="http://schemas.microsoft.com/office/powerpoint/2010/main" val="23684239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pc="0" dirty="0">
                <a:solidFill>
                  <a:srgbClr val="8A7045"/>
                </a:solidFill>
              </a:rPr>
              <a:t>LO1  </a:t>
            </a:r>
            <a:r>
              <a:rPr lang="en-US" spc="0" dirty="0">
                <a:solidFill>
                  <a:prstClr val="white"/>
                </a:solidFill>
              </a:rPr>
              <a:t>Types of Instruments </a:t>
            </a:r>
            <a:r>
              <a:rPr lang="en-US" sz="4000" b="1" spc="0" dirty="0">
                <a:solidFill>
                  <a:prstClr val="white"/>
                </a:solidFill>
                <a:latin typeface="Calibri"/>
              </a:rPr>
              <a:t>(6)</a:t>
            </a:r>
            <a:endParaRPr lang="en-US" dirty="0"/>
          </a:p>
        </p:txBody>
      </p:sp>
      <p:sp>
        <p:nvSpPr>
          <p:cNvPr id="6" name="AutoShape 6">
            <a:extLst>
              <a:ext uri="{FF2B5EF4-FFF2-40B4-BE49-F238E27FC236}">
                <a16:creationId xmlns:a16="http://schemas.microsoft.com/office/drawing/2014/main" id="{2943077A-3F8F-4CAF-9591-A4787C4D6A6B}"/>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pic>
        <p:nvPicPr>
          <p:cNvPr id="11" name="Content Placeholder 10" descr="This table summarizes the types of negotiable instruments.&#10;There are two main categories under Instruments: ORDERS TO PAY and PROMISES TO PAY.&#10;ORDERS TO PAY. &#10;Draft. Characteristics: An order by one person to another person or to bearer. Parties: Drawer—The person who signs or makes the order to pay.&#10;Check. Characteristics: A draft drawn on a bank and payable on demand. (With certain types of checks, such as cashier’s checks, the bank is both the drawer and the drawee.) Parties: Drawee—The person to whom the order to pay is made. Payee—The person to whom payment is ordered. &#10;PROMISES TO PAY.&#10;Promissory note. Characteristics: A promise by one party to pay funds to another party or to bearer. Parties: Maker—The person who promises to pay.&#10;Certificate of deposit. Characteristics: A note issued by a bank acknowledging a deposit of funds made payable to the holder of the note. Payee—The person to whom the promise is made.&#10;" title="Exhibit 22.3 Basic Types of Negotiable Instruments">
            <a:extLst>
              <a:ext uri="{FF2B5EF4-FFF2-40B4-BE49-F238E27FC236}">
                <a16:creationId xmlns:a16="http://schemas.microsoft.com/office/drawing/2014/main" id="{41993B5E-4875-40CC-AC0C-A2A3A2B04B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953800"/>
            <a:ext cx="8692886" cy="3837400"/>
          </a:xfrm>
        </p:spPr>
      </p:pic>
      <p:sp>
        <p:nvSpPr>
          <p:cNvPr id="5" name="Slide Number Placeholder 4"/>
          <p:cNvSpPr>
            <a:spLocks noGrp="1"/>
          </p:cNvSpPr>
          <p:nvPr>
            <p:ph type="sldNum" sz="quarter" idx="12"/>
          </p:nvPr>
        </p:nvSpPr>
        <p:spPr/>
        <p:txBody>
          <a:bodyPr/>
          <a:lstStyle/>
          <a:p>
            <a:fld id="{0A8C097E-128F-4FE5-8D65-B30E2BEAC51B}" type="slidenum">
              <a:rPr lang="en-US" smtClean="0"/>
              <a:pPr/>
              <a:t>12</a:t>
            </a:fld>
            <a:endParaRPr lang="en-US" dirty="0"/>
          </a:p>
        </p:txBody>
      </p:sp>
    </p:spTree>
    <p:extLst>
      <p:ext uri="{BB962C8B-B14F-4D97-AF65-F5344CB8AC3E}">
        <p14:creationId xmlns:p14="http://schemas.microsoft.com/office/powerpoint/2010/main" val="2570053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pPr>
              <a:lnSpc>
                <a:spcPct val="80000"/>
              </a:lnSpc>
            </a:pPr>
            <a:r>
              <a:rPr lang="en-US" sz="200" dirty="0">
                <a:solidFill>
                  <a:srgbClr val="8A7045"/>
                </a:solidFill>
              </a:rPr>
              <a:t>LO2 </a:t>
            </a:r>
            <a:r>
              <a:rPr lang="en-US" dirty="0"/>
              <a:t>What is a </a:t>
            </a:r>
            <a:br>
              <a:rPr lang="en-US" dirty="0"/>
            </a:br>
            <a:r>
              <a:rPr lang="en-US" dirty="0"/>
              <a:t>     Negotiable Instrument?</a:t>
            </a:r>
            <a:r>
              <a:rPr lang="en-US" sz="4000" b="1" spc="0" dirty="0">
                <a:solidFill>
                  <a:prstClr val="white"/>
                </a:solidFill>
                <a:latin typeface="Calibri"/>
              </a:rPr>
              <a:t> (1)</a:t>
            </a:r>
            <a:endParaRPr lang="en-US" dirty="0"/>
          </a:p>
        </p:txBody>
      </p:sp>
      <p:sp>
        <p:nvSpPr>
          <p:cNvPr id="6" name="AutoShape 6">
            <a:extLst>
              <a:ext uri="{FF2B5EF4-FFF2-40B4-BE49-F238E27FC236}">
                <a16:creationId xmlns:a16="http://schemas.microsoft.com/office/drawing/2014/main" id="{3698A88E-915B-4129-88A6-82C31DE4BE13}"/>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sp>
        <p:nvSpPr>
          <p:cNvPr id="7" name="Content Placeholder 6"/>
          <p:cNvSpPr>
            <a:spLocks noGrp="1"/>
          </p:cNvSpPr>
          <p:nvPr>
            <p:ph idx="1"/>
          </p:nvPr>
        </p:nvSpPr>
        <p:spPr>
          <a:xfrm>
            <a:off x="457200" y="1755230"/>
            <a:ext cx="8382000" cy="5102770"/>
          </a:xfrm>
        </p:spPr>
        <p:txBody>
          <a:bodyPr>
            <a:normAutofit/>
          </a:bodyPr>
          <a:lstStyle/>
          <a:p>
            <a:pPr marL="742950" indent="-742950">
              <a:lnSpc>
                <a:spcPct val="110000"/>
              </a:lnSpc>
              <a:buFont typeface="+mj-lt"/>
              <a:buAutoNum type="arabicPeriod"/>
            </a:pPr>
            <a:r>
              <a:rPr lang="en-US" sz="4400" dirty="0"/>
              <a:t>Writing signed by maker or drawer.</a:t>
            </a:r>
          </a:p>
          <a:p>
            <a:pPr marL="742950" indent="-742950">
              <a:lnSpc>
                <a:spcPct val="110000"/>
              </a:lnSpc>
              <a:buFont typeface="+mj-lt"/>
              <a:buAutoNum type="arabicPeriod"/>
            </a:pPr>
            <a:r>
              <a:rPr lang="en-US" sz="4400" dirty="0"/>
              <a:t>Unconditional promise or order to pay.</a:t>
            </a:r>
          </a:p>
          <a:p>
            <a:pPr marL="742950" indent="-742950">
              <a:lnSpc>
                <a:spcPct val="110000"/>
              </a:lnSpc>
              <a:buFont typeface="+mj-lt"/>
              <a:buAutoNum type="arabicPeriod"/>
            </a:pPr>
            <a:r>
              <a:rPr lang="en-US" sz="4400" dirty="0"/>
              <a:t>A fixed amount of money.</a:t>
            </a:r>
          </a:p>
        </p:txBody>
      </p:sp>
      <p:sp>
        <p:nvSpPr>
          <p:cNvPr id="8" name="Slide Number Placeholder 7"/>
          <p:cNvSpPr>
            <a:spLocks noGrp="1"/>
          </p:cNvSpPr>
          <p:nvPr>
            <p:ph type="sldNum" sz="quarter" idx="12"/>
          </p:nvPr>
        </p:nvSpPr>
        <p:spPr/>
        <p:txBody>
          <a:bodyPr/>
          <a:lstStyle/>
          <a:p>
            <a:fld id="{0A8C097E-128F-4FE5-8D65-B30E2BEAC51B}" type="slidenum">
              <a:rPr lang="en-US" smtClean="0"/>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pPr>
              <a:lnSpc>
                <a:spcPct val="80000"/>
              </a:lnSpc>
            </a:pPr>
            <a:r>
              <a:rPr lang="en-US" sz="200" dirty="0">
                <a:solidFill>
                  <a:srgbClr val="8A7045"/>
                </a:solidFill>
              </a:rPr>
              <a:t>LO2 </a:t>
            </a:r>
            <a:r>
              <a:rPr lang="en-US" dirty="0">
                <a:solidFill>
                  <a:prstClr val="white"/>
                </a:solidFill>
              </a:rPr>
              <a:t>What is a </a:t>
            </a:r>
            <a:br>
              <a:rPr lang="en-US" dirty="0">
                <a:solidFill>
                  <a:prstClr val="white"/>
                </a:solidFill>
              </a:rPr>
            </a:br>
            <a:r>
              <a:rPr lang="en-US" dirty="0">
                <a:solidFill>
                  <a:prstClr val="white"/>
                </a:solidFill>
              </a:rPr>
              <a:t>     Negotiable Instrument?</a:t>
            </a:r>
            <a:r>
              <a:rPr lang="en-US" sz="4000" b="1" spc="0" dirty="0">
                <a:solidFill>
                  <a:prstClr val="white"/>
                </a:solidFill>
                <a:latin typeface="Calibri"/>
              </a:rPr>
              <a:t> (2)</a:t>
            </a:r>
            <a:endParaRPr lang="en-US" dirty="0"/>
          </a:p>
        </p:txBody>
      </p:sp>
      <p:sp>
        <p:nvSpPr>
          <p:cNvPr id="6" name="AutoShape 6">
            <a:extLst>
              <a:ext uri="{FF2B5EF4-FFF2-40B4-BE49-F238E27FC236}">
                <a16:creationId xmlns:a16="http://schemas.microsoft.com/office/drawing/2014/main" id="{D340B18B-9F73-4462-82BC-8D262717158C}"/>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sp>
        <p:nvSpPr>
          <p:cNvPr id="7" name="Content Placeholder 6"/>
          <p:cNvSpPr>
            <a:spLocks noGrp="1"/>
          </p:cNvSpPr>
          <p:nvPr>
            <p:ph idx="1"/>
          </p:nvPr>
        </p:nvSpPr>
        <p:spPr>
          <a:xfrm>
            <a:off x="457200" y="1755230"/>
            <a:ext cx="8153400" cy="4645570"/>
          </a:xfrm>
        </p:spPr>
        <p:txBody>
          <a:bodyPr>
            <a:normAutofit/>
          </a:bodyPr>
          <a:lstStyle/>
          <a:p>
            <a:pPr marL="742950" indent="-742950">
              <a:lnSpc>
                <a:spcPct val="110000"/>
              </a:lnSpc>
              <a:buFont typeface="+mj-lt"/>
              <a:buAutoNum type="arabicPeriod" startAt="4"/>
            </a:pPr>
            <a:r>
              <a:rPr lang="en-US" sz="4300" dirty="0"/>
              <a:t>Payable on demand or at a definite time.</a:t>
            </a:r>
          </a:p>
          <a:p>
            <a:pPr marL="742950" indent="-742950">
              <a:lnSpc>
                <a:spcPct val="110000"/>
              </a:lnSpc>
              <a:buFont typeface="+mj-lt"/>
              <a:buAutoNum type="arabicPeriod" startAt="4"/>
            </a:pPr>
            <a:r>
              <a:rPr lang="en-US" sz="4300" dirty="0"/>
              <a:t>Payable to order or bearer. </a:t>
            </a:r>
            <a:endParaRPr lang="en-US" dirty="0"/>
          </a:p>
        </p:txBody>
      </p:sp>
      <p:sp>
        <p:nvSpPr>
          <p:cNvPr id="5" name="Slide Number Placeholder 4"/>
          <p:cNvSpPr>
            <a:spLocks noGrp="1"/>
          </p:cNvSpPr>
          <p:nvPr>
            <p:ph type="sldNum" sz="quarter" idx="12"/>
          </p:nvPr>
        </p:nvSpPr>
        <p:spPr/>
        <p:txBody>
          <a:bodyPr/>
          <a:lstStyle/>
          <a:p>
            <a:fld id="{0A8C097E-128F-4FE5-8D65-B30E2BEAC51B}" type="slidenum">
              <a:rPr lang="en-US" smtClean="0"/>
              <a:pPr/>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Written Form</a:t>
            </a:r>
          </a:p>
        </p:txBody>
      </p:sp>
      <p:sp>
        <p:nvSpPr>
          <p:cNvPr id="7" name="Content Placeholder 6"/>
          <p:cNvSpPr>
            <a:spLocks noGrp="1"/>
          </p:cNvSpPr>
          <p:nvPr>
            <p:ph idx="1"/>
          </p:nvPr>
        </p:nvSpPr>
        <p:spPr>
          <a:xfrm>
            <a:off x="457200" y="1755230"/>
            <a:ext cx="8153400" cy="4645570"/>
          </a:xfrm>
        </p:spPr>
        <p:txBody>
          <a:bodyPr>
            <a:normAutofit/>
          </a:bodyPr>
          <a:lstStyle/>
          <a:p>
            <a:r>
              <a:rPr lang="en-US" sz="4400" dirty="0"/>
              <a:t>Negotiable instruments must be in written form; with certain practical limitations.</a:t>
            </a:r>
          </a:p>
          <a:p>
            <a:pPr lvl="1"/>
            <a:r>
              <a:rPr lang="en-US" dirty="0"/>
              <a:t>Permanence.</a:t>
            </a:r>
          </a:p>
          <a:p>
            <a:pPr lvl="1"/>
            <a:r>
              <a:rPr lang="en-US" dirty="0"/>
              <a:t>Portability.</a:t>
            </a:r>
          </a:p>
        </p:txBody>
      </p:sp>
      <p:sp>
        <p:nvSpPr>
          <p:cNvPr id="5" name="Slide Number Placeholder 4"/>
          <p:cNvSpPr>
            <a:spLocks noGrp="1"/>
          </p:cNvSpPr>
          <p:nvPr>
            <p:ph type="sldNum" sz="quarter" idx="12"/>
          </p:nvPr>
        </p:nvSpPr>
        <p:spPr/>
        <p:txBody>
          <a:bodyPr/>
          <a:lstStyle/>
          <a:p>
            <a:fld id="{0A8C097E-128F-4FE5-8D65-B30E2BEAC51B}"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Signatures</a:t>
            </a:r>
          </a:p>
        </p:txBody>
      </p:sp>
      <p:sp>
        <p:nvSpPr>
          <p:cNvPr id="7" name="Content Placeholder 6"/>
          <p:cNvSpPr>
            <a:spLocks noGrp="1"/>
          </p:cNvSpPr>
          <p:nvPr>
            <p:ph idx="1"/>
          </p:nvPr>
        </p:nvSpPr>
        <p:spPr>
          <a:xfrm>
            <a:off x="457200" y="1755230"/>
            <a:ext cx="8458200" cy="4645570"/>
          </a:xfrm>
        </p:spPr>
        <p:txBody>
          <a:bodyPr>
            <a:normAutofit/>
          </a:bodyPr>
          <a:lstStyle/>
          <a:p>
            <a:r>
              <a:rPr lang="en-US" sz="4400" dirty="0"/>
              <a:t>The name or mark of a person, written by that person or at his or her direction. In commercial law, any name, word, or mark used with the intention to authenticate a writing constitutes a signature.</a:t>
            </a:r>
            <a:endParaRPr lang="en-US" dirty="0"/>
          </a:p>
        </p:txBody>
      </p:sp>
      <p:sp>
        <p:nvSpPr>
          <p:cNvPr id="5" name="Slide Number Placeholder 4"/>
          <p:cNvSpPr>
            <a:spLocks noGrp="1"/>
          </p:cNvSpPr>
          <p:nvPr>
            <p:ph type="sldNum" sz="quarter" idx="12"/>
          </p:nvPr>
        </p:nvSpPr>
        <p:spPr/>
        <p:txBody>
          <a:bodyPr/>
          <a:lstStyle/>
          <a:p>
            <a:fld id="{0A8C097E-128F-4FE5-8D65-B30E2BEAC51B}" type="slidenum">
              <a:rPr lang="en-US" smtClean="0"/>
              <a:pPr/>
              <a:t>16</a:t>
            </a:fld>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normAutofit/>
          </a:bodyPr>
          <a:lstStyle/>
          <a:p>
            <a:r>
              <a:rPr lang="en-US" sz="4000" dirty="0"/>
              <a:t>Negotiable Instrument: Unconditional Promise or Order to Pay </a:t>
            </a:r>
            <a:r>
              <a:rPr lang="en-US" sz="4000" b="1" dirty="0">
                <a:solidFill>
                  <a:prstClr val="white"/>
                </a:solidFill>
                <a:latin typeface="Calibri"/>
              </a:rPr>
              <a:t>(1)</a:t>
            </a:r>
            <a:endParaRPr lang="en-US" sz="4000" dirty="0"/>
          </a:p>
        </p:txBody>
      </p:sp>
      <p:sp>
        <p:nvSpPr>
          <p:cNvPr id="7" name="Content Placeholder 6"/>
          <p:cNvSpPr>
            <a:spLocks noGrp="1"/>
          </p:cNvSpPr>
          <p:nvPr>
            <p:ph idx="1"/>
          </p:nvPr>
        </p:nvSpPr>
        <p:spPr>
          <a:xfrm>
            <a:off x="457200" y="1755230"/>
            <a:ext cx="8382000" cy="5102770"/>
          </a:xfrm>
        </p:spPr>
        <p:txBody>
          <a:bodyPr>
            <a:normAutofit/>
          </a:bodyPr>
          <a:lstStyle/>
          <a:p>
            <a:r>
              <a:rPr lang="en-US" sz="4400" dirty="0"/>
              <a:t>For an instrument to be negotiable, it must contain an unconditional or promise to pay. </a:t>
            </a:r>
          </a:p>
          <a:p>
            <a:pPr lvl="1"/>
            <a:r>
              <a:rPr lang="en-US" dirty="0"/>
              <a:t>A mere acknowledgment of the debt is not sufficient, because the promise must</a:t>
            </a:r>
            <a:r>
              <a:rPr lang="en-US" i="1" dirty="0"/>
              <a:t> </a:t>
            </a:r>
            <a:r>
              <a:rPr lang="en-US" dirty="0"/>
              <a:t>be an affirmative, written undertaking.</a:t>
            </a:r>
          </a:p>
        </p:txBody>
      </p:sp>
      <p:sp>
        <p:nvSpPr>
          <p:cNvPr id="5" name="Slide Number Placeholder 4"/>
          <p:cNvSpPr>
            <a:spLocks noGrp="1"/>
          </p:cNvSpPr>
          <p:nvPr>
            <p:ph type="sldNum" sz="quarter" idx="12"/>
          </p:nvPr>
        </p:nvSpPr>
        <p:spPr/>
        <p:txBody>
          <a:bodyPr/>
          <a:lstStyle/>
          <a:p>
            <a:fld id="{0A8C097E-128F-4FE5-8D65-B30E2BEAC51B}"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sz="4000" dirty="0">
                <a:solidFill>
                  <a:prstClr val="white"/>
                </a:solidFill>
              </a:rPr>
              <a:t>Negotiable Instrument: Unconditional Promise or Order to Pay</a:t>
            </a:r>
            <a:r>
              <a:rPr lang="en-US" sz="4000" b="1" dirty="0">
                <a:solidFill>
                  <a:prstClr val="white"/>
                </a:solidFill>
                <a:latin typeface="Calibri"/>
              </a:rPr>
              <a:t> (2)</a:t>
            </a:r>
            <a:endParaRPr lang="en-US" dirty="0"/>
          </a:p>
        </p:txBody>
      </p:sp>
      <p:sp>
        <p:nvSpPr>
          <p:cNvPr id="7" name="Content Placeholder 6"/>
          <p:cNvSpPr>
            <a:spLocks noGrp="1"/>
          </p:cNvSpPr>
          <p:nvPr>
            <p:ph idx="1"/>
          </p:nvPr>
        </p:nvSpPr>
        <p:spPr>
          <a:xfrm>
            <a:off x="457200" y="1755230"/>
            <a:ext cx="8382000" cy="5102770"/>
          </a:xfrm>
        </p:spPr>
        <p:txBody>
          <a:bodyPr>
            <a:normAutofit/>
          </a:bodyPr>
          <a:lstStyle/>
          <a:p>
            <a:r>
              <a:rPr lang="en-US" sz="4400" dirty="0"/>
              <a:t>Promise or Order.</a:t>
            </a:r>
          </a:p>
          <a:p>
            <a:pPr lvl="1"/>
            <a:r>
              <a:rPr lang="en-US" dirty="0"/>
              <a:t>The traditional I.O.U. (“I.O.U. $10 [Signed] Bobby”) might logically imply a promise. It is not a negotiable instrument, however, because it does not contain an express promise to repay the debt.</a:t>
            </a:r>
          </a:p>
        </p:txBody>
      </p:sp>
      <p:sp>
        <p:nvSpPr>
          <p:cNvPr id="4" name="Slide Number Placeholder 3"/>
          <p:cNvSpPr>
            <a:spLocks noGrp="1"/>
          </p:cNvSpPr>
          <p:nvPr>
            <p:ph type="sldNum" sz="quarter" idx="12"/>
          </p:nvPr>
        </p:nvSpPr>
        <p:spPr/>
        <p:txBody>
          <a:bodyPr/>
          <a:lstStyle/>
          <a:p>
            <a:fld id="{0A8C097E-128F-4FE5-8D65-B30E2BEAC51B}" type="slidenum">
              <a:rPr lang="en-US" smtClean="0"/>
              <a:pPr/>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sz="4000" dirty="0">
                <a:solidFill>
                  <a:prstClr val="white"/>
                </a:solidFill>
              </a:rPr>
              <a:t>Negotiable Instrument: Unconditional Promise or Order to Pay</a:t>
            </a:r>
            <a:r>
              <a:rPr lang="en-US" sz="4000" b="1" dirty="0">
                <a:solidFill>
                  <a:prstClr val="white"/>
                </a:solidFill>
                <a:latin typeface="Calibri"/>
              </a:rPr>
              <a:t> (3)</a:t>
            </a:r>
            <a:endParaRPr lang="en-US" dirty="0"/>
          </a:p>
        </p:txBody>
      </p:sp>
      <p:sp>
        <p:nvSpPr>
          <p:cNvPr id="7" name="Content Placeholder 6"/>
          <p:cNvSpPr>
            <a:spLocks noGrp="1"/>
          </p:cNvSpPr>
          <p:nvPr>
            <p:ph idx="1"/>
          </p:nvPr>
        </p:nvSpPr>
        <p:spPr>
          <a:xfrm>
            <a:off x="457200" y="1755230"/>
            <a:ext cx="8686800" cy="5102770"/>
          </a:xfrm>
        </p:spPr>
        <p:txBody>
          <a:bodyPr>
            <a:normAutofit/>
          </a:bodyPr>
          <a:lstStyle/>
          <a:p>
            <a:r>
              <a:rPr lang="en-US" sz="4400" dirty="0"/>
              <a:t>Unconditionality of a Promise or Order.</a:t>
            </a:r>
          </a:p>
          <a:p>
            <a:pPr lvl="1"/>
            <a:r>
              <a:rPr lang="en-US" dirty="0"/>
              <a:t>A negotiable instrument’s utility as a substitute for money or as a credit device would be dramatically reduced if it had conditional promises attached to it. </a:t>
            </a:r>
            <a:r>
              <a:rPr lang="en-US" dirty="0">
                <a:sym typeface="Wingdings" pitchFamily="2" charset="2"/>
              </a:rPr>
              <a:t></a:t>
            </a:r>
            <a:endParaRPr lang="en-US" dirty="0"/>
          </a:p>
        </p:txBody>
      </p:sp>
      <p:sp>
        <p:nvSpPr>
          <p:cNvPr id="4" name="Slide Number Placeholder 3"/>
          <p:cNvSpPr>
            <a:spLocks noGrp="1"/>
          </p:cNvSpPr>
          <p:nvPr>
            <p:ph type="sldNum" sz="quarter" idx="12"/>
          </p:nvPr>
        </p:nvSpPr>
        <p:spPr/>
        <p:txBody>
          <a:bodyPr/>
          <a:lstStyle/>
          <a:p>
            <a:fld id="{0A8C097E-128F-4FE5-8D65-B30E2BEAC51B}"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p:cNvSpPr>
            <a:spLocks noGrp="1" noChangeArrowheads="1"/>
          </p:cNvSpPr>
          <p:nvPr>
            <p:ph type="title" idx="4294967295"/>
          </p:nvPr>
        </p:nvSpPr>
        <p:spPr>
          <a:xfrm>
            <a:off x="8227" y="-137085"/>
            <a:ext cx="9144000" cy="1524000"/>
          </a:xfrm>
          <a:solidFill>
            <a:srgbClr val="8A7045"/>
          </a:solidFill>
          <a:ln>
            <a:noFill/>
          </a:ln>
        </p:spPr>
        <p:txBody>
          <a:bodyPr>
            <a:normAutofit/>
          </a:bodyPr>
          <a:lstStyle/>
          <a:p>
            <a:r>
              <a:rPr lang="en-US" dirty="0"/>
              <a:t>Learning Outcomes</a:t>
            </a:r>
          </a:p>
        </p:txBody>
      </p:sp>
      <p:sp>
        <p:nvSpPr>
          <p:cNvPr id="71688" name="AutoShape 8" descr="Shape to emphasize LO1." title="Design arrow"/>
          <p:cNvSpPr>
            <a:spLocks noChangeArrowheads="1"/>
          </p:cNvSpPr>
          <p:nvPr/>
        </p:nvSpPr>
        <p:spPr bwMode="auto">
          <a:xfrm>
            <a:off x="76200" y="180221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3" name="Rectangle 2" descr="Bullet for LO1." title="Rectangle 1">
            <a:extLst>
              <a:ext uri="{FF2B5EF4-FFF2-40B4-BE49-F238E27FC236}">
                <a16:creationId xmlns:a16="http://schemas.microsoft.com/office/drawing/2014/main" id="{1FEF67C8-EDAE-4E96-90E9-FBB72E83F076}"/>
              </a:ext>
            </a:extLst>
          </p:cNvPr>
          <p:cNvSpPr/>
          <p:nvPr/>
        </p:nvSpPr>
        <p:spPr>
          <a:xfrm>
            <a:off x="1220029" y="1925172"/>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9" name="AutoShape 9" descr="Shape to emphasize LO2." title="Design arrow"/>
          <p:cNvSpPr>
            <a:spLocks noChangeArrowheads="1"/>
          </p:cNvSpPr>
          <p:nvPr/>
        </p:nvSpPr>
        <p:spPr bwMode="auto">
          <a:xfrm>
            <a:off x="76200" y="2928673"/>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11" name="Rectangle 10" descr="Bullet for LO2." title="Rectangle 2">
            <a:extLst>
              <a:ext uri="{FF2B5EF4-FFF2-40B4-BE49-F238E27FC236}">
                <a16:creationId xmlns:a16="http://schemas.microsoft.com/office/drawing/2014/main" id="{1EA2B03A-119F-415E-8263-3E5D5A277247}"/>
              </a:ext>
            </a:extLst>
          </p:cNvPr>
          <p:cNvSpPr/>
          <p:nvPr/>
        </p:nvSpPr>
        <p:spPr>
          <a:xfrm>
            <a:off x="1194966" y="3060163"/>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0" name="AutoShape 10" descr="Shape to emphasize LO3." title="Design arrow"/>
          <p:cNvSpPr>
            <a:spLocks noChangeArrowheads="1"/>
          </p:cNvSpPr>
          <p:nvPr/>
        </p:nvSpPr>
        <p:spPr bwMode="auto">
          <a:xfrm>
            <a:off x="76200" y="4055136"/>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600" b="1" dirty="0">
              <a:solidFill>
                <a:schemeClr val="bg1"/>
              </a:solidFill>
            </a:endParaRPr>
          </a:p>
        </p:txBody>
      </p:sp>
      <p:sp>
        <p:nvSpPr>
          <p:cNvPr id="12" name="Rectangle 11" descr="Bullet for LO3." title="Rectangle 3">
            <a:extLst>
              <a:ext uri="{FF2B5EF4-FFF2-40B4-BE49-F238E27FC236}">
                <a16:creationId xmlns:a16="http://schemas.microsoft.com/office/drawing/2014/main" id="{3CB43A43-A1AA-4C04-8CA6-AE0D5BFCDAA8}"/>
              </a:ext>
            </a:extLst>
          </p:cNvPr>
          <p:cNvSpPr/>
          <p:nvPr/>
        </p:nvSpPr>
        <p:spPr>
          <a:xfrm>
            <a:off x="1194229" y="4194984"/>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1" name="AutoShape 11" descr="Shape to emphasize LO4." title="Design arrow."/>
          <p:cNvSpPr>
            <a:spLocks noChangeArrowheads="1"/>
          </p:cNvSpPr>
          <p:nvPr/>
        </p:nvSpPr>
        <p:spPr bwMode="auto">
          <a:xfrm>
            <a:off x="76200" y="51816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600" b="1" dirty="0">
              <a:solidFill>
                <a:schemeClr val="bg1"/>
              </a:solidFill>
            </a:endParaRPr>
          </a:p>
        </p:txBody>
      </p:sp>
      <p:sp>
        <p:nvSpPr>
          <p:cNvPr id="13" name="Rectangle 12" descr="Rectangle for LO4." title="Bullet 4">
            <a:extLst>
              <a:ext uri="{FF2B5EF4-FFF2-40B4-BE49-F238E27FC236}">
                <a16:creationId xmlns:a16="http://schemas.microsoft.com/office/drawing/2014/main" id="{C3BC9B90-7054-4B7E-8E17-A093D0AACC69}"/>
              </a:ext>
            </a:extLst>
          </p:cNvPr>
          <p:cNvSpPr/>
          <p:nvPr/>
        </p:nvSpPr>
        <p:spPr>
          <a:xfrm>
            <a:off x="1194229" y="5294845"/>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3" name="Rectangle 3"/>
          <p:cNvSpPr>
            <a:spLocks noGrp="1" noChangeArrowheads="1"/>
          </p:cNvSpPr>
          <p:nvPr>
            <p:ph type="body" idx="1"/>
          </p:nvPr>
        </p:nvSpPr>
        <p:spPr>
          <a:xfrm>
            <a:off x="152400" y="1600199"/>
            <a:ext cx="9059574" cy="4678363"/>
          </a:xfrm>
          <a:noFill/>
          <a:ln/>
        </p:spPr>
        <p:txBody>
          <a:bodyPr>
            <a:noAutofit/>
          </a:bodyPr>
          <a:lstStyle/>
          <a:p>
            <a:pPr marL="1198563" indent="-1198563">
              <a:lnSpc>
                <a:spcPct val="90000"/>
              </a:lnSpc>
              <a:buClr>
                <a:srgbClr val="D5622A"/>
              </a:buClr>
              <a:buNone/>
            </a:pPr>
            <a:r>
              <a:rPr lang="en-US" sz="2400" b="1" dirty="0">
                <a:solidFill>
                  <a:schemeClr val="bg1"/>
                </a:solidFill>
              </a:rPr>
              <a:t>LO1</a:t>
            </a:r>
            <a:r>
              <a:rPr lang="en-US" sz="2600" dirty="0"/>
              <a:t>    </a:t>
            </a:r>
            <a:r>
              <a:rPr lang="en-US" dirty="0"/>
              <a:t>   </a:t>
            </a:r>
            <a:r>
              <a:rPr lang="en-US" sz="4000" dirty="0"/>
              <a:t>Identify the basic types of negotiable instruments.</a:t>
            </a:r>
          </a:p>
          <a:p>
            <a:pPr marL="1198563" indent="-1198563">
              <a:lnSpc>
                <a:spcPct val="90000"/>
              </a:lnSpc>
              <a:buClr>
                <a:srgbClr val="D5622A"/>
              </a:buClr>
              <a:buNone/>
            </a:pPr>
            <a:r>
              <a:rPr lang="en-US" sz="2400" b="1" dirty="0">
                <a:solidFill>
                  <a:schemeClr val="bg1"/>
                </a:solidFill>
              </a:rPr>
              <a:t>LO2</a:t>
            </a:r>
            <a:r>
              <a:rPr lang="en-US" sz="2600" b="1" dirty="0">
                <a:solidFill>
                  <a:schemeClr val="bg1"/>
                </a:solidFill>
              </a:rPr>
              <a:t>         </a:t>
            </a:r>
            <a:r>
              <a:rPr lang="en-US" sz="4000" dirty="0"/>
              <a:t>List the requirements of a negotiable instrument.</a:t>
            </a:r>
          </a:p>
          <a:p>
            <a:pPr marL="1198563" indent="-1198563">
              <a:lnSpc>
                <a:spcPct val="90000"/>
              </a:lnSpc>
              <a:buClr>
                <a:srgbClr val="D5622A"/>
              </a:buClr>
              <a:buNone/>
            </a:pPr>
            <a:r>
              <a:rPr lang="en-US" sz="2400" b="1" dirty="0">
                <a:solidFill>
                  <a:schemeClr val="bg1"/>
                </a:solidFill>
              </a:rPr>
              <a:t>LO3          </a:t>
            </a:r>
            <a:r>
              <a:rPr lang="en-US" sz="4000" dirty="0"/>
              <a:t>Distinguish between an order and a bearer instrument.</a:t>
            </a:r>
          </a:p>
          <a:p>
            <a:pPr marL="1198563" indent="-1198563">
              <a:lnSpc>
                <a:spcPct val="90000"/>
              </a:lnSpc>
              <a:buClr>
                <a:srgbClr val="D5622A"/>
              </a:buClr>
              <a:buNone/>
            </a:pPr>
            <a:r>
              <a:rPr lang="en-US" sz="2400" b="1" dirty="0">
                <a:solidFill>
                  <a:schemeClr val="bg1"/>
                </a:solidFill>
              </a:rPr>
              <a:t>LO4</a:t>
            </a:r>
            <a:r>
              <a:rPr lang="en-US" dirty="0"/>
              <a:t>     </a:t>
            </a:r>
            <a:r>
              <a:rPr lang="en-US" sz="4000" dirty="0"/>
              <a:t>Describe a transfer of negotiation.</a:t>
            </a:r>
            <a:endParaRPr lang="en-US" dirty="0"/>
          </a:p>
        </p:txBody>
      </p:sp>
      <p:sp>
        <p:nvSpPr>
          <p:cNvPr id="10" name="Slide Number Placeholder 9"/>
          <p:cNvSpPr>
            <a:spLocks noGrp="1"/>
          </p:cNvSpPr>
          <p:nvPr>
            <p:ph type="sldNum" sz="quarter" idx="12"/>
          </p:nvPr>
        </p:nvSpPr>
        <p:spPr/>
        <p:txBody>
          <a:bodyPr/>
          <a:lstStyle/>
          <a:p>
            <a:fld id="{0A8C097E-128F-4FE5-8D65-B30E2BEAC51B}" type="slidenum">
              <a:rPr lang="en-US" smtClean="0"/>
              <a:pPr/>
              <a:t>2</a:t>
            </a:fld>
            <a:endParaRPr lang="en-US" dirty="0"/>
          </a:p>
        </p:txBody>
      </p:sp>
    </p:spTree>
    <p:extLst>
      <p:ext uri="{BB962C8B-B14F-4D97-AF65-F5344CB8AC3E}">
        <p14:creationId xmlns:p14="http://schemas.microsoft.com/office/powerpoint/2010/main" val="23611962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sz="4000" dirty="0">
                <a:solidFill>
                  <a:prstClr val="white"/>
                </a:solidFill>
              </a:rPr>
              <a:t>Negotiable Instrument: Unconditional Promise or Order to Pay</a:t>
            </a:r>
            <a:r>
              <a:rPr lang="en-US" sz="4000" b="1" dirty="0">
                <a:solidFill>
                  <a:prstClr val="white"/>
                </a:solidFill>
                <a:latin typeface="Calibri"/>
              </a:rPr>
              <a:t> (4)</a:t>
            </a:r>
            <a:endParaRPr lang="en-US" dirty="0"/>
          </a:p>
        </p:txBody>
      </p:sp>
      <p:sp>
        <p:nvSpPr>
          <p:cNvPr id="7" name="Content Placeholder 6"/>
          <p:cNvSpPr>
            <a:spLocks noGrp="1"/>
          </p:cNvSpPr>
          <p:nvPr>
            <p:ph idx="1"/>
          </p:nvPr>
        </p:nvSpPr>
        <p:spPr>
          <a:xfrm>
            <a:off x="457200" y="1755230"/>
            <a:ext cx="8686800" cy="5102770"/>
          </a:xfrm>
        </p:spPr>
        <p:txBody>
          <a:bodyPr>
            <a:normAutofit/>
          </a:bodyPr>
          <a:lstStyle/>
          <a:p>
            <a:r>
              <a:rPr lang="en-US" sz="4400" dirty="0"/>
              <a:t>Unconditionality of a Promise or Order.</a:t>
            </a:r>
          </a:p>
          <a:p>
            <a:pPr lvl="1"/>
            <a:r>
              <a:rPr lang="en-US" dirty="0"/>
              <a:t>Expensive and time consuming to investigate conditional promises.</a:t>
            </a:r>
          </a:p>
          <a:p>
            <a:pPr lvl="1"/>
            <a:r>
              <a:rPr lang="en-US" dirty="0"/>
              <a:t>Matters of standard business practice do not affect unconditionality.</a:t>
            </a:r>
          </a:p>
        </p:txBody>
      </p:sp>
      <p:sp>
        <p:nvSpPr>
          <p:cNvPr id="4" name="Slide Number Placeholder 3"/>
          <p:cNvSpPr>
            <a:spLocks noGrp="1"/>
          </p:cNvSpPr>
          <p:nvPr>
            <p:ph type="sldNum" sz="quarter" idx="12"/>
          </p:nvPr>
        </p:nvSpPr>
        <p:spPr/>
        <p:txBody>
          <a:bodyPr/>
          <a:lstStyle/>
          <a:p>
            <a:fld id="{0A8C097E-128F-4FE5-8D65-B30E2BEAC51B}" type="slidenum">
              <a:rPr lang="en-US" smtClean="0"/>
              <a:pPr/>
              <a:t>20</a:t>
            </a:fld>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Fixed Amount of Money</a:t>
            </a:r>
            <a:r>
              <a:rPr lang="en-US" sz="4000" b="1" dirty="0">
                <a:solidFill>
                  <a:prstClr val="white"/>
                </a:solidFill>
                <a:latin typeface="Calibri"/>
              </a:rPr>
              <a:t> (1)</a:t>
            </a:r>
            <a:endParaRPr lang="en-US" dirty="0"/>
          </a:p>
        </p:txBody>
      </p:sp>
      <p:sp>
        <p:nvSpPr>
          <p:cNvPr id="7" name="Content Placeholder 6"/>
          <p:cNvSpPr>
            <a:spLocks noGrp="1"/>
          </p:cNvSpPr>
          <p:nvPr>
            <p:ph idx="1"/>
          </p:nvPr>
        </p:nvSpPr>
        <p:spPr>
          <a:xfrm>
            <a:off x="457200" y="1600200"/>
            <a:ext cx="8458200" cy="5102770"/>
          </a:xfrm>
        </p:spPr>
        <p:txBody>
          <a:bodyPr>
            <a:normAutofit/>
          </a:bodyPr>
          <a:lstStyle/>
          <a:p>
            <a:r>
              <a:rPr lang="en-US" sz="4400" dirty="0"/>
              <a:t>Instruments must state with a fixed amount of money to be paid at any time the instrument is payable.</a:t>
            </a:r>
          </a:p>
          <a:p>
            <a:r>
              <a:rPr lang="en-US" sz="4400" dirty="0"/>
              <a:t>To be negotiable, an instrument must be payable entirely in money.</a:t>
            </a:r>
          </a:p>
        </p:txBody>
      </p:sp>
      <p:sp>
        <p:nvSpPr>
          <p:cNvPr id="4" name="Slide Number Placeholder 3"/>
          <p:cNvSpPr>
            <a:spLocks noGrp="1"/>
          </p:cNvSpPr>
          <p:nvPr>
            <p:ph type="sldNum" sz="quarter" idx="12"/>
          </p:nvPr>
        </p:nvSpPr>
        <p:spPr/>
        <p:txBody>
          <a:bodyPr/>
          <a:lstStyle/>
          <a:p>
            <a:fld id="{0A8C097E-128F-4FE5-8D65-B30E2BEAC51B}" type="slidenum">
              <a:rPr lang="en-US" smtClean="0"/>
              <a:pPr/>
              <a:t>21</a:t>
            </a:fld>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Fixed Amount of Money</a:t>
            </a:r>
            <a:r>
              <a:rPr lang="en-US" sz="4000" b="1" dirty="0">
                <a:solidFill>
                  <a:prstClr val="white"/>
                </a:solidFill>
                <a:latin typeface="Calibri"/>
              </a:rPr>
              <a:t> (2)</a:t>
            </a:r>
            <a:endParaRPr lang="en-US" dirty="0"/>
          </a:p>
        </p:txBody>
      </p:sp>
      <p:sp>
        <p:nvSpPr>
          <p:cNvPr id="7" name="Content Placeholder 6"/>
          <p:cNvSpPr>
            <a:spLocks noGrp="1"/>
          </p:cNvSpPr>
          <p:nvPr>
            <p:ph idx="1"/>
          </p:nvPr>
        </p:nvSpPr>
        <p:spPr>
          <a:xfrm>
            <a:off x="457200" y="1676400"/>
            <a:ext cx="8458200" cy="5102770"/>
          </a:xfrm>
        </p:spPr>
        <p:txBody>
          <a:bodyPr>
            <a:normAutofit/>
          </a:bodyPr>
          <a:lstStyle/>
          <a:p>
            <a:r>
              <a:rPr lang="en-US" sz="4400" dirty="0"/>
              <a:t>Fixed Amount.</a:t>
            </a:r>
          </a:p>
          <a:p>
            <a:pPr lvl="1"/>
            <a:r>
              <a:rPr lang="en-US" dirty="0"/>
              <a:t>Means an amount that is ascertainable from the instrument.</a:t>
            </a:r>
          </a:p>
          <a:p>
            <a:pPr lvl="1"/>
            <a:r>
              <a:rPr lang="en-US" dirty="0"/>
              <a:t>Instruments with legal and judgment rates of interest, as well as those determined by state law, are negotiable.</a:t>
            </a:r>
          </a:p>
        </p:txBody>
      </p:sp>
      <p:sp>
        <p:nvSpPr>
          <p:cNvPr id="4" name="Slide Number Placeholder 3"/>
          <p:cNvSpPr>
            <a:spLocks noGrp="1"/>
          </p:cNvSpPr>
          <p:nvPr>
            <p:ph type="sldNum" sz="quarter" idx="12"/>
          </p:nvPr>
        </p:nvSpPr>
        <p:spPr/>
        <p:txBody>
          <a:bodyPr/>
          <a:lstStyle/>
          <a:p>
            <a:fld id="{0A8C097E-128F-4FE5-8D65-B30E2BEAC51B}" type="slidenum">
              <a:rPr lang="en-US" smtClean="0"/>
              <a:pPr/>
              <a:t>22</a:t>
            </a:fld>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Fixed Amount of Money</a:t>
            </a:r>
            <a:r>
              <a:rPr lang="en-US" sz="4000" b="1" dirty="0">
                <a:solidFill>
                  <a:prstClr val="white"/>
                </a:solidFill>
                <a:latin typeface="Calibri"/>
              </a:rPr>
              <a:t> (3)</a:t>
            </a:r>
            <a:endParaRPr lang="en-US" dirty="0"/>
          </a:p>
        </p:txBody>
      </p:sp>
      <p:sp>
        <p:nvSpPr>
          <p:cNvPr id="7" name="Content Placeholder 6"/>
          <p:cNvSpPr>
            <a:spLocks noGrp="1"/>
          </p:cNvSpPr>
          <p:nvPr>
            <p:ph idx="1"/>
          </p:nvPr>
        </p:nvSpPr>
        <p:spPr>
          <a:xfrm>
            <a:off x="457200" y="1755230"/>
            <a:ext cx="8458200" cy="4645570"/>
          </a:xfrm>
        </p:spPr>
        <p:txBody>
          <a:bodyPr>
            <a:normAutofit/>
          </a:bodyPr>
          <a:lstStyle/>
          <a:p>
            <a:r>
              <a:rPr lang="en-US" sz="4400" dirty="0"/>
              <a:t>Variable-Rate Notes.</a:t>
            </a:r>
          </a:p>
          <a:p>
            <a:pPr lvl="1"/>
            <a:r>
              <a:rPr lang="en-US" dirty="0"/>
              <a:t>Can be negotiable.</a:t>
            </a:r>
          </a:p>
          <a:p>
            <a:pPr lvl="1"/>
            <a:r>
              <a:rPr lang="en-US" dirty="0"/>
              <a:t>Only the principal is subject to the negotiability requirement.</a:t>
            </a:r>
          </a:p>
          <a:p>
            <a:pPr lvl="1"/>
            <a:r>
              <a:rPr lang="en-US" dirty="0"/>
              <a:t>The interest may be stated as a variable amount.</a:t>
            </a:r>
            <a:endParaRPr lang="en-US" sz="3600" dirty="0"/>
          </a:p>
        </p:txBody>
      </p:sp>
      <p:sp>
        <p:nvSpPr>
          <p:cNvPr id="5" name="Slide Number Placeholder 4"/>
          <p:cNvSpPr>
            <a:spLocks noGrp="1"/>
          </p:cNvSpPr>
          <p:nvPr>
            <p:ph type="sldNum" sz="quarter" idx="12"/>
          </p:nvPr>
        </p:nvSpPr>
        <p:spPr/>
        <p:txBody>
          <a:bodyPr/>
          <a:lstStyle/>
          <a:p>
            <a:fld id="{0A8C097E-128F-4FE5-8D65-B30E2BEAC51B}" type="slidenum">
              <a:rPr lang="en-US" smtClean="0"/>
              <a:pPr/>
              <a:t>23</a:t>
            </a:fld>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Fixed Amount of Money</a:t>
            </a:r>
            <a:r>
              <a:rPr lang="en-US" sz="4000" b="1" dirty="0">
                <a:solidFill>
                  <a:prstClr val="white"/>
                </a:solidFill>
                <a:latin typeface="Calibri"/>
              </a:rPr>
              <a:t> (4)</a:t>
            </a:r>
            <a:endParaRPr lang="en-US" dirty="0"/>
          </a:p>
        </p:txBody>
      </p:sp>
      <p:sp>
        <p:nvSpPr>
          <p:cNvPr id="7" name="Content Placeholder 6"/>
          <p:cNvSpPr>
            <a:spLocks noGrp="1"/>
          </p:cNvSpPr>
          <p:nvPr>
            <p:ph idx="1"/>
          </p:nvPr>
        </p:nvSpPr>
        <p:spPr>
          <a:xfrm>
            <a:off x="457200" y="1755230"/>
            <a:ext cx="8458200" cy="4645570"/>
          </a:xfrm>
        </p:spPr>
        <p:txBody>
          <a:bodyPr>
            <a:normAutofit/>
          </a:bodyPr>
          <a:lstStyle/>
          <a:p>
            <a:r>
              <a:rPr lang="en-US" sz="4400" dirty="0"/>
              <a:t>Payable in Money.</a:t>
            </a:r>
          </a:p>
          <a:p>
            <a:pPr lvl="1"/>
            <a:r>
              <a:rPr lang="en-US" dirty="0"/>
              <a:t>Money: medium of exchange authorized or adopted by a domestic or foreign government as a part of its currency.</a:t>
            </a:r>
          </a:p>
          <a:p>
            <a:pPr lvl="1"/>
            <a:r>
              <a:rPr lang="en-US" dirty="0"/>
              <a:t>Commodities or stock is not considered “money”.</a:t>
            </a:r>
          </a:p>
        </p:txBody>
      </p:sp>
      <p:sp>
        <p:nvSpPr>
          <p:cNvPr id="5" name="Slide Number Placeholder 4"/>
          <p:cNvSpPr>
            <a:spLocks noGrp="1"/>
          </p:cNvSpPr>
          <p:nvPr>
            <p:ph type="sldNum" sz="quarter" idx="12"/>
          </p:nvPr>
        </p:nvSpPr>
        <p:spPr/>
        <p:txBody>
          <a:bodyPr/>
          <a:lstStyle/>
          <a:p>
            <a:fld id="{0A8C097E-128F-4FE5-8D65-B30E2BEAC51B}" type="slidenum">
              <a:rPr lang="en-US" smtClean="0"/>
              <a:pPr/>
              <a:t>24</a:t>
            </a:fld>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Payable on Demand</a:t>
            </a:r>
            <a:r>
              <a:rPr lang="en-US" sz="4000" b="1" dirty="0">
                <a:solidFill>
                  <a:prstClr val="white"/>
                </a:solidFill>
                <a:latin typeface="Calibri"/>
              </a:rPr>
              <a:t> (1)</a:t>
            </a:r>
            <a:endParaRPr lang="en-US" dirty="0"/>
          </a:p>
        </p:txBody>
      </p:sp>
      <p:sp>
        <p:nvSpPr>
          <p:cNvPr id="7" name="Content Placeholder 6"/>
          <p:cNvSpPr>
            <a:spLocks noGrp="1"/>
          </p:cNvSpPr>
          <p:nvPr>
            <p:ph idx="1"/>
          </p:nvPr>
        </p:nvSpPr>
        <p:spPr>
          <a:xfrm>
            <a:off x="457200" y="1755230"/>
            <a:ext cx="8382000" cy="5102770"/>
          </a:xfrm>
        </p:spPr>
        <p:txBody>
          <a:bodyPr>
            <a:normAutofit/>
          </a:bodyPr>
          <a:lstStyle/>
          <a:p>
            <a:r>
              <a:rPr lang="en-US" sz="4400" dirty="0"/>
              <a:t>Payable on Demand or at a Definite Time.</a:t>
            </a:r>
          </a:p>
          <a:p>
            <a:pPr lvl="1"/>
            <a:r>
              <a:rPr lang="en-US" dirty="0"/>
              <a:t>Payable on Demand: Contain the words “payable at sight” or “payable on demand” and those that say nothing about when payment is due.</a:t>
            </a:r>
          </a:p>
        </p:txBody>
      </p:sp>
      <p:sp>
        <p:nvSpPr>
          <p:cNvPr id="4" name="Slide Number Placeholder 3"/>
          <p:cNvSpPr>
            <a:spLocks noGrp="1"/>
          </p:cNvSpPr>
          <p:nvPr>
            <p:ph type="sldNum" sz="quarter" idx="12"/>
          </p:nvPr>
        </p:nvSpPr>
        <p:spPr/>
        <p:txBody>
          <a:bodyPr/>
          <a:lstStyle/>
          <a:p>
            <a:fld id="{0A8C097E-128F-4FE5-8D65-B30E2BEAC51B}" type="slidenum">
              <a:rPr lang="en-US" smtClean="0"/>
              <a:pPr/>
              <a:t>25</a:t>
            </a:fld>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Negotiable Instrument: </a:t>
            </a:r>
            <a:br>
              <a:rPr lang="en-US" dirty="0"/>
            </a:br>
            <a:r>
              <a:rPr lang="en-US" dirty="0"/>
              <a:t>Payable on Demand</a:t>
            </a:r>
            <a:r>
              <a:rPr lang="en-US" sz="4000" b="1" dirty="0">
                <a:solidFill>
                  <a:prstClr val="white"/>
                </a:solidFill>
                <a:latin typeface="Calibri"/>
              </a:rPr>
              <a:t> (2)</a:t>
            </a:r>
            <a:endParaRPr lang="en-US" dirty="0"/>
          </a:p>
        </p:txBody>
      </p:sp>
      <p:sp>
        <p:nvSpPr>
          <p:cNvPr id="7" name="Content Placeholder 6"/>
          <p:cNvSpPr>
            <a:spLocks noGrp="1"/>
          </p:cNvSpPr>
          <p:nvPr>
            <p:ph idx="1"/>
          </p:nvPr>
        </p:nvSpPr>
        <p:spPr>
          <a:xfrm>
            <a:off x="457200" y="1755230"/>
            <a:ext cx="8382000" cy="5102770"/>
          </a:xfrm>
        </p:spPr>
        <p:txBody>
          <a:bodyPr>
            <a:normAutofit/>
          </a:bodyPr>
          <a:lstStyle/>
          <a:p>
            <a:r>
              <a:rPr lang="en-US" sz="4400" dirty="0"/>
              <a:t>Payable on Demand or at a Definite Time.</a:t>
            </a:r>
          </a:p>
          <a:p>
            <a:pPr lvl="1"/>
            <a:r>
              <a:rPr lang="en-US" dirty="0"/>
              <a:t>Payable at a Definite Time: to be negotiable an instrument must be payable at a definite time specified on the face (front) of the instrument.</a:t>
            </a:r>
          </a:p>
        </p:txBody>
      </p:sp>
      <p:sp>
        <p:nvSpPr>
          <p:cNvPr id="4" name="Slide Number Placeholder 3"/>
          <p:cNvSpPr>
            <a:spLocks noGrp="1"/>
          </p:cNvSpPr>
          <p:nvPr>
            <p:ph type="sldNum" sz="quarter" idx="12"/>
          </p:nvPr>
        </p:nvSpPr>
        <p:spPr/>
        <p:txBody>
          <a:bodyPr/>
          <a:lstStyle/>
          <a:p>
            <a:fld id="{0A8C097E-128F-4FE5-8D65-B30E2BEAC51B}" type="slidenum">
              <a:rPr lang="en-US" smtClean="0"/>
              <a:pPr/>
              <a:t>26</a:t>
            </a:fld>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sz="200" dirty="0">
                <a:solidFill>
                  <a:srgbClr val="8A7045"/>
                </a:solidFill>
              </a:rPr>
              <a:t>LO3</a:t>
            </a:r>
            <a:r>
              <a:rPr lang="en-US" dirty="0"/>
              <a:t> Negotiable Instrument: </a:t>
            </a:r>
            <a:br>
              <a:rPr lang="en-US" dirty="0"/>
            </a:br>
            <a:r>
              <a:rPr lang="en-US" dirty="0"/>
              <a:t>  Payable to Order or Bearer</a:t>
            </a:r>
          </a:p>
        </p:txBody>
      </p:sp>
      <p:sp>
        <p:nvSpPr>
          <p:cNvPr id="5" name="AutoShape 6">
            <a:extLst>
              <a:ext uri="{FF2B5EF4-FFF2-40B4-BE49-F238E27FC236}">
                <a16:creationId xmlns:a16="http://schemas.microsoft.com/office/drawing/2014/main" id="{62960351-3FA5-4982-A942-65722705FCFB}"/>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7" name="Content Placeholder 6"/>
          <p:cNvSpPr>
            <a:spLocks noGrp="1"/>
          </p:cNvSpPr>
          <p:nvPr>
            <p:ph idx="1"/>
          </p:nvPr>
        </p:nvSpPr>
        <p:spPr>
          <a:xfrm>
            <a:off x="457200" y="1755230"/>
            <a:ext cx="8382000" cy="5102770"/>
          </a:xfrm>
        </p:spPr>
        <p:txBody>
          <a:bodyPr>
            <a:normAutofit/>
          </a:bodyPr>
          <a:lstStyle/>
          <a:p>
            <a:r>
              <a:rPr lang="en-US" sz="4400" dirty="0"/>
              <a:t>Payable on Demand or at a Definite Time.</a:t>
            </a:r>
          </a:p>
          <a:p>
            <a:pPr lvl="1"/>
            <a:r>
              <a:rPr lang="en-US" dirty="0"/>
              <a:t>Order Instruments: payable “to the order of an identified person” or “to an identified person or order.”</a:t>
            </a:r>
          </a:p>
          <a:p>
            <a:pPr lvl="1"/>
            <a:r>
              <a:rPr lang="en-US" dirty="0"/>
              <a:t>Bearer Instruments: payable to bearer (possessor).</a:t>
            </a:r>
          </a:p>
        </p:txBody>
      </p:sp>
      <p:sp>
        <p:nvSpPr>
          <p:cNvPr id="4" name="Slide Number Placeholder 3"/>
          <p:cNvSpPr>
            <a:spLocks noGrp="1"/>
          </p:cNvSpPr>
          <p:nvPr>
            <p:ph type="sldNum" sz="quarter" idx="12"/>
          </p:nvPr>
        </p:nvSpPr>
        <p:spPr/>
        <p:txBody>
          <a:bodyPr/>
          <a:lstStyle/>
          <a:p>
            <a:fld id="{0A8C097E-128F-4FE5-8D65-B30E2BEAC51B}" type="slidenum">
              <a:rPr lang="en-US" smtClean="0"/>
              <a:pPr/>
              <a:t>27</a:t>
            </a:fld>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Transfer of Instruments</a:t>
            </a:r>
            <a:r>
              <a:rPr lang="en-US" sz="4000" b="1" dirty="0">
                <a:solidFill>
                  <a:prstClr val="white"/>
                </a:solidFill>
                <a:latin typeface="Calibri"/>
              </a:rPr>
              <a:t> (1)</a:t>
            </a:r>
            <a:endParaRPr lang="en-US" dirty="0"/>
          </a:p>
        </p:txBody>
      </p:sp>
      <p:sp>
        <p:nvSpPr>
          <p:cNvPr id="7" name="Content Placeholder 6"/>
          <p:cNvSpPr>
            <a:spLocks noGrp="1"/>
          </p:cNvSpPr>
          <p:nvPr>
            <p:ph idx="1"/>
          </p:nvPr>
        </p:nvSpPr>
        <p:spPr>
          <a:xfrm>
            <a:off x="457200" y="1755230"/>
            <a:ext cx="8382000" cy="5102770"/>
          </a:xfrm>
        </p:spPr>
        <p:txBody>
          <a:bodyPr>
            <a:normAutofit/>
          </a:bodyPr>
          <a:lstStyle/>
          <a:p>
            <a:r>
              <a:rPr lang="en-US" sz="4400" dirty="0"/>
              <a:t>By Assignment: transfer of rights under a contract.</a:t>
            </a:r>
          </a:p>
          <a:p>
            <a:pPr lvl="1"/>
            <a:r>
              <a:rPr lang="en-US" dirty="0"/>
              <a:t>When a transfer fails to qualify as a negotiation, it becomes an assignment. The transferee is then an assignee. </a:t>
            </a:r>
          </a:p>
        </p:txBody>
      </p:sp>
      <p:sp>
        <p:nvSpPr>
          <p:cNvPr id="4" name="Slide Number Placeholder 3"/>
          <p:cNvSpPr>
            <a:spLocks noGrp="1"/>
          </p:cNvSpPr>
          <p:nvPr>
            <p:ph type="sldNum" sz="quarter" idx="12"/>
          </p:nvPr>
        </p:nvSpPr>
        <p:spPr/>
        <p:txBody>
          <a:bodyPr/>
          <a:lstStyle/>
          <a:p>
            <a:fld id="{0A8C097E-128F-4FE5-8D65-B30E2BEAC51B}" type="slidenum">
              <a:rPr lang="en-US" smtClean="0"/>
              <a:pPr/>
              <a:t>28</a:t>
            </a:fld>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Transfer of Instruments</a:t>
            </a:r>
            <a:r>
              <a:rPr lang="en-US" sz="4000" b="1" dirty="0">
                <a:solidFill>
                  <a:prstClr val="white"/>
                </a:solidFill>
                <a:latin typeface="Calibri"/>
              </a:rPr>
              <a:t> (2)</a:t>
            </a:r>
            <a:endParaRPr lang="en-US" dirty="0"/>
          </a:p>
        </p:txBody>
      </p:sp>
      <p:sp>
        <p:nvSpPr>
          <p:cNvPr id="9" name="AutoShape 4">
            <a:extLst>
              <a:ext uri="{FF2B5EF4-FFF2-40B4-BE49-F238E27FC236}">
                <a16:creationId xmlns:a16="http://schemas.microsoft.com/office/drawing/2014/main" id="{B658584F-B6B0-4F66-B39B-CCFA2DD3434C}"/>
              </a:ext>
            </a:extLst>
          </p:cNvPr>
          <p:cNvSpPr>
            <a:spLocks noChangeArrowheads="1"/>
          </p:cNvSpPr>
          <p:nvPr/>
        </p:nvSpPr>
        <p:spPr bwMode="auto">
          <a:xfrm>
            <a:off x="4800600" y="1905000"/>
            <a:ext cx="914400" cy="381000"/>
          </a:xfrm>
          <a:prstGeom prst="homePlate">
            <a:avLst>
              <a:gd name="adj" fmla="val 50000"/>
            </a:avLst>
          </a:prstGeom>
          <a:solidFill>
            <a:srgbClr val="005B7F"/>
          </a:solidFill>
          <a:ln w="9525">
            <a:solidFill>
              <a:schemeClr val="tx1"/>
            </a:solidFill>
            <a:miter lim="800000"/>
            <a:headEnd/>
            <a:tailEnd/>
          </a:ln>
          <a:scene3d>
            <a:camera prst="orthographicFront">
              <a:rot lat="523" lon="10800000" rev="21594021"/>
            </a:camera>
            <a:lightRig rig="threePt" dir="t"/>
          </a:scene3d>
          <a:sp3d/>
        </p:spPr>
        <p:txBody>
          <a:bodyPr wrap="none" anchor="ctr">
            <a:flatTx/>
          </a:bodyPr>
          <a:lstStyle/>
          <a:p>
            <a:pPr algn="ctr"/>
            <a:r>
              <a:rPr lang="en-US" sz="2400" b="1" dirty="0">
                <a:solidFill>
                  <a:schemeClr val="bg1"/>
                </a:solidFill>
              </a:rPr>
              <a:t> L04</a:t>
            </a:r>
          </a:p>
        </p:txBody>
      </p:sp>
      <p:sp>
        <p:nvSpPr>
          <p:cNvPr id="7" name="Content Placeholder 6"/>
          <p:cNvSpPr>
            <a:spLocks noGrp="1"/>
          </p:cNvSpPr>
          <p:nvPr>
            <p:ph idx="1"/>
          </p:nvPr>
        </p:nvSpPr>
        <p:spPr>
          <a:xfrm>
            <a:off x="457200" y="1755230"/>
            <a:ext cx="8382000" cy="5102770"/>
          </a:xfrm>
        </p:spPr>
        <p:txBody>
          <a:bodyPr>
            <a:normAutofit/>
          </a:bodyPr>
          <a:lstStyle/>
          <a:p>
            <a:r>
              <a:rPr lang="en-US" sz="4400" dirty="0"/>
              <a:t>By Negotiation.</a:t>
            </a:r>
          </a:p>
          <a:p>
            <a:pPr lvl="1"/>
            <a:r>
              <a:rPr lang="en-US" dirty="0"/>
              <a:t>Transfer of a negotiable instrument to another, in such form that the transferee becomes a holder.</a:t>
            </a:r>
          </a:p>
          <a:p>
            <a:pPr marL="911225" lvl="3" indent="-454025">
              <a:buClr>
                <a:srgbClr val="E4B71F"/>
              </a:buClr>
              <a:buFont typeface="Wingdings" pitchFamily="2" charset="2"/>
              <a:buChar char="§"/>
            </a:pPr>
            <a:r>
              <a:rPr lang="en-US" sz="4000" dirty="0"/>
              <a:t>Holder: person who, by the terms of a negotiable instrument, is legally entitled to payment on it.</a:t>
            </a:r>
          </a:p>
        </p:txBody>
      </p:sp>
      <p:sp>
        <p:nvSpPr>
          <p:cNvPr id="6" name="Slide Number Placeholder 5"/>
          <p:cNvSpPr>
            <a:spLocks noGrp="1"/>
          </p:cNvSpPr>
          <p:nvPr>
            <p:ph type="sldNum" sz="quarter" idx="12"/>
          </p:nvPr>
        </p:nvSpPr>
        <p:spPr/>
        <p:txBody>
          <a:bodyPr/>
          <a:lstStyle/>
          <a:p>
            <a:fld id="{0A8C097E-128F-4FE5-8D65-B30E2BEAC51B}" type="slidenum">
              <a:rPr lang="en-US" smtClean="0"/>
              <a:pPr/>
              <a:t>29</a:t>
            </a:fld>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Introduction </a:t>
            </a:r>
            <a:r>
              <a:rPr lang="en-US" sz="4000" b="1" dirty="0">
                <a:latin typeface="+mj-lt"/>
              </a:rPr>
              <a:t>(1)</a:t>
            </a:r>
            <a:endParaRPr lang="en-US" b="1" dirty="0">
              <a:latin typeface="+mj-lt"/>
            </a:endParaRPr>
          </a:p>
        </p:txBody>
      </p:sp>
      <p:sp>
        <p:nvSpPr>
          <p:cNvPr id="6" name="Content Placeholder 5"/>
          <p:cNvSpPr>
            <a:spLocks noGrp="1"/>
          </p:cNvSpPr>
          <p:nvPr>
            <p:ph idx="1"/>
          </p:nvPr>
        </p:nvSpPr>
        <p:spPr/>
        <p:txBody>
          <a:bodyPr>
            <a:normAutofit/>
          </a:bodyPr>
          <a:lstStyle/>
          <a:p>
            <a:r>
              <a:rPr lang="en-US" dirty="0"/>
              <a:t>Negotiable Instrument.</a:t>
            </a:r>
          </a:p>
          <a:p>
            <a:pPr lvl="1"/>
            <a:r>
              <a:rPr lang="en-US" dirty="0"/>
              <a:t>A written and signed unconditional promise or order to pay a specified sum of money on demand or at a definite time to order (to a specific person or entity) or to bearer.</a:t>
            </a:r>
          </a:p>
        </p:txBody>
      </p:sp>
      <p:sp>
        <p:nvSpPr>
          <p:cNvPr id="7" name="Slide Number Placeholder 6"/>
          <p:cNvSpPr>
            <a:spLocks noGrp="1"/>
          </p:cNvSpPr>
          <p:nvPr>
            <p:ph type="sldNum" sz="quarter" idx="12"/>
          </p:nvPr>
        </p:nvSpPr>
        <p:spPr/>
        <p:txBody>
          <a:bodyPr/>
          <a:lstStyle/>
          <a:p>
            <a:fld id="{0A8C097E-128F-4FE5-8D65-B30E2BEAC51B}" type="slidenum">
              <a:rPr lang="en-US" smtClean="0"/>
              <a:pPr/>
              <a:t>3</a:t>
            </a:fld>
            <a:endParaRPr 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Transfer of Instruments</a:t>
            </a:r>
            <a:r>
              <a:rPr lang="en-US" sz="4000" b="1" dirty="0">
                <a:solidFill>
                  <a:prstClr val="white"/>
                </a:solidFill>
                <a:latin typeface="Calibri"/>
              </a:rPr>
              <a:t> (3)</a:t>
            </a:r>
            <a:endParaRPr lang="en-US" dirty="0"/>
          </a:p>
        </p:txBody>
      </p:sp>
      <p:sp>
        <p:nvSpPr>
          <p:cNvPr id="6" name="AutoShape 4">
            <a:extLst>
              <a:ext uri="{FF2B5EF4-FFF2-40B4-BE49-F238E27FC236}">
                <a16:creationId xmlns:a16="http://schemas.microsoft.com/office/drawing/2014/main" id="{FA817E2A-E834-4DAC-BCA6-88BF63EA054F}"/>
              </a:ext>
            </a:extLst>
          </p:cNvPr>
          <p:cNvSpPr>
            <a:spLocks noChangeArrowheads="1"/>
          </p:cNvSpPr>
          <p:nvPr/>
        </p:nvSpPr>
        <p:spPr bwMode="auto">
          <a:xfrm>
            <a:off x="4800600" y="1828800"/>
            <a:ext cx="914400" cy="381000"/>
          </a:xfrm>
          <a:prstGeom prst="homePlate">
            <a:avLst>
              <a:gd name="adj" fmla="val 50000"/>
            </a:avLst>
          </a:prstGeom>
          <a:solidFill>
            <a:srgbClr val="005B7F"/>
          </a:solidFill>
          <a:ln w="9525">
            <a:solidFill>
              <a:schemeClr val="tx1"/>
            </a:solidFill>
            <a:miter lim="800000"/>
            <a:headEnd/>
            <a:tailEnd/>
          </a:ln>
          <a:scene3d>
            <a:camera prst="orthographicFront">
              <a:rot lat="523" lon="10800000" rev="21594021"/>
            </a:camera>
            <a:lightRig rig="threePt" dir="t"/>
          </a:scene3d>
          <a:sp3d/>
        </p:spPr>
        <p:txBody>
          <a:bodyPr wrap="none" anchor="ctr">
            <a:flatTx/>
          </a:bodyPr>
          <a:lstStyle/>
          <a:p>
            <a:pPr algn="ctr"/>
            <a:r>
              <a:rPr lang="en-US" sz="2400" b="1" dirty="0">
                <a:solidFill>
                  <a:schemeClr val="bg1"/>
                </a:solidFill>
              </a:rPr>
              <a:t> L04</a:t>
            </a:r>
          </a:p>
        </p:txBody>
      </p:sp>
      <p:sp>
        <p:nvSpPr>
          <p:cNvPr id="7" name="Content Placeholder 6"/>
          <p:cNvSpPr>
            <a:spLocks noGrp="1"/>
          </p:cNvSpPr>
          <p:nvPr>
            <p:ph idx="1"/>
          </p:nvPr>
        </p:nvSpPr>
        <p:spPr>
          <a:xfrm>
            <a:off x="457200" y="1600200"/>
            <a:ext cx="8686800" cy="5102770"/>
          </a:xfrm>
        </p:spPr>
        <p:txBody>
          <a:bodyPr>
            <a:normAutofit/>
          </a:bodyPr>
          <a:lstStyle/>
          <a:p>
            <a:r>
              <a:rPr lang="en-US" sz="4400" dirty="0"/>
              <a:t>By Negotiation.</a:t>
            </a:r>
          </a:p>
          <a:p>
            <a:pPr lvl="1"/>
            <a:r>
              <a:rPr lang="en-US" sz="3800" dirty="0"/>
              <a:t>Order Instruments: negotiated by delivery with any necessary indorsements.</a:t>
            </a:r>
          </a:p>
          <a:p>
            <a:pPr lvl="1"/>
            <a:r>
              <a:rPr lang="en-US" sz="3800" dirty="0"/>
              <a:t>Bearer Instruments: negotiated by delivery, i.e., transfer into another person’s possession. Indorsement is not necessary.</a:t>
            </a:r>
          </a:p>
        </p:txBody>
      </p:sp>
      <p:sp>
        <p:nvSpPr>
          <p:cNvPr id="5" name="Slide Number Placeholder 4"/>
          <p:cNvSpPr>
            <a:spLocks noGrp="1"/>
          </p:cNvSpPr>
          <p:nvPr>
            <p:ph type="sldNum" sz="quarter" idx="12"/>
          </p:nvPr>
        </p:nvSpPr>
        <p:spPr/>
        <p:txBody>
          <a:bodyPr/>
          <a:lstStyle/>
          <a:p>
            <a:fld id="{0A8C097E-128F-4FE5-8D65-B30E2BEAC51B}" type="slidenum">
              <a:rPr lang="en-US" smtClean="0"/>
              <a:pPr/>
              <a:t>30</a:t>
            </a:fld>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Transfer of Instruments</a:t>
            </a:r>
            <a:r>
              <a:rPr lang="en-US" sz="4000" b="1" dirty="0">
                <a:solidFill>
                  <a:prstClr val="white"/>
                </a:solidFill>
                <a:latin typeface="Calibri"/>
              </a:rPr>
              <a:t> (4)</a:t>
            </a:r>
            <a:endParaRPr lang="en-US" dirty="0"/>
          </a:p>
        </p:txBody>
      </p:sp>
      <p:sp>
        <p:nvSpPr>
          <p:cNvPr id="7" name="Content Placeholder 6"/>
          <p:cNvSpPr>
            <a:spLocks noGrp="1"/>
          </p:cNvSpPr>
          <p:nvPr>
            <p:ph idx="1"/>
          </p:nvPr>
        </p:nvSpPr>
        <p:spPr>
          <a:xfrm>
            <a:off x="457200" y="1755230"/>
            <a:ext cx="8686800" cy="5102770"/>
          </a:xfrm>
        </p:spPr>
        <p:txBody>
          <a:bodyPr>
            <a:normAutofit/>
          </a:bodyPr>
          <a:lstStyle/>
          <a:p>
            <a:r>
              <a:rPr lang="en-US" sz="4400" dirty="0"/>
              <a:t>Types of Indorsements.</a:t>
            </a:r>
            <a:endParaRPr lang="en-US" sz="4400" dirty="0">
              <a:sym typeface="Wingdings" pitchFamily="2" charset="2"/>
            </a:endParaRPr>
          </a:p>
          <a:p>
            <a:pPr lvl="1"/>
            <a:r>
              <a:rPr lang="en-US" dirty="0"/>
              <a:t>Indorsement is a signature, with or without words or statements.</a:t>
            </a:r>
          </a:p>
          <a:p>
            <a:pPr lvl="1"/>
            <a:r>
              <a:rPr lang="en-US" dirty="0"/>
              <a:t>Indorser: person who transfers instrument by signing it and delivering to another person.</a:t>
            </a:r>
            <a:endParaRPr lang="en-US" sz="3600" dirty="0"/>
          </a:p>
        </p:txBody>
      </p:sp>
      <p:sp>
        <p:nvSpPr>
          <p:cNvPr id="5" name="Slide Number Placeholder 4"/>
          <p:cNvSpPr>
            <a:spLocks noGrp="1"/>
          </p:cNvSpPr>
          <p:nvPr>
            <p:ph type="sldNum" sz="quarter" idx="12"/>
          </p:nvPr>
        </p:nvSpPr>
        <p:spPr/>
        <p:txBody>
          <a:bodyPr/>
          <a:lstStyle/>
          <a:p>
            <a:fld id="{0A8C097E-128F-4FE5-8D65-B30E2BEAC51B}" type="slidenum">
              <a:rPr lang="en-US" smtClean="0"/>
              <a:pPr/>
              <a:t>31</a:t>
            </a:fld>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r>
              <a:rPr lang="en-US" dirty="0"/>
              <a:t>Transfer of Instruments</a:t>
            </a:r>
            <a:r>
              <a:rPr lang="en-US" sz="4000" b="1" dirty="0">
                <a:solidFill>
                  <a:prstClr val="white"/>
                </a:solidFill>
                <a:latin typeface="Calibri"/>
              </a:rPr>
              <a:t> (5)</a:t>
            </a:r>
            <a:endParaRPr lang="en-US" dirty="0"/>
          </a:p>
        </p:txBody>
      </p:sp>
      <p:sp>
        <p:nvSpPr>
          <p:cNvPr id="7" name="Content Placeholder 6"/>
          <p:cNvSpPr>
            <a:spLocks noGrp="1"/>
          </p:cNvSpPr>
          <p:nvPr>
            <p:ph idx="1"/>
          </p:nvPr>
        </p:nvSpPr>
        <p:spPr>
          <a:xfrm>
            <a:off x="457200" y="1755230"/>
            <a:ext cx="8686800" cy="5102770"/>
          </a:xfrm>
        </p:spPr>
        <p:txBody>
          <a:bodyPr>
            <a:normAutofit/>
          </a:bodyPr>
          <a:lstStyle/>
          <a:p>
            <a:r>
              <a:rPr lang="en-US" sz="4400" dirty="0"/>
              <a:t>Types of Indorsements.</a:t>
            </a:r>
            <a:endParaRPr lang="en-US" sz="4400" dirty="0">
              <a:sym typeface="Wingdings" pitchFamily="2" charset="2"/>
            </a:endParaRPr>
          </a:p>
          <a:p>
            <a:pPr lvl="1"/>
            <a:r>
              <a:rPr lang="en-US" dirty="0"/>
              <a:t>Blank Indorsements.</a:t>
            </a:r>
          </a:p>
          <a:p>
            <a:pPr lvl="1"/>
            <a:r>
              <a:rPr lang="en-US" dirty="0"/>
              <a:t>Special Indorsements.</a:t>
            </a:r>
          </a:p>
          <a:p>
            <a:pPr lvl="1"/>
            <a:r>
              <a:rPr lang="en-US" dirty="0"/>
              <a:t>Qualified Indorsements.</a:t>
            </a:r>
          </a:p>
          <a:p>
            <a:pPr lvl="1"/>
            <a:r>
              <a:rPr lang="en-US" dirty="0"/>
              <a:t>Restrictive Indorsements.</a:t>
            </a:r>
          </a:p>
        </p:txBody>
      </p:sp>
      <p:sp>
        <p:nvSpPr>
          <p:cNvPr id="4" name="Slide Number Placeholder 3"/>
          <p:cNvSpPr>
            <a:spLocks noGrp="1"/>
          </p:cNvSpPr>
          <p:nvPr>
            <p:ph type="sldNum" sz="quarter" idx="12"/>
          </p:nvPr>
        </p:nvSpPr>
        <p:spPr/>
        <p:txBody>
          <a:bodyPr/>
          <a:lstStyle/>
          <a:p>
            <a:fld id="{0A8C097E-128F-4FE5-8D65-B30E2BEAC51B}" type="slidenum">
              <a:rPr lang="en-US" smtClean="0"/>
              <a:pPr/>
              <a:t>32</a:t>
            </a:fld>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r>
              <a:rPr lang="en-US" dirty="0"/>
              <a:t>Indorsements</a:t>
            </a:r>
            <a:r>
              <a:rPr lang="en-US" sz="4000" b="1" dirty="0">
                <a:solidFill>
                  <a:prstClr val="white"/>
                </a:solidFill>
                <a:latin typeface="Calibri"/>
              </a:rPr>
              <a:t> (1)</a:t>
            </a:r>
            <a:endParaRPr lang="en-US" dirty="0"/>
          </a:p>
        </p:txBody>
      </p:sp>
      <p:sp>
        <p:nvSpPr>
          <p:cNvPr id="945155" name="Rectangle 3"/>
          <p:cNvSpPr>
            <a:spLocks noGrp="1" noChangeArrowheads="1"/>
          </p:cNvSpPr>
          <p:nvPr>
            <p:ph type="body" idx="1"/>
          </p:nvPr>
        </p:nvSpPr>
        <p:spPr>
          <a:xfrm>
            <a:off x="228600" y="1676400"/>
            <a:ext cx="4230688" cy="4648200"/>
          </a:xfrm>
        </p:spPr>
        <p:txBody>
          <a:bodyPr>
            <a:normAutofit fontScale="92500" lnSpcReduction="20000"/>
          </a:bodyPr>
          <a:lstStyle/>
          <a:p>
            <a:r>
              <a:rPr lang="en-US" dirty="0"/>
              <a:t>Blank Indorsements.</a:t>
            </a:r>
            <a:br>
              <a:rPr lang="en-US" dirty="0">
                <a:sym typeface="Wingdings" pitchFamily="2" charset="2"/>
              </a:rPr>
            </a:br>
            <a:endParaRPr lang="en-US" dirty="0">
              <a:sym typeface="Wingdings" pitchFamily="2" charset="2"/>
            </a:endParaRPr>
          </a:p>
          <a:p>
            <a:r>
              <a:rPr lang="en-US" dirty="0">
                <a:sym typeface="Wingdings" pitchFamily="2" charset="2"/>
              </a:rPr>
              <a:t>Special Indorsements.</a:t>
            </a:r>
            <a:br>
              <a:rPr lang="en-US" dirty="0">
                <a:sym typeface="Wingdings" pitchFamily="2" charset="2"/>
              </a:rPr>
            </a:br>
            <a:endParaRPr lang="en-US" dirty="0">
              <a:sym typeface="Wingdings" pitchFamily="2" charset="2"/>
            </a:endParaRPr>
          </a:p>
          <a:p>
            <a:r>
              <a:rPr lang="en-US" dirty="0">
                <a:sym typeface="Wingdings" pitchFamily="2" charset="2"/>
              </a:rPr>
              <a:t>Qualified Indorsements.</a:t>
            </a:r>
          </a:p>
        </p:txBody>
      </p:sp>
      <p:pic>
        <p:nvPicPr>
          <p:cNvPr id="3" name="Picture 2" descr="This blank indorsement consists of merely a signature: Alan Luberda." title="Exhibit 22.4 A Blank Indorsement">
            <a:extLst>
              <a:ext uri="{FF2B5EF4-FFF2-40B4-BE49-F238E27FC236}">
                <a16:creationId xmlns:a16="http://schemas.microsoft.com/office/drawing/2014/main" id="{4BA64673-E43E-4F38-A346-AEDD1CBBA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964" y="1676400"/>
            <a:ext cx="4374311" cy="1034168"/>
          </a:xfrm>
          <a:prstGeom prst="rect">
            <a:avLst/>
          </a:prstGeom>
        </p:spPr>
      </p:pic>
      <p:pic>
        <p:nvPicPr>
          <p:cNvPr id="5" name="Picture 4" descr="This special indorsement contains the assignment written out: Pay to Anthony Bartomo, along with a signature: Peter Rabe." title="Exhibit 22.5 A Special Indorsement">
            <a:extLst>
              <a:ext uri="{FF2B5EF4-FFF2-40B4-BE49-F238E27FC236}">
                <a16:creationId xmlns:a16="http://schemas.microsoft.com/office/drawing/2014/main" id="{F98C1D1C-5A02-4A14-BEC1-9943D15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757" y="2971800"/>
            <a:ext cx="4377518" cy="1487424"/>
          </a:xfrm>
          <a:prstGeom prst="rect">
            <a:avLst/>
          </a:prstGeom>
        </p:spPr>
      </p:pic>
      <p:pic>
        <p:nvPicPr>
          <p:cNvPr id="7" name="Picture 6" descr="This qualified indorsement contains the assignment with stipulations written out: Pay to Elvie Ling, without recourse; along with a signature: Bridgett Cage." title="Exhibit 22.6 A Qualified Indorsement">
            <a:extLst>
              <a:ext uri="{FF2B5EF4-FFF2-40B4-BE49-F238E27FC236}">
                <a16:creationId xmlns:a16="http://schemas.microsoft.com/office/drawing/2014/main" id="{F28FD658-592F-41F4-9FFC-8C89574B6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963" y="4793524"/>
            <a:ext cx="4350413" cy="1371600"/>
          </a:xfrm>
          <a:prstGeom prst="rect">
            <a:avLst/>
          </a:prstGeom>
        </p:spPr>
      </p:pic>
      <p:sp>
        <p:nvSpPr>
          <p:cNvPr id="8" name="Slide Number Placeholder 7"/>
          <p:cNvSpPr>
            <a:spLocks noGrp="1"/>
          </p:cNvSpPr>
          <p:nvPr>
            <p:ph type="sldNum" sz="quarter" idx="12"/>
          </p:nvPr>
        </p:nvSpPr>
        <p:spPr/>
        <p:txBody>
          <a:bodyPr/>
          <a:lstStyle/>
          <a:p>
            <a:fld id="{0A8C097E-128F-4FE5-8D65-B30E2BEAC51B}" type="slidenum">
              <a:rPr lang="en-US" smtClean="0"/>
              <a:pPr/>
              <a:t>33</a:t>
            </a:fld>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Indorsements</a:t>
            </a:r>
            <a:r>
              <a:rPr lang="en-US" sz="4000" b="1" dirty="0">
                <a:solidFill>
                  <a:prstClr val="white"/>
                </a:solidFill>
                <a:latin typeface="Calibri"/>
              </a:rPr>
              <a:t> (2)</a:t>
            </a:r>
            <a:endParaRPr lang="en-US" dirty="0"/>
          </a:p>
        </p:txBody>
      </p:sp>
      <p:sp>
        <p:nvSpPr>
          <p:cNvPr id="3" name="Content Placeholder 2"/>
          <p:cNvSpPr>
            <a:spLocks noGrp="1"/>
          </p:cNvSpPr>
          <p:nvPr>
            <p:ph idx="1"/>
          </p:nvPr>
        </p:nvSpPr>
        <p:spPr/>
        <p:txBody>
          <a:bodyPr>
            <a:normAutofit/>
          </a:bodyPr>
          <a:lstStyle/>
          <a:p>
            <a:r>
              <a:rPr lang="en-US" sz="4400" dirty="0"/>
              <a:t>Qualified Indorsements.</a:t>
            </a:r>
          </a:p>
          <a:p>
            <a:pPr lvl="1"/>
            <a:r>
              <a:rPr lang="en-US" dirty="0"/>
              <a:t>Used by agents on behalf of a principal (example, insurance agents). The “without recourse” indorsement relieves the agent of liability on a check.</a:t>
            </a:r>
          </a:p>
        </p:txBody>
      </p:sp>
      <p:sp>
        <p:nvSpPr>
          <p:cNvPr id="5" name="Slide Number Placeholder 4"/>
          <p:cNvSpPr>
            <a:spLocks noGrp="1"/>
          </p:cNvSpPr>
          <p:nvPr>
            <p:ph type="sldNum" sz="quarter" idx="12"/>
          </p:nvPr>
        </p:nvSpPr>
        <p:spPr/>
        <p:txBody>
          <a:bodyPr/>
          <a:lstStyle/>
          <a:p>
            <a:fld id="{0A8C097E-128F-4FE5-8D65-B30E2BEAC51B}" type="slidenum">
              <a:rPr lang="en-US" smtClean="0"/>
              <a:pPr/>
              <a:t>34</a:t>
            </a:fld>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Indorsements</a:t>
            </a:r>
            <a:r>
              <a:rPr lang="en-US" sz="4000" b="1" dirty="0">
                <a:solidFill>
                  <a:prstClr val="white"/>
                </a:solidFill>
                <a:latin typeface="Calibri"/>
              </a:rPr>
              <a:t> (3)</a:t>
            </a:r>
            <a:endParaRPr lang="en-US" dirty="0"/>
          </a:p>
        </p:txBody>
      </p:sp>
      <p:sp>
        <p:nvSpPr>
          <p:cNvPr id="3" name="Content Placeholder 2"/>
          <p:cNvSpPr>
            <a:spLocks noGrp="1"/>
          </p:cNvSpPr>
          <p:nvPr>
            <p:ph idx="1"/>
          </p:nvPr>
        </p:nvSpPr>
        <p:spPr/>
        <p:txBody>
          <a:bodyPr/>
          <a:lstStyle/>
          <a:p>
            <a:pPr lvl="0">
              <a:defRPr/>
            </a:pPr>
            <a:r>
              <a:rPr lang="en-US" sz="4400" dirty="0"/>
              <a:t>Restrictive Indorsements.</a:t>
            </a:r>
          </a:p>
          <a:p>
            <a:pPr marL="800100" lvl="1" indent="-342900"/>
            <a:r>
              <a:rPr lang="en-US" sz="4000" dirty="0"/>
              <a:t>Conditional Indorsements.</a:t>
            </a:r>
            <a:endParaRPr lang="en-US" sz="4000" dirty="0">
              <a:sym typeface="Wingdings" pitchFamily="2" charset="2"/>
            </a:endParaRPr>
          </a:p>
          <a:p>
            <a:pPr marL="800100" lvl="1" indent="-342900"/>
            <a:r>
              <a:rPr lang="en-US" sz="4000" dirty="0">
                <a:sym typeface="Wingdings" pitchFamily="2" charset="2"/>
              </a:rPr>
              <a:t>Indorsements for Deposit and Collection. </a:t>
            </a:r>
          </a:p>
        </p:txBody>
      </p:sp>
      <p:pic>
        <p:nvPicPr>
          <p:cNvPr id="7" name="Picture 6" descr="This “for deposit” indorsement contains the words, “For deposit only” written out, along with the signature: Stephanie Mallar." title="Exhibit 22.7 A “For Deposit” Indorsement">
            <a:extLst>
              <a:ext uri="{FF2B5EF4-FFF2-40B4-BE49-F238E27FC236}">
                <a16:creationId xmlns:a16="http://schemas.microsoft.com/office/drawing/2014/main" id="{59ABDA59-6A37-4A24-AAD2-9714FB425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08" y="4385824"/>
            <a:ext cx="5612892" cy="1890887"/>
          </a:xfrm>
          <a:prstGeom prst="rect">
            <a:avLst/>
          </a:prstGeom>
        </p:spPr>
      </p:pic>
      <p:sp>
        <p:nvSpPr>
          <p:cNvPr id="6" name="Slide Number Placeholder 5"/>
          <p:cNvSpPr>
            <a:spLocks noGrp="1"/>
          </p:cNvSpPr>
          <p:nvPr>
            <p:ph type="sldNum" sz="quarter" idx="12"/>
          </p:nvPr>
        </p:nvSpPr>
        <p:spPr/>
        <p:txBody>
          <a:bodyPr/>
          <a:lstStyle/>
          <a:p>
            <a:fld id="{0A8C097E-128F-4FE5-8D65-B30E2BEAC51B}" type="slidenum">
              <a:rPr lang="en-US" smtClean="0"/>
              <a:pPr/>
              <a:t>35</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Introduction</a:t>
            </a:r>
            <a:r>
              <a:rPr lang="en-US" sz="4000" b="1" dirty="0">
                <a:solidFill>
                  <a:prstClr val="white"/>
                </a:solidFill>
                <a:latin typeface="Calibri"/>
              </a:rPr>
              <a:t> (2)</a:t>
            </a:r>
            <a:endParaRPr lang="en-US" dirty="0"/>
          </a:p>
        </p:txBody>
      </p:sp>
      <p:sp>
        <p:nvSpPr>
          <p:cNvPr id="6" name="Content Placeholder 5"/>
          <p:cNvSpPr>
            <a:spLocks noGrp="1"/>
          </p:cNvSpPr>
          <p:nvPr>
            <p:ph idx="1"/>
          </p:nvPr>
        </p:nvSpPr>
        <p:spPr/>
        <p:txBody>
          <a:bodyPr>
            <a:normAutofit/>
          </a:bodyPr>
          <a:lstStyle/>
          <a:p>
            <a:r>
              <a:rPr lang="en-US" sz="4400" dirty="0"/>
              <a:t>Negotiable Instruments and the Uniform Commercial Code.</a:t>
            </a:r>
          </a:p>
          <a:p>
            <a:pPr lvl="1"/>
            <a:r>
              <a:rPr lang="en-US" dirty="0"/>
              <a:t>UCC applies to transactions involving negotiable instruments, as well as to bank deposits and collections.</a:t>
            </a:r>
          </a:p>
        </p:txBody>
      </p:sp>
      <p:sp>
        <p:nvSpPr>
          <p:cNvPr id="4" name="Slide Number Placeholder 3"/>
          <p:cNvSpPr>
            <a:spLocks noGrp="1"/>
          </p:cNvSpPr>
          <p:nvPr>
            <p:ph type="sldNum" sz="quarter" idx="12"/>
          </p:nvPr>
        </p:nvSpPr>
        <p:spPr/>
        <p:txBody>
          <a:bodyPr/>
          <a:lstStyle/>
          <a:p>
            <a:fld id="{0A8C097E-128F-4FE5-8D65-B30E2BEAC51B}"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pc="0" dirty="0">
                <a:solidFill>
                  <a:srgbClr val="8A7045"/>
                </a:solidFill>
              </a:rPr>
              <a:t>LO1  </a:t>
            </a:r>
            <a:r>
              <a:rPr lang="en-US" spc="0" dirty="0">
                <a:solidFill>
                  <a:prstClr val="white"/>
                </a:solidFill>
              </a:rPr>
              <a:t>Types of Instruments </a:t>
            </a:r>
            <a:r>
              <a:rPr lang="en-US" sz="4000" b="1" spc="0" dirty="0">
                <a:solidFill>
                  <a:prstClr val="white"/>
                </a:solidFill>
                <a:latin typeface="Calibri"/>
              </a:rPr>
              <a:t>(1)</a:t>
            </a:r>
            <a:endParaRPr lang="en-US" dirty="0"/>
          </a:p>
        </p:txBody>
      </p:sp>
      <p:sp>
        <p:nvSpPr>
          <p:cNvPr id="6" name="AutoShape 6">
            <a:extLst>
              <a:ext uri="{FF2B5EF4-FFF2-40B4-BE49-F238E27FC236}">
                <a16:creationId xmlns:a16="http://schemas.microsoft.com/office/drawing/2014/main" id="{4D7B8F35-872D-4862-8D2A-A1EBA4AD8EF5}"/>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3" name="Content Placeholder 2"/>
          <p:cNvSpPr>
            <a:spLocks noGrp="1"/>
          </p:cNvSpPr>
          <p:nvPr>
            <p:ph idx="1"/>
          </p:nvPr>
        </p:nvSpPr>
        <p:spPr/>
        <p:txBody>
          <a:bodyPr>
            <a:normAutofit/>
          </a:bodyPr>
          <a:lstStyle/>
          <a:p>
            <a:r>
              <a:rPr lang="en-US" sz="4400" dirty="0"/>
              <a:t>Orders to Pay—Drafts and Checks.</a:t>
            </a:r>
          </a:p>
          <a:p>
            <a:r>
              <a:rPr lang="en-US" sz="4400" dirty="0"/>
              <a:t>Promises to Pay—Promissory Notes.</a:t>
            </a:r>
          </a:p>
          <a:p>
            <a:r>
              <a:rPr lang="en-US" sz="4400" dirty="0"/>
              <a:t>Promises to Pay—Certificates of Deposit.</a:t>
            </a:r>
          </a:p>
        </p:txBody>
      </p:sp>
      <p:sp>
        <p:nvSpPr>
          <p:cNvPr id="5" name="Slide Number Placeholder 4"/>
          <p:cNvSpPr>
            <a:spLocks noGrp="1"/>
          </p:cNvSpPr>
          <p:nvPr>
            <p:ph type="sldNum" sz="quarter" idx="12"/>
          </p:nvPr>
        </p:nvSpPr>
        <p:spPr/>
        <p:txBody>
          <a:bodyPr/>
          <a:lstStyle/>
          <a:p>
            <a:fld id="{0A8C097E-128F-4FE5-8D65-B30E2BEAC51B}" type="slidenum">
              <a:rPr lang="en-US" smtClean="0"/>
              <a:pPr/>
              <a:t>5</a:t>
            </a:fld>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pc="0" dirty="0">
                <a:solidFill>
                  <a:srgbClr val="8A7045"/>
                </a:solidFill>
              </a:rPr>
              <a:t>LO1  </a:t>
            </a:r>
            <a:r>
              <a:rPr lang="en-US" spc="0" dirty="0">
                <a:solidFill>
                  <a:prstClr val="white"/>
                </a:solidFill>
              </a:rPr>
              <a:t>Types of Instruments </a:t>
            </a:r>
            <a:r>
              <a:rPr lang="en-US" sz="4000" b="1" spc="0" dirty="0">
                <a:solidFill>
                  <a:prstClr val="white"/>
                </a:solidFill>
                <a:latin typeface="Calibri"/>
              </a:rPr>
              <a:t>(2)</a:t>
            </a:r>
            <a:endParaRPr lang="en-US" dirty="0"/>
          </a:p>
        </p:txBody>
      </p:sp>
      <p:sp>
        <p:nvSpPr>
          <p:cNvPr id="3" name="Content Placeholder 2"/>
          <p:cNvSpPr>
            <a:spLocks noGrp="1"/>
          </p:cNvSpPr>
          <p:nvPr>
            <p:ph idx="1"/>
          </p:nvPr>
        </p:nvSpPr>
        <p:spPr>
          <a:xfrm>
            <a:off x="457200" y="1755230"/>
            <a:ext cx="8686800" cy="5102770"/>
          </a:xfrm>
        </p:spPr>
        <p:txBody>
          <a:bodyPr>
            <a:normAutofit/>
          </a:bodyPr>
          <a:lstStyle/>
          <a:p>
            <a:r>
              <a:rPr lang="en-US" sz="4400" dirty="0"/>
              <a:t>Orders to Pay—Drafts and Checks.</a:t>
            </a:r>
          </a:p>
          <a:p>
            <a:pPr lvl="1"/>
            <a:r>
              <a:rPr lang="en-US" dirty="0"/>
              <a:t>Draft is unconditional order to pay involving: Drawer (Customer), Drawee (Bank) and Payee.</a:t>
            </a:r>
          </a:p>
          <a:p>
            <a:pPr lvl="1"/>
            <a:r>
              <a:rPr lang="en-US" dirty="0"/>
              <a:t>Time Drafts and Sight Drafts.</a:t>
            </a:r>
          </a:p>
          <a:p>
            <a:pPr lvl="2"/>
            <a:r>
              <a:rPr lang="en-US" sz="3800" dirty="0"/>
              <a:t>Time: payable at a future time.</a:t>
            </a:r>
          </a:p>
          <a:p>
            <a:pPr lvl="2"/>
            <a:r>
              <a:rPr lang="en-US" sz="3800" dirty="0"/>
              <a:t>Sight: payable on sight. </a:t>
            </a:r>
          </a:p>
        </p:txBody>
      </p:sp>
      <p:sp>
        <p:nvSpPr>
          <p:cNvPr id="6" name="AutoShape 6">
            <a:extLst>
              <a:ext uri="{FF2B5EF4-FFF2-40B4-BE49-F238E27FC236}">
                <a16:creationId xmlns:a16="http://schemas.microsoft.com/office/drawing/2014/main" id="{A2DC61D3-4010-47F2-AB18-1655B0D535B2}"/>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5" name="Slide Number Placeholder 4"/>
          <p:cNvSpPr>
            <a:spLocks noGrp="1"/>
          </p:cNvSpPr>
          <p:nvPr>
            <p:ph type="sldNum" sz="quarter" idx="12"/>
          </p:nvPr>
        </p:nvSpPr>
        <p:spPr/>
        <p:txBody>
          <a:bodyPr/>
          <a:lstStyle/>
          <a:p>
            <a:fld id="{0A8C097E-128F-4FE5-8D65-B30E2BEAC51B}" type="slidenum">
              <a:rPr lang="en-US" smtClean="0"/>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pc="0" dirty="0">
                <a:solidFill>
                  <a:srgbClr val="8A7045"/>
                </a:solidFill>
              </a:rPr>
              <a:t>LO1  </a:t>
            </a:r>
            <a:r>
              <a:rPr lang="en-US" spc="0" dirty="0">
                <a:solidFill>
                  <a:prstClr val="white"/>
                </a:solidFill>
              </a:rPr>
              <a:t>Types of Instruments </a:t>
            </a:r>
            <a:r>
              <a:rPr lang="en-US" sz="4000" b="1" spc="0" dirty="0">
                <a:solidFill>
                  <a:prstClr val="white"/>
                </a:solidFill>
                <a:latin typeface="Calibri"/>
              </a:rPr>
              <a:t>(3)</a:t>
            </a:r>
            <a:endParaRPr lang="en-US" dirty="0"/>
          </a:p>
        </p:txBody>
      </p:sp>
      <p:sp>
        <p:nvSpPr>
          <p:cNvPr id="8" name="AutoShape 6">
            <a:extLst>
              <a:ext uri="{FF2B5EF4-FFF2-40B4-BE49-F238E27FC236}">
                <a16:creationId xmlns:a16="http://schemas.microsoft.com/office/drawing/2014/main" id="{8504AE94-A157-45FA-83B3-E5FAC555EBA0}"/>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3" name="Content Placeholder 2"/>
          <p:cNvSpPr>
            <a:spLocks noGrp="1"/>
          </p:cNvSpPr>
          <p:nvPr>
            <p:ph idx="1"/>
          </p:nvPr>
        </p:nvSpPr>
        <p:spPr>
          <a:xfrm>
            <a:off x="457200" y="1755230"/>
            <a:ext cx="8686800" cy="5102770"/>
          </a:xfrm>
        </p:spPr>
        <p:txBody>
          <a:bodyPr>
            <a:normAutofit/>
          </a:bodyPr>
          <a:lstStyle/>
          <a:p>
            <a:r>
              <a:rPr lang="en-US" sz="4400" dirty="0"/>
              <a:t>Orders to Pay—Drafts and Checks.</a:t>
            </a:r>
          </a:p>
          <a:p>
            <a:pPr lvl="1"/>
            <a:r>
              <a:rPr lang="en-US" dirty="0"/>
              <a:t>Trade Acceptance: seller is drawer and payee.</a:t>
            </a:r>
          </a:p>
          <a:p>
            <a:pPr lvl="1"/>
            <a:r>
              <a:rPr lang="en-US" dirty="0"/>
              <a:t>Checks (cashier’s, teller’s and traveler’s) are drafts on a bank.</a:t>
            </a:r>
          </a:p>
        </p:txBody>
      </p:sp>
      <p:sp>
        <p:nvSpPr>
          <p:cNvPr id="5" name="Slide Number Placeholder 4"/>
          <p:cNvSpPr>
            <a:spLocks noGrp="1"/>
          </p:cNvSpPr>
          <p:nvPr>
            <p:ph type="sldNum" sz="quarter" idx="12"/>
          </p:nvPr>
        </p:nvSpPr>
        <p:spPr/>
        <p:txBody>
          <a:bodyPr/>
          <a:lstStyle/>
          <a:p>
            <a:fld id="{0A8C097E-128F-4FE5-8D65-B30E2BEAC51B}" type="slidenum">
              <a:rPr lang="en-US" smtClean="0"/>
              <a:pPr/>
              <a:t>7</a:t>
            </a:fld>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ln/>
        </p:spPr>
        <p:txBody>
          <a:bodyPr/>
          <a:lstStyle/>
          <a:p>
            <a:r>
              <a:rPr lang="en-US" dirty="0"/>
              <a:t>Time Draft</a:t>
            </a:r>
          </a:p>
        </p:txBody>
      </p:sp>
      <p:pic>
        <p:nvPicPr>
          <p:cNvPr id="3" name="Picture 2" descr="This image displays a typical time draft. &#10;“DRAFT” is typed vertically in the left column. The format is similar to a standard check, with fields having been completed. The first seven lines are as follows: 1) Whiteacre, Minnesota; 2) January 16, 2020 (completed field); 3) Ninety days after above date (completed field); 4) PAY TO THE ORDER OF; 5) Eastman Supply Company (completed field); (A label outside of the draft labels this as the Payee.); 6) One thousand and no/100 (completed field) DOLLARS 7) VALUE RECEIVED AND CHARGE THE SAME TO ACCOUNT OF. In the bottom left is the field for the Drawee: To: First National Bank of Whiteacre; Whiteacre, Minnesota. The signature of the Drawer is in the bottom right: OurTown Real Estate; By: Jane Adams, Pres. (signature); Jane Adams (typeset). The field for the amount is in the upper right corner: $1,000.00.&#10;" title="Exhibit 22.1 A Typical Time Draft">
            <a:extLst>
              <a:ext uri="{FF2B5EF4-FFF2-40B4-BE49-F238E27FC236}">
                <a16:creationId xmlns:a16="http://schemas.microsoft.com/office/drawing/2014/main" id="{F9BC58C8-EC26-4B9E-BE0B-980A9C2F1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28800"/>
            <a:ext cx="8458200" cy="4376971"/>
          </a:xfrm>
          <a:prstGeom prst="rect">
            <a:avLst/>
          </a:prstGeom>
        </p:spPr>
      </p:pic>
      <p:sp>
        <p:nvSpPr>
          <p:cNvPr id="7" name="Slide Number Placeholder 6"/>
          <p:cNvSpPr>
            <a:spLocks noGrp="1"/>
          </p:cNvSpPr>
          <p:nvPr>
            <p:ph type="sldNum" sz="quarter" idx="12"/>
          </p:nvPr>
        </p:nvSpPr>
        <p:spPr/>
        <p:txBody>
          <a:bodyPr/>
          <a:lstStyle/>
          <a:p>
            <a:fld id="{0A8C097E-128F-4FE5-8D65-B30E2BEAC51B}" type="slidenum">
              <a:rPr lang="en-US" smtClean="0"/>
              <a:pPr/>
              <a:t>8</a:t>
            </a:fld>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pc="0" dirty="0">
                <a:solidFill>
                  <a:srgbClr val="8A7045"/>
                </a:solidFill>
              </a:rPr>
              <a:t>LO1  </a:t>
            </a:r>
            <a:r>
              <a:rPr lang="en-US" spc="0" dirty="0">
                <a:solidFill>
                  <a:prstClr val="white"/>
                </a:solidFill>
              </a:rPr>
              <a:t>Types of Instruments </a:t>
            </a:r>
            <a:r>
              <a:rPr lang="en-US" sz="4000" b="1" spc="0" dirty="0">
                <a:solidFill>
                  <a:prstClr val="white"/>
                </a:solidFill>
                <a:latin typeface="Calibri"/>
              </a:rPr>
              <a:t>(4)</a:t>
            </a:r>
            <a:endParaRPr lang="en-US" dirty="0"/>
          </a:p>
        </p:txBody>
      </p:sp>
      <p:sp>
        <p:nvSpPr>
          <p:cNvPr id="6" name="AutoShape 6">
            <a:extLst>
              <a:ext uri="{FF2B5EF4-FFF2-40B4-BE49-F238E27FC236}">
                <a16:creationId xmlns:a16="http://schemas.microsoft.com/office/drawing/2014/main" id="{AB26BB0D-F420-49A4-9BCB-E60EFBFCCA44}"/>
              </a:ext>
            </a:extLst>
          </p:cNvPr>
          <p:cNvSpPr>
            <a:spLocks noChangeArrowheads="1"/>
          </p:cNvSpPr>
          <p:nvPr/>
        </p:nvSpPr>
        <p:spPr bwMode="auto">
          <a:xfrm>
            <a:off x="228600" y="533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3" name="Content Placeholder 2"/>
          <p:cNvSpPr>
            <a:spLocks noGrp="1"/>
          </p:cNvSpPr>
          <p:nvPr>
            <p:ph idx="1"/>
          </p:nvPr>
        </p:nvSpPr>
        <p:spPr>
          <a:xfrm>
            <a:off x="457200" y="1755230"/>
            <a:ext cx="8458200" cy="5102770"/>
          </a:xfrm>
        </p:spPr>
        <p:txBody>
          <a:bodyPr>
            <a:normAutofit/>
          </a:bodyPr>
          <a:lstStyle/>
          <a:p>
            <a:r>
              <a:rPr lang="en-US" sz="4400" dirty="0"/>
              <a:t>Promises to Pay—Promissory Notes.</a:t>
            </a:r>
          </a:p>
          <a:p>
            <a:pPr lvl="1"/>
            <a:r>
              <a:rPr lang="en-US" dirty="0"/>
              <a:t>Promissory note: promise by the maker (promisor) to the payee or bearer.</a:t>
            </a:r>
          </a:p>
        </p:txBody>
      </p:sp>
      <p:sp>
        <p:nvSpPr>
          <p:cNvPr id="5" name="Slide Number Placeholder 4"/>
          <p:cNvSpPr>
            <a:spLocks noGrp="1"/>
          </p:cNvSpPr>
          <p:nvPr>
            <p:ph type="sldNum" sz="quarter" idx="12"/>
          </p:nvPr>
        </p:nvSpPr>
        <p:spPr/>
        <p:txBody>
          <a:bodyPr/>
          <a:lstStyle/>
          <a:p>
            <a:fld id="{0A8C097E-128F-4FE5-8D65-B30E2BEAC51B}" type="slidenum">
              <a:rPr lang="en-US" smtClean="0"/>
              <a:pPr/>
              <a:t>9</a:t>
            </a:fld>
            <a:endParaRPr lang="en-US"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4667</TotalTime>
  <Words>1204</Words>
  <Application>Microsoft Office PowerPoint</Application>
  <PresentationFormat>On-screen Show (4:3)</PresentationFormat>
  <Paragraphs>180</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Impact</vt:lpstr>
      <vt:lpstr>Wingdings</vt:lpstr>
      <vt:lpstr>Office Theme</vt:lpstr>
      <vt:lpstr>Business Law Text &amp; Exercises Ninth Edition Roger LeRoy Miller William Eric Hollowell</vt:lpstr>
      <vt:lpstr>Learning Outcomes</vt:lpstr>
      <vt:lpstr>Introduction (1)</vt:lpstr>
      <vt:lpstr>Introduction (2)</vt:lpstr>
      <vt:lpstr>LO1  Types of Instruments (1)</vt:lpstr>
      <vt:lpstr>LO1  Types of Instruments (2)</vt:lpstr>
      <vt:lpstr>LO1  Types of Instruments (3)</vt:lpstr>
      <vt:lpstr>Time Draft</vt:lpstr>
      <vt:lpstr>LO1  Types of Instruments (4)</vt:lpstr>
      <vt:lpstr>Promissory Note</vt:lpstr>
      <vt:lpstr>LO1  Types of Instruments (5)</vt:lpstr>
      <vt:lpstr>LO1  Types of Instruments (6)</vt:lpstr>
      <vt:lpstr>LO2 What is a       Negotiable Instrument? (1)</vt:lpstr>
      <vt:lpstr>LO2 What is a       Negotiable Instrument? (2)</vt:lpstr>
      <vt:lpstr>Negotiable Instrument:  Written Form</vt:lpstr>
      <vt:lpstr>Negotiable Instrument:  Signatures</vt:lpstr>
      <vt:lpstr>Negotiable Instrument: Unconditional Promise or Order to Pay (1)</vt:lpstr>
      <vt:lpstr>Negotiable Instrument: Unconditional Promise or Order to Pay (2)</vt:lpstr>
      <vt:lpstr>Negotiable Instrument: Unconditional Promise or Order to Pay (3)</vt:lpstr>
      <vt:lpstr>Negotiable Instrument: Unconditional Promise or Order to Pay (4)</vt:lpstr>
      <vt:lpstr>Negotiable Instrument:  Fixed Amount of Money (1)</vt:lpstr>
      <vt:lpstr>Negotiable Instrument:  Fixed Amount of Money (2)</vt:lpstr>
      <vt:lpstr>Negotiable Instrument:  Fixed Amount of Money (3)</vt:lpstr>
      <vt:lpstr>Negotiable Instrument:  Fixed Amount of Money (4)</vt:lpstr>
      <vt:lpstr>Negotiable Instrument:  Payable on Demand (1)</vt:lpstr>
      <vt:lpstr>Negotiable Instrument:  Payable on Demand (2)</vt:lpstr>
      <vt:lpstr>LO3 Negotiable Instrument:    Payable to Order or Bearer</vt:lpstr>
      <vt:lpstr>Transfer of Instruments (1)</vt:lpstr>
      <vt:lpstr>Transfer of Instruments (2)</vt:lpstr>
      <vt:lpstr>Transfer of Instruments (3)</vt:lpstr>
      <vt:lpstr>Transfer of Instruments (4)</vt:lpstr>
      <vt:lpstr>Transfer of Instruments (5)</vt:lpstr>
      <vt:lpstr>Indorsements (1)</vt:lpstr>
      <vt:lpstr>Indorsements (2)</vt:lpstr>
      <vt:lpstr>Indorsements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Law: Texts and Exercises 7e</dc:title>
  <dc:creator>Joseph Zavaletta</dc:creator>
  <cp:lastModifiedBy>Mandy</cp:lastModifiedBy>
  <cp:revision>382</cp:revision>
  <dcterms:created xsi:type="dcterms:W3CDTF">2012-07-24T19:26:18Z</dcterms:created>
  <dcterms:modified xsi:type="dcterms:W3CDTF">2017-10-29T15:35:02Z</dcterms:modified>
</cp:coreProperties>
</file>