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5" r:id="rId2"/>
    <p:sldId id="258" r:id="rId3"/>
    <p:sldId id="259" r:id="rId4"/>
    <p:sldId id="286" r:id="rId5"/>
    <p:sldId id="287" r:id="rId6"/>
    <p:sldId id="288" r:id="rId7"/>
    <p:sldId id="289" r:id="rId8"/>
    <p:sldId id="311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12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3" autoAdjust="0"/>
    <p:restoredTop sz="96442" autoAdjust="0"/>
  </p:normalViewPr>
  <p:slideViewPr>
    <p:cSldViewPr showGuides="1">
      <p:cViewPr varScale="1">
        <p:scale>
          <a:sx n="109" d="100"/>
          <a:sy n="109" d="100"/>
        </p:scale>
        <p:origin x="1660" y="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-8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130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74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70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0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72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55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E230A-252A-4026-AA5E-BA9B78AA8A0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189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E230A-252A-4026-AA5E-BA9B78AA8A03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32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E230A-252A-4026-AA5E-BA9B78AA8A0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25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922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9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996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918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80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50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232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955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6226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0479DD-A7A3-48DA-A538-A69A8E075B4F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76" tIns="44444" rIns="90476" bIns="44444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330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8484-0A55-4D8C-AB10-A039212B968F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534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8484-0A55-4D8C-AB10-A039212B968F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3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8484-0A55-4D8C-AB10-A039212B968F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599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8484-0A55-4D8C-AB10-A039212B968F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3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98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8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38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97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78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0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2F15E5-E88A-452A-BA10-7D8739420543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2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2    Ethics in Business</a:t>
            </a:r>
            <a:endParaRPr lang="en-US" cap="small" dirty="0">
              <a:solidFill>
                <a:schemeClr val="bg1"/>
              </a:solidFill>
              <a:effectLst>
                <a:outerShdw blurRad="50800" dist="63500" dir="2700000" algn="tl" rotWithShape="0">
                  <a:prstClr val="black"/>
                </a:outerShdw>
              </a:effectLst>
              <a:latin typeface="Impact" pitchFamily="34" charset="0"/>
            </a:endParaRP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0">
                <a:solidFill>
                  <a:srgbClr val="8A7045"/>
                </a:solidFill>
              </a:rPr>
              <a:t>LO1         </a:t>
            </a:r>
            <a:r>
              <a:rPr lang="en-US" spc="0">
                <a:solidFill>
                  <a:prstClr val="white"/>
                </a:solidFill>
              </a:rPr>
              <a:t>Setting the Right </a:t>
            </a:r>
            <a:br>
              <a:rPr lang="en-US" spc="0">
                <a:solidFill>
                  <a:prstClr val="white"/>
                </a:solidFill>
              </a:rPr>
            </a:br>
            <a:r>
              <a:rPr lang="en-US" spc="0">
                <a:solidFill>
                  <a:prstClr val="white"/>
                </a:solidFill>
              </a:rPr>
              <a:t>        Ethical Tone </a:t>
            </a:r>
            <a:r>
              <a:rPr lang="en-US" sz="4000" b="1" spc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A971272-307A-49A1-A455-AD2A7DFBF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8741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Corporate Compliance Programs.</a:t>
            </a:r>
          </a:p>
          <a:p>
            <a:pPr lvl="1">
              <a:buClr>
                <a:srgbClr val="D5622A"/>
              </a:buClr>
            </a:pPr>
            <a:r>
              <a:rPr lang="en-US"/>
              <a:t>Must be integrated throughout firm.</a:t>
            </a:r>
          </a:p>
          <a:p>
            <a:pPr lvl="1">
              <a:buClr>
                <a:srgbClr val="D5622A"/>
              </a:buClr>
            </a:pPr>
            <a:r>
              <a:rPr lang="en-US"/>
              <a:t>Coordinated and monitored by a committee separate from other corporate departments.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90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0">
                <a:solidFill>
                  <a:srgbClr val="8A7045"/>
                </a:solidFill>
              </a:rPr>
              <a:t>LO1         </a:t>
            </a:r>
            <a:r>
              <a:rPr lang="en-US" spc="0">
                <a:solidFill>
                  <a:prstClr val="white"/>
                </a:solidFill>
              </a:rPr>
              <a:t>Setting the Right </a:t>
            </a:r>
            <a:br>
              <a:rPr lang="en-US" spc="0">
                <a:solidFill>
                  <a:prstClr val="white"/>
                </a:solidFill>
              </a:rPr>
            </a:br>
            <a:r>
              <a:rPr lang="en-US" spc="0">
                <a:solidFill>
                  <a:prstClr val="white"/>
                </a:solidFill>
              </a:rPr>
              <a:t>        Ethical Tone </a:t>
            </a:r>
            <a:r>
              <a:rPr lang="en-US" sz="4000" b="1" spc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C3998AFE-3197-42A9-BFE4-EC3296E61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8741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Conflicts and Trade-Offs.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Firms have ethical obligations to both internal and external stakeholders.</a:t>
            </a:r>
          </a:p>
          <a:p>
            <a:pPr lvl="2">
              <a:buClr>
                <a:srgbClr val="D5622A"/>
              </a:buClr>
            </a:pPr>
            <a:r>
              <a:rPr lang="en-US" dirty="0"/>
              <a:t>Internal: staff and shareholders.</a:t>
            </a:r>
          </a:p>
          <a:p>
            <a:pPr lvl="2">
              <a:buClr>
                <a:srgbClr val="D5622A"/>
              </a:buClr>
            </a:pPr>
            <a:r>
              <a:rPr lang="en-US" dirty="0"/>
              <a:t>External: </a:t>
            </a:r>
            <a:r>
              <a:rPr lang="en-US"/>
              <a:t>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173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Sarbanes-Oxley Act </a:t>
            </a:r>
            <a:r>
              <a:rPr lang="en-US" sz="4000" b="1">
                <a:latin typeface="+mn-lt"/>
              </a:rPr>
              <a:t>(1)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27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D5622A"/>
              </a:buClr>
            </a:pPr>
            <a:r>
              <a:rPr lang="en-US" dirty="0"/>
              <a:t>Attempts to increase corporate responsibility by: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Stricter disclosure requirements.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Harsher penalties for legal violations.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Corporate officers take responsibility for financial statements and SEC reports.</a:t>
            </a:r>
          </a:p>
          <a:p>
            <a:pPr lvl="1">
              <a:buClr>
                <a:srgbClr val="D5622A"/>
              </a:buClr>
            </a:pPr>
            <a:r>
              <a:rPr lang="en-US"/>
              <a:t>CEOs and CFOs </a:t>
            </a:r>
            <a:r>
              <a:rPr lang="en-US" dirty="0"/>
              <a:t>must personally certify </a:t>
            </a:r>
            <a:r>
              <a:rPr lang="en-US"/>
              <a:t>reports.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44381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Sarbanes-Oxley Act</a:t>
            </a:r>
            <a:r>
              <a:rPr lang="en-US">
                <a:solidFill>
                  <a:prstClr val="white"/>
                </a:solidFill>
              </a:rPr>
              <a:t>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sz="4400"/>
              <a:t>The Public </a:t>
            </a:r>
            <a:r>
              <a:rPr lang="en-US" sz="4400" dirty="0"/>
              <a:t>Company Accounting Oversight Board.</a:t>
            </a:r>
          </a:p>
          <a:p>
            <a:pPr lvl="1">
              <a:spcBef>
                <a:spcPts val="0"/>
              </a:spcBef>
              <a:buClr>
                <a:srgbClr val="D5622A"/>
              </a:buClr>
            </a:pPr>
            <a:r>
              <a:rPr lang="en-US"/>
              <a:t>Oversee audits to protect investors and public.</a:t>
            </a:r>
            <a:endParaRPr lang="en-US" dirty="0"/>
          </a:p>
          <a:p>
            <a:pPr lvl="1">
              <a:spcBef>
                <a:spcPts val="0"/>
              </a:spcBef>
              <a:buClr>
                <a:srgbClr val="D5622A"/>
              </a:buClr>
            </a:pPr>
            <a:r>
              <a:rPr lang="en-US"/>
              <a:t>Register public accounting firms; establishes standards relating to preparation of audit reports.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3855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Sarbanes-Oxley Act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sz="4400"/>
              <a:t>Enforcements and Penalties.</a:t>
            </a:r>
            <a:endParaRPr lang="en-US" sz="4400" dirty="0"/>
          </a:p>
          <a:p>
            <a:pPr lvl="1">
              <a:buClr>
                <a:srgbClr val="D5622A"/>
              </a:buClr>
            </a:pPr>
            <a:r>
              <a:rPr lang="en-US" sz="3600"/>
              <a:t>Enhanced penalties</a:t>
            </a:r>
            <a:r>
              <a:rPr lang="en-US" sz="3600" dirty="0"/>
              <a:t>, as high as $15 million for intentional </a:t>
            </a:r>
            <a:r>
              <a:rPr lang="en-US" sz="3600"/>
              <a:t>violations.</a:t>
            </a:r>
          </a:p>
          <a:p>
            <a:pPr lvl="1">
              <a:buClr>
                <a:srgbClr val="D5622A"/>
              </a:buClr>
            </a:pPr>
            <a:r>
              <a:rPr lang="en-US" sz="3600"/>
              <a:t>Prohibits destroying or falsifying records with the intent to obstruct or influence a federal investigation or in relation to bankruptcy proceedings.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5068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>
                <a:solidFill>
                  <a:prstClr val="white"/>
                </a:solidFill>
              </a:rPr>
              <a:t>Business Ethics and the Law </a:t>
            </a:r>
            <a:r>
              <a:rPr lang="en-US" b="1" spc="0">
                <a:solidFill>
                  <a:prstClr val="white"/>
                </a:solidFill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AE85C24-F893-4E3F-BA17-55211FEBF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6" y="2819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5568" y="1813718"/>
            <a:ext cx="8229600" cy="4525963"/>
          </a:xfrm>
        </p:spPr>
        <p:txBody>
          <a:bodyPr/>
          <a:lstStyle/>
          <a:p>
            <a:pPr>
              <a:buClr>
                <a:srgbClr val="D5622A"/>
              </a:buClr>
            </a:pPr>
            <a:r>
              <a:rPr lang="en-US"/>
              <a:t>Moral Minimum.</a:t>
            </a:r>
          </a:p>
          <a:p>
            <a:pPr lvl="1">
              <a:buClr>
                <a:srgbClr val="D5622A"/>
              </a:buClr>
            </a:pPr>
            <a:r>
              <a:rPr lang="en-US"/>
              <a:t>Minimum standard for ethical business behavior, really means bare compliance with the law.</a:t>
            </a:r>
          </a:p>
          <a:p>
            <a:pPr lvl="1">
              <a:buClr>
                <a:srgbClr val="D5622A"/>
              </a:buClr>
            </a:pPr>
            <a:r>
              <a:rPr lang="en-US"/>
              <a:t>Some actions may be legal, but not ethical.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5202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</a:t>
            </a:r>
            <a:r>
              <a:rPr lang="en-US" dirty="0"/>
              <a:t>Ethics and </a:t>
            </a:r>
            <a:r>
              <a:rPr lang="en-US"/>
              <a:t>the Law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/>
              <a:t>Laws Regulating Business.</a:t>
            </a:r>
          </a:p>
          <a:p>
            <a:pPr lvl="1">
              <a:buClr>
                <a:srgbClr val="D5622A"/>
              </a:buClr>
            </a:pPr>
            <a:r>
              <a:rPr lang="en-US"/>
              <a:t>Extensive government regulations.</a:t>
            </a:r>
          </a:p>
          <a:p>
            <a:pPr lvl="1">
              <a:buClr>
                <a:srgbClr val="D5622A"/>
              </a:buClr>
            </a:pPr>
            <a:r>
              <a:rPr lang="en-US"/>
              <a:t>Ignorance does not dismiss liability.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462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</a:t>
            </a:r>
            <a:r>
              <a:rPr lang="en-US" dirty="0"/>
              <a:t>Ethics and </a:t>
            </a:r>
            <a:r>
              <a:rPr lang="en-US"/>
              <a:t>the Law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458200" cy="479797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rgbClr val="D5622A"/>
              </a:buClr>
            </a:pPr>
            <a:r>
              <a:rPr lang="en-US" dirty="0"/>
              <a:t>“Gray Areas” in the Law.</a:t>
            </a:r>
          </a:p>
          <a:p>
            <a:pPr lvl="1">
              <a:lnSpc>
                <a:spcPct val="110000"/>
              </a:lnSpc>
              <a:buClr>
                <a:srgbClr val="D5622A"/>
              </a:buClr>
            </a:pPr>
            <a:r>
              <a:rPr lang="en-US" b="0" dirty="0"/>
              <a:t>When the law is “silent” on </a:t>
            </a:r>
            <a:r>
              <a:rPr lang="en-US" b="0"/>
              <a:t>an action’s </a:t>
            </a:r>
            <a:r>
              <a:rPr lang="en-US" b="0" dirty="0"/>
              <a:t>legality.  </a:t>
            </a:r>
          </a:p>
          <a:p>
            <a:pPr lvl="1">
              <a:lnSpc>
                <a:spcPct val="110000"/>
              </a:lnSpc>
              <a:buClr>
                <a:srgbClr val="D5622A"/>
              </a:buClr>
            </a:pPr>
            <a:r>
              <a:rPr lang="en-US" dirty="0"/>
              <a:t>In addition, courts decide on a case by case basis, looking for “reasonable” acts or “foreseeable” results.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4442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5328E53-3D14-4EE9-8B6B-400EE6069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/>
              <a:t>Duty-Based </a:t>
            </a:r>
            <a:r>
              <a:rPr lang="en-US" dirty="0"/>
              <a:t>Ethics: derived from religious and philosophical principles.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Religion</a:t>
            </a:r>
            <a:r>
              <a:rPr lang="en-US"/>
              <a:t>. </a:t>
            </a:r>
          </a:p>
          <a:p>
            <a:pPr lvl="1">
              <a:buClr>
                <a:srgbClr val="D5622A"/>
              </a:buClr>
            </a:pPr>
            <a:r>
              <a:rPr lang="en-US"/>
              <a:t>Philosophy. </a:t>
            </a:r>
          </a:p>
          <a:p>
            <a:pPr lvl="1">
              <a:buClr>
                <a:srgbClr val="D5622A"/>
              </a:buClr>
            </a:pPr>
            <a:r>
              <a:rPr lang="en-US"/>
              <a:t>Principle </a:t>
            </a:r>
            <a:r>
              <a:rPr lang="en-US" dirty="0"/>
              <a:t>of </a:t>
            </a:r>
            <a:r>
              <a:rPr lang="en-US"/>
              <a:t>Rights.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0710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92FD11C7-87BB-4D5F-A41E-0F1856BE6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/>
              <a:t>Duty-Based </a:t>
            </a:r>
            <a:r>
              <a:rPr lang="en-US" dirty="0"/>
              <a:t>Ethics.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Religion.</a:t>
            </a:r>
          </a:p>
          <a:p>
            <a:pPr lvl="2">
              <a:buClr>
                <a:srgbClr val="D5622A"/>
              </a:buClr>
            </a:pPr>
            <a:r>
              <a:rPr lang="en-US" dirty="0"/>
              <a:t>The rightness or wrongness of an action is usually judged according to its conformity to an absolute rule that commands a particular form of  behavior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850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LO1</a:t>
            </a:r>
            <a:r>
              <a:rPr lang="en-US" sz="2600"/>
              <a:t>    </a:t>
            </a:r>
            <a:r>
              <a:rPr lang="en-US"/>
              <a:t>   </a:t>
            </a:r>
            <a:r>
              <a:rPr lang="en-US" sz="4000"/>
              <a:t>Discuss how businesses can discourage unethical behavior.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LO2</a:t>
            </a:r>
            <a:r>
              <a:rPr lang="en-US" sz="2600" b="1">
                <a:solidFill>
                  <a:schemeClr val="bg1"/>
                </a:solidFill>
              </a:rPr>
              <a:t>         </a:t>
            </a:r>
            <a:r>
              <a:rPr lang="en-US" sz="4000"/>
              <a:t>Explain the relationship between law and ethics.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LO3          </a:t>
            </a:r>
            <a:r>
              <a:rPr lang="en-US" sz="4000"/>
              <a:t>Compare duty-based ethics and utilitarian ethics.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>
                <a:solidFill>
                  <a:schemeClr val="bg1"/>
                </a:solidFill>
              </a:rPr>
              <a:t>LO4</a:t>
            </a:r>
            <a:r>
              <a:rPr lang="en-US"/>
              <a:t>     </a:t>
            </a:r>
            <a:r>
              <a:rPr lang="en-US" sz="4000"/>
              <a:t>Identify some ethical problems in the global context.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41997B25-5ED4-4F39-B1E3-8C7DF1C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/>
              <a:t>Duty-Based </a:t>
            </a:r>
            <a:r>
              <a:rPr lang="en-US" dirty="0"/>
              <a:t>Ethics.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Philosophy: Kant.</a:t>
            </a:r>
          </a:p>
          <a:p>
            <a:pPr lvl="2">
              <a:buClr>
                <a:srgbClr val="D5622A"/>
              </a:buClr>
            </a:pPr>
            <a:r>
              <a:rPr lang="en-US" sz="3200" dirty="0"/>
              <a:t>Premised on the belief that general guiding principles for moral behavior can be derived from human nature.</a:t>
            </a:r>
          </a:p>
          <a:p>
            <a:pPr lvl="2">
              <a:buClr>
                <a:srgbClr val="D5622A"/>
              </a:buClr>
            </a:pPr>
            <a:r>
              <a:rPr lang="en-US" sz="3200" dirty="0"/>
              <a:t>The </a:t>
            </a:r>
            <a:r>
              <a:rPr lang="en-US" sz="3200" u="sng" dirty="0"/>
              <a:t>categorical imperative </a:t>
            </a:r>
            <a:r>
              <a:rPr lang="en-US" sz="3200" dirty="0"/>
              <a:t>is a central postulate of Kantian ethics</a:t>
            </a:r>
            <a:r>
              <a:rPr lang="en-US" sz="3200"/>
              <a:t>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9105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8806CEE-F0DC-45AA-B6E0-9C270A711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 dirty="0"/>
              <a:t>Duty-Based Ethics.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Philosophy: Kant.</a:t>
            </a:r>
          </a:p>
          <a:p>
            <a:pPr lvl="2">
              <a:buClr>
                <a:srgbClr val="D5622A"/>
              </a:buClr>
            </a:pPr>
            <a:r>
              <a:rPr lang="en-US" dirty="0"/>
              <a:t>The rightness or wrongness of an action is judged by estimating the consequences that would follow if everyone in a society performed the act under consideration.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7138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CD6ABAF-392D-48CA-A6DE-6DFA2B8B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Duty-Based Ethics.</a:t>
            </a:r>
          </a:p>
          <a:p>
            <a:pPr lvl="1">
              <a:buClr>
                <a:srgbClr val="D5622A"/>
              </a:buClr>
            </a:pPr>
            <a:r>
              <a:rPr lang="en-US"/>
              <a:t> The Principle </a:t>
            </a:r>
            <a:r>
              <a:rPr lang="en-US" dirty="0"/>
              <a:t>of Rights.</a:t>
            </a:r>
          </a:p>
          <a:p>
            <a:pPr lvl="2">
              <a:buClr>
                <a:srgbClr val="D5622A"/>
              </a:buClr>
            </a:pPr>
            <a:r>
              <a:rPr lang="en-US" sz="3200" dirty="0"/>
              <a:t>This principle derives from the belief that every duty gives rise to a corresponding right.</a:t>
            </a:r>
          </a:p>
          <a:p>
            <a:pPr lvl="2">
              <a:buClr>
                <a:srgbClr val="D5622A"/>
              </a:buClr>
            </a:pPr>
            <a:r>
              <a:rPr lang="en-US" sz="3200" dirty="0"/>
              <a:t>The belief in fundamental rights is a deeply embedded feature of Western </a:t>
            </a:r>
            <a:r>
              <a:rPr lang="en-US" sz="3200"/>
              <a:t>culture.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7051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F00BDAA-2531-4640-9B02-AF84A0435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Duty-Based Ethics.</a:t>
            </a:r>
          </a:p>
          <a:p>
            <a:pPr lvl="1">
              <a:buClr>
                <a:srgbClr val="D5622A"/>
              </a:buClr>
            </a:pPr>
            <a:r>
              <a:rPr lang="en-US"/>
              <a:t> The Principle </a:t>
            </a:r>
            <a:r>
              <a:rPr lang="en-US" dirty="0"/>
              <a:t>of Rights.</a:t>
            </a:r>
          </a:p>
          <a:p>
            <a:pPr lvl="2">
              <a:buClr>
                <a:srgbClr val="D5622A"/>
              </a:buClr>
            </a:pPr>
            <a:r>
              <a:rPr lang="en-US" sz="3200" dirty="0"/>
              <a:t>The ethicality of an action is judged by how the consequences of the action will affect the rights of </a:t>
            </a:r>
            <a:r>
              <a:rPr lang="en-US" sz="3200"/>
              <a:t>others.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9331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66ACE387-136B-4114-B655-FD0CA8E6E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/>
              <a:t>Outcome-Based Ethics: Utilitarianism.</a:t>
            </a:r>
            <a:endParaRPr lang="en-US" dirty="0"/>
          </a:p>
          <a:p>
            <a:pPr lvl="1">
              <a:buClr>
                <a:srgbClr val="D5622A"/>
              </a:buClr>
            </a:pPr>
            <a:r>
              <a:rPr lang="en-US" dirty="0"/>
              <a:t>Utilitarianism: action is ethical based on </a:t>
            </a:r>
            <a:r>
              <a:rPr lang="en-US"/>
              <a:t>what produces </a:t>
            </a:r>
            <a:r>
              <a:rPr lang="en-US" dirty="0"/>
              <a:t>the greatest good for the greatest number of people.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859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7E79869-DEB5-4AD7-8523-A40CC9C47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 lnSpcReduction="10000"/>
          </a:bodyPr>
          <a:lstStyle/>
          <a:p>
            <a:pPr>
              <a:buClr>
                <a:srgbClr val="D5622A"/>
              </a:buClr>
            </a:pPr>
            <a:r>
              <a:rPr lang="en-US"/>
              <a:t>Outcome-Based Ethics: Utilitarianism.</a:t>
            </a:r>
            <a:endParaRPr lang="en-US" dirty="0"/>
          </a:p>
          <a:p>
            <a:pPr lvl="1">
              <a:lnSpc>
                <a:spcPct val="90000"/>
              </a:lnSpc>
              <a:buClr>
                <a:srgbClr val="D5622A"/>
              </a:buClr>
            </a:pPr>
            <a:r>
              <a:rPr lang="en-US" dirty="0"/>
              <a:t>Cost-benefit analysis is performed to determine the effects of competing alternatives on the persons affected.</a:t>
            </a:r>
          </a:p>
          <a:p>
            <a:pPr lvl="1">
              <a:lnSpc>
                <a:spcPct val="90000"/>
              </a:lnSpc>
              <a:buClr>
                <a:srgbClr val="D5622A"/>
              </a:buClr>
            </a:pPr>
            <a:r>
              <a:rPr lang="en-US" dirty="0"/>
              <a:t>The best alternative is the one that produces the greatest good for the greatest number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63477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BDD4379-60D0-4EDD-BA7B-1088C688E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Corporate Social Responsibility.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Corporations should be interested in impact on civil rights, environment, consumer protection, employee safety and </a:t>
            </a:r>
            <a:r>
              <a:rPr lang="en-US"/>
              <a:t>welfare.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6312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</a:t>
            </a:r>
            <a:r>
              <a:rPr lang="en-US"/>
              <a:t>Ethical Reasoning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(10)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F92B769-2D06-4C36-BFCE-1D01E4E60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8741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Corporate Social Responsibility.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Stakeholder Approach. </a:t>
            </a:r>
          </a:p>
          <a:p>
            <a:pPr lvl="1">
              <a:buClr>
                <a:srgbClr val="D5622A"/>
              </a:buClr>
            </a:pPr>
            <a:r>
              <a:rPr lang="en-US" dirty="0"/>
              <a:t>Corporate Citizenship.</a:t>
            </a:r>
          </a:p>
          <a:p>
            <a:pPr lvl="1">
              <a:buClr>
                <a:srgbClr val="D5622A"/>
              </a:buClr>
            </a:pPr>
            <a:r>
              <a:rPr lang="en-US"/>
              <a:t>A Way of Doing Business.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0311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</a:t>
            </a:r>
            <a:r>
              <a:rPr lang="en-US"/>
              <a:t>Ethics And Social Media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sz="4400"/>
              <a:t>Businesses now face unique ethical issues with respect to all social media platforms.</a:t>
            </a:r>
          </a:p>
          <a:p>
            <a:pPr lvl="1">
              <a:buClr>
                <a:srgbClr val="D5622A"/>
              </a:buClr>
            </a:pPr>
            <a:r>
              <a:rPr lang="en-US" sz="3600"/>
              <a:t>Hiring decisions may be considered unethical when based on:</a:t>
            </a:r>
          </a:p>
          <a:p>
            <a:pPr lvl="2">
              <a:buClr>
                <a:srgbClr val="D5622A"/>
              </a:buClr>
            </a:pPr>
            <a:r>
              <a:rPr lang="en-US" sz="3200"/>
              <a:t>Online profiles.</a:t>
            </a:r>
          </a:p>
          <a:p>
            <a:pPr lvl="2">
              <a:buClr>
                <a:srgbClr val="D5622A"/>
              </a:buClr>
            </a:pPr>
            <a:r>
              <a:rPr lang="en-US" sz="3200"/>
              <a:t>Lack of online presence.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91246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>
                <a:solidFill>
                  <a:srgbClr val="8A7045"/>
                </a:solidFill>
              </a:rPr>
              <a:t>LO4 </a:t>
            </a:r>
            <a:r>
              <a:rPr lang="en-US"/>
              <a:t>Business </a:t>
            </a:r>
            <a:r>
              <a:rPr lang="en-US" dirty="0"/>
              <a:t>Ethics on </a:t>
            </a:r>
            <a:br>
              <a:rPr lang="en-US" dirty="0"/>
            </a:br>
            <a:r>
              <a:rPr lang="en-US" dirty="0"/>
              <a:t>A </a:t>
            </a:r>
            <a:r>
              <a:rPr lang="en-US"/>
              <a:t>Global Level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BB56D80-9A4A-4D53-873D-B143437AB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D5622A"/>
              </a:buClr>
            </a:pPr>
            <a:r>
              <a:rPr lang="en-US" sz="4400"/>
              <a:t>Frequent conflicts in ethics between foreign and U.S. businesspersons. In some countries:</a:t>
            </a:r>
          </a:p>
          <a:p>
            <a:pPr lvl="1">
              <a:buClr>
                <a:srgbClr val="D5622A"/>
              </a:buClr>
            </a:pPr>
            <a:r>
              <a:rPr lang="en-US" sz="3600"/>
              <a:t>Alcohol and certain foods are forbidden.</a:t>
            </a:r>
          </a:p>
          <a:p>
            <a:pPr lvl="1">
              <a:buClr>
                <a:srgbClr val="D5622A"/>
              </a:buClr>
            </a:pPr>
            <a:r>
              <a:rPr lang="en-US" sz="3600"/>
              <a:t>Little protection for discrimination against women.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4471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</a:t>
            </a:r>
            <a:r>
              <a:rPr lang="en-US"/>
              <a:t>The Importance of </a:t>
            </a:r>
            <a:br>
              <a:rPr lang="en-US"/>
            </a:br>
            <a:r>
              <a:rPr lang="en-US"/>
              <a:t>Business Ethics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is Business Ethics?</a:t>
            </a:r>
          </a:p>
          <a:p>
            <a:pPr lvl="1"/>
            <a:r>
              <a:rPr lang="en-US"/>
              <a:t>Ethics is the study of right and wrong behavior; whether an action is fair, right or just.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>
                <a:solidFill>
                  <a:srgbClr val="8A7045"/>
                </a:solidFill>
              </a:rPr>
              <a:t>LO4 </a:t>
            </a:r>
            <a:r>
              <a:rPr lang="en-US"/>
              <a:t>Business </a:t>
            </a:r>
            <a:r>
              <a:rPr lang="en-US" dirty="0"/>
              <a:t>Ethics on </a:t>
            </a:r>
            <a:br>
              <a:rPr lang="en-US"/>
            </a:br>
            <a:r>
              <a:rPr lang="en-US"/>
              <a:t> A Global Level </a:t>
            </a:r>
            <a:r>
              <a:rPr lang="en-US" b="1" spc="0">
                <a:solidFill>
                  <a:prstClr val="white"/>
                </a:solidFill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528B6B1-0B9D-462F-8CDF-0C192E429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 sz="4400"/>
              <a:t>Monitoring the Practices of Foreign Suppliers.</a:t>
            </a:r>
          </a:p>
          <a:p>
            <a:pPr lvl="1">
              <a:buClr>
                <a:srgbClr val="D5622A"/>
              </a:buClr>
            </a:pPr>
            <a:r>
              <a:rPr lang="en-US" sz="3600"/>
              <a:t>Corporate watch </a:t>
            </a:r>
            <a:r>
              <a:rPr lang="en-US" sz="3600" dirty="0"/>
              <a:t>groups can disseminate information instantly around </a:t>
            </a:r>
            <a:r>
              <a:rPr lang="en-US" sz="3600"/>
              <a:t>world.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7935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">
                <a:solidFill>
                  <a:srgbClr val="8A7045"/>
                </a:solidFill>
              </a:rPr>
              <a:t>LO4 </a:t>
            </a:r>
            <a:r>
              <a:rPr lang="en-US"/>
              <a:t>Business </a:t>
            </a:r>
            <a:r>
              <a:rPr lang="en-US" dirty="0"/>
              <a:t>Ethics on </a:t>
            </a:r>
            <a:br>
              <a:rPr lang="en-US"/>
            </a:br>
            <a:r>
              <a:rPr lang="en-US"/>
              <a:t> A Global Level </a:t>
            </a:r>
            <a:r>
              <a:rPr lang="en-US" b="1" spc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3F873F92-1309-456C-AD8F-6EA9FABF7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D5622A"/>
              </a:buClr>
            </a:pPr>
            <a:r>
              <a:rPr lang="en-US" sz="4400"/>
              <a:t>Foreign </a:t>
            </a:r>
            <a:r>
              <a:rPr lang="en-US" sz="4400" dirty="0"/>
              <a:t>Corrupt Practices Act.</a:t>
            </a:r>
          </a:p>
          <a:p>
            <a:pPr lvl="1">
              <a:buClr>
                <a:srgbClr val="D5622A"/>
              </a:buClr>
            </a:pPr>
            <a:r>
              <a:rPr lang="en-US"/>
              <a:t>Bribery of Foreign Officials.</a:t>
            </a:r>
          </a:p>
          <a:p>
            <a:pPr lvl="1">
              <a:buClr>
                <a:srgbClr val="D5622A"/>
              </a:buClr>
            </a:pPr>
            <a:r>
              <a:rPr lang="en-US"/>
              <a:t>Accounting Requirements.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659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</a:t>
            </a:r>
            <a:r>
              <a:rPr lang="en-US"/>
              <a:t>The Importance of </a:t>
            </a:r>
            <a:br>
              <a:rPr lang="en-US"/>
            </a:br>
            <a:r>
              <a:rPr lang="en-US"/>
              <a:t>Business Ethics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is Business Ethics?</a:t>
            </a:r>
          </a:p>
          <a:p>
            <a:pPr lvl="1"/>
            <a:r>
              <a:rPr lang="en-US"/>
              <a:t>In business, ethical decisions are the </a:t>
            </a:r>
            <a:r>
              <a:rPr lang="en-US" i="1"/>
              <a:t>application</a:t>
            </a:r>
            <a:r>
              <a:rPr lang="en-US"/>
              <a:t> of moral and ethical principles to the marketplace and workplace.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400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</a:t>
            </a:r>
            <a:r>
              <a:rPr lang="en-US"/>
              <a:t>The Importance of </a:t>
            </a:r>
            <a:br>
              <a:rPr lang="en-US"/>
            </a:br>
            <a:r>
              <a:rPr lang="en-US"/>
              <a:t>Business Ethics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Why is Business Ethics Important?</a:t>
            </a:r>
          </a:p>
          <a:p>
            <a:pPr lvl="1"/>
            <a:r>
              <a:rPr lang="en-US"/>
              <a:t>Directors and officers owe a complex set of ethical duties to the company, shareholders, customers, community, employees, and suppliers.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216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en-US" sz="200">
                <a:solidFill>
                  <a:srgbClr val="8A7045"/>
                </a:solidFill>
              </a:rPr>
              <a:t> </a:t>
            </a:r>
            <a:r>
              <a:rPr lang="en-US"/>
              <a:t>The Importance of </a:t>
            </a:r>
            <a:br>
              <a:rPr lang="en-US"/>
            </a:br>
            <a:r>
              <a:rPr lang="en-US"/>
              <a:t>Business Ethics </a:t>
            </a:r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Why is Business Ethics Important?</a:t>
            </a:r>
          </a:p>
          <a:p>
            <a:pPr lvl="1"/>
            <a:r>
              <a:rPr lang="en-US"/>
              <a:t>When these duties conflict, ethical dilemmas are created.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1678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8A7045"/>
                </a:solidFill>
              </a:rPr>
              <a:t>LO1         </a:t>
            </a:r>
            <a:r>
              <a:rPr lang="en-US"/>
              <a:t>Setting the Right </a:t>
            </a:r>
            <a:br>
              <a:rPr lang="en-US"/>
            </a:br>
            <a:r>
              <a:rPr lang="en-US"/>
              <a:t>        Ethical Tone </a:t>
            </a:r>
            <a:r>
              <a:rPr lang="en-US" sz="4000" b="1">
                <a:latin typeface="+mj-lt"/>
              </a:rPr>
              <a:t>(1)</a:t>
            </a:r>
            <a:endParaRPr lang="en-US" sz="4000" b="1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E7C84100-3693-4731-B0CC-3EE2130EA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Importance of Ethical Leadership.</a:t>
            </a:r>
          </a:p>
          <a:p>
            <a:pPr lvl="1">
              <a:lnSpc>
                <a:spcPct val="90000"/>
              </a:lnSpc>
            </a:pPr>
            <a:r>
              <a:rPr lang="en-US"/>
              <a:t>Attitude of top management.</a:t>
            </a:r>
          </a:p>
          <a:p>
            <a:pPr lvl="1">
              <a:lnSpc>
                <a:spcPct val="90000"/>
              </a:lnSpc>
            </a:pPr>
            <a:r>
              <a:rPr lang="en-US"/>
              <a:t>Management must be committed to creating an ethical company.</a:t>
            </a:r>
          </a:p>
          <a:p>
            <a:pPr lvl="1">
              <a:lnSpc>
                <a:spcPct val="90000"/>
              </a:lnSpc>
            </a:pPr>
            <a:r>
              <a:rPr lang="en-US"/>
              <a:t>Management must deal with unethical issues quickly.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1199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rgbClr val="8A7045"/>
                </a:solidFill>
              </a:rPr>
              <a:t>LO1         </a:t>
            </a:r>
            <a:r>
              <a:rPr lang="en-US">
                <a:solidFill>
                  <a:prstClr val="white"/>
                </a:solidFill>
              </a:rPr>
              <a:t>Setting the Right </a:t>
            </a:r>
            <a:br>
              <a:rPr lang="en-US">
                <a:solidFill>
                  <a:prstClr val="white"/>
                </a:solidFill>
              </a:rPr>
            </a:br>
            <a:r>
              <a:rPr lang="en-US">
                <a:solidFill>
                  <a:prstClr val="white"/>
                </a:solidFill>
              </a:rPr>
              <a:t>        Ethical Tone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E7C84100-3693-4731-B0CC-3EE2130EA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Ethical Codes of Conduct.</a:t>
            </a:r>
          </a:p>
          <a:p>
            <a:pPr lvl="1">
              <a:lnSpc>
                <a:spcPct val="90000"/>
              </a:lnSpc>
            </a:pPr>
            <a:r>
              <a:rPr lang="en-US"/>
              <a:t>Explicitly states a company’s ethical priorities.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106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pc="0">
                <a:solidFill>
                  <a:srgbClr val="8A7045"/>
                </a:solidFill>
              </a:rPr>
              <a:t>LO1         </a:t>
            </a:r>
            <a:r>
              <a:rPr lang="en-US" spc="0">
                <a:solidFill>
                  <a:prstClr val="white"/>
                </a:solidFill>
              </a:rPr>
              <a:t>Setting the Right </a:t>
            </a:r>
            <a:br>
              <a:rPr lang="en-US" spc="0">
                <a:solidFill>
                  <a:prstClr val="white"/>
                </a:solidFill>
              </a:rPr>
            </a:br>
            <a:r>
              <a:rPr lang="en-US" spc="0">
                <a:solidFill>
                  <a:prstClr val="white"/>
                </a:solidFill>
              </a:rPr>
              <a:t>        Ethical Tone </a:t>
            </a:r>
            <a:r>
              <a:rPr lang="en-US" sz="4000" b="1" spc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BE78E8BA-0D1E-46DB-AD38-BBA382F29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LO1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874170"/>
          </a:xfrm>
        </p:spPr>
        <p:txBody>
          <a:bodyPr>
            <a:normAutofit/>
          </a:bodyPr>
          <a:lstStyle/>
          <a:p>
            <a:pPr>
              <a:buClr>
                <a:srgbClr val="D5622A"/>
              </a:buClr>
            </a:pPr>
            <a:r>
              <a:rPr lang="en-US" dirty="0"/>
              <a:t>Corporate Compliance Programs.</a:t>
            </a:r>
          </a:p>
          <a:p>
            <a:pPr lvl="1">
              <a:buClr>
                <a:srgbClr val="D5622A"/>
              </a:buClr>
            </a:pPr>
            <a:r>
              <a:rPr lang="en-US"/>
              <a:t>Ethical codes of conduct just one part of a comprehensive program.</a:t>
            </a:r>
            <a:endParaRPr lang="en-US" dirty="0"/>
          </a:p>
          <a:p>
            <a:pPr lvl="1">
              <a:buClr>
                <a:srgbClr val="D5622A"/>
              </a:buClr>
            </a:pPr>
            <a:r>
              <a:rPr lang="en-US"/>
              <a:t>Other components include: ethics committee, ethical training programs, and internal audits.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33897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7688</TotalTime>
  <Words>1077</Words>
  <Application>Microsoft Office PowerPoint</Application>
  <PresentationFormat>On-screen Show (4:3)</PresentationFormat>
  <Paragraphs>204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The Importance of  Business Ethics (1)</vt:lpstr>
      <vt:lpstr> The Importance of  Business Ethics (2)</vt:lpstr>
      <vt:lpstr> The Importance of  Business Ethics (3)</vt:lpstr>
      <vt:lpstr> The Importance of  Business Ethics (4)</vt:lpstr>
      <vt:lpstr>LO1         Setting the Right          Ethical Tone (1)</vt:lpstr>
      <vt:lpstr>LO1         Setting the Right          Ethical Tone (2)</vt:lpstr>
      <vt:lpstr>LO1         Setting the Right          Ethical Tone (3)</vt:lpstr>
      <vt:lpstr>LO1         Setting the Right          Ethical Tone (4)</vt:lpstr>
      <vt:lpstr>LO1         Setting the Right          Ethical Tone (5)</vt:lpstr>
      <vt:lpstr>The Sarbanes-Oxley Act (1)</vt:lpstr>
      <vt:lpstr>The Sarbanes-Oxley Act (2)</vt:lpstr>
      <vt:lpstr>The Sarbanes-Oxley Act (3)</vt:lpstr>
      <vt:lpstr>Business Ethics and the Law (1)</vt:lpstr>
      <vt:lpstr>Business Ethics and the Law (2)</vt:lpstr>
      <vt:lpstr>Business Ethics and the Law (3)</vt:lpstr>
      <vt:lpstr>Approaches to Ethical Reasoning (1)</vt:lpstr>
      <vt:lpstr>Approaches to Ethical Reasoning (2)</vt:lpstr>
      <vt:lpstr>Approaches to Ethical Reasoning (3)</vt:lpstr>
      <vt:lpstr>Approaches to Ethical Reasoning (4)</vt:lpstr>
      <vt:lpstr>Approaches to Ethical Reasoning (5)</vt:lpstr>
      <vt:lpstr>Approaches to Ethical Reasoning (6)</vt:lpstr>
      <vt:lpstr>Approaches to Ethical Reasoning (7)</vt:lpstr>
      <vt:lpstr>Approaches to Ethical Reasoning (8)</vt:lpstr>
      <vt:lpstr>Approaches to Ethical Reasoning (9)</vt:lpstr>
      <vt:lpstr>Approaches to Ethical Reasoning (10)</vt:lpstr>
      <vt:lpstr>Business Ethics And Social Media</vt:lpstr>
      <vt:lpstr>LO4 Business Ethics on  A Global Level (1)</vt:lpstr>
      <vt:lpstr>LO4 Business Ethics on   A Global Level (2)</vt:lpstr>
      <vt:lpstr>LO4 Business Ethics on   A Global Level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91</cp:revision>
  <dcterms:created xsi:type="dcterms:W3CDTF">2012-07-24T19:26:18Z</dcterms:created>
  <dcterms:modified xsi:type="dcterms:W3CDTF">2017-09-21T14:13:35Z</dcterms:modified>
</cp:coreProperties>
</file>