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85" r:id="rId2"/>
    <p:sldId id="258" r:id="rId3"/>
    <p:sldId id="286" r:id="rId4"/>
    <p:sldId id="259" r:id="rId5"/>
    <p:sldId id="260" r:id="rId6"/>
    <p:sldId id="270" r:id="rId7"/>
    <p:sldId id="288" r:id="rId8"/>
    <p:sldId id="289" r:id="rId9"/>
    <p:sldId id="290" r:id="rId10"/>
    <p:sldId id="291" r:id="rId11"/>
    <p:sldId id="292" r:id="rId12"/>
    <p:sldId id="293" r:id="rId13"/>
    <p:sldId id="294" r:id="rId14"/>
    <p:sldId id="267"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 id="309" r:id="rId29"/>
    <p:sldId id="308" r:id="rId30"/>
    <p:sldId id="310" r:id="rId31"/>
    <p:sldId id="311" r:id="rId32"/>
    <p:sldId id="312" r:id="rId33"/>
    <p:sldId id="313" r:id="rId34"/>
    <p:sldId id="314" r:id="rId35"/>
    <p:sldId id="315" r:id="rId36"/>
    <p:sldId id="316" r:id="rId37"/>
    <p:sldId id="317" r:id="rId38"/>
    <p:sldId id="31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7045"/>
    <a:srgbClr val="D5622A"/>
    <a:srgbClr val="005B7F"/>
    <a:srgbClr val="E4B71F"/>
    <a:srgbClr val="0066A4"/>
    <a:srgbClr val="0067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53" autoAdjust="0"/>
    <p:restoredTop sz="86417" autoAdjust="0"/>
  </p:normalViewPr>
  <p:slideViewPr>
    <p:cSldViewPr showGuides="1">
      <p:cViewPr varScale="1">
        <p:scale>
          <a:sx n="98" d="100"/>
          <a:sy n="98" d="100"/>
        </p:scale>
        <p:origin x="1960" y="48"/>
      </p:cViewPr>
      <p:guideLst>
        <p:guide orient="horz" pos="2160"/>
        <p:guide pos="2880"/>
      </p:guideLst>
    </p:cSldViewPr>
  </p:slideViewPr>
  <p:outlineViewPr>
    <p:cViewPr>
      <p:scale>
        <a:sx n="25" d="100"/>
        <a:sy n="25" d="100"/>
      </p:scale>
      <p:origin x="0" y="-448"/>
    </p:cViewPr>
  </p:outlineViewPr>
  <p:notesTextViewPr>
    <p:cViewPr>
      <p:scale>
        <a:sx n="100" d="100"/>
        <a:sy n="100" d="100"/>
      </p:scale>
      <p:origin x="0" y="0"/>
    </p:cViewPr>
  </p:notesTextViewPr>
  <p:sorterViewPr>
    <p:cViewPr varScale="1">
      <p:scale>
        <a:sx n="1" d="1"/>
        <a:sy n="1" d="1"/>
      </p:scale>
      <p:origin x="0" y="-5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808718-41FD-42B2-A1E0-5A1B107DE40B}" type="datetimeFigureOut">
              <a:rPr lang="en-US" smtClean="0"/>
              <a:pPr/>
              <a:t>10/3/2017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EA4E7F-74F9-4424-B466-94E6FC2777F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1</a:t>
            </a:fld>
            <a:endParaRPr lang="en-US" dirty="0"/>
          </a:p>
        </p:txBody>
      </p:sp>
    </p:spTree>
    <p:extLst>
      <p:ext uri="{BB962C8B-B14F-4D97-AF65-F5344CB8AC3E}">
        <p14:creationId xmlns:p14="http://schemas.microsoft.com/office/powerpoint/2010/main" val="28863886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10</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066345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11</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93420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12</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284645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13</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402648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3CF3BA-D67F-4804-8FB1-DC2C35ACEAF9}" type="slidenum">
              <a:rPr lang="en-US"/>
              <a:pPr/>
              <a:t>14</a:t>
            </a:fld>
            <a:endParaRPr lang="en-US" dirty="0"/>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3CF3BA-D67F-4804-8FB1-DC2C35ACEAF9}" type="slidenum">
              <a:rPr lang="en-US"/>
              <a:pPr/>
              <a:t>15</a:t>
            </a:fld>
            <a:endParaRPr lang="en-US" dirty="0"/>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0869294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16</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2812052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17</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576425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18</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051013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19</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00597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3C4D01-BD3B-4B35-8DEE-38DF3E8B33FA}" type="slidenum">
              <a:rPr lang="en-US"/>
              <a:pPr/>
              <a:t>2</a:t>
            </a:fld>
            <a:endParaRPr lang="en-US" dirty="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20</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3456250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21</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0054511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22</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8234140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23</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5295545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24</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1817538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25</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5468534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26</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5089841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27</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010648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28</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7872795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29</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867728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3C4D01-BD3B-4B35-8DEE-38DF3E8B33FA}" type="slidenum">
              <a:rPr lang="en-US"/>
              <a:pPr/>
              <a:t>3</a:t>
            </a:fld>
            <a:endParaRPr lang="en-US" dirty="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7443695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30</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4674738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31</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8295756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32</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2734283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33</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0126634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34</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9241000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35</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0266839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36</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81083680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37</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304999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38</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325678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6F1AF-09E0-4567-A5B3-4C45240AAB0E}" type="slidenum">
              <a:rPr lang="en-US"/>
              <a:pPr/>
              <a:t>5</a:t>
            </a:fld>
            <a:endParaRPr lang="en-US" dirty="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6</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7</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799147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8</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084364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9</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804387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5230"/>
            <a:ext cx="8229600" cy="4525963"/>
          </a:xfrm>
        </p:spPr>
        <p:txBody>
          <a:bodyPr/>
          <a:lstStyle>
            <a:lvl1pPr>
              <a:buClr>
                <a:srgbClr val="D5622A"/>
              </a:buClr>
              <a:buFont typeface="Wingdings" pitchFamily="2" charset="2"/>
              <a:buChar char="§"/>
              <a:defRPr b="0">
                <a:solidFill>
                  <a:schemeClr val="tx1"/>
                </a:solidFill>
                <a:effectLst/>
              </a:defRPr>
            </a:lvl1pPr>
            <a:lvl2pPr>
              <a:spcBef>
                <a:spcPts val="600"/>
              </a:spcBef>
              <a:buClr>
                <a:srgbClr val="D5622A"/>
              </a:buClr>
              <a:defRPr sz="4000">
                <a:solidFill>
                  <a:schemeClr val="tx1"/>
                </a:solidFill>
                <a:effectLst/>
              </a:defRPr>
            </a:lvl2pPr>
            <a:lvl3pPr>
              <a:buClr>
                <a:srgbClr val="D5622A"/>
              </a:buClr>
              <a:defRPr sz="3600">
                <a:solidFill>
                  <a:schemeClr val="tx1"/>
                </a:solidFill>
                <a:effectLst/>
              </a:defRPr>
            </a:lvl3pPr>
            <a:lvl4pPr>
              <a:defRPr>
                <a:solidFill>
                  <a:schemeClr val="tx1"/>
                </a:solidFill>
                <a:effectLst/>
              </a:defRPr>
            </a:lvl4pPr>
            <a:lvl5pPr>
              <a:defRPr>
                <a:solidFill>
                  <a:schemeClr val="tx1"/>
                </a:solidFill>
                <a:effectLst/>
              </a:defRPr>
            </a:lvl5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12"/>
          </p:nvPr>
        </p:nvSpPr>
        <p:spPr>
          <a:xfrm>
            <a:off x="6771568" y="6553200"/>
            <a:ext cx="2133600" cy="263856"/>
          </a:xfrm>
        </p:spPr>
        <p:txBody>
          <a:bodyPr/>
          <a:lstStyle>
            <a:lvl1pPr>
              <a:defRPr sz="1800">
                <a:solidFill>
                  <a:schemeClr val="bg1"/>
                </a:solidFill>
              </a:defRPr>
            </a:lvl1pPr>
          </a:lstStyle>
          <a:p>
            <a:fld id="{0A8C097E-128F-4FE5-8D65-B30E2BEAC51B}" type="slidenum">
              <a:rPr lang="en-US" smtClean="0"/>
              <a:pPr/>
              <a:t>‹#›</a:t>
            </a:fld>
            <a:endParaRPr lang="en-US" dirty="0"/>
          </a:p>
        </p:txBody>
      </p:sp>
      <p:sp>
        <p:nvSpPr>
          <p:cNvPr id="7" name="Footer Placeholder 4"/>
          <p:cNvSpPr txBox="1">
            <a:spLocks/>
          </p:cNvSpPr>
          <p:nvPr userDrawn="1"/>
        </p:nvSpPr>
        <p:spPr>
          <a:xfrm>
            <a:off x="104775" y="6581080"/>
            <a:ext cx="6781800" cy="123111"/>
          </a:xfrm>
          <a:prstGeom prst="rect">
            <a:avLst/>
          </a:prstGeom>
        </p:spPr>
        <p:txBody>
          <a:bodyPr vert="horz" wrap="square" lIns="0" tIns="0" rIns="0" bIns="0" rtlCol="0" anchor="ctr" anchorCtr="0">
            <a:spAutoFit/>
          </a:bodyPr>
          <a:lstStyle>
            <a:lvl1pPr>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a:solidFill>
                  <a:schemeClr val="bg1"/>
                </a:solidFill>
                <a:effectLst/>
                <a:latin typeface="+mn-lt"/>
                <a:ea typeface="+mn-ea"/>
                <a:cs typeface="+mn-cs"/>
              </a:rPr>
              <a:t>© 2019 Cengage. All rights reserved.</a:t>
            </a: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
        <p:nvSpPr>
          <p:cNvPr id="9" name="Text Placeholder 8">
            <a:extLst>
              <a:ext uri="{FF2B5EF4-FFF2-40B4-BE49-F238E27FC236}">
                <a16:creationId xmlns:a16="http://schemas.microsoft.com/office/drawing/2014/main" id="{01CE43A3-AB8E-4ACC-8946-A454C67F60FD}"/>
              </a:ext>
            </a:extLst>
          </p:cNvPr>
          <p:cNvSpPr>
            <a:spLocks noGrp="1"/>
          </p:cNvSpPr>
          <p:nvPr>
            <p:ph type="body" sz="quarter" idx="13"/>
          </p:nvPr>
        </p:nvSpPr>
        <p:spPr>
          <a:xfrm>
            <a:off x="104775" y="228600"/>
            <a:ext cx="8963025" cy="1066800"/>
          </a:xfrm>
        </p:spPr>
        <p:txBody>
          <a:bodyPr/>
          <a:lstStyle>
            <a:lvl1pPr marL="0" indent="0" algn="ctr">
              <a:buNone/>
              <a:defRPr>
                <a:solidFill>
                  <a:schemeClr val="bg1"/>
                </a:solidFill>
                <a:effectLst/>
                <a:latin typeface="Impact" panose="020B0806030902050204" pitchFamily="34" charset="0"/>
              </a:defRPr>
            </a:lvl1pPr>
          </a:lstStyle>
          <a:p>
            <a:pPr lvl="0"/>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5230"/>
            <a:ext cx="8229600" cy="4525963"/>
          </a:xfrm>
        </p:spPr>
        <p:txBody>
          <a:bodyPr/>
          <a:lstStyle>
            <a:lvl1pPr>
              <a:buClr>
                <a:srgbClr val="E4B71F"/>
              </a:buClr>
              <a:buFont typeface="Wingdings" pitchFamily="2" charset="2"/>
              <a:buChar char="§"/>
              <a:defRPr b="0">
                <a:solidFill>
                  <a:schemeClr val="tx1"/>
                </a:solidFill>
                <a:effectLst/>
              </a:defRPr>
            </a:lvl1pPr>
            <a:lvl2pPr>
              <a:spcBef>
                <a:spcPts val="600"/>
              </a:spcBef>
              <a:buClr>
                <a:srgbClr val="E4B71F"/>
              </a:buClr>
              <a:defRPr sz="4000">
                <a:solidFill>
                  <a:schemeClr val="tx1"/>
                </a:solidFill>
                <a:effectLst/>
              </a:defRPr>
            </a:lvl2pPr>
            <a:lvl3pPr>
              <a:defRPr sz="3600">
                <a:solidFill>
                  <a:schemeClr val="tx1"/>
                </a:solidFill>
                <a:effectLst/>
              </a:defRPr>
            </a:lvl3pPr>
            <a:lvl4pPr>
              <a:defRPr>
                <a:solidFill>
                  <a:schemeClr val="tx1"/>
                </a:solidFill>
                <a:effectLst/>
              </a:defRPr>
            </a:lvl4pPr>
            <a:lvl5pPr>
              <a:defRPr>
                <a:solidFill>
                  <a:schemeClr val="tx1"/>
                </a:solidFill>
                <a:effectLst/>
              </a:defRPr>
            </a:lvl5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12"/>
          </p:nvPr>
        </p:nvSpPr>
        <p:spPr>
          <a:xfrm>
            <a:off x="6771568" y="6553200"/>
            <a:ext cx="2133600" cy="263856"/>
          </a:xfrm>
        </p:spPr>
        <p:txBody>
          <a:bodyPr/>
          <a:lstStyle>
            <a:lvl1pPr>
              <a:defRPr sz="1800">
                <a:solidFill>
                  <a:schemeClr val="bg1"/>
                </a:solidFill>
              </a:defRPr>
            </a:lvl1pPr>
          </a:lstStyle>
          <a:p>
            <a:fld id="{0A8C097E-128F-4FE5-8D65-B30E2BEAC51B}" type="slidenum">
              <a:rPr lang="en-US" smtClean="0"/>
              <a:pPr/>
              <a:t>‹#›</a:t>
            </a:fld>
            <a:endParaRPr lang="en-US" dirty="0"/>
          </a:p>
        </p:txBody>
      </p:sp>
      <p:sp>
        <p:nvSpPr>
          <p:cNvPr id="7" name="Footer Placeholder 4"/>
          <p:cNvSpPr txBox="1">
            <a:spLocks/>
          </p:cNvSpPr>
          <p:nvPr userDrawn="1"/>
        </p:nvSpPr>
        <p:spPr>
          <a:xfrm>
            <a:off x="104775" y="6581080"/>
            <a:ext cx="6781800" cy="123111"/>
          </a:xfrm>
          <a:prstGeom prst="rect">
            <a:avLst/>
          </a:prstGeom>
        </p:spPr>
        <p:txBody>
          <a:bodyPr vert="horz" wrap="square" lIns="0" tIns="0" rIns="0" bIns="0" rtlCol="0" anchor="ctr" anchorCtr="0">
            <a:spAutoFit/>
          </a:bodyPr>
          <a:lstStyle>
            <a:lvl1pPr>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a:solidFill>
                  <a:schemeClr val="bg1"/>
                </a:solidFill>
                <a:effectLst/>
                <a:latin typeface="+mn-lt"/>
                <a:ea typeface="+mn-ea"/>
                <a:cs typeface="+mn-cs"/>
              </a:rPr>
              <a:t>© 2019 Cengage. All rights reserved.</a:t>
            </a: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
        <p:nvSpPr>
          <p:cNvPr id="9" name="Text Placeholder 8">
            <a:extLst>
              <a:ext uri="{FF2B5EF4-FFF2-40B4-BE49-F238E27FC236}">
                <a16:creationId xmlns:a16="http://schemas.microsoft.com/office/drawing/2014/main" id="{01CE43A3-AB8E-4ACC-8946-A454C67F60FD}"/>
              </a:ext>
            </a:extLst>
          </p:cNvPr>
          <p:cNvSpPr>
            <a:spLocks noGrp="1"/>
          </p:cNvSpPr>
          <p:nvPr>
            <p:ph type="body" sz="quarter" idx="13"/>
          </p:nvPr>
        </p:nvSpPr>
        <p:spPr>
          <a:xfrm>
            <a:off x="104775" y="228600"/>
            <a:ext cx="8963025" cy="1066800"/>
          </a:xfrm>
        </p:spPr>
        <p:txBody>
          <a:bodyPr/>
          <a:lstStyle>
            <a:lvl1pPr marL="0" indent="0" algn="ctr">
              <a:buNone/>
              <a:defRPr>
                <a:solidFill>
                  <a:schemeClr val="bg1"/>
                </a:solidFill>
                <a:latin typeface="Impact" panose="020B0806030902050204" pitchFamily="34" charset="0"/>
              </a:defRPr>
            </a:lvl1pPr>
          </a:lstStyle>
          <a:p>
            <a:pPr lvl="0"/>
            <a:endParaRPr lang="en-US"/>
          </a:p>
        </p:txBody>
      </p:sp>
      <p:sp>
        <p:nvSpPr>
          <p:cNvPr id="8" name="AutoShape 4">
            <a:extLst>
              <a:ext uri="{FF2B5EF4-FFF2-40B4-BE49-F238E27FC236}">
                <a16:creationId xmlns:a16="http://schemas.microsoft.com/office/drawing/2014/main" id="{F6783BC4-09F1-48BF-BCFB-352E7777F83B}"/>
              </a:ext>
            </a:extLst>
          </p:cNvPr>
          <p:cNvSpPr>
            <a:spLocks noChangeArrowheads="1"/>
          </p:cNvSpPr>
          <p:nvPr userDrawn="1"/>
        </p:nvSpPr>
        <p:spPr bwMode="auto">
          <a:xfrm>
            <a:off x="-1600200" y="152663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Tree>
    <p:extLst>
      <p:ext uri="{BB962C8B-B14F-4D97-AF65-F5344CB8AC3E}">
        <p14:creationId xmlns:p14="http://schemas.microsoft.com/office/powerpoint/2010/main" val="2367289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50800" dist="38100" dir="2700000" algn="tl" rotWithShape="0">
                    <a:prstClr val="black">
                      <a:alpha val="40000"/>
                    </a:prstClr>
                  </a:outerShdw>
                </a:effectLst>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A4">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600200"/>
          </a:xfrm>
          <a:prstGeom prst="rect">
            <a:avLst/>
          </a:prstGeom>
          <a:solidFill>
            <a:srgbClr val="8A7045"/>
          </a:solidFill>
          <a:ln w="19050">
            <a:noFill/>
          </a:ln>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764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C097E-128F-4FE5-8D65-B30E2BEAC51B}" type="slidenum">
              <a:rPr lang="en-US" smtClean="0"/>
              <a:pPr/>
              <a:t>‹#›</a:t>
            </a:fld>
            <a:endParaRPr lang="en-US" dirty="0"/>
          </a:p>
        </p:txBody>
      </p:sp>
      <p:sp>
        <p:nvSpPr>
          <p:cNvPr id="7" name="Rectangle 6"/>
          <p:cNvSpPr/>
          <p:nvPr userDrawn="1"/>
        </p:nvSpPr>
        <p:spPr>
          <a:xfrm>
            <a:off x="0" y="6400800"/>
            <a:ext cx="9144000" cy="457200"/>
          </a:xfrm>
          <a:prstGeom prst="rect">
            <a:avLst/>
          </a:prstGeom>
          <a:solidFill>
            <a:srgbClr val="8A7045"/>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800" kern="1200">
          <a:solidFill>
            <a:schemeClr val="bg1"/>
          </a:solidFill>
          <a:effectLst/>
          <a:latin typeface="Impact" pitchFamily="34" charset="0"/>
          <a:ea typeface="+mj-ea"/>
          <a:cs typeface="+mj-cs"/>
        </a:defRPr>
      </a:lvl1pPr>
    </p:titleStyle>
    <p:bodyStyle>
      <a:lvl1pPr marL="342900" indent="-342900" algn="l" defTabSz="914400" rtl="0" eaLnBrk="1" latinLnBrk="0" hangingPunct="1">
        <a:spcBef>
          <a:spcPts val="0"/>
        </a:spcBef>
        <a:buFont typeface="Arial" pitchFamily="34" charset="0"/>
        <a:buChar char="•"/>
        <a:defRPr sz="4800" kern="1200">
          <a:solidFill>
            <a:schemeClr val="bg1"/>
          </a:solidFill>
          <a:effectLst>
            <a:outerShdw blurRad="50800" dist="38100" dir="2700000" algn="tl" rotWithShape="0">
              <a:prstClr val="black">
                <a:alpha val="80000"/>
              </a:prstClr>
            </a:outerShdw>
          </a:effectLst>
          <a:latin typeface="+mn-lt"/>
          <a:ea typeface="+mn-ea"/>
          <a:cs typeface="+mn-cs"/>
        </a:defRPr>
      </a:lvl1pPr>
      <a:lvl2pPr marL="742950" indent="-285750" algn="l" defTabSz="914400" rtl="0" eaLnBrk="1" latinLnBrk="0" hangingPunct="1">
        <a:spcBef>
          <a:spcPts val="0"/>
        </a:spcBef>
        <a:buFont typeface="Arial" pitchFamily="34" charset="0"/>
        <a:buChar char="–"/>
        <a:defRPr sz="4400" kern="1200">
          <a:solidFill>
            <a:schemeClr val="bg1"/>
          </a:solidFill>
          <a:effectLst>
            <a:outerShdw blurRad="50800" dist="38100" dir="2700000" algn="tl" rotWithShape="0">
              <a:prstClr val="black">
                <a:alpha val="80000"/>
              </a:prstClr>
            </a:outerShdw>
          </a:effectLst>
          <a:latin typeface="+mn-lt"/>
          <a:ea typeface="+mn-ea"/>
          <a:cs typeface="+mn-cs"/>
        </a:defRPr>
      </a:lvl2pPr>
      <a:lvl3pPr marL="1143000" indent="-228600" algn="l" defTabSz="914400" rtl="0" eaLnBrk="1" latinLnBrk="0" hangingPunct="1">
        <a:spcBef>
          <a:spcPts val="0"/>
        </a:spcBef>
        <a:buFont typeface="Arial" pitchFamily="34" charset="0"/>
        <a:buChar char="•"/>
        <a:defRPr sz="4000" kern="1200">
          <a:solidFill>
            <a:schemeClr val="bg1"/>
          </a:solidFill>
          <a:effectLst>
            <a:outerShdw blurRad="50800" dist="38100" dir="2700000" algn="tl" rotWithShape="0">
              <a:prstClr val="black">
                <a:alpha val="80000"/>
              </a:prstClr>
            </a:outerShdw>
          </a:effectLst>
          <a:latin typeface="+mn-lt"/>
          <a:ea typeface="+mn-ea"/>
          <a:cs typeface="+mn-cs"/>
        </a:defRPr>
      </a:lvl3pPr>
      <a:lvl4pPr marL="1600200" indent="-228600" algn="l" defTabSz="914400" rtl="0" eaLnBrk="1" latinLnBrk="0" hangingPunct="1">
        <a:spcBef>
          <a:spcPts val="0"/>
        </a:spcBef>
        <a:buFont typeface="Arial" pitchFamily="34" charset="0"/>
        <a:buChar char="–"/>
        <a:defRPr sz="3600" kern="1200">
          <a:solidFill>
            <a:schemeClr val="bg1"/>
          </a:solidFill>
          <a:effectLst>
            <a:outerShdw blurRad="50800" dist="38100" dir="2700000" algn="tl" rotWithShape="0">
              <a:prstClr val="black">
                <a:alpha val="40000"/>
              </a:prstClr>
            </a:outerShdw>
          </a:effectLst>
          <a:latin typeface="+mn-lt"/>
          <a:ea typeface="+mn-ea"/>
          <a:cs typeface="+mn-cs"/>
        </a:defRPr>
      </a:lvl4pPr>
      <a:lvl5pPr marL="2057400" indent="-228600" algn="l" defTabSz="914400" rtl="0" eaLnBrk="1" latinLnBrk="0" hangingPunct="1">
        <a:spcBef>
          <a:spcPts val="0"/>
        </a:spcBef>
        <a:buFont typeface="Arial" pitchFamily="34" charset="0"/>
        <a:buChar char="»"/>
        <a:defRPr sz="3600" kern="1200">
          <a:solidFill>
            <a:schemeClr val="bg1"/>
          </a:solidFill>
          <a:effectLst>
            <a:outerShdw blurRad="50800" dist="38100" dir="2700000" algn="tl" rotWithShape="0">
              <a:prstClr val="black">
                <a:alpha val="40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393AABA-F1B5-4B95-84DB-C4EA7B73DD63}"/>
              </a:ext>
            </a:extLst>
          </p:cNvPr>
          <p:cNvSpPr>
            <a:spLocks noGrp="1"/>
          </p:cNvSpPr>
          <p:nvPr>
            <p:ph type="title" idx="4294967295"/>
          </p:nvPr>
        </p:nvSpPr>
        <p:spPr>
          <a:xfrm>
            <a:off x="0" y="533400"/>
            <a:ext cx="9144000" cy="1600200"/>
          </a:xfrm>
        </p:spPr>
        <p:txBody>
          <a:bodyPr>
            <a:normAutofit/>
          </a:bodyPr>
          <a:lstStyle/>
          <a:p>
            <a:r>
              <a:rPr lang="en-US" sz="1200">
                <a:latin typeface="Calibri" panose="020F0502020204030204" pitchFamily="34" charset="0"/>
                <a:cs typeface="Calibri" panose="020F0502020204030204" pitchFamily="34" charset="0"/>
              </a:rPr>
              <a:t>Business</a:t>
            </a:r>
            <a:r>
              <a:rPr lang="en-US" sz="1200" baseline="0">
                <a:latin typeface="Calibri" panose="020F0502020204030204" pitchFamily="34" charset="0"/>
                <a:cs typeface="Calibri" panose="020F0502020204030204" pitchFamily="34" charset="0"/>
              </a:rPr>
              <a:t> Law</a:t>
            </a:r>
            <a:br>
              <a:rPr lang="en-US" sz="1200" baseline="0">
                <a:latin typeface="Calibri" panose="020F0502020204030204" pitchFamily="34" charset="0"/>
                <a:cs typeface="Calibri" panose="020F0502020204030204" pitchFamily="34" charset="0"/>
              </a:rPr>
            </a:br>
            <a:r>
              <a:rPr lang="en-US" sz="1200">
                <a:latin typeface="Calibri" panose="020F0502020204030204" pitchFamily="34" charset="0"/>
                <a:cs typeface="Calibri" panose="020F0502020204030204" pitchFamily="34" charset="0"/>
              </a:rPr>
              <a:t>Text &amp; Exercises</a:t>
            </a:r>
            <a:br>
              <a:rPr lang="en-US" sz="1200">
                <a:latin typeface="Calibri" panose="020F0502020204030204" pitchFamily="34" charset="0"/>
                <a:cs typeface="Calibri" panose="020F0502020204030204" pitchFamily="34" charset="0"/>
              </a:rPr>
            </a:br>
            <a:r>
              <a:rPr lang="en-US" sz="1200">
                <a:latin typeface="Calibri" panose="020F0502020204030204" pitchFamily="34" charset="0"/>
                <a:cs typeface="Calibri" panose="020F0502020204030204" pitchFamily="34" charset="0"/>
              </a:rPr>
              <a:t>Ninth Edition</a:t>
            </a:r>
            <a:br>
              <a:rPr lang="en-US" sz="1200">
                <a:latin typeface="Calibri" panose="020F0502020204030204" pitchFamily="34" charset="0"/>
                <a:cs typeface="Calibri" panose="020F0502020204030204" pitchFamily="34" charset="0"/>
              </a:rPr>
            </a:br>
            <a:r>
              <a:rPr lang="en-US" sz="1200">
                <a:latin typeface="Calibri" panose="020F0502020204030204" pitchFamily="34" charset="0"/>
                <a:cs typeface="Calibri" panose="020F0502020204030204" pitchFamily="34" charset="0"/>
              </a:rPr>
              <a:t>Roger LeRoy Miller</a:t>
            </a:r>
            <a:br>
              <a:rPr lang="en-US" sz="1200">
                <a:latin typeface="Calibri" panose="020F0502020204030204" pitchFamily="34" charset="0"/>
                <a:cs typeface="Calibri" panose="020F0502020204030204" pitchFamily="34" charset="0"/>
              </a:rPr>
            </a:br>
            <a:r>
              <a:rPr lang="en-US" sz="1200">
                <a:latin typeface="Calibri" panose="020F0502020204030204" pitchFamily="34" charset="0"/>
                <a:cs typeface="Calibri" panose="020F0502020204030204" pitchFamily="34" charset="0"/>
              </a:rPr>
              <a:t>William Eric Hollowell</a:t>
            </a:r>
          </a:p>
        </p:txBody>
      </p:sp>
      <p:sp>
        <p:nvSpPr>
          <p:cNvPr id="3" name="Subtitle 2"/>
          <p:cNvSpPr>
            <a:spLocks noGrp="1"/>
          </p:cNvSpPr>
          <p:nvPr>
            <p:ph type="subTitle" idx="1"/>
          </p:nvPr>
        </p:nvSpPr>
        <p:spPr>
          <a:xfrm>
            <a:off x="0" y="5029200"/>
            <a:ext cx="9144000" cy="1828800"/>
          </a:xfrm>
          <a:solidFill>
            <a:srgbClr val="8A7045"/>
          </a:solidFill>
          <a:ln w="38100">
            <a:solidFill>
              <a:srgbClr val="8A7045"/>
            </a:solidFill>
          </a:ln>
          <a:effectLst/>
        </p:spPr>
        <p:txBody>
          <a:bodyPr anchor="ctr" anchorCtr="0">
            <a:noAutofit/>
          </a:bodyPr>
          <a:lstStyle/>
          <a:p>
            <a:pPr>
              <a:spcBef>
                <a:spcPts val="0"/>
              </a:spcBef>
            </a:pPr>
            <a:r>
              <a:rPr lang="en-US" cap="small">
                <a:solidFill>
                  <a:schemeClr val="bg1"/>
                </a:solidFill>
                <a:effectLst>
                  <a:outerShdw blurRad="50800" dist="63500" dir="2700000" algn="tl" rotWithShape="0">
                    <a:prstClr val="black"/>
                  </a:outerShdw>
                </a:effectLst>
                <a:latin typeface="Impact" pitchFamily="34" charset="0"/>
              </a:rPr>
              <a:t>Chapter 4    Constitutional Law </a:t>
            </a:r>
            <a:endParaRPr lang="en-US" cap="small" dirty="0">
              <a:solidFill>
                <a:schemeClr val="bg1"/>
              </a:solidFill>
              <a:effectLst>
                <a:outerShdw blurRad="50800" dist="63500" dir="2700000" algn="tl" rotWithShape="0">
                  <a:prstClr val="black"/>
                </a:outerShdw>
              </a:effectLst>
              <a:latin typeface="Impact" pitchFamily="34" charset="0"/>
            </a:endParaRPr>
          </a:p>
        </p:txBody>
      </p:sp>
      <p:pic>
        <p:nvPicPr>
          <p:cNvPr id="4" name="Picture 3" descr="This is the cover image for Business Law Text &amp; Exercises, Ninth Edition. Men and women in business suits are pictured walking in front of a cityscape." title="Cover Image">
            <a:extLst>
              <a:ext uri="{FF2B5EF4-FFF2-40B4-BE49-F238E27FC236}">
                <a16:creationId xmlns:a16="http://schemas.microsoft.com/office/drawing/2014/main" id="{DB3A8E3E-B757-4FAC-A228-6B19335B2BC9}"/>
              </a:ext>
            </a:extLst>
          </p:cNvPr>
          <p:cNvPicPr>
            <a:picLocks noChangeAspect="1"/>
          </p:cNvPicPr>
          <p:nvPr/>
        </p:nvPicPr>
        <p:blipFill>
          <a:blip r:embed="rId3"/>
          <a:stretch>
            <a:fillRect/>
          </a:stretch>
        </p:blipFill>
        <p:spPr>
          <a:xfrm>
            <a:off x="0" y="0"/>
            <a:ext cx="9148384" cy="5407306"/>
          </a:xfrm>
          <a:prstGeom prst="rect">
            <a:avLst/>
          </a:prstGeom>
        </p:spPr>
      </p:pic>
    </p:spTree>
    <p:extLst>
      <p:ext uri="{BB962C8B-B14F-4D97-AF65-F5344CB8AC3E}">
        <p14:creationId xmlns:p14="http://schemas.microsoft.com/office/powerpoint/2010/main" val="3461734958"/>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a:bodyPr>
          <a:lstStyle/>
          <a:p>
            <a:r>
              <a:rPr lang="en-US" sz="1400">
                <a:solidFill>
                  <a:srgbClr val="8A7045"/>
                </a:solidFill>
              </a:rPr>
              <a:t>         LO1            </a:t>
            </a:r>
            <a:r>
              <a:rPr lang="en-US"/>
              <a:t>The Commerce Clause</a:t>
            </a:r>
            <a:r>
              <a:rPr lang="en-US">
                <a:solidFill>
                  <a:prstClr val="white"/>
                </a:solidFill>
              </a:rPr>
              <a:t> </a:t>
            </a:r>
            <a:r>
              <a:rPr lang="en-US" sz="4000" b="1">
                <a:solidFill>
                  <a:prstClr val="white"/>
                </a:solidFill>
                <a:latin typeface="Calibri"/>
              </a:rPr>
              <a:t>(5)</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LO1</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pPr>
              <a:lnSpc>
                <a:spcPct val="110000"/>
              </a:lnSpc>
            </a:pPr>
            <a:r>
              <a:rPr lang="en-US" sz="4400"/>
              <a:t>The “Dormant” Commerce Clause.</a:t>
            </a:r>
          </a:p>
          <a:p>
            <a:pPr lvl="1">
              <a:lnSpc>
                <a:spcPct val="110000"/>
              </a:lnSpc>
              <a:spcBef>
                <a:spcPts val="0"/>
              </a:spcBef>
            </a:pPr>
            <a:r>
              <a:rPr lang="en-US" sz="3600"/>
              <a:t>U.S. Supreme Court has interpreted commerce clause to give national government </a:t>
            </a:r>
            <a:r>
              <a:rPr lang="en-US" sz="3600" i="1"/>
              <a:t>exclusive</a:t>
            </a:r>
            <a:r>
              <a:rPr lang="en-US" sz="3600"/>
              <a:t> power to regulate.</a:t>
            </a:r>
          </a:p>
          <a:p>
            <a:pPr lvl="1">
              <a:lnSpc>
                <a:spcPct val="110000"/>
              </a:lnSpc>
              <a:spcBef>
                <a:spcPts val="0"/>
              </a:spcBef>
            </a:pPr>
            <a:r>
              <a:rPr lang="en-US" sz="3600"/>
              <a:t>States only have a “dormant” (negative) power to regulate interstate commerce.</a:t>
            </a:r>
            <a:endParaRPr lang="en-US" sz="3200"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10</a:t>
            </a:fld>
            <a:endParaRPr lang="en-US" dirty="0"/>
          </a:p>
        </p:txBody>
      </p:sp>
    </p:spTree>
    <p:extLst>
      <p:ext uri="{BB962C8B-B14F-4D97-AF65-F5344CB8AC3E}">
        <p14:creationId xmlns:p14="http://schemas.microsoft.com/office/powerpoint/2010/main" val="364875523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a:bodyPr>
          <a:lstStyle/>
          <a:p>
            <a:r>
              <a:rPr lang="en-US" sz="1400">
                <a:solidFill>
                  <a:srgbClr val="8A7045"/>
                </a:solidFill>
              </a:rPr>
              <a:t>         LO1            </a:t>
            </a:r>
            <a:r>
              <a:rPr lang="en-US"/>
              <a:t>The Commerce Clause </a:t>
            </a:r>
            <a:r>
              <a:rPr lang="en-US">
                <a:solidFill>
                  <a:prstClr val="white"/>
                </a:solidFill>
              </a:rPr>
              <a:t> </a:t>
            </a:r>
            <a:r>
              <a:rPr lang="en-US" sz="4000" b="1">
                <a:solidFill>
                  <a:prstClr val="white"/>
                </a:solidFill>
                <a:latin typeface="Calibri"/>
              </a:rPr>
              <a:t>(6)</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LO1</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r>
              <a:rPr lang="en-US" sz="4400"/>
              <a:t>The “Dormant” Commerce Clause.</a:t>
            </a:r>
          </a:p>
          <a:p>
            <a:pPr lvl="1"/>
            <a:r>
              <a:rPr lang="en-US"/>
              <a:t>Dormant power comes into play when courts balance state’s interest vs. national interest, </a:t>
            </a:r>
            <a:r>
              <a:rPr lang="en-US" i="1"/>
              <a:t>e.g.,</a:t>
            </a:r>
            <a:r>
              <a:rPr lang="en-US"/>
              <a:t> internet transactions.</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11</a:t>
            </a:fld>
            <a:endParaRPr lang="en-US" dirty="0"/>
          </a:p>
        </p:txBody>
      </p:sp>
    </p:spTree>
    <p:extLst>
      <p:ext uri="{BB962C8B-B14F-4D97-AF65-F5344CB8AC3E}">
        <p14:creationId xmlns:p14="http://schemas.microsoft.com/office/powerpoint/2010/main" val="229037036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a:bodyPr>
          <a:lstStyle/>
          <a:p>
            <a:r>
              <a:rPr lang="en-US" sz="1400">
                <a:solidFill>
                  <a:srgbClr val="8A7045"/>
                </a:solidFill>
              </a:rPr>
              <a:t>         LO2            </a:t>
            </a:r>
            <a:r>
              <a:rPr lang="en-US"/>
              <a:t>The Supremacy Clause</a:t>
            </a:r>
            <a:r>
              <a:rPr lang="en-US">
                <a:solidFill>
                  <a:prstClr val="white"/>
                </a:solidFill>
              </a:rPr>
              <a:t> </a:t>
            </a:r>
            <a:r>
              <a:rPr lang="en-US" sz="4000" b="1">
                <a:solidFill>
                  <a:prstClr val="white"/>
                </a:solidFill>
                <a:latin typeface="Calibri"/>
              </a:rPr>
              <a:t>(7)</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LO2</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r>
              <a:rPr lang="en-US" sz="4400"/>
              <a:t>Supremacy Clause: Article VI of the Constitution provides that Constitution, laws and treaties of the United States are the “supreme law of the land.”</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12</a:t>
            </a:fld>
            <a:endParaRPr lang="en-US" dirty="0"/>
          </a:p>
        </p:txBody>
      </p:sp>
    </p:spTree>
    <p:extLst>
      <p:ext uri="{BB962C8B-B14F-4D97-AF65-F5344CB8AC3E}">
        <p14:creationId xmlns:p14="http://schemas.microsoft.com/office/powerpoint/2010/main" val="4188054903"/>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a:bodyPr>
          <a:lstStyle/>
          <a:p>
            <a:r>
              <a:rPr lang="en-US" sz="1400">
                <a:solidFill>
                  <a:srgbClr val="8A7045"/>
                </a:solidFill>
              </a:rPr>
              <a:t>         LO2            </a:t>
            </a:r>
            <a:r>
              <a:rPr lang="en-US"/>
              <a:t>The Supremacy Clause</a:t>
            </a:r>
            <a:r>
              <a:rPr lang="en-US">
                <a:solidFill>
                  <a:prstClr val="white"/>
                </a:solidFill>
              </a:rPr>
              <a:t> </a:t>
            </a:r>
            <a:r>
              <a:rPr lang="en-US" sz="4000" b="1">
                <a:solidFill>
                  <a:prstClr val="white"/>
                </a:solidFill>
                <a:latin typeface="Calibri"/>
              </a:rPr>
              <a:t>(8)</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LO2</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r>
              <a:rPr lang="en-US" sz="4400"/>
              <a:t>Preemption: when Congress chooses to act in a concurrent area, federal law preempts state law.</a:t>
            </a:r>
            <a:endParaRPr lang="en-US" sz="4400"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13</a:t>
            </a:fld>
            <a:endParaRPr lang="en-US" dirty="0"/>
          </a:p>
        </p:txBody>
      </p:sp>
    </p:spTree>
    <p:extLst>
      <p:ext uri="{BB962C8B-B14F-4D97-AF65-F5344CB8AC3E}">
        <p14:creationId xmlns:p14="http://schemas.microsoft.com/office/powerpoint/2010/main" val="278938547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p:cNvSpPr>
            <a:spLocks noGrp="1" noChangeArrowheads="1"/>
          </p:cNvSpPr>
          <p:nvPr>
            <p:ph type="title" idx="4294967295"/>
          </p:nvPr>
        </p:nvSpPr>
        <p:spPr>
          <a:xfrm>
            <a:off x="0" y="0"/>
            <a:ext cx="9144000" cy="1524000"/>
          </a:xfrm>
        </p:spPr>
        <p:txBody>
          <a:bodyPr>
            <a:normAutofit/>
          </a:bodyPr>
          <a:lstStyle/>
          <a:p>
            <a:r>
              <a:rPr lang="en-US"/>
              <a:t>The Taxing and Spending Powers</a:t>
            </a:r>
            <a:r>
              <a:rPr lang="en-US">
                <a:solidFill>
                  <a:prstClr val="white"/>
                </a:solidFill>
              </a:rPr>
              <a:t> </a:t>
            </a:r>
            <a:r>
              <a:rPr lang="en-US" sz="4000" b="1">
                <a:solidFill>
                  <a:prstClr val="white"/>
                </a:solidFill>
                <a:latin typeface="Calibri"/>
              </a:rPr>
              <a:t>(1)</a:t>
            </a:r>
            <a:endParaRPr lang="en-US" dirty="0"/>
          </a:p>
        </p:txBody>
      </p:sp>
      <p:sp>
        <p:nvSpPr>
          <p:cNvPr id="88067" name="Rectangle 3"/>
          <p:cNvSpPr>
            <a:spLocks noGrp="1" noChangeArrowheads="1"/>
          </p:cNvSpPr>
          <p:nvPr>
            <p:ph type="body" idx="1"/>
          </p:nvPr>
        </p:nvSpPr>
        <p:spPr/>
        <p:txBody>
          <a:bodyPr>
            <a:normAutofit/>
          </a:bodyPr>
          <a:lstStyle/>
          <a:p>
            <a:r>
              <a:rPr lang="en-US" sz="4400"/>
              <a:t>The power of Congress to tax is found in Article 1, Section 8 “to lay and collect Taxes, Duties, Imposts, and Excises” which shall be “uniform” throughout the United States.</a:t>
            </a:r>
            <a:endParaRPr lang="en-US" sz="4400"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14</a:t>
            </a:fld>
            <a:endParaRPr lang="en-US"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p:cNvSpPr>
            <a:spLocks noGrp="1" noChangeArrowheads="1"/>
          </p:cNvSpPr>
          <p:nvPr>
            <p:ph type="title" idx="4294967295"/>
          </p:nvPr>
        </p:nvSpPr>
        <p:spPr>
          <a:xfrm>
            <a:off x="0" y="0"/>
            <a:ext cx="9144000" cy="1524000"/>
          </a:xfrm>
        </p:spPr>
        <p:txBody>
          <a:bodyPr>
            <a:normAutofit/>
          </a:bodyPr>
          <a:lstStyle/>
          <a:p>
            <a:r>
              <a:rPr lang="en-US"/>
              <a:t>The Taxing and Spending Powers</a:t>
            </a:r>
            <a:r>
              <a:rPr lang="en-US">
                <a:solidFill>
                  <a:prstClr val="white"/>
                </a:solidFill>
              </a:rPr>
              <a:t> </a:t>
            </a:r>
            <a:r>
              <a:rPr lang="en-US" sz="4000" b="1">
                <a:solidFill>
                  <a:prstClr val="white"/>
                </a:solidFill>
                <a:latin typeface="Calibri"/>
              </a:rPr>
              <a:t>(2)</a:t>
            </a:r>
            <a:endParaRPr lang="en-US" dirty="0"/>
          </a:p>
        </p:txBody>
      </p:sp>
      <p:sp>
        <p:nvSpPr>
          <p:cNvPr id="88067" name="Rectangle 3"/>
          <p:cNvSpPr>
            <a:spLocks noGrp="1" noChangeArrowheads="1"/>
          </p:cNvSpPr>
          <p:nvPr>
            <p:ph type="body" idx="1"/>
          </p:nvPr>
        </p:nvSpPr>
        <p:spPr/>
        <p:txBody>
          <a:bodyPr>
            <a:normAutofit/>
          </a:bodyPr>
          <a:lstStyle/>
          <a:p>
            <a:r>
              <a:rPr lang="en-US" sz="4400"/>
              <a:t>Revenues from taxes are spent by Congress “to pay the Debts and provide for the common Defence and general welfare of the United States.” (Art. 1 </a:t>
            </a:r>
            <a:r>
              <a:rPr lang="en-US" sz="4400">
                <a:cs typeface="Times New Roman" pitchFamily="18" charset="0"/>
              </a:rPr>
              <a:t>§ 8).</a:t>
            </a:r>
            <a:endParaRPr lang="en-US" sz="4400"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15</a:t>
            </a:fld>
            <a:endParaRPr lang="en-US" dirty="0"/>
          </a:p>
        </p:txBody>
      </p:sp>
    </p:spTree>
    <p:extLst>
      <p:ext uri="{BB962C8B-B14F-4D97-AF65-F5344CB8AC3E}">
        <p14:creationId xmlns:p14="http://schemas.microsoft.com/office/powerpoint/2010/main" val="1247748132"/>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fontScale="90000"/>
          </a:bodyPr>
          <a:lstStyle/>
          <a:p>
            <a:r>
              <a:rPr lang="en-US" sz="1800">
                <a:solidFill>
                  <a:srgbClr val="8A7045"/>
                </a:solidFill>
                <a:highlight>
                  <a:srgbClr val="8A7045"/>
                </a:highlight>
              </a:rPr>
              <a:t>LO3 </a:t>
            </a:r>
            <a:r>
              <a:rPr lang="en-US" sz="5300"/>
              <a:t>Business and the </a:t>
            </a:r>
            <a:br>
              <a:rPr lang="en-US" sz="5300"/>
            </a:br>
            <a:r>
              <a:rPr lang="en-US" sz="5300"/>
              <a:t>Bill of Rights</a:t>
            </a:r>
            <a:r>
              <a:rPr lang="en-US">
                <a:solidFill>
                  <a:prstClr val="white"/>
                </a:solidFill>
              </a:rPr>
              <a:t> </a:t>
            </a:r>
            <a:r>
              <a:rPr lang="en-US" sz="4000" b="1">
                <a:solidFill>
                  <a:prstClr val="white"/>
                </a:solidFill>
                <a:latin typeface="Calibri"/>
              </a:rPr>
              <a:t>(1)</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pPr marL="455613" indent="-455613"/>
            <a:r>
              <a:rPr lang="en-US" sz="4000"/>
              <a:t>Constitution’s first ten amendments are referred to as the Bill of Rights. </a:t>
            </a:r>
          </a:p>
          <a:p>
            <a:pPr marL="455613" indent="-455613"/>
            <a:r>
              <a:rPr lang="en-US" sz="4000"/>
              <a:t>Originally, the Bill of Rights were  protection from interference by the federal government.  Now they are  “incorporated” and applied to the States as well.</a:t>
            </a:r>
            <a:endParaRPr lang="en-US" sz="4000"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16</a:t>
            </a:fld>
            <a:endParaRPr lang="en-US" dirty="0"/>
          </a:p>
        </p:txBody>
      </p:sp>
    </p:spTree>
    <p:extLst>
      <p:ext uri="{BB962C8B-B14F-4D97-AF65-F5344CB8AC3E}">
        <p14:creationId xmlns:p14="http://schemas.microsoft.com/office/powerpoint/2010/main" val="823466639"/>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fontScale="90000"/>
          </a:bodyPr>
          <a:lstStyle/>
          <a:p>
            <a:r>
              <a:rPr lang="en-US" sz="1800">
                <a:solidFill>
                  <a:srgbClr val="8A7045"/>
                </a:solidFill>
                <a:highlight>
                  <a:srgbClr val="8A7045"/>
                </a:highlight>
              </a:rPr>
              <a:t>LO3 </a:t>
            </a:r>
            <a:r>
              <a:rPr lang="en-US" sz="5300"/>
              <a:t>Business and the </a:t>
            </a:r>
            <a:br>
              <a:rPr lang="en-US" sz="5300"/>
            </a:br>
            <a:r>
              <a:rPr lang="en-US" sz="5300"/>
              <a:t>Bill of Rights</a:t>
            </a:r>
            <a:r>
              <a:rPr lang="en-US">
                <a:solidFill>
                  <a:prstClr val="white"/>
                </a:solidFill>
              </a:rPr>
              <a:t> </a:t>
            </a:r>
            <a:r>
              <a:rPr lang="en-US" sz="4000" b="1">
                <a:solidFill>
                  <a:prstClr val="white"/>
                </a:solidFill>
                <a:latin typeface="Calibri"/>
              </a:rPr>
              <a:t>(2)</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pPr marL="647700" indent="-647700">
              <a:buFontTx/>
              <a:buAutoNum type="arabicPeriod"/>
            </a:pPr>
            <a:r>
              <a:rPr lang="en-US" sz="4000" u="sng"/>
              <a:t>First Amendment</a:t>
            </a:r>
            <a:r>
              <a:rPr lang="en-US" sz="4000"/>
              <a:t>: rights to religion, speech, the press, right to assemble peaceably and to petition the government.</a:t>
            </a:r>
          </a:p>
          <a:p>
            <a:pPr marL="647700" indent="-647700">
              <a:buFontTx/>
              <a:buAutoNum type="arabicPeriod"/>
            </a:pPr>
            <a:r>
              <a:rPr lang="en-US" sz="4000" u="sng"/>
              <a:t>Second Amendment</a:t>
            </a:r>
            <a:r>
              <a:rPr lang="en-US" sz="4000"/>
              <a:t>: right to keep and bear arms.</a:t>
            </a:r>
            <a:endParaRPr lang="en-US" sz="4000"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17</a:t>
            </a:fld>
            <a:endParaRPr lang="en-US" dirty="0"/>
          </a:p>
        </p:txBody>
      </p:sp>
    </p:spTree>
    <p:extLst>
      <p:ext uri="{BB962C8B-B14F-4D97-AF65-F5344CB8AC3E}">
        <p14:creationId xmlns:p14="http://schemas.microsoft.com/office/powerpoint/2010/main" val="740241294"/>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fontScale="90000"/>
          </a:bodyPr>
          <a:lstStyle/>
          <a:p>
            <a:r>
              <a:rPr lang="en-US" sz="1800">
                <a:solidFill>
                  <a:srgbClr val="8A7045"/>
                </a:solidFill>
                <a:highlight>
                  <a:srgbClr val="8A7045"/>
                </a:highlight>
              </a:rPr>
              <a:t>LO3 </a:t>
            </a:r>
            <a:r>
              <a:rPr lang="en-US" sz="5300"/>
              <a:t>Business and the </a:t>
            </a:r>
            <a:br>
              <a:rPr lang="en-US" sz="5300"/>
            </a:br>
            <a:r>
              <a:rPr lang="en-US" sz="5300"/>
              <a:t>Bill of Rights</a:t>
            </a:r>
            <a:r>
              <a:rPr lang="en-US">
                <a:solidFill>
                  <a:prstClr val="white"/>
                </a:solidFill>
              </a:rPr>
              <a:t> </a:t>
            </a:r>
            <a:r>
              <a:rPr lang="en-US" sz="4000" b="1">
                <a:solidFill>
                  <a:prstClr val="white"/>
                </a:solidFill>
                <a:latin typeface="Calibri"/>
              </a:rPr>
              <a:t>(3)</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pPr marL="742950" indent="-742950">
              <a:buFont typeface="+mj-lt"/>
              <a:buAutoNum type="arabicPeriod" startAt="3"/>
            </a:pPr>
            <a:r>
              <a:rPr lang="en-US" sz="4000" u="sng"/>
              <a:t>Third Amendment</a:t>
            </a:r>
            <a:r>
              <a:rPr lang="en-US" sz="4000"/>
              <a:t>: prohibits lodging of soldiers in any house without the owner’s consent.</a:t>
            </a:r>
          </a:p>
          <a:p>
            <a:pPr marL="742950" indent="-742950">
              <a:buFont typeface="+mj-lt"/>
              <a:buAutoNum type="arabicPeriod" startAt="3"/>
            </a:pPr>
            <a:r>
              <a:rPr lang="en-US" sz="4000" u="sng"/>
              <a:t>Fourth Amendment</a:t>
            </a:r>
            <a:r>
              <a:rPr lang="en-US" sz="4000"/>
              <a:t>: prohibits unreasonable searches and seizures of persons or property.</a:t>
            </a:r>
            <a:endParaRPr lang="en-US" sz="4000"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18</a:t>
            </a:fld>
            <a:endParaRPr lang="en-US" dirty="0"/>
          </a:p>
        </p:txBody>
      </p:sp>
    </p:spTree>
    <p:extLst>
      <p:ext uri="{BB962C8B-B14F-4D97-AF65-F5344CB8AC3E}">
        <p14:creationId xmlns:p14="http://schemas.microsoft.com/office/powerpoint/2010/main" val="1203815524"/>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fontScale="90000"/>
          </a:bodyPr>
          <a:lstStyle/>
          <a:p>
            <a:r>
              <a:rPr lang="en-US" sz="1800">
                <a:solidFill>
                  <a:srgbClr val="8A7045"/>
                </a:solidFill>
                <a:highlight>
                  <a:srgbClr val="8A7045"/>
                </a:highlight>
              </a:rPr>
              <a:t>LO3 </a:t>
            </a:r>
            <a:r>
              <a:rPr lang="en-US" sz="5300"/>
              <a:t>Business and the </a:t>
            </a:r>
            <a:br>
              <a:rPr lang="en-US" sz="5300"/>
            </a:br>
            <a:r>
              <a:rPr lang="en-US" sz="5300"/>
              <a:t>Bill of Rights</a:t>
            </a:r>
            <a:r>
              <a:rPr lang="en-US">
                <a:solidFill>
                  <a:prstClr val="white"/>
                </a:solidFill>
              </a:rPr>
              <a:t> </a:t>
            </a:r>
            <a:r>
              <a:rPr lang="en-US" sz="4000" b="1">
                <a:solidFill>
                  <a:prstClr val="white"/>
                </a:solidFill>
                <a:latin typeface="Calibri"/>
              </a:rPr>
              <a:t>(4)</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pPr marL="742950" indent="-742950">
              <a:buFont typeface="+mj-lt"/>
              <a:buAutoNum type="arabicPeriod" startAt="5"/>
            </a:pPr>
            <a:r>
              <a:rPr lang="en-US" sz="4000" u="sng"/>
              <a:t>Fifth Amendment</a:t>
            </a:r>
            <a:r>
              <a:rPr lang="en-US" sz="4000"/>
              <a:t>: guarantees right to indictment, due process of law, fair payment when private property is taken for public use, and prohibits compulsory self-incrimination and double jeopardy (trial for the same crime twice).</a:t>
            </a:r>
            <a:endParaRPr lang="en-US" sz="4000"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19</a:t>
            </a:fld>
            <a:endParaRPr lang="en-US" dirty="0"/>
          </a:p>
        </p:txBody>
      </p:sp>
    </p:spTree>
    <p:extLst>
      <p:ext uri="{BB962C8B-B14F-4D97-AF65-F5344CB8AC3E}">
        <p14:creationId xmlns:p14="http://schemas.microsoft.com/office/powerpoint/2010/main" val="425919247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p:cNvSpPr>
            <a:spLocks noGrp="1" noChangeArrowheads="1"/>
          </p:cNvSpPr>
          <p:nvPr>
            <p:ph type="title" idx="4294967295"/>
          </p:nvPr>
        </p:nvSpPr>
        <p:spPr>
          <a:xfrm>
            <a:off x="8227" y="-137085"/>
            <a:ext cx="9144000" cy="1524000"/>
          </a:xfrm>
          <a:solidFill>
            <a:srgbClr val="8A7045"/>
          </a:solidFill>
          <a:ln>
            <a:noFill/>
          </a:ln>
        </p:spPr>
        <p:txBody>
          <a:bodyPr>
            <a:normAutofit/>
          </a:bodyPr>
          <a:lstStyle/>
          <a:p>
            <a:r>
              <a:rPr lang="en-US"/>
              <a:t>Learning Outcomes </a:t>
            </a:r>
            <a:r>
              <a:rPr lang="en-US" sz="4000" b="1">
                <a:latin typeface="+mn-lt"/>
              </a:rPr>
              <a:t>(1)</a:t>
            </a:r>
            <a:endParaRPr lang="en-US" b="1" dirty="0">
              <a:latin typeface="+mn-lt"/>
            </a:endParaRPr>
          </a:p>
        </p:txBody>
      </p:sp>
      <p:sp>
        <p:nvSpPr>
          <p:cNvPr id="71688" name="AutoShape 8" descr="Shape to emphasize LO1." title="Design arrow"/>
          <p:cNvSpPr>
            <a:spLocks noChangeArrowheads="1"/>
          </p:cNvSpPr>
          <p:nvPr/>
        </p:nvSpPr>
        <p:spPr bwMode="auto">
          <a:xfrm>
            <a:off x="76200" y="180221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3" name="Rectangle 2" descr="Bullet for LO1." title="Rectangle 1">
            <a:extLst>
              <a:ext uri="{FF2B5EF4-FFF2-40B4-BE49-F238E27FC236}">
                <a16:creationId xmlns:a16="http://schemas.microsoft.com/office/drawing/2014/main" id="{1FEF67C8-EDAE-4E96-90E9-FBB72E83F076}"/>
              </a:ext>
            </a:extLst>
          </p:cNvPr>
          <p:cNvSpPr/>
          <p:nvPr/>
        </p:nvSpPr>
        <p:spPr>
          <a:xfrm>
            <a:off x="1220029" y="1925172"/>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89" name="AutoShape 9" descr="Shape to emphasize LO2." title="Design arrow"/>
          <p:cNvSpPr>
            <a:spLocks noChangeArrowheads="1"/>
          </p:cNvSpPr>
          <p:nvPr/>
        </p:nvSpPr>
        <p:spPr bwMode="auto">
          <a:xfrm>
            <a:off x="76200" y="3200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11" name="Rectangle 10" descr="Bullet for LO2." title="Rectangle 2">
            <a:extLst>
              <a:ext uri="{FF2B5EF4-FFF2-40B4-BE49-F238E27FC236}">
                <a16:creationId xmlns:a16="http://schemas.microsoft.com/office/drawing/2014/main" id="{1EA2B03A-119F-415E-8263-3E5D5A277247}"/>
              </a:ext>
            </a:extLst>
          </p:cNvPr>
          <p:cNvSpPr/>
          <p:nvPr/>
        </p:nvSpPr>
        <p:spPr>
          <a:xfrm>
            <a:off x="1194966" y="3368040"/>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90" name="AutoShape 10" descr="Shape to emphasize LO3." title="Design arrow"/>
          <p:cNvSpPr>
            <a:spLocks noChangeArrowheads="1"/>
          </p:cNvSpPr>
          <p:nvPr/>
        </p:nvSpPr>
        <p:spPr bwMode="auto">
          <a:xfrm>
            <a:off x="76200" y="46482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600" b="1" dirty="0">
              <a:solidFill>
                <a:schemeClr val="bg1"/>
              </a:solidFill>
            </a:endParaRPr>
          </a:p>
        </p:txBody>
      </p:sp>
      <p:sp>
        <p:nvSpPr>
          <p:cNvPr id="12" name="Rectangle 11" descr="Bullet for LO3." title="Rectangle 3">
            <a:extLst>
              <a:ext uri="{FF2B5EF4-FFF2-40B4-BE49-F238E27FC236}">
                <a16:creationId xmlns:a16="http://schemas.microsoft.com/office/drawing/2014/main" id="{3CB43A43-A1AA-4C04-8CA6-AE0D5BFCDAA8}"/>
              </a:ext>
            </a:extLst>
          </p:cNvPr>
          <p:cNvSpPr/>
          <p:nvPr/>
        </p:nvSpPr>
        <p:spPr>
          <a:xfrm>
            <a:off x="1194229" y="4739640"/>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83" name="Rectangle 3"/>
          <p:cNvSpPr>
            <a:spLocks noGrp="1" noChangeArrowheads="1"/>
          </p:cNvSpPr>
          <p:nvPr>
            <p:ph type="body" idx="1"/>
          </p:nvPr>
        </p:nvSpPr>
        <p:spPr>
          <a:xfrm>
            <a:off x="152400" y="1600199"/>
            <a:ext cx="9059574" cy="4678363"/>
          </a:xfrm>
          <a:noFill/>
          <a:ln/>
        </p:spPr>
        <p:txBody>
          <a:bodyPr>
            <a:noAutofit/>
          </a:bodyPr>
          <a:lstStyle/>
          <a:p>
            <a:pPr marL="1196975" indent="-1196975">
              <a:lnSpc>
                <a:spcPct val="90000"/>
              </a:lnSpc>
              <a:buClr>
                <a:srgbClr val="D5622A"/>
              </a:buClr>
              <a:buNone/>
            </a:pPr>
            <a:r>
              <a:rPr lang="en-US" sz="2400" b="1">
                <a:solidFill>
                  <a:schemeClr val="bg1"/>
                </a:solidFill>
              </a:rPr>
              <a:t>LO1</a:t>
            </a:r>
            <a:r>
              <a:rPr lang="en-US" sz="2600"/>
              <a:t>    </a:t>
            </a:r>
            <a:r>
              <a:rPr lang="en-US"/>
              <a:t>   </a:t>
            </a:r>
            <a:r>
              <a:rPr lang="en-US" sz="4000"/>
              <a:t>Explain Congress’s power to regulate commerce.</a:t>
            </a:r>
          </a:p>
          <a:p>
            <a:pPr marL="1196975" indent="-1196975">
              <a:spcBef>
                <a:spcPts val="1800"/>
              </a:spcBef>
              <a:buClr>
                <a:srgbClr val="D5622A"/>
              </a:buClr>
              <a:buNone/>
            </a:pPr>
            <a:r>
              <a:rPr lang="en-US" sz="2400" b="1">
                <a:solidFill>
                  <a:schemeClr val="bg1"/>
                </a:solidFill>
              </a:rPr>
              <a:t>LO2</a:t>
            </a:r>
            <a:r>
              <a:rPr lang="en-US" sz="2600" b="1">
                <a:solidFill>
                  <a:schemeClr val="bg1"/>
                </a:solidFill>
              </a:rPr>
              <a:t>         </a:t>
            </a:r>
            <a:r>
              <a:rPr lang="en-US" sz="4000"/>
              <a:t>Discuss federal priority over state laws.</a:t>
            </a:r>
          </a:p>
          <a:p>
            <a:pPr marL="0" indent="0">
              <a:spcBef>
                <a:spcPts val="1800"/>
              </a:spcBef>
              <a:buClr>
                <a:srgbClr val="D5622A"/>
              </a:buClr>
              <a:buNone/>
            </a:pPr>
            <a:r>
              <a:rPr lang="en-US" sz="2400" b="1">
                <a:solidFill>
                  <a:schemeClr val="bg1"/>
                </a:solidFill>
              </a:rPr>
              <a:t>LO3          </a:t>
            </a:r>
            <a:r>
              <a:rPr lang="en-US" sz="4000"/>
              <a:t>Describe the Bill of Rights.</a:t>
            </a:r>
          </a:p>
        </p:txBody>
      </p:sp>
      <p:sp>
        <p:nvSpPr>
          <p:cNvPr id="10" name="Slide Number Placeholder 9"/>
          <p:cNvSpPr>
            <a:spLocks noGrp="1"/>
          </p:cNvSpPr>
          <p:nvPr>
            <p:ph type="sldNum" sz="quarter" idx="12"/>
          </p:nvPr>
        </p:nvSpPr>
        <p:spPr/>
        <p:txBody>
          <a:bodyPr/>
          <a:lstStyle/>
          <a:p>
            <a:fld id="{0A8C097E-128F-4FE5-8D65-B30E2BEAC51B}" type="slidenum">
              <a:rPr lang="en-US" smtClean="0"/>
              <a:pPr/>
              <a:t>2</a:t>
            </a:fld>
            <a:endParaRPr lang="en-US" dirty="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fontScale="90000"/>
          </a:bodyPr>
          <a:lstStyle/>
          <a:p>
            <a:r>
              <a:rPr lang="en-US" sz="1800">
                <a:solidFill>
                  <a:srgbClr val="8A7045"/>
                </a:solidFill>
                <a:highlight>
                  <a:srgbClr val="8A7045"/>
                </a:highlight>
              </a:rPr>
              <a:t>LO3 </a:t>
            </a:r>
            <a:r>
              <a:rPr lang="en-US" sz="5300"/>
              <a:t>Business and the </a:t>
            </a:r>
            <a:br>
              <a:rPr lang="en-US" sz="5300"/>
            </a:br>
            <a:r>
              <a:rPr lang="en-US" sz="5300"/>
              <a:t>Bill of Rights</a:t>
            </a:r>
            <a:r>
              <a:rPr lang="en-US">
                <a:solidFill>
                  <a:prstClr val="white"/>
                </a:solidFill>
              </a:rPr>
              <a:t> </a:t>
            </a:r>
            <a:r>
              <a:rPr lang="en-US" sz="4000" b="1">
                <a:solidFill>
                  <a:prstClr val="white"/>
                </a:solidFill>
                <a:latin typeface="Calibri"/>
              </a:rPr>
              <a:t>(5)</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pPr marL="742950" indent="-742950">
              <a:buFontTx/>
              <a:buAutoNum type="arabicPeriod" startAt="6"/>
            </a:pPr>
            <a:r>
              <a:rPr lang="en-US" sz="4000" u="sng"/>
              <a:t>Sixth Amendment</a:t>
            </a:r>
            <a:r>
              <a:rPr lang="en-US" sz="4000"/>
              <a:t>: right to a speedy and public trial by an impartial jury and with counsel.</a:t>
            </a:r>
          </a:p>
          <a:p>
            <a:pPr marL="742950" indent="-742950">
              <a:buFontTx/>
              <a:buAutoNum type="arabicPeriod" startAt="6"/>
            </a:pPr>
            <a:r>
              <a:rPr lang="en-US" sz="4000" u="sng"/>
              <a:t>Seventh Amendment</a:t>
            </a:r>
            <a:r>
              <a:rPr lang="en-US" sz="4000"/>
              <a:t>: right to a trial by jury in a civil case involving at least twenty dollars.</a:t>
            </a:r>
            <a:endParaRPr lang="en-US" sz="4000"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20</a:t>
            </a:fld>
            <a:endParaRPr lang="en-US" dirty="0"/>
          </a:p>
        </p:txBody>
      </p:sp>
    </p:spTree>
    <p:extLst>
      <p:ext uri="{BB962C8B-B14F-4D97-AF65-F5344CB8AC3E}">
        <p14:creationId xmlns:p14="http://schemas.microsoft.com/office/powerpoint/2010/main" val="3657025237"/>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fontScale="90000"/>
          </a:bodyPr>
          <a:lstStyle/>
          <a:p>
            <a:r>
              <a:rPr lang="en-US" sz="1800">
                <a:solidFill>
                  <a:srgbClr val="8A7045"/>
                </a:solidFill>
                <a:highlight>
                  <a:srgbClr val="8A7045"/>
                </a:highlight>
              </a:rPr>
              <a:t>LO3 </a:t>
            </a:r>
            <a:r>
              <a:rPr lang="en-US" sz="5300"/>
              <a:t>Business and the </a:t>
            </a:r>
            <a:br>
              <a:rPr lang="en-US" sz="5300"/>
            </a:br>
            <a:r>
              <a:rPr lang="en-US" sz="5300"/>
              <a:t>Bill of Rights</a:t>
            </a:r>
            <a:r>
              <a:rPr lang="en-US">
                <a:solidFill>
                  <a:prstClr val="white"/>
                </a:solidFill>
              </a:rPr>
              <a:t> </a:t>
            </a:r>
            <a:r>
              <a:rPr lang="en-US" sz="4000" b="1">
                <a:solidFill>
                  <a:prstClr val="white"/>
                </a:solidFill>
                <a:latin typeface="Calibri"/>
              </a:rPr>
              <a:t>(6)</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pPr marL="742950" indent="-742950">
              <a:buFont typeface="+mj-lt"/>
              <a:buAutoNum type="arabicPeriod" startAt="8"/>
            </a:pPr>
            <a:r>
              <a:rPr lang="en-US" sz="4000" u="sng"/>
              <a:t>Eighth Amendment</a:t>
            </a:r>
            <a:r>
              <a:rPr lang="en-US" sz="4000"/>
              <a:t>: prohibits excessive bail and fines, as well as cruel and unusual punishment.</a:t>
            </a:r>
          </a:p>
          <a:p>
            <a:pPr marL="742950" indent="-742950">
              <a:buFont typeface="+mj-lt"/>
              <a:buAutoNum type="arabicPeriod" startAt="8"/>
            </a:pPr>
            <a:r>
              <a:rPr lang="en-US" sz="4000" u="sng"/>
              <a:t>Ninth Amendment</a:t>
            </a:r>
            <a:r>
              <a:rPr lang="en-US" sz="4000"/>
              <a:t>: establishes that the people have rights in addition to those specified in the Constitution.</a:t>
            </a:r>
            <a:endParaRPr lang="en-US" sz="4000"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21</a:t>
            </a:fld>
            <a:endParaRPr lang="en-US" dirty="0"/>
          </a:p>
        </p:txBody>
      </p:sp>
    </p:spTree>
    <p:extLst>
      <p:ext uri="{BB962C8B-B14F-4D97-AF65-F5344CB8AC3E}">
        <p14:creationId xmlns:p14="http://schemas.microsoft.com/office/powerpoint/2010/main" val="2518694574"/>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fontScale="90000"/>
          </a:bodyPr>
          <a:lstStyle/>
          <a:p>
            <a:r>
              <a:rPr lang="en-US" sz="1800">
                <a:solidFill>
                  <a:srgbClr val="8A7045"/>
                </a:solidFill>
                <a:highlight>
                  <a:srgbClr val="8A7045"/>
                </a:highlight>
              </a:rPr>
              <a:t>LO3 </a:t>
            </a:r>
            <a:r>
              <a:rPr lang="en-US" sz="5300"/>
              <a:t>Business and the </a:t>
            </a:r>
            <a:br>
              <a:rPr lang="en-US" sz="5300"/>
            </a:br>
            <a:r>
              <a:rPr lang="en-US" sz="5300"/>
              <a:t>Bill of Rights</a:t>
            </a:r>
            <a:r>
              <a:rPr lang="en-US">
                <a:solidFill>
                  <a:prstClr val="white"/>
                </a:solidFill>
              </a:rPr>
              <a:t> </a:t>
            </a:r>
            <a:r>
              <a:rPr lang="en-US" sz="4000" b="1">
                <a:solidFill>
                  <a:prstClr val="white"/>
                </a:solidFill>
                <a:latin typeface="Calibri"/>
              </a:rPr>
              <a:t>(7)</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pPr marL="742950" indent="-742950">
              <a:buFont typeface="+mj-lt"/>
              <a:buAutoNum type="arabicPeriod" startAt="10"/>
            </a:pPr>
            <a:r>
              <a:rPr lang="en-US" sz="4000" u="sng"/>
              <a:t>Tenth Amendment</a:t>
            </a:r>
            <a:r>
              <a:rPr lang="en-US" sz="4000"/>
              <a:t>: those powers neither delegated to the federal government nor denied to the states are reserved to the states to the people.</a:t>
            </a:r>
            <a:endParaRPr lang="en-US" sz="4000"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22</a:t>
            </a:fld>
            <a:endParaRPr lang="en-US" dirty="0"/>
          </a:p>
        </p:txBody>
      </p:sp>
    </p:spTree>
    <p:extLst>
      <p:ext uri="{BB962C8B-B14F-4D97-AF65-F5344CB8AC3E}">
        <p14:creationId xmlns:p14="http://schemas.microsoft.com/office/powerpoint/2010/main" val="3796465437"/>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fontScale="90000"/>
          </a:bodyPr>
          <a:lstStyle/>
          <a:p>
            <a:r>
              <a:rPr lang="en-US" sz="1800">
                <a:solidFill>
                  <a:srgbClr val="8A7045"/>
                </a:solidFill>
                <a:highlight>
                  <a:srgbClr val="8A7045"/>
                </a:highlight>
              </a:rPr>
              <a:t>LO3 </a:t>
            </a:r>
            <a:r>
              <a:rPr lang="en-US" sz="5300"/>
              <a:t>The First Amendment—</a:t>
            </a:r>
            <a:br>
              <a:rPr lang="en-US" sz="5300"/>
            </a:br>
            <a:r>
              <a:rPr lang="en-US" sz="5300"/>
              <a:t>Freedom of Speech</a:t>
            </a:r>
            <a:r>
              <a:rPr lang="en-US">
                <a:solidFill>
                  <a:prstClr val="white"/>
                </a:solidFill>
              </a:rPr>
              <a:t> </a:t>
            </a:r>
            <a:r>
              <a:rPr lang="en-US" sz="4000" b="1">
                <a:solidFill>
                  <a:prstClr val="white"/>
                </a:solidFill>
                <a:latin typeface="Calibri"/>
              </a:rPr>
              <a:t>(1)</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r>
              <a:rPr lang="en-US" sz="4000"/>
              <a:t>Right to free speech is the basis for our democratic government.</a:t>
            </a:r>
          </a:p>
          <a:p>
            <a:r>
              <a:rPr lang="en-US" sz="4000"/>
              <a:t>Also protected is symbolic speech, including gestures, movements, articles of clothing.</a:t>
            </a:r>
            <a:endParaRPr lang="en-US" sz="4000"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23</a:t>
            </a:fld>
            <a:endParaRPr lang="en-US" dirty="0"/>
          </a:p>
        </p:txBody>
      </p:sp>
    </p:spTree>
    <p:extLst>
      <p:ext uri="{BB962C8B-B14F-4D97-AF65-F5344CB8AC3E}">
        <p14:creationId xmlns:p14="http://schemas.microsoft.com/office/powerpoint/2010/main" val="2585901933"/>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fontScale="90000"/>
          </a:bodyPr>
          <a:lstStyle/>
          <a:p>
            <a:r>
              <a:rPr lang="en-US" sz="1800">
                <a:solidFill>
                  <a:srgbClr val="8A7045"/>
                </a:solidFill>
                <a:highlight>
                  <a:srgbClr val="8A7045"/>
                </a:highlight>
              </a:rPr>
              <a:t>LO3 </a:t>
            </a:r>
            <a:r>
              <a:rPr lang="en-US" sz="5300"/>
              <a:t>The First Amendment—</a:t>
            </a:r>
            <a:br>
              <a:rPr lang="en-US" sz="5300"/>
            </a:br>
            <a:r>
              <a:rPr lang="en-US" sz="5300"/>
              <a:t>Freedom of Speech</a:t>
            </a:r>
            <a:r>
              <a:rPr lang="en-US">
                <a:solidFill>
                  <a:prstClr val="white"/>
                </a:solidFill>
              </a:rPr>
              <a:t> </a:t>
            </a:r>
            <a:r>
              <a:rPr lang="en-US" sz="4000" b="1">
                <a:solidFill>
                  <a:prstClr val="white"/>
                </a:solidFill>
                <a:latin typeface="Calibri"/>
              </a:rPr>
              <a:t>(2)</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r>
              <a:rPr lang="en-US" sz="4400"/>
              <a:t>Reasonable Restrictions.</a:t>
            </a:r>
          </a:p>
          <a:p>
            <a:pPr lvl="1"/>
            <a:r>
              <a:rPr lang="en-US"/>
              <a:t>Analyzed on a case-by-case basis.</a:t>
            </a:r>
          </a:p>
          <a:p>
            <a:pPr lvl="1"/>
            <a:r>
              <a:rPr lang="en-US"/>
              <a:t>Restriction must be “content neutral,” aimed at combating social problems, not conduct of the speech.</a:t>
            </a:r>
            <a:endParaRPr lang="en-US" sz="4000"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24</a:t>
            </a:fld>
            <a:endParaRPr lang="en-US" dirty="0"/>
          </a:p>
        </p:txBody>
      </p:sp>
    </p:spTree>
    <p:extLst>
      <p:ext uri="{BB962C8B-B14F-4D97-AF65-F5344CB8AC3E}">
        <p14:creationId xmlns:p14="http://schemas.microsoft.com/office/powerpoint/2010/main" val="274965375"/>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fontScale="90000"/>
          </a:bodyPr>
          <a:lstStyle/>
          <a:p>
            <a:r>
              <a:rPr lang="en-US" sz="1800">
                <a:solidFill>
                  <a:srgbClr val="8A7045"/>
                </a:solidFill>
                <a:highlight>
                  <a:srgbClr val="8A7045"/>
                </a:highlight>
              </a:rPr>
              <a:t>LO3 </a:t>
            </a:r>
            <a:r>
              <a:rPr lang="en-US" sz="5300"/>
              <a:t>The First Amendment—</a:t>
            </a:r>
            <a:br>
              <a:rPr lang="en-US" sz="5300"/>
            </a:br>
            <a:r>
              <a:rPr lang="en-US" sz="5300"/>
              <a:t>Freedom of Speech</a:t>
            </a:r>
            <a:r>
              <a:rPr lang="en-US">
                <a:solidFill>
                  <a:prstClr val="white"/>
                </a:solidFill>
              </a:rPr>
              <a:t> </a:t>
            </a:r>
            <a:r>
              <a:rPr lang="en-US" sz="4000" b="1">
                <a:solidFill>
                  <a:prstClr val="white"/>
                </a:solidFill>
                <a:latin typeface="Calibri"/>
              </a:rPr>
              <a:t>(3)</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pPr lvl="0">
              <a:buClr>
                <a:srgbClr val="E4B71F"/>
              </a:buClr>
            </a:pPr>
            <a:r>
              <a:rPr lang="en-US" sz="4400">
                <a:solidFill>
                  <a:prstClr val="black"/>
                </a:solidFill>
              </a:rPr>
              <a:t>Corporate Political Speech.</a:t>
            </a:r>
          </a:p>
          <a:p>
            <a:pPr lvl="1">
              <a:buClr>
                <a:srgbClr val="E4B71F"/>
              </a:buClr>
            </a:pPr>
            <a:r>
              <a:rPr lang="en-US">
                <a:solidFill>
                  <a:prstClr val="black"/>
                </a:solidFill>
              </a:rPr>
              <a:t>Businesses also have protected political speech (although not to the degree of a natural person).</a:t>
            </a:r>
          </a:p>
          <a:p>
            <a:pPr lvl="1">
              <a:buClr>
                <a:srgbClr val="E4B71F"/>
              </a:buClr>
            </a:pPr>
            <a:r>
              <a:rPr lang="en-US">
                <a:solidFill>
                  <a:prstClr val="black"/>
                </a:solidFill>
              </a:rPr>
              <a:t>See </a:t>
            </a:r>
            <a:r>
              <a:rPr lang="en-US" i="1">
                <a:solidFill>
                  <a:prstClr val="black"/>
                </a:solidFill>
              </a:rPr>
              <a:t>Citizens United v. Federal Election Commission</a:t>
            </a:r>
            <a:r>
              <a:rPr lang="en-US">
                <a:solidFill>
                  <a:prstClr val="black"/>
                </a:solidFill>
              </a:rPr>
              <a:t>, 558 U.S. 50 (2010).</a:t>
            </a:r>
            <a:endParaRPr lang="en-US" dirty="0">
              <a:solidFill>
                <a:prstClr val="black"/>
              </a:solidFill>
            </a:endParaRPr>
          </a:p>
        </p:txBody>
      </p:sp>
      <p:sp>
        <p:nvSpPr>
          <p:cNvPr id="7" name="Slide Number Placeholder 6"/>
          <p:cNvSpPr>
            <a:spLocks noGrp="1"/>
          </p:cNvSpPr>
          <p:nvPr>
            <p:ph type="sldNum" sz="quarter" idx="12"/>
          </p:nvPr>
        </p:nvSpPr>
        <p:spPr/>
        <p:txBody>
          <a:bodyPr/>
          <a:lstStyle/>
          <a:p>
            <a:fld id="{0A8C097E-128F-4FE5-8D65-B30E2BEAC51B}" type="slidenum">
              <a:rPr lang="en-US" smtClean="0"/>
              <a:pPr/>
              <a:t>25</a:t>
            </a:fld>
            <a:endParaRPr lang="en-US" dirty="0"/>
          </a:p>
        </p:txBody>
      </p:sp>
    </p:spTree>
    <p:extLst>
      <p:ext uri="{BB962C8B-B14F-4D97-AF65-F5344CB8AC3E}">
        <p14:creationId xmlns:p14="http://schemas.microsoft.com/office/powerpoint/2010/main" val="3394694282"/>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fontScale="90000"/>
          </a:bodyPr>
          <a:lstStyle/>
          <a:p>
            <a:r>
              <a:rPr lang="en-US" sz="1800">
                <a:solidFill>
                  <a:srgbClr val="8A7045"/>
                </a:solidFill>
                <a:highlight>
                  <a:srgbClr val="8A7045"/>
                </a:highlight>
              </a:rPr>
              <a:t>LO3 </a:t>
            </a:r>
            <a:r>
              <a:rPr lang="en-US" sz="5300"/>
              <a:t>The First Amendment—</a:t>
            </a:r>
            <a:br>
              <a:rPr lang="en-US" sz="5300"/>
            </a:br>
            <a:r>
              <a:rPr lang="en-US" sz="5300"/>
              <a:t>Freedom of Speech</a:t>
            </a:r>
            <a:r>
              <a:rPr lang="en-US">
                <a:solidFill>
                  <a:prstClr val="white"/>
                </a:solidFill>
              </a:rPr>
              <a:t> </a:t>
            </a:r>
            <a:r>
              <a:rPr lang="en-US" sz="4000" b="1">
                <a:solidFill>
                  <a:prstClr val="white"/>
                </a:solidFill>
                <a:latin typeface="Calibri"/>
              </a:rPr>
              <a:t>(4)</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r>
              <a:rPr lang="en-US" sz="4400"/>
              <a:t>Unprotected Speech:</a:t>
            </a:r>
            <a:endParaRPr lang="en-US"/>
          </a:p>
          <a:p>
            <a:pPr lvl="1"/>
            <a:r>
              <a:rPr lang="en-US"/>
              <a:t>Defamatory speech.</a:t>
            </a:r>
          </a:p>
          <a:p>
            <a:pPr lvl="1"/>
            <a:r>
              <a:rPr lang="en-US"/>
              <a:t>Threatening speech that violates criminal laws.</a:t>
            </a:r>
          </a:p>
          <a:p>
            <a:pPr lvl="1"/>
            <a:r>
              <a:rPr lang="en-US"/>
              <a:t>Patently offensive sexual contact.</a:t>
            </a:r>
          </a:p>
          <a:p>
            <a:pPr lvl="1"/>
            <a:r>
              <a:rPr lang="en-US"/>
              <a:t>Fighting words.</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26</a:t>
            </a:fld>
            <a:endParaRPr lang="en-US" dirty="0"/>
          </a:p>
        </p:txBody>
      </p:sp>
    </p:spTree>
    <p:extLst>
      <p:ext uri="{BB962C8B-B14F-4D97-AF65-F5344CB8AC3E}">
        <p14:creationId xmlns:p14="http://schemas.microsoft.com/office/powerpoint/2010/main" val="3868134735"/>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fontScale="90000"/>
          </a:bodyPr>
          <a:lstStyle/>
          <a:p>
            <a:r>
              <a:rPr lang="en-US" sz="1800">
                <a:solidFill>
                  <a:srgbClr val="8A7045"/>
                </a:solidFill>
                <a:highlight>
                  <a:srgbClr val="8A7045"/>
                </a:highlight>
              </a:rPr>
              <a:t>LO3 </a:t>
            </a:r>
            <a:r>
              <a:rPr lang="en-US" sz="5300"/>
              <a:t>The First Amendment—</a:t>
            </a:r>
            <a:br>
              <a:rPr lang="en-US" sz="5300"/>
            </a:br>
            <a:r>
              <a:rPr lang="en-US" sz="5300"/>
              <a:t>Freedom of Religion</a:t>
            </a:r>
            <a:r>
              <a:rPr lang="en-US">
                <a:solidFill>
                  <a:prstClr val="white"/>
                </a:solidFill>
              </a:rPr>
              <a:t> </a:t>
            </a:r>
            <a:r>
              <a:rPr lang="en-US" sz="4000" b="1">
                <a:solidFill>
                  <a:prstClr val="white"/>
                </a:solidFill>
                <a:latin typeface="Calibri"/>
              </a:rPr>
              <a:t>(1)</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r>
              <a:rPr lang="en-US" sz="4400"/>
              <a:t>First Amendment guarantees that “Congress shall make no law respecting an </a:t>
            </a:r>
            <a:r>
              <a:rPr lang="en-US" sz="4400" u="sng"/>
              <a:t>establishment</a:t>
            </a:r>
            <a:r>
              <a:rPr lang="en-US" sz="4400"/>
              <a:t> of religion, or prohibiting the </a:t>
            </a:r>
            <a:r>
              <a:rPr lang="en-US" sz="4400" u="sng"/>
              <a:t>free exercise</a:t>
            </a:r>
            <a:r>
              <a:rPr lang="en-US" sz="4400"/>
              <a:t> thereof…”</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27</a:t>
            </a:fld>
            <a:endParaRPr lang="en-US" dirty="0"/>
          </a:p>
        </p:txBody>
      </p:sp>
    </p:spTree>
    <p:extLst>
      <p:ext uri="{BB962C8B-B14F-4D97-AF65-F5344CB8AC3E}">
        <p14:creationId xmlns:p14="http://schemas.microsoft.com/office/powerpoint/2010/main" val="1036757871"/>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fontScale="90000"/>
          </a:bodyPr>
          <a:lstStyle/>
          <a:p>
            <a:r>
              <a:rPr lang="en-US" sz="1800">
                <a:solidFill>
                  <a:srgbClr val="8A7045"/>
                </a:solidFill>
                <a:highlight>
                  <a:srgbClr val="8A7045"/>
                </a:highlight>
              </a:rPr>
              <a:t>LO3 </a:t>
            </a:r>
            <a:r>
              <a:rPr lang="en-US" sz="5300"/>
              <a:t>The First Amendment—</a:t>
            </a:r>
            <a:br>
              <a:rPr lang="en-US" sz="5300"/>
            </a:br>
            <a:r>
              <a:rPr lang="en-US" sz="5300"/>
              <a:t>Freedom of Religion</a:t>
            </a:r>
            <a:r>
              <a:rPr lang="en-US">
                <a:solidFill>
                  <a:prstClr val="white"/>
                </a:solidFill>
              </a:rPr>
              <a:t> </a:t>
            </a:r>
            <a:r>
              <a:rPr lang="en-US" sz="4000" b="1">
                <a:solidFill>
                  <a:prstClr val="white"/>
                </a:solidFill>
                <a:latin typeface="Calibri"/>
              </a:rPr>
              <a:t>(2)</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r>
              <a:rPr lang="en-US" sz="4400"/>
              <a:t>The </a:t>
            </a:r>
            <a:r>
              <a:rPr lang="en-US" sz="4400" u="sng"/>
              <a:t>Establishment</a:t>
            </a:r>
            <a:r>
              <a:rPr lang="en-US" sz="4400"/>
              <a:t> Clause.</a:t>
            </a:r>
          </a:p>
          <a:p>
            <a:pPr lvl="1"/>
            <a:r>
              <a:rPr lang="en-US"/>
              <a:t>No state-sponsored religion or preference for one religion over another.</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28</a:t>
            </a:fld>
            <a:endParaRPr lang="en-US" dirty="0"/>
          </a:p>
        </p:txBody>
      </p:sp>
    </p:spTree>
    <p:extLst>
      <p:ext uri="{BB962C8B-B14F-4D97-AF65-F5344CB8AC3E}">
        <p14:creationId xmlns:p14="http://schemas.microsoft.com/office/powerpoint/2010/main" val="2501685752"/>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fontScale="90000"/>
          </a:bodyPr>
          <a:lstStyle/>
          <a:p>
            <a:r>
              <a:rPr lang="en-US" sz="1800">
                <a:solidFill>
                  <a:srgbClr val="8A7045"/>
                </a:solidFill>
                <a:highlight>
                  <a:srgbClr val="8A7045"/>
                </a:highlight>
              </a:rPr>
              <a:t>LO3 </a:t>
            </a:r>
            <a:r>
              <a:rPr lang="en-US" sz="5300"/>
              <a:t>The First Amendment—</a:t>
            </a:r>
            <a:br>
              <a:rPr lang="en-US" sz="5300"/>
            </a:br>
            <a:r>
              <a:rPr lang="en-US" sz="5300"/>
              <a:t>Freedom of Religion</a:t>
            </a:r>
            <a:r>
              <a:rPr lang="en-US">
                <a:solidFill>
                  <a:prstClr val="white"/>
                </a:solidFill>
              </a:rPr>
              <a:t> </a:t>
            </a:r>
            <a:r>
              <a:rPr lang="en-US" sz="4000" b="1">
                <a:solidFill>
                  <a:prstClr val="white"/>
                </a:solidFill>
                <a:latin typeface="Calibri"/>
              </a:rPr>
              <a:t>(3)</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r>
              <a:rPr lang="en-US" sz="4400"/>
              <a:t>The </a:t>
            </a:r>
            <a:r>
              <a:rPr lang="en-US" sz="4400" u="sng"/>
              <a:t>Free Exercise</a:t>
            </a:r>
            <a:r>
              <a:rPr lang="en-US" sz="4400"/>
              <a:t> Clause.</a:t>
            </a:r>
          </a:p>
          <a:p>
            <a:pPr lvl="1">
              <a:lnSpc>
                <a:spcPct val="90000"/>
              </a:lnSpc>
            </a:pPr>
            <a:r>
              <a:rPr lang="en-US" sz="3900"/>
              <a:t>Person can believe what he/she wants, but actions may be unconstitutional.</a:t>
            </a:r>
          </a:p>
          <a:p>
            <a:pPr lvl="1">
              <a:lnSpc>
                <a:spcPct val="90000"/>
              </a:lnSpc>
            </a:pPr>
            <a:r>
              <a:rPr lang="en-US" sz="3900"/>
              <a:t>Businesses have to make a reasonable attempt to accommodate the sincerely held religious beliefs of its employees.</a:t>
            </a:r>
            <a:endParaRPr lang="en-US" sz="3900"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29</a:t>
            </a:fld>
            <a:endParaRPr lang="en-US" dirty="0"/>
          </a:p>
        </p:txBody>
      </p:sp>
    </p:spTree>
    <p:extLst>
      <p:ext uri="{BB962C8B-B14F-4D97-AF65-F5344CB8AC3E}">
        <p14:creationId xmlns:p14="http://schemas.microsoft.com/office/powerpoint/2010/main" val="159785785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p:cNvSpPr>
            <a:spLocks noGrp="1" noChangeArrowheads="1"/>
          </p:cNvSpPr>
          <p:nvPr>
            <p:ph type="title" idx="4294967295"/>
          </p:nvPr>
        </p:nvSpPr>
        <p:spPr>
          <a:xfrm>
            <a:off x="8227" y="-137085"/>
            <a:ext cx="9144000" cy="1524000"/>
          </a:xfrm>
          <a:solidFill>
            <a:srgbClr val="8A7045"/>
          </a:solidFill>
          <a:ln>
            <a:noFill/>
          </a:ln>
        </p:spPr>
        <p:txBody>
          <a:bodyPr>
            <a:normAutofit/>
          </a:bodyPr>
          <a:lstStyle/>
          <a:p>
            <a:r>
              <a:rPr lang="en-US"/>
              <a:t>Learning Outcomes </a:t>
            </a:r>
            <a:r>
              <a:rPr lang="en-US" sz="4000" b="1">
                <a:latin typeface="+mn-lt"/>
              </a:rPr>
              <a:t>(2)</a:t>
            </a:r>
            <a:endParaRPr lang="en-US" sz="4000" b="1" dirty="0">
              <a:latin typeface="+mn-lt"/>
            </a:endParaRPr>
          </a:p>
        </p:txBody>
      </p:sp>
      <p:sp>
        <p:nvSpPr>
          <p:cNvPr id="71688" name="AutoShape 8" descr="Shape to emphasize LO1." title="Design arrow"/>
          <p:cNvSpPr>
            <a:spLocks noChangeArrowheads="1"/>
          </p:cNvSpPr>
          <p:nvPr/>
        </p:nvSpPr>
        <p:spPr bwMode="auto">
          <a:xfrm>
            <a:off x="76200" y="180221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3" name="Rectangle 2" descr="Bullet for LO1." title="Rectangle 1">
            <a:extLst>
              <a:ext uri="{FF2B5EF4-FFF2-40B4-BE49-F238E27FC236}">
                <a16:creationId xmlns:a16="http://schemas.microsoft.com/office/drawing/2014/main" id="{1FEF67C8-EDAE-4E96-90E9-FBB72E83F076}"/>
              </a:ext>
            </a:extLst>
          </p:cNvPr>
          <p:cNvSpPr/>
          <p:nvPr/>
        </p:nvSpPr>
        <p:spPr>
          <a:xfrm>
            <a:off x="1220029" y="1925172"/>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89" name="AutoShape 9" descr="Shape to emphasize LO2." title="Design arrow"/>
          <p:cNvSpPr>
            <a:spLocks noChangeArrowheads="1"/>
          </p:cNvSpPr>
          <p:nvPr/>
        </p:nvSpPr>
        <p:spPr bwMode="auto">
          <a:xfrm>
            <a:off x="76200" y="2928673"/>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11" name="Rectangle 10" descr="Bullet for LO2." title="Rectangle 2">
            <a:extLst>
              <a:ext uri="{FF2B5EF4-FFF2-40B4-BE49-F238E27FC236}">
                <a16:creationId xmlns:a16="http://schemas.microsoft.com/office/drawing/2014/main" id="{1EA2B03A-119F-415E-8263-3E5D5A277247}"/>
              </a:ext>
            </a:extLst>
          </p:cNvPr>
          <p:cNvSpPr/>
          <p:nvPr/>
        </p:nvSpPr>
        <p:spPr>
          <a:xfrm>
            <a:off x="1194966" y="3060163"/>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83" name="Rectangle 3"/>
          <p:cNvSpPr>
            <a:spLocks noGrp="1" noChangeArrowheads="1"/>
          </p:cNvSpPr>
          <p:nvPr>
            <p:ph type="body" idx="1"/>
          </p:nvPr>
        </p:nvSpPr>
        <p:spPr>
          <a:xfrm>
            <a:off x="152400" y="1600199"/>
            <a:ext cx="9059574" cy="4678363"/>
          </a:xfrm>
          <a:noFill/>
          <a:ln/>
        </p:spPr>
        <p:txBody>
          <a:bodyPr>
            <a:noAutofit/>
          </a:bodyPr>
          <a:lstStyle/>
          <a:p>
            <a:pPr marL="0" indent="0">
              <a:lnSpc>
                <a:spcPct val="90000"/>
              </a:lnSpc>
              <a:buClr>
                <a:srgbClr val="D5622A"/>
              </a:buClr>
              <a:buNone/>
            </a:pPr>
            <a:r>
              <a:rPr lang="en-US" sz="2400" b="1">
                <a:solidFill>
                  <a:schemeClr val="bg1"/>
                </a:solidFill>
              </a:rPr>
              <a:t>LO4</a:t>
            </a:r>
            <a:r>
              <a:rPr lang="en-US" sz="2600"/>
              <a:t>    </a:t>
            </a:r>
            <a:r>
              <a:rPr lang="en-US"/>
              <a:t>   </a:t>
            </a:r>
            <a:r>
              <a:rPr lang="en-US" sz="4000"/>
              <a:t>Identify due process protections.</a:t>
            </a:r>
          </a:p>
          <a:p>
            <a:pPr marL="0" indent="0">
              <a:lnSpc>
                <a:spcPct val="90000"/>
              </a:lnSpc>
              <a:buClr>
                <a:srgbClr val="D5622A"/>
              </a:buClr>
              <a:buNone/>
            </a:pPr>
            <a:endParaRPr lang="en-US" sz="4000"/>
          </a:p>
          <a:p>
            <a:pPr marL="0" indent="0">
              <a:lnSpc>
                <a:spcPct val="90000"/>
              </a:lnSpc>
              <a:buClr>
                <a:srgbClr val="D5622A"/>
              </a:buClr>
              <a:buNone/>
            </a:pPr>
            <a:r>
              <a:rPr lang="en-US" sz="2400" b="1">
                <a:solidFill>
                  <a:schemeClr val="bg1"/>
                </a:solidFill>
              </a:rPr>
              <a:t>LO5</a:t>
            </a:r>
            <a:r>
              <a:rPr lang="en-US" sz="2600" b="1">
                <a:solidFill>
                  <a:schemeClr val="bg1"/>
                </a:solidFill>
              </a:rPr>
              <a:t>         </a:t>
            </a:r>
            <a:r>
              <a:rPr lang="en-US" sz="4000"/>
              <a:t>Outline privacy rights. </a:t>
            </a:r>
          </a:p>
        </p:txBody>
      </p:sp>
      <p:sp>
        <p:nvSpPr>
          <p:cNvPr id="10" name="Slide Number Placeholder 9"/>
          <p:cNvSpPr>
            <a:spLocks noGrp="1"/>
          </p:cNvSpPr>
          <p:nvPr>
            <p:ph type="sldNum" sz="quarter" idx="12"/>
          </p:nvPr>
        </p:nvSpPr>
        <p:spPr/>
        <p:txBody>
          <a:bodyPr/>
          <a:lstStyle/>
          <a:p>
            <a:fld id="{0A8C097E-128F-4FE5-8D65-B30E2BEAC51B}" type="slidenum">
              <a:rPr lang="en-US" smtClean="0"/>
              <a:pPr/>
              <a:t>3</a:t>
            </a:fld>
            <a:endParaRPr lang="en-US" dirty="0"/>
          </a:p>
        </p:txBody>
      </p:sp>
    </p:spTree>
    <p:extLst>
      <p:ext uri="{BB962C8B-B14F-4D97-AF65-F5344CB8AC3E}">
        <p14:creationId xmlns:p14="http://schemas.microsoft.com/office/powerpoint/2010/main" val="3686885795"/>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a:bodyPr>
          <a:lstStyle/>
          <a:p>
            <a:r>
              <a:rPr lang="en-US" sz="1800">
                <a:solidFill>
                  <a:srgbClr val="8A7045"/>
                </a:solidFill>
                <a:highlight>
                  <a:srgbClr val="8A7045"/>
                </a:highlight>
              </a:rPr>
              <a:t>LO4 </a:t>
            </a:r>
            <a:r>
              <a:rPr lang="en-US" sz="5300"/>
              <a:t>Due Process</a:t>
            </a:r>
            <a:r>
              <a:rPr lang="en-US">
                <a:solidFill>
                  <a:prstClr val="white"/>
                </a:solidFill>
              </a:rPr>
              <a:t> </a:t>
            </a:r>
            <a:r>
              <a:rPr lang="en-US" sz="4000" b="1">
                <a:solidFill>
                  <a:prstClr val="white"/>
                </a:solidFill>
                <a:latin typeface="Calibri"/>
              </a:rPr>
              <a:t>(1)</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LO4</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r>
              <a:rPr lang="en-US" sz="4400"/>
              <a:t>Due process clauses of the Fifth and Fourteenth Amendment have two aspects: procedural and substantive.</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30</a:t>
            </a:fld>
            <a:endParaRPr lang="en-US" dirty="0"/>
          </a:p>
        </p:txBody>
      </p:sp>
    </p:spTree>
    <p:extLst>
      <p:ext uri="{BB962C8B-B14F-4D97-AF65-F5344CB8AC3E}">
        <p14:creationId xmlns:p14="http://schemas.microsoft.com/office/powerpoint/2010/main" val="1545147018"/>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a:bodyPr>
          <a:lstStyle/>
          <a:p>
            <a:r>
              <a:rPr lang="en-US" sz="1800">
                <a:solidFill>
                  <a:srgbClr val="8A7045"/>
                </a:solidFill>
                <a:highlight>
                  <a:srgbClr val="8A7045"/>
                </a:highlight>
              </a:rPr>
              <a:t>LO4 </a:t>
            </a:r>
            <a:r>
              <a:rPr lang="en-US" sz="5300"/>
              <a:t>Due Process</a:t>
            </a:r>
            <a:r>
              <a:rPr lang="en-US">
                <a:solidFill>
                  <a:prstClr val="white"/>
                </a:solidFill>
              </a:rPr>
              <a:t> </a:t>
            </a:r>
            <a:r>
              <a:rPr lang="en-US" sz="4000" b="1">
                <a:solidFill>
                  <a:prstClr val="white"/>
                </a:solidFill>
                <a:latin typeface="Calibri"/>
              </a:rPr>
              <a:t>(2)</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LO4</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pPr lvl="0"/>
            <a:r>
              <a:rPr lang="en-US" sz="4400" u="sng">
                <a:solidFill>
                  <a:prstClr val="black"/>
                </a:solidFill>
              </a:rPr>
              <a:t>Procedural</a:t>
            </a:r>
            <a:r>
              <a:rPr lang="en-US" sz="4400">
                <a:solidFill>
                  <a:prstClr val="black"/>
                </a:solidFill>
              </a:rPr>
              <a:t> Due Process.</a:t>
            </a:r>
          </a:p>
          <a:p>
            <a:pPr lvl="1">
              <a:lnSpc>
                <a:spcPct val="110000"/>
              </a:lnSpc>
            </a:pPr>
            <a:r>
              <a:rPr lang="en-US">
                <a:solidFill>
                  <a:prstClr val="black"/>
                </a:solidFill>
              </a:rPr>
              <a:t>Requires that any government decision to take life, liberty or property must be fair.  </a:t>
            </a:r>
          </a:p>
          <a:p>
            <a:pPr lvl="1">
              <a:lnSpc>
                <a:spcPct val="110000"/>
              </a:lnSpc>
            </a:pPr>
            <a:r>
              <a:rPr lang="en-US">
                <a:solidFill>
                  <a:prstClr val="black"/>
                </a:solidFill>
              </a:rPr>
              <a:t>Requires </a:t>
            </a:r>
            <a:r>
              <a:rPr lang="en-US" u="sng">
                <a:solidFill>
                  <a:prstClr val="black"/>
                </a:solidFill>
              </a:rPr>
              <a:t>notice</a:t>
            </a:r>
            <a:r>
              <a:rPr lang="en-US">
                <a:solidFill>
                  <a:prstClr val="black"/>
                </a:solidFill>
              </a:rPr>
              <a:t> and </a:t>
            </a:r>
            <a:r>
              <a:rPr lang="en-US" u="sng">
                <a:solidFill>
                  <a:prstClr val="black"/>
                </a:solidFill>
              </a:rPr>
              <a:t>fair hearing</a:t>
            </a:r>
            <a:r>
              <a:rPr lang="en-US">
                <a:solidFill>
                  <a:prstClr val="black"/>
                </a:solidFill>
              </a:rPr>
              <a:t>.</a:t>
            </a:r>
            <a:endParaRPr lang="en-US" dirty="0">
              <a:solidFill>
                <a:prstClr val="black"/>
              </a:solidFill>
            </a:endParaRPr>
          </a:p>
        </p:txBody>
      </p:sp>
      <p:sp>
        <p:nvSpPr>
          <p:cNvPr id="7" name="Slide Number Placeholder 6"/>
          <p:cNvSpPr>
            <a:spLocks noGrp="1"/>
          </p:cNvSpPr>
          <p:nvPr>
            <p:ph type="sldNum" sz="quarter" idx="12"/>
          </p:nvPr>
        </p:nvSpPr>
        <p:spPr/>
        <p:txBody>
          <a:bodyPr/>
          <a:lstStyle/>
          <a:p>
            <a:fld id="{0A8C097E-128F-4FE5-8D65-B30E2BEAC51B}" type="slidenum">
              <a:rPr lang="en-US" smtClean="0"/>
              <a:pPr/>
              <a:t>31</a:t>
            </a:fld>
            <a:endParaRPr lang="en-US" dirty="0"/>
          </a:p>
        </p:txBody>
      </p:sp>
    </p:spTree>
    <p:extLst>
      <p:ext uri="{BB962C8B-B14F-4D97-AF65-F5344CB8AC3E}">
        <p14:creationId xmlns:p14="http://schemas.microsoft.com/office/powerpoint/2010/main" val="2296250516"/>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a:bodyPr>
          <a:lstStyle/>
          <a:p>
            <a:r>
              <a:rPr lang="en-US" sz="1800">
                <a:solidFill>
                  <a:srgbClr val="8A7045"/>
                </a:solidFill>
                <a:highlight>
                  <a:srgbClr val="8A7045"/>
                </a:highlight>
              </a:rPr>
              <a:t>LO4 </a:t>
            </a:r>
            <a:r>
              <a:rPr lang="en-US" sz="5300"/>
              <a:t>Due Process</a:t>
            </a:r>
            <a:r>
              <a:rPr lang="en-US">
                <a:solidFill>
                  <a:prstClr val="white"/>
                </a:solidFill>
              </a:rPr>
              <a:t> </a:t>
            </a:r>
            <a:r>
              <a:rPr lang="en-US" sz="4000" b="1">
                <a:solidFill>
                  <a:prstClr val="white"/>
                </a:solidFill>
                <a:latin typeface="Calibri"/>
              </a:rPr>
              <a:t>(3)</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LO4</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pPr lvl="0"/>
            <a:r>
              <a:rPr lang="en-US" sz="4400" u="sng">
                <a:solidFill>
                  <a:prstClr val="black"/>
                </a:solidFill>
              </a:rPr>
              <a:t>Substantive</a:t>
            </a:r>
            <a:r>
              <a:rPr lang="en-US" sz="4400">
                <a:solidFill>
                  <a:prstClr val="black"/>
                </a:solidFill>
              </a:rPr>
              <a:t> Due Process.</a:t>
            </a:r>
          </a:p>
          <a:p>
            <a:pPr lvl="1">
              <a:lnSpc>
                <a:spcPct val="90000"/>
              </a:lnSpc>
            </a:pPr>
            <a:r>
              <a:rPr lang="en-US">
                <a:solidFill>
                  <a:prstClr val="black"/>
                </a:solidFill>
              </a:rPr>
              <a:t>Focuses on the content or the legislation (the right itself).</a:t>
            </a:r>
          </a:p>
          <a:p>
            <a:pPr lvl="2">
              <a:buClrTx/>
            </a:pPr>
            <a:r>
              <a:rPr lang="en-US" sz="2800">
                <a:solidFill>
                  <a:prstClr val="black"/>
                </a:solidFill>
              </a:rPr>
              <a:t>A law limiting a </a:t>
            </a:r>
            <a:r>
              <a:rPr lang="en-US" sz="2800" u="sng">
                <a:solidFill>
                  <a:prstClr val="black"/>
                </a:solidFill>
              </a:rPr>
              <a:t>fundamental right</a:t>
            </a:r>
            <a:r>
              <a:rPr lang="en-US" sz="2800">
                <a:solidFill>
                  <a:prstClr val="black"/>
                </a:solidFill>
              </a:rPr>
              <a:t> (</a:t>
            </a:r>
            <a:r>
              <a:rPr lang="en-US" sz="2800" i="1">
                <a:solidFill>
                  <a:prstClr val="black"/>
                </a:solidFill>
              </a:rPr>
              <a:t>e.g.,</a:t>
            </a:r>
            <a:r>
              <a:rPr lang="en-US" sz="2800">
                <a:solidFill>
                  <a:prstClr val="black"/>
                </a:solidFill>
              </a:rPr>
              <a:t> travel, speech, privacy) will violate due process, unless it promotes a compelling state interest.</a:t>
            </a:r>
          </a:p>
          <a:p>
            <a:pPr lvl="2">
              <a:buClrTx/>
            </a:pPr>
            <a:r>
              <a:rPr lang="en-US" sz="2800">
                <a:solidFill>
                  <a:prstClr val="black"/>
                </a:solidFill>
              </a:rPr>
              <a:t>A law limiting a </a:t>
            </a:r>
            <a:r>
              <a:rPr lang="en-US" sz="2800" u="sng">
                <a:solidFill>
                  <a:prstClr val="black"/>
                </a:solidFill>
              </a:rPr>
              <a:t>non-fundamental right </a:t>
            </a:r>
            <a:r>
              <a:rPr lang="en-US" sz="2800">
                <a:solidFill>
                  <a:prstClr val="black"/>
                </a:solidFill>
              </a:rPr>
              <a:t>(</a:t>
            </a:r>
            <a:r>
              <a:rPr lang="en-US" sz="2800" i="1">
                <a:solidFill>
                  <a:prstClr val="black"/>
                </a:solidFill>
              </a:rPr>
              <a:t>e.g.,</a:t>
            </a:r>
            <a:r>
              <a:rPr lang="en-US" sz="2800">
                <a:solidFill>
                  <a:prstClr val="black"/>
                </a:solidFill>
              </a:rPr>
              <a:t> insurance, finance, trade) need only show a rational relationship to state interest.</a:t>
            </a:r>
            <a:endParaRPr lang="en-US" sz="2800" dirty="0">
              <a:solidFill>
                <a:prstClr val="black"/>
              </a:solidFill>
            </a:endParaRPr>
          </a:p>
        </p:txBody>
      </p:sp>
      <p:sp>
        <p:nvSpPr>
          <p:cNvPr id="7" name="Slide Number Placeholder 6"/>
          <p:cNvSpPr>
            <a:spLocks noGrp="1"/>
          </p:cNvSpPr>
          <p:nvPr>
            <p:ph type="sldNum" sz="quarter" idx="12"/>
          </p:nvPr>
        </p:nvSpPr>
        <p:spPr/>
        <p:txBody>
          <a:bodyPr/>
          <a:lstStyle/>
          <a:p>
            <a:fld id="{0A8C097E-128F-4FE5-8D65-B30E2BEAC51B}" type="slidenum">
              <a:rPr lang="en-US" smtClean="0"/>
              <a:pPr/>
              <a:t>32</a:t>
            </a:fld>
            <a:endParaRPr lang="en-US" dirty="0"/>
          </a:p>
        </p:txBody>
      </p:sp>
    </p:spTree>
    <p:extLst>
      <p:ext uri="{BB962C8B-B14F-4D97-AF65-F5344CB8AC3E}">
        <p14:creationId xmlns:p14="http://schemas.microsoft.com/office/powerpoint/2010/main" val="2878626299"/>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a:bodyPr>
          <a:lstStyle/>
          <a:p>
            <a:r>
              <a:rPr lang="en-US" sz="5300"/>
              <a:t>Equal Protection</a:t>
            </a:r>
            <a:r>
              <a:rPr lang="en-US">
                <a:solidFill>
                  <a:prstClr val="white"/>
                </a:solidFill>
              </a:rPr>
              <a:t> </a:t>
            </a:r>
            <a:r>
              <a:rPr lang="en-US" sz="4000" b="1">
                <a:solidFill>
                  <a:prstClr val="white"/>
                </a:solidFill>
                <a:latin typeface="Calibri"/>
              </a:rPr>
              <a:t>(1)</a:t>
            </a:r>
            <a:endParaRPr lang="en-US" dirty="0"/>
          </a:p>
        </p:txBody>
      </p:sp>
      <p:sp>
        <p:nvSpPr>
          <p:cNvPr id="8" name="Content Placeholder 7"/>
          <p:cNvSpPr>
            <a:spLocks noGrp="1"/>
          </p:cNvSpPr>
          <p:nvPr>
            <p:ph idx="1"/>
          </p:nvPr>
        </p:nvSpPr>
        <p:spPr>
          <a:xfrm>
            <a:off x="457200" y="1755230"/>
            <a:ext cx="8458200" cy="4525963"/>
          </a:xfrm>
        </p:spPr>
        <p:txBody>
          <a:bodyPr>
            <a:noAutofit/>
          </a:bodyPr>
          <a:lstStyle/>
          <a:p>
            <a:pPr lvl="0"/>
            <a:r>
              <a:rPr lang="en-US" sz="4400"/>
              <a:t>Fourteenth Amendment: A state may not “deny to any person within its jurisdiction the equal protection of the laws.”</a:t>
            </a:r>
            <a:endParaRPr lang="en-US" sz="2800" dirty="0">
              <a:solidFill>
                <a:prstClr val="black"/>
              </a:solidFill>
            </a:endParaRPr>
          </a:p>
        </p:txBody>
      </p:sp>
      <p:sp>
        <p:nvSpPr>
          <p:cNvPr id="7" name="Slide Number Placeholder 6"/>
          <p:cNvSpPr>
            <a:spLocks noGrp="1"/>
          </p:cNvSpPr>
          <p:nvPr>
            <p:ph type="sldNum" sz="quarter" idx="12"/>
          </p:nvPr>
        </p:nvSpPr>
        <p:spPr/>
        <p:txBody>
          <a:bodyPr/>
          <a:lstStyle/>
          <a:p>
            <a:fld id="{0A8C097E-128F-4FE5-8D65-B30E2BEAC51B}" type="slidenum">
              <a:rPr lang="en-US" smtClean="0"/>
              <a:pPr/>
              <a:t>33</a:t>
            </a:fld>
            <a:endParaRPr lang="en-US" dirty="0"/>
          </a:p>
        </p:txBody>
      </p:sp>
    </p:spTree>
    <p:extLst>
      <p:ext uri="{BB962C8B-B14F-4D97-AF65-F5344CB8AC3E}">
        <p14:creationId xmlns:p14="http://schemas.microsoft.com/office/powerpoint/2010/main" val="1423685778"/>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a:bodyPr>
          <a:lstStyle/>
          <a:p>
            <a:r>
              <a:rPr lang="en-US" sz="5300"/>
              <a:t>Equal Protection</a:t>
            </a:r>
            <a:r>
              <a:rPr lang="en-US">
                <a:solidFill>
                  <a:prstClr val="white"/>
                </a:solidFill>
              </a:rPr>
              <a:t> </a:t>
            </a:r>
            <a:r>
              <a:rPr lang="en-US" sz="4000" b="1">
                <a:solidFill>
                  <a:prstClr val="white"/>
                </a:solidFill>
                <a:latin typeface="Calibri"/>
              </a:rPr>
              <a:t>(2)</a:t>
            </a:r>
            <a:endParaRPr lang="en-US" dirty="0"/>
          </a:p>
        </p:txBody>
      </p:sp>
      <p:sp>
        <p:nvSpPr>
          <p:cNvPr id="8" name="Content Placeholder 7"/>
          <p:cNvSpPr>
            <a:spLocks noGrp="1"/>
          </p:cNvSpPr>
          <p:nvPr>
            <p:ph idx="1"/>
          </p:nvPr>
        </p:nvSpPr>
        <p:spPr>
          <a:xfrm>
            <a:off x="457200" y="1755230"/>
            <a:ext cx="8458200" cy="4525963"/>
          </a:xfrm>
        </p:spPr>
        <p:txBody>
          <a:bodyPr>
            <a:noAutofit/>
          </a:bodyPr>
          <a:lstStyle/>
          <a:p>
            <a:r>
              <a:rPr lang="en-US" sz="4400"/>
              <a:t>Equal protection means the government must treat similarly situated individuals (or businesses) in the same manner.</a:t>
            </a:r>
            <a:r>
              <a:rPr lang="en-US" sz="3600"/>
              <a:t> </a:t>
            </a:r>
            <a:endParaRPr lang="en-US" sz="3600"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34</a:t>
            </a:fld>
            <a:endParaRPr lang="en-US" dirty="0"/>
          </a:p>
        </p:txBody>
      </p:sp>
    </p:spTree>
    <p:extLst>
      <p:ext uri="{BB962C8B-B14F-4D97-AF65-F5344CB8AC3E}">
        <p14:creationId xmlns:p14="http://schemas.microsoft.com/office/powerpoint/2010/main" val="728923427"/>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a:bodyPr>
          <a:lstStyle/>
          <a:p>
            <a:r>
              <a:rPr lang="en-US" sz="5300"/>
              <a:t>Equal Protection</a:t>
            </a:r>
            <a:r>
              <a:rPr lang="en-US">
                <a:solidFill>
                  <a:prstClr val="white"/>
                </a:solidFill>
              </a:rPr>
              <a:t> </a:t>
            </a:r>
            <a:r>
              <a:rPr lang="en-US" sz="4000" b="1">
                <a:solidFill>
                  <a:prstClr val="white"/>
                </a:solidFill>
                <a:latin typeface="Calibri"/>
              </a:rPr>
              <a:t>(3)</a:t>
            </a:r>
            <a:endParaRPr lang="en-US" dirty="0"/>
          </a:p>
        </p:txBody>
      </p:sp>
      <p:sp>
        <p:nvSpPr>
          <p:cNvPr id="8" name="Content Placeholder 7"/>
          <p:cNvSpPr>
            <a:spLocks noGrp="1"/>
          </p:cNvSpPr>
          <p:nvPr>
            <p:ph idx="1"/>
          </p:nvPr>
        </p:nvSpPr>
        <p:spPr>
          <a:xfrm>
            <a:off x="457200" y="1755230"/>
            <a:ext cx="8458200" cy="4525963"/>
          </a:xfrm>
        </p:spPr>
        <p:txBody>
          <a:bodyPr>
            <a:noAutofit/>
          </a:bodyPr>
          <a:lstStyle/>
          <a:p>
            <a:r>
              <a:rPr lang="en-US" sz="4400"/>
              <a:t>When a law distinguishes between or among individuals, the basis for the distinction—the “suspect classification”—is examined using different tests.</a:t>
            </a:r>
            <a:endParaRPr lang="en-US" sz="3600"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35</a:t>
            </a:fld>
            <a:endParaRPr lang="en-US" dirty="0"/>
          </a:p>
        </p:txBody>
      </p:sp>
    </p:spTree>
    <p:extLst>
      <p:ext uri="{BB962C8B-B14F-4D97-AF65-F5344CB8AC3E}">
        <p14:creationId xmlns:p14="http://schemas.microsoft.com/office/powerpoint/2010/main" val="3393099635"/>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a:bodyPr>
          <a:lstStyle/>
          <a:p>
            <a:r>
              <a:rPr lang="en-US" sz="5300"/>
              <a:t>Equal Protection</a:t>
            </a:r>
            <a:r>
              <a:rPr lang="en-US">
                <a:solidFill>
                  <a:prstClr val="white"/>
                </a:solidFill>
              </a:rPr>
              <a:t> </a:t>
            </a:r>
            <a:r>
              <a:rPr lang="en-US" sz="4000" b="1">
                <a:solidFill>
                  <a:prstClr val="white"/>
                </a:solidFill>
                <a:latin typeface="Calibri"/>
              </a:rPr>
              <a:t>(4)</a:t>
            </a:r>
            <a:endParaRPr lang="en-US" dirty="0"/>
          </a:p>
        </p:txBody>
      </p:sp>
      <p:sp>
        <p:nvSpPr>
          <p:cNvPr id="8" name="Content Placeholder 7"/>
          <p:cNvSpPr>
            <a:spLocks noGrp="1"/>
          </p:cNvSpPr>
          <p:nvPr>
            <p:ph idx="1"/>
          </p:nvPr>
        </p:nvSpPr>
        <p:spPr>
          <a:xfrm>
            <a:off x="457200" y="1755230"/>
            <a:ext cx="8458200" cy="4525963"/>
          </a:xfrm>
        </p:spPr>
        <p:txBody>
          <a:bodyPr>
            <a:noAutofit/>
          </a:bodyPr>
          <a:lstStyle/>
          <a:p>
            <a:r>
              <a:rPr lang="en-US" sz="4400" u="sng"/>
              <a:t>Rational Basis</a:t>
            </a:r>
            <a:r>
              <a:rPr lang="en-US" sz="4400"/>
              <a:t>: Economic rights (legitimate government interest).</a:t>
            </a:r>
          </a:p>
          <a:p>
            <a:r>
              <a:rPr lang="en-US" sz="4400" u="sng"/>
              <a:t>Intermediate</a:t>
            </a:r>
            <a:r>
              <a:rPr lang="en-US" sz="4400"/>
              <a:t> Scrutiny: Gender or legitimacy.</a:t>
            </a:r>
          </a:p>
          <a:p>
            <a:r>
              <a:rPr lang="en-US" sz="4400" u="sng"/>
              <a:t>Strict Scrutiny</a:t>
            </a:r>
            <a:r>
              <a:rPr lang="en-US" sz="4400"/>
              <a:t>: Fundamental rights (compelling government interest).</a:t>
            </a:r>
            <a:endParaRPr lang="en-US" sz="4400"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36</a:t>
            </a:fld>
            <a:endParaRPr lang="en-US" dirty="0"/>
          </a:p>
        </p:txBody>
      </p:sp>
    </p:spTree>
    <p:extLst>
      <p:ext uri="{BB962C8B-B14F-4D97-AF65-F5344CB8AC3E}">
        <p14:creationId xmlns:p14="http://schemas.microsoft.com/office/powerpoint/2010/main" val="840584872"/>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a:bodyPr>
          <a:lstStyle/>
          <a:p>
            <a:r>
              <a:rPr lang="en-US" sz="1800">
                <a:solidFill>
                  <a:srgbClr val="8A7045"/>
                </a:solidFill>
                <a:highlight>
                  <a:srgbClr val="8A7045"/>
                </a:highlight>
              </a:rPr>
              <a:t>LO5 </a:t>
            </a:r>
            <a:r>
              <a:rPr lang="en-US" sz="5300"/>
              <a:t>Privacy Rights</a:t>
            </a:r>
            <a:r>
              <a:rPr lang="en-US">
                <a:solidFill>
                  <a:prstClr val="white"/>
                </a:solidFill>
              </a:rPr>
              <a:t> </a:t>
            </a:r>
            <a:r>
              <a:rPr lang="en-US" sz="4000" b="1">
                <a:solidFill>
                  <a:prstClr val="white"/>
                </a:solidFill>
                <a:latin typeface="Calibri"/>
              </a:rPr>
              <a:t>(1)</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LO5</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r>
              <a:rPr lang="en-US" sz="4400"/>
              <a:t>Implied by Third, Fourth, Fifth, and Ninth Amendments.</a:t>
            </a:r>
          </a:p>
          <a:p>
            <a:r>
              <a:rPr lang="en-US" sz="4400"/>
              <a:t>Receive protection under various state and federal statutes.</a:t>
            </a:r>
            <a:endParaRPr lang="en-US" sz="4400"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37</a:t>
            </a:fld>
            <a:endParaRPr lang="en-US" dirty="0"/>
          </a:p>
        </p:txBody>
      </p:sp>
    </p:spTree>
    <p:extLst>
      <p:ext uri="{BB962C8B-B14F-4D97-AF65-F5344CB8AC3E}">
        <p14:creationId xmlns:p14="http://schemas.microsoft.com/office/powerpoint/2010/main" val="4118208973"/>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a:bodyPr>
          <a:lstStyle/>
          <a:p>
            <a:r>
              <a:rPr lang="en-US" sz="1800">
                <a:solidFill>
                  <a:srgbClr val="8A7045"/>
                </a:solidFill>
                <a:highlight>
                  <a:srgbClr val="8A7045"/>
                </a:highlight>
              </a:rPr>
              <a:t>LO5 </a:t>
            </a:r>
            <a:r>
              <a:rPr lang="en-US" sz="5300"/>
              <a:t>Privacy Rights</a:t>
            </a:r>
            <a:r>
              <a:rPr lang="en-US">
                <a:solidFill>
                  <a:prstClr val="white"/>
                </a:solidFill>
              </a:rPr>
              <a:t> </a:t>
            </a:r>
            <a:r>
              <a:rPr lang="en-US" sz="4000" b="1">
                <a:solidFill>
                  <a:prstClr val="white"/>
                </a:solidFill>
                <a:latin typeface="Calibri"/>
              </a:rPr>
              <a:t>(2)</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LO5</a:t>
            </a:r>
            <a:endParaRPr lang="en-US" sz="2400" b="1" dirty="0">
              <a:solidFill>
                <a:schemeClr val="bg1"/>
              </a:solidFill>
            </a:endParaRPr>
          </a:p>
        </p:txBody>
      </p:sp>
      <p:pic>
        <p:nvPicPr>
          <p:cNvPr id="6" name="Content Placeholder 5" descr="This chart lists and describes Important federal legislation relating to privacy rights.&#10;Freedom of Information Act (1966)— Provides that individuals have a right to obtain access to information about them collected in government files. &#10;Privacy Act (1974)—Protects the privacy of individuals about whom the federal government has information. Regulates&#10;agencies’ use and disclosure of data, and gives individuals access to and a means to correct&#10;inaccuracies.&#10;Electronic Communications Privacy Act (1986)—Prohibits the interception of information communicated by electronic means.&#10;Health Insurance Portability and Accountability Act (1996)—Requires health-care providers and health-care plans to inform patients of their privacy rights and of how their personal medical information may be used. States that medical records may not be used for purposes unrelated to health care or disclosed without permission.&#10;USA Patriot Act (2001) and USA Freedom Act (2015)—Increases government authority to monitor Internet activities and to access personal financial and student information. Law enforcement officials can obtain phone data about targeted individuals from private phone companies.&#10;" title="Exhibit 4.2 Federal Legislation Relating to Privacy">
            <a:extLst>
              <a:ext uri="{FF2B5EF4-FFF2-40B4-BE49-F238E27FC236}">
                <a16:creationId xmlns:a16="http://schemas.microsoft.com/office/drawing/2014/main" id="{3C63E998-30E5-4C8B-97BA-E3FB7DD41A5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3660" y="1905000"/>
            <a:ext cx="8759873" cy="3480689"/>
          </a:xfrm>
        </p:spPr>
      </p:pic>
      <p:sp>
        <p:nvSpPr>
          <p:cNvPr id="7" name="Slide Number Placeholder 6"/>
          <p:cNvSpPr>
            <a:spLocks noGrp="1"/>
          </p:cNvSpPr>
          <p:nvPr>
            <p:ph type="sldNum" sz="quarter" idx="12"/>
          </p:nvPr>
        </p:nvSpPr>
        <p:spPr/>
        <p:txBody>
          <a:bodyPr/>
          <a:lstStyle/>
          <a:p>
            <a:fld id="{0A8C097E-128F-4FE5-8D65-B30E2BEAC51B}" type="slidenum">
              <a:rPr lang="en-US" smtClean="0"/>
              <a:pPr/>
              <a:t>38</a:t>
            </a:fld>
            <a:endParaRPr lang="en-US" dirty="0"/>
          </a:p>
        </p:txBody>
      </p:sp>
    </p:spTree>
    <p:extLst>
      <p:ext uri="{BB962C8B-B14F-4D97-AF65-F5344CB8AC3E}">
        <p14:creationId xmlns:p14="http://schemas.microsoft.com/office/powerpoint/2010/main" val="345361346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Autofit/>
          </a:bodyPr>
          <a:lstStyle/>
          <a:p>
            <a:r>
              <a:rPr lang="en-US"/>
              <a:t>The Constitutional Powers </a:t>
            </a:r>
            <a:br>
              <a:rPr lang="en-US"/>
            </a:br>
            <a:r>
              <a:rPr lang="en-US"/>
              <a:t>of Government</a:t>
            </a:r>
            <a:r>
              <a:rPr lang="en-US">
                <a:solidFill>
                  <a:prstClr val="white"/>
                </a:solidFill>
              </a:rPr>
              <a:t> </a:t>
            </a:r>
            <a:r>
              <a:rPr lang="en-US" sz="4000" b="1">
                <a:solidFill>
                  <a:prstClr val="white"/>
                </a:solidFill>
                <a:latin typeface="Calibri"/>
              </a:rPr>
              <a:t>(1)</a:t>
            </a:r>
            <a:endParaRPr lang="en-US" dirty="0">
              <a:effectLst/>
            </a:endParaRPr>
          </a:p>
        </p:txBody>
      </p:sp>
      <p:sp>
        <p:nvSpPr>
          <p:cNvPr id="8" name="Content Placeholder 7"/>
          <p:cNvSpPr>
            <a:spLocks noGrp="1"/>
          </p:cNvSpPr>
          <p:nvPr>
            <p:ph idx="1"/>
          </p:nvPr>
        </p:nvSpPr>
        <p:spPr/>
        <p:txBody>
          <a:bodyPr>
            <a:normAutofit/>
          </a:bodyPr>
          <a:lstStyle/>
          <a:p>
            <a:r>
              <a:rPr lang="en-US"/>
              <a:t>A Federal Form of Government: the federal constitution was a political compromise between advocates of state sovereignty and central government.</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4</a:t>
            </a:fld>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Title"/>
          <p:cNvSpPr>
            <a:spLocks noGrp="1" noChangeArrowheads="1"/>
          </p:cNvSpPr>
          <p:nvPr>
            <p:ph type="title" idx="4294967295"/>
          </p:nvPr>
        </p:nvSpPr>
        <p:spPr>
          <a:xfrm>
            <a:off x="0" y="-19987"/>
            <a:ext cx="9144000" cy="1524000"/>
          </a:xfrm>
        </p:spPr>
        <p:txBody>
          <a:bodyPr>
            <a:normAutofit/>
          </a:bodyPr>
          <a:lstStyle/>
          <a:p>
            <a:pPr>
              <a:lnSpc>
                <a:spcPct val="90000"/>
              </a:lnSpc>
            </a:pPr>
            <a:r>
              <a:rPr lang="en-US"/>
              <a:t>The Constitutional Powers </a:t>
            </a:r>
            <a:br>
              <a:rPr lang="en-US"/>
            </a:br>
            <a:r>
              <a:rPr lang="en-US"/>
              <a:t>of Government</a:t>
            </a:r>
            <a:r>
              <a:rPr lang="en-US">
                <a:solidFill>
                  <a:prstClr val="white"/>
                </a:solidFill>
              </a:rPr>
              <a:t> </a:t>
            </a:r>
            <a:r>
              <a:rPr lang="en-US" sz="4000" b="1">
                <a:solidFill>
                  <a:prstClr val="white"/>
                </a:solidFill>
                <a:latin typeface="Calibri"/>
              </a:rPr>
              <a:t>(2)</a:t>
            </a:r>
            <a:endParaRPr lang="en-US" b="1" dirty="0">
              <a:latin typeface="+mn-lt"/>
            </a:endParaRPr>
          </a:p>
        </p:txBody>
      </p:sp>
      <p:sp>
        <p:nvSpPr>
          <p:cNvPr id="7" name="Content Placeholder 6"/>
          <p:cNvSpPr>
            <a:spLocks noGrp="1"/>
          </p:cNvSpPr>
          <p:nvPr>
            <p:ph idx="1"/>
          </p:nvPr>
        </p:nvSpPr>
        <p:spPr/>
        <p:txBody>
          <a:bodyPr>
            <a:normAutofit/>
          </a:bodyPr>
          <a:lstStyle/>
          <a:p>
            <a:r>
              <a:rPr lang="en-US"/>
              <a:t>The Separation of Powers.</a:t>
            </a:r>
          </a:p>
          <a:p>
            <a:pPr lvl="1"/>
            <a:r>
              <a:rPr lang="en-US"/>
              <a:t>Provides checks and balances.</a:t>
            </a:r>
          </a:p>
          <a:p>
            <a:pPr lvl="2"/>
            <a:r>
              <a:rPr lang="en-US"/>
              <a:t>Legislative: makes laws</a:t>
            </a:r>
          </a:p>
          <a:p>
            <a:pPr lvl="2"/>
            <a:r>
              <a:rPr lang="en-US"/>
              <a:t>Executive: enforces laws</a:t>
            </a:r>
          </a:p>
          <a:p>
            <a:pPr lvl="2"/>
            <a:r>
              <a:rPr lang="en-US"/>
              <a:t>Judicial: interprets laws</a:t>
            </a:r>
          </a:p>
          <a:p>
            <a:pPr lvl="1"/>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5</a:t>
            </a:fld>
            <a:endParaRPr lang="en-US"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a:bodyPr>
          <a:lstStyle/>
          <a:p>
            <a:r>
              <a:rPr lang="en-US" sz="1400">
                <a:solidFill>
                  <a:srgbClr val="8A7045"/>
                </a:solidFill>
              </a:rPr>
              <a:t>         LO1            </a:t>
            </a:r>
            <a:r>
              <a:rPr lang="en-US"/>
              <a:t>The Commerce Clause</a:t>
            </a:r>
            <a:r>
              <a:rPr lang="en-US">
                <a:solidFill>
                  <a:prstClr val="white"/>
                </a:solidFill>
              </a:rPr>
              <a:t> </a:t>
            </a:r>
            <a:r>
              <a:rPr lang="en-US" sz="4000" b="1">
                <a:solidFill>
                  <a:prstClr val="white"/>
                </a:solidFill>
                <a:latin typeface="Calibri"/>
              </a:rPr>
              <a:t>(1)</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LO1</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r>
              <a:rPr lang="en-US"/>
              <a:t>U.S. Constitution gives Congress the power to “regulate Commerce with foreign Nations, and among the several States.”  (Art. 1 </a:t>
            </a:r>
            <a:r>
              <a:rPr lang="en-US">
                <a:cs typeface="Times New Roman" pitchFamily="18" charset="0"/>
              </a:rPr>
              <a:t>§ 8).</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6</a:t>
            </a:fld>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a:bodyPr>
          <a:lstStyle/>
          <a:p>
            <a:r>
              <a:rPr lang="en-US" sz="1400">
                <a:solidFill>
                  <a:srgbClr val="8A7045"/>
                </a:solidFill>
              </a:rPr>
              <a:t>         LO1            </a:t>
            </a:r>
            <a:r>
              <a:rPr lang="en-US"/>
              <a:t>The Commerce Clause</a:t>
            </a:r>
            <a:r>
              <a:rPr lang="en-US">
                <a:solidFill>
                  <a:prstClr val="white"/>
                </a:solidFill>
              </a:rPr>
              <a:t> </a:t>
            </a:r>
            <a:r>
              <a:rPr lang="en-US" sz="4000" b="1">
                <a:solidFill>
                  <a:prstClr val="white"/>
                </a:solidFill>
                <a:latin typeface="Calibri"/>
              </a:rPr>
              <a:t>(2)</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LO1</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r>
              <a:rPr lang="en-US"/>
              <a:t>National Powers.</a:t>
            </a:r>
          </a:p>
          <a:p>
            <a:pPr lvl="1"/>
            <a:r>
              <a:rPr lang="en-US"/>
              <a:t>Under the commerce clause, the federal government has the power to regulate virtually all commercial enterprises in the United States.</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7</a:t>
            </a:fld>
            <a:endParaRPr lang="en-US" dirty="0"/>
          </a:p>
        </p:txBody>
      </p:sp>
    </p:spTree>
    <p:extLst>
      <p:ext uri="{BB962C8B-B14F-4D97-AF65-F5344CB8AC3E}">
        <p14:creationId xmlns:p14="http://schemas.microsoft.com/office/powerpoint/2010/main" val="110142572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a:bodyPr>
          <a:lstStyle/>
          <a:p>
            <a:r>
              <a:rPr lang="en-US" sz="1400">
                <a:solidFill>
                  <a:srgbClr val="8A7045"/>
                </a:solidFill>
              </a:rPr>
              <a:t>         LO1            </a:t>
            </a:r>
            <a:r>
              <a:rPr lang="en-US"/>
              <a:t>The Commerce Clause</a:t>
            </a:r>
            <a:r>
              <a:rPr lang="en-US">
                <a:solidFill>
                  <a:prstClr val="white"/>
                </a:solidFill>
              </a:rPr>
              <a:t> </a:t>
            </a:r>
            <a:r>
              <a:rPr lang="en-US" sz="4000" b="1">
                <a:solidFill>
                  <a:prstClr val="white"/>
                </a:solidFill>
                <a:latin typeface="Calibri"/>
              </a:rPr>
              <a:t>(3)</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LO1</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r>
              <a:rPr lang="en-US" sz="4400"/>
              <a:t>The Regulatory Powers of the States.</a:t>
            </a:r>
          </a:p>
          <a:p>
            <a:pPr lvl="1"/>
            <a:r>
              <a:rPr lang="en-US"/>
              <a:t>Tenth Amendment reserves all powers to the states that have not been expressly delegated to the national government.</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8</a:t>
            </a:fld>
            <a:endParaRPr lang="en-US" dirty="0"/>
          </a:p>
        </p:txBody>
      </p:sp>
    </p:spTree>
    <p:extLst>
      <p:ext uri="{BB962C8B-B14F-4D97-AF65-F5344CB8AC3E}">
        <p14:creationId xmlns:p14="http://schemas.microsoft.com/office/powerpoint/2010/main" val="16762806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a:bodyPr>
          <a:lstStyle/>
          <a:p>
            <a:r>
              <a:rPr lang="en-US" sz="1400">
                <a:solidFill>
                  <a:srgbClr val="8A7045"/>
                </a:solidFill>
              </a:rPr>
              <a:t>         LO1            </a:t>
            </a:r>
            <a:r>
              <a:rPr lang="en-US"/>
              <a:t>The Commerce Clause</a:t>
            </a:r>
            <a:r>
              <a:rPr lang="en-US">
                <a:solidFill>
                  <a:prstClr val="white"/>
                </a:solidFill>
              </a:rPr>
              <a:t> </a:t>
            </a:r>
            <a:r>
              <a:rPr lang="en-US" sz="4000" b="1">
                <a:solidFill>
                  <a:prstClr val="white"/>
                </a:solidFill>
                <a:latin typeface="Calibri"/>
              </a:rPr>
              <a:t>(4)</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LO1</a:t>
            </a:r>
            <a:endParaRPr lang="en-US" sz="2400" b="1" dirty="0">
              <a:solidFill>
                <a:schemeClr val="bg1"/>
              </a:solidFill>
            </a:endParaRPr>
          </a:p>
        </p:txBody>
      </p:sp>
      <p:sp>
        <p:nvSpPr>
          <p:cNvPr id="8" name="Content Placeholder 7"/>
          <p:cNvSpPr>
            <a:spLocks noGrp="1"/>
          </p:cNvSpPr>
          <p:nvPr>
            <p:ph idx="1"/>
          </p:nvPr>
        </p:nvSpPr>
        <p:spPr>
          <a:xfrm>
            <a:off x="457200" y="1755230"/>
            <a:ext cx="8458200" cy="4525963"/>
          </a:xfrm>
        </p:spPr>
        <p:txBody>
          <a:bodyPr>
            <a:noAutofit/>
          </a:bodyPr>
          <a:lstStyle/>
          <a:p>
            <a:r>
              <a:rPr lang="en-US" sz="4400"/>
              <a:t>Regulatory Powers of the States.</a:t>
            </a:r>
          </a:p>
          <a:p>
            <a:pPr lvl="1"/>
            <a:r>
              <a:rPr lang="en-US" sz="3600"/>
              <a:t>State have inherent “police powers” to regulate health, safety, morals and general welfare.</a:t>
            </a:r>
          </a:p>
          <a:p>
            <a:pPr lvl="1"/>
            <a:r>
              <a:rPr lang="en-US" sz="3600"/>
              <a:t>Includes licensing, building codes, parking regulations and zoning restrictions.</a:t>
            </a:r>
            <a:endParaRPr lang="en-US" sz="3600"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9</a:t>
            </a:fld>
            <a:endParaRPr lang="en-US" dirty="0"/>
          </a:p>
        </p:txBody>
      </p:sp>
    </p:spTree>
    <p:extLst>
      <p:ext uri="{BB962C8B-B14F-4D97-AF65-F5344CB8AC3E}">
        <p14:creationId xmlns:p14="http://schemas.microsoft.com/office/powerpoint/2010/main" val="3018632112"/>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4882</TotalTime>
  <Words>1361</Words>
  <Application>Microsoft Office PowerPoint</Application>
  <PresentationFormat>On-screen Show (4:3)</PresentationFormat>
  <Paragraphs>217</Paragraphs>
  <Slides>38</Slides>
  <Notes>38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Impact</vt:lpstr>
      <vt:lpstr>Times New Roman</vt:lpstr>
      <vt:lpstr>Wingdings</vt:lpstr>
      <vt:lpstr>Office Theme</vt:lpstr>
      <vt:lpstr>Business Law Text &amp; Exercises Ninth Edition Roger LeRoy Miller William Eric Hollowell</vt:lpstr>
      <vt:lpstr>Learning Outcomes (1)</vt:lpstr>
      <vt:lpstr>Learning Outcomes (2)</vt:lpstr>
      <vt:lpstr>The Constitutional Powers  of Government (1)</vt:lpstr>
      <vt:lpstr>The Constitutional Powers  of Government (2)</vt:lpstr>
      <vt:lpstr>         LO1            The Commerce Clause (1)</vt:lpstr>
      <vt:lpstr>         LO1            The Commerce Clause (2)</vt:lpstr>
      <vt:lpstr>         LO1            The Commerce Clause (3)</vt:lpstr>
      <vt:lpstr>         LO1            The Commerce Clause (4)</vt:lpstr>
      <vt:lpstr>         LO1            The Commerce Clause (5)</vt:lpstr>
      <vt:lpstr>         LO1            The Commerce Clause  (6)</vt:lpstr>
      <vt:lpstr>         LO2            The Supremacy Clause (7)</vt:lpstr>
      <vt:lpstr>         LO2            The Supremacy Clause (8)</vt:lpstr>
      <vt:lpstr>The Taxing and Spending Powers (1)</vt:lpstr>
      <vt:lpstr>The Taxing and Spending Powers (2)</vt:lpstr>
      <vt:lpstr>LO3 Business and the  Bill of Rights (1)</vt:lpstr>
      <vt:lpstr>LO3 Business and the  Bill of Rights (2)</vt:lpstr>
      <vt:lpstr>LO3 Business and the  Bill of Rights (3)</vt:lpstr>
      <vt:lpstr>LO3 Business and the  Bill of Rights (4)</vt:lpstr>
      <vt:lpstr>LO3 Business and the  Bill of Rights (5)</vt:lpstr>
      <vt:lpstr>LO3 Business and the  Bill of Rights (6)</vt:lpstr>
      <vt:lpstr>LO3 Business and the  Bill of Rights (7)</vt:lpstr>
      <vt:lpstr>LO3 The First Amendment— Freedom of Speech (1)</vt:lpstr>
      <vt:lpstr>LO3 The First Amendment— Freedom of Speech (2)</vt:lpstr>
      <vt:lpstr>LO3 The First Amendment— Freedom of Speech (3)</vt:lpstr>
      <vt:lpstr>LO3 The First Amendment— Freedom of Speech (4)</vt:lpstr>
      <vt:lpstr>LO3 The First Amendment— Freedom of Religion (1)</vt:lpstr>
      <vt:lpstr>LO3 The First Amendment— Freedom of Religion (2)</vt:lpstr>
      <vt:lpstr>LO3 The First Amendment— Freedom of Religion (3)</vt:lpstr>
      <vt:lpstr>LO4 Due Process (1)</vt:lpstr>
      <vt:lpstr>LO4 Due Process (2)</vt:lpstr>
      <vt:lpstr>LO4 Due Process (3)</vt:lpstr>
      <vt:lpstr>Equal Protection (1)</vt:lpstr>
      <vt:lpstr>Equal Protection (2)</vt:lpstr>
      <vt:lpstr>Equal Protection (3)</vt:lpstr>
      <vt:lpstr>Equal Protection (4)</vt:lpstr>
      <vt:lpstr>LO5 Privacy Rights (1)</vt:lpstr>
      <vt:lpstr>LO5 Privacy Rights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Law: Texts and Exercises 7e</dc:title>
  <dc:creator>Joseph Zavaletta</dc:creator>
  <cp:lastModifiedBy>SME</cp:lastModifiedBy>
  <cp:revision>87</cp:revision>
  <dcterms:created xsi:type="dcterms:W3CDTF">2012-07-24T19:26:18Z</dcterms:created>
  <dcterms:modified xsi:type="dcterms:W3CDTF">2017-10-03T14:19:32Z</dcterms:modified>
</cp:coreProperties>
</file>