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5" r:id="rId2"/>
    <p:sldId id="258" r:id="rId3"/>
    <p:sldId id="286" r:id="rId4"/>
    <p:sldId id="259" r:id="rId5"/>
    <p:sldId id="287" r:id="rId6"/>
    <p:sldId id="288" r:id="rId7"/>
    <p:sldId id="289" r:id="rId8"/>
    <p:sldId id="290" r:id="rId9"/>
    <p:sldId id="316" r:id="rId10"/>
    <p:sldId id="291" r:id="rId11"/>
    <p:sldId id="292" r:id="rId12"/>
    <p:sldId id="293" r:id="rId13"/>
    <p:sldId id="294" r:id="rId14"/>
    <p:sldId id="267" r:id="rId15"/>
    <p:sldId id="317" r:id="rId16"/>
    <p:sldId id="297" r:id="rId17"/>
    <p:sldId id="298" r:id="rId18"/>
    <p:sldId id="318" r:id="rId19"/>
    <p:sldId id="300" r:id="rId20"/>
    <p:sldId id="301" r:id="rId21"/>
    <p:sldId id="302" r:id="rId22"/>
    <p:sldId id="303" r:id="rId23"/>
    <p:sldId id="304" r:id="rId24"/>
    <p:sldId id="305" r:id="rId25"/>
    <p:sldId id="306" r:id="rId26"/>
    <p:sldId id="308" r:id="rId27"/>
    <p:sldId id="315" r:id="rId28"/>
    <p:sldId id="319" r:id="rId29"/>
    <p:sldId id="309" r:id="rId30"/>
    <p:sldId id="310" r:id="rId31"/>
    <p:sldId id="311" r:id="rId32"/>
    <p:sldId id="312" r:id="rId33"/>
    <p:sldId id="313" r:id="rId34"/>
    <p:sldId id="320"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045"/>
    <a:srgbClr val="D5622A"/>
    <a:srgbClr val="005B7F"/>
    <a:srgbClr val="E4B71F"/>
    <a:srgbClr val="0066A4"/>
    <a:srgbClr val="006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93890" autoAdjust="0"/>
  </p:normalViewPr>
  <p:slideViewPr>
    <p:cSldViewPr showGuides="1">
      <p:cViewPr varScale="1">
        <p:scale>
          <a:sx n="106" d="100"/>
          <a:sy n="106" d="100"/>
        </p:scale>
        <p:origin x="1728" y="52"/>
      </p:cViewPr>
      <p:guideLst>
        <p:guide orient="horz" pos="2160"/>
        <p:guide pos="2880"/>
      </p:guideLst>
    </p:cSldViewPr>
  </p:slideViewPr>
  <p:outlineViewPr>
    <p:cViewPr>
      <p:scale>
        <a:sx n="25" d="100"/>
        <a:sy n="25" d="100"/>
      </p:scale>
      <p:origin x="0" y="-7940"/>
    </p:cViewPr>
  </p:outlineViewPr>
  <p:notesTextViewPr>
    <p:cViewPr>
      <p:scale>
        <a:sx n="100" d="100"/>
        <a:sy n="100" d="100"/>
      </p:scale>
      <p:origin x="0" y="0"/>
    </p:cViewPr>
  </p:notesTextViewPr>
  <p:sorterViewPr>
    <p:cViewPr varScale="1">
      <p:scale>
        <a:sx n="1" d="1"/>
        <a:sy n="1" d="1"/>
      </p:scale>
      <p:origin x="0" y="-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08718-41FD-42B2-A1E0-5A1B107DE40B}" type="datetimeFigureOut">
              <a:rPr lang="en-US" smtClean="0"/>
              <a:pPr/>
              <a:t>10/3/2017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4E7F-74F9-4424-B466-94E6FC2777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a:t>
            </a:fld>
            <a:endParaRPr lang="en-US" dirty="0"/>
          </a:p>
        </p:txBody>
      </p:sp>
    </p:spTree>
    <p:extLst>
      <p:ext uri="{BB962C8B-B14F-4D97-AF65-F5344CB8AC3E}">
        <p14:creationId xmlns:p14="http://schemas.microsoft.com/office/powerpoint/2010/main" val="288638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7E3D-A686-4D82-B004-B3CAC9B05FDD}" type="slidenum">
              <a:rPr lang="en-US"/>
              <a:pPr/>
              <a:t>10</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0534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7E3D-A686-4D82-B004-B3CAC9B05FDD}" type="slidenum">
              <a:rPr lang="en-US"/>
              <a:pPr/>
              <a:t>11</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5664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7E3D-A686-4D82-B004-B3CAC9B05FDD}" type="slidenum">
              <a:rPr lang="en-US"/>
              <a:pPr/>
              <a:t>12</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8347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7E3D-A686-4D82-B004-B3CAC9B05FDD}" type="slidenum">
              <a:rPr lang="en-US"/>
              <a:pPr/>
              <a:t>13</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142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14</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767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16</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790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17</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86450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18</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8846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19</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5059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2</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20</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6404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21</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4136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22</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040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23</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1481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24</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05142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5594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26</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3825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CF3BA-D67F-4804-8FB1-DC2C35ACEAF9}" type="slidenum">
              <a:rPr lang="en-US"/>
              <a:pPr/>
              <a:t>27</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47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28</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537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29</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421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2434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30</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61657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31</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4532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32</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5855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33</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2617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34</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3311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62E4-F75C-4B1B-A938-74324BFB5D89}" type="slidenum">
              <a:rPr lang="en-US"/>
              <a:pPr/>
              <a:t>35</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535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B46F3-4643-48F8-8264-0BA58709BAF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B46F3-4643-48F8-8264-0BA58709BAF7}" type="slidenum">
              <a:rPr lang="en-US" smtClean="0"/>
              <a:pPr/>
              <a:t>5</a:t>
            </a:fld>
            <a:endParaRPr lang="en-US" dirty="0"/>
          </a:p>
        </p:txBody>
      </p:sp>
    </p:spTree>
    <p:extLst>
      <p:ext uri="{BB962C8B-B14F-4D97-AF65-F5344CB8AC3E}">
        <p14:creationId xmlns:p14="http://schemas.microsoft.com/office/powerpoint/2010/main" val="392029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B46F3-4643-48F8-8264-0BA58709BAF7}" type="slidenum">
              <a:rPr lang="en-US" smtClean="0"/>
              <a:pPr/>
              <a:t>6</a:t>
            </a:fld>
            <a:endParaRPr lang="en-US" dirty="0"/>
          </a:p>
        </p:txBody>
      </p:sp>
    </p:spTree>
    <p:extLst>
      <p:ext uri="{BB962C8B-B14F-4D97-AF65-F5344CB8AC3E}">
        <p14:creationId xmlns:p14="http://schemas.microsoft.com/office/powerpoint/2010/main" val="57700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B46F3-4643-48F8-8264-0BA58709BAF7}" type="slidenum">
              <a:rPr lang="en-US" smtClean="0"/>
              <a:pPr/>
              <a:t>7</a:t>
            </a:fld>
            <a:endParaRPr lang="en-US" dirty="0"/>
          </a:p>
        </p:txBody>
      </p:sp>
    </p:spTree>
    <p:extLst>
      <p:ext uri="{BB962C8B-B14F-4D97-AF65-F5344CB8AC3E}">
        <p14:creationId xmlns:p14="http://schemas.microsoft.com/office/powerpoint/2010/main" val="162956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B46F3-4643-48F8-8264-0BA58709BAF7}" type="slidenum">
              <a:rPr lang="en-US" smtClean="0"/>
              <a:pPr/>
              <a:t>8</a:t>
            </a:fld>
            <a:endParaRPr lang="en-US" dirty="0"/>
          </a:p>
        </p:txBody>
      </p:sp>
    </p:spTree>
    <p:extLst>
      <p:ext uri="{BB962C8B-B14F-4D97-AF65-F5344CB8AC3E}">
        <p14:creationId xmlns:p14="http://schemas.microsoft.com/office/powerpoint/2010/main" val="12155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A7E3D-A686-4D82-B004-B3CAC9B05FDD}" type="slidenum">
              <a:rPr lang="en-US"/>
              <a:pPr/>
              <a:t>9</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270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5230"/>
            <a:ext cx="8229600" cy="4525963"/>
          </a:xfrm>
        </p:spPr>
        <p:txBody>
          <a:bodyPr/>
          <a:lstStyle>
            <a:lvl1pPr>
              <a:buClr>
                <a:srgbClr val="D5622A"/>
              </a:buClr>
              <a:buFont typeface="Wingdings" pitchFamily="2" charset="2"/>
              <a:buChar char="§"/>
              <a:defRPr b="0">
                <a:solidFill>
                  <a:schemeClr val="tx1"/>
                </a:solidFill>
                <a:effectLst/>
              </a:defRPr>
            </a:lvl1pPr>
            <a:lvl2pPr>
              <a:spcBef>
                <a:spcPts val="600"/>
              </a:spcBef>
              <a:buClr>
                <a:srgbClr val="D5622A"/>
              </a:buClr>
              <a:defRPr sz="4000">
                <a:solidFill>
                  <a:schemeClr val="tx1"/>
                </a:solidFill>
                <a:effectLst/>
              </a:defRPr>
            </a:lvl2pPr>
            <a:lvl3pPr>
              <a:buClr>
                <a:srgbClr val="D5622A"/>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7" name="Footer Placeholder 4"/>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01CE43A3-AB8E-4ACC-8946-A454C67F60FD}"/>
              </a:ext>
            </a:extLst>
          </p:cNvPr>
          <p:cNvSpPr>
            <a:spLocks noGrp="1"/>
          </p:cNvSpPr>
          <p:nvPr>
            <p:ph type="body" sz="quarter" idx="13"/>
          </p:nvPr>
        </p:nvSpPr>
        <p:spPr>
          <a:xfrm>
            <a:off x="104775" y="228600"/>
            <a:ext cx="8963025" cy="1066800"/>
          </a:xfrm>
        </p:spPr>
        <p:txBody>
          <a:bodyPr/>
          <a:lstStyle>
            <a:lvl1pPr marL="0" indent="0" algn="ctr">
              <a:buNone/>
              <a:defRPr>
                <a:solidFill>
                  <a:schemeClr val="bg1"/>
                </a:solidFill>
                <a:effectLst/>
                <a:latin typeface="Impact" panose="020B0806030902050204" pitchFamily="34" charset="0"/>
              </a:defRPr>
            </a:lvl1pPr>
          </a:lstStyle>
          <a:p>
            <a:pPr lvl="0"/>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5230"/>
            <a:ext cx="8229600" cy="4525963"/>
          </a:xfrm>
        </p:spPr>
        <p:txBody>
          <a:bodyPr/>
          <a:lstStyle>
            <a:lvl1pPr>
              <a:buClr>
                <a:srgbClr val="E4B71F"/>
              </a:buClr>
              <a:buFont typeface="Wingdings" pitchFamily="2" charset="2"/>
              <a:buChar char="§"/>
              <a:defRPr b="0">
                <a:solidFill>
                  <a:schemeClr val="tx1"/>
                </a:solidFill>
                <a:effectLst/>
              </a:defRPr>
            </a:lvl1pPr>
            <a:lvl2pPr>
              <a:spcBef>
                <a:spcPts val="600"/>
              </a:spcBef>
              <a:buClr>
                <a:srgbClr val="E4B71F"/>
              </a:buClr>
              <a:defRPr sz="4000">
                <a:solidFill>
                  <a:schemeClr val="tx1"/>
                </a:solidFill>
                <a:effectLst/>
              </a:defRPr>
            </a:lvl2pPr>
            <a:lvl3pP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7" name="Footer Placeholder 4"/>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01CE43A3-AB8E-4ACC-8946-A454C67F60FD}"/>
              </a:ext>
            </a:extLst>
          </p:cNvPr>
          <p:cNvSpPr>
            <a:spLocks noGrp="1"/>
          </p:cNvSpPr>
          <p:nvPr>
            <p:ph type="body" sz="quarter" idx="13"/>
          </p:nvPr>
        </p:nvSpPr>
        <p:spPr>
          <a:xfrm>
            <a:off x="104775" y="228600"/>
            <a:ext cx="8963025" cy="1066800"/>
          </a:xfrm>
        </p:spPr>
        <p:txBody>
          <a:bodyPr/>
          <a:lstStyle>
            <a:lvl1pPr marL="0" indent="0" algn="ctr">
              <a:buNone/>
              <a:defRPr>
                <a:solidFill>
                  <a:schemeClr val="bg1"/>
                </a:solidFill>
                <a:latin typeface="Impact" panose="020B0806030902050204" pitchFamily="34" charset="0"/>
              </a:defRPr>
            </a:lvl1pPr>
          </a:lstStyle>
          <a:p>
            <a:pPr lvl="0"/>
            <a:endParaRPr lang="en-US"/>
          </a:p>
        </p:txBody>
      </p:sp>
      <p:sp>
        <p:nvSpPr>
          <p:cNvPr id="8" name="AutoShape 4">
            <a:extLst>
              <a:ext uri="{FF2B5EF4-FFF2-40B4-BE49-F238E27FC236}">
                <a16:creationId xmlns:a16="http://schemas.microsoft.com/office/drawing/2014/main" id="{F6783BC4-09F1-48BF-BCFB-352E7777F83B}"/>
              </a:ext>
            </a:extLst>
          </p:cNvPr>
          <p:cNvSpPr>
            <a:spLocks noChangeArrowheads="1"/>
          </p:cNvSpPr>
          <p:nvPr userDrawn="1"/>
        </p:nvSpPr>
        <p:spPr bwMode="auto">
          <a:xfrm>
            <a:off x="-1600200" y="152663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Tree>
    <p:extLst>
      <p:ext uri="{BB962C8B-B14F-4D97-AF65-F5344CB8AC3E}">
        <p14:creationId xmlns:p14="http://schemas.microsoft.com/office/powerpoint/2010/main" val="236728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A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600200"/>
          </a:xfrm>
          <a:prstGeom prst="rect">
            <a:avLst/>
          </a:prstGeom>
          <a:solidFill>
            <a:srgbClr val="8A7045"/>
          </a:solidFill>
          <a:ln w="19050">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097E-128F-4FE5-8D65-B30E2BEAC51B}" type="slidenum">
              <a:rPr lang="en-US" smtClean="0"/>
              <a:pPr/>
              <a:t>‹#›</a:t>
            </a:fld>
            <a:endParaRPr lang="en-US" dirty="0"/>
          </a:p>
        </p:txBody>
      </p:sp>
      <p:sp>
        <p:nvSpPr>
          <p:cNvPr id="7" name="Rectangle 6"/>
          <p:cNvSpPr/>
          <p:nvPr userDrawn="1"/>
        </p:nvSpPr>
        <p:spPr>
          <a:xfrm>
            <a:off x="0" y="6400800"/>
            <a:ext cx="9144000" cy="457200"/>
          </a:xfrm>
          <a:prstGeom prst="rect">
            <a:avLst/>
          </a:prstGeom>
          <a:solidFill>
            <a:srgbClr val="8A704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800" kern="1200">
          <a:solidFill>
            <a:schemeClr val="bg1"/>
          </a:solidFill>
          <a:effectLst/>
          <a:latin typeface="Impact"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4800" kern="1200">
          <a:solidFill>
            <a:schemeClr val="bg1"/>
          </a:solidFill>
          <a:effectLst>
            <a:outerShdw blurRad="50800" dist="38100" dir="2700000" algn="tl" rotWithShape="0">
              <a:prstClr val="black">
                <a:alpha val="80000"/>
              </a:prstClr>
            </a:outerShdw>
          </a:effectLst>
          <a:latin typeface="+mn-lt"/>
          <a:ea typeface="+mn-ea"/>
          <a:cs typeface="+mn-cs"/>
        </a:defRPr>
      </a:lvl1pPr>
      <a:lvl2pPr marL="742950" indent="-285750" algn="l" defTabSz="914400" rtl="0" eaLnBrk="1" latinLnBrk="0" hangingPunct="1">
        <a:spcBef>
          <a:spcPts val="0"/>
        </a:spcBef>
        <a:buFont typeface="Arial" pitchFamily="34" charset="0"/>
        <a:buChar char="–"/>
        <a:defRPr sz="4400" kern="1200">
          <a:solidFill>
            <a:schemeClr val="bg1"/>
          </a:solidFill>
          <a:effectLst>
            <a:outerShdw blurRad="50800" dist="38100" dir="2700000" algn="tl" rotWithShape="0">
              <a:prstClr val="black">
                <a:alpha val="80000"/>
              </a:prstClr>
            </a:outerShdw>
          </a:effectLst>
          <a:latin typeface="+mn-lt"/>
          <a:ea typeface="+mn-ea"/>
          <a:cs typeface="+mn-cs"/>
        </a:defRPr>
      </a:lvl2pPr>
      <a:lvl3pPr marL="1143000" indent="-228600" algn="l" defTabSz="914400" rtl="0" eaLnBrk="1" latinLnBrk="0" hangingPunct="1">
        <a:spcBef>
          <a:spcPts val="0"/>
        </a:spcBef>
        <a:buFont typeface="Arial" pitchFamily="34" charset="0"/>
        <a:buChar char="•"/>
        <a:defRPr sz="4000" kern="1200">
          <a:solidFill>
            <a:schemeClr val="bg1"/>
          </a:solidFill>
          <a:effectLst>
            <a:outerShdw blurRad="50800" dist="38100" dir="2700000" algn="tl" rotWithShape="0">
              <a:prstClr val="black">
                <a:alpha val="80000"/>
              </a:prstClr>
            </a:outerShdw>
          </a:effectLst>
          <a:latin typeface="+mn-lt"/>
          <a:ea typeface="+mn-ea"/>
          <a:cs typeface="+mn-cs"/>
        </a:defRPr>
      </a:lvl3pPr>
      <a:lvl4pPr marL="16002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3AABA-F1B5-4B95-84DB-C4EA7B73DD63}"/>
              </a:ext>
            </a:extLst>
          </p:cNvPr>
          <p:cNvSpPr>
            <a:spLocks noGrp="1"/>
          </p:cNvSpPr>
          <p:nvPr>
            <p:ph type="title" idx="4294967295"/>
          </p:nvPr>
        </p:nvSpPr>
        <p:spPr>
          <a:xfrm>
            <a:off x="0" y="533400"/>
            <a:ext cx="9144000" cy="1600200"/>
          </a:xfrm>
        </p:spPr>
        <p:txBody>
          <a:bodyPr>
            <a:normAutofit/>
          </a:bodyPr>
          <a:lstStyle/>
          <a:p>
            <a:r>
              <a:rPr lang="en-US" sz="1200">
                <a:latin typeface="Calibri" panose="020F0502020204030204" pitchFamily="34" charset="0"/>
                <a:cs typeface="Calibri" panose="020F0502020204030204" pitchFamily="34" charset="0"/>
              </a:rPr>
              <a:t>Business</a:t>
            </a:r>
            <a:r>
              <a:rPr lang="en-US" sz="1200" baseline="0">
                <a:latin typeface="Calibri" panose="020F0502020204030204" pitchFamily="34" charset="0"/>
                <a:cs typeface="Calibri" panose="020F0502020204030204" pitchFamily="34" charset="0"/>
              </a:rPr>
              <a:t> Law</a:t>
            </a:r>
            <a:br>
              <a:rPr lang="en-US" sz="1200" baseline="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Text &amp; Exercises</a:t>
            </a:r>
            <a:br>
              <a:rPr lang="en-US" sz="120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Ninth Edition</a:t>
            </a:r>
            <a:br>
              <a:rPr lang="en-US" sz="120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Roger LeRoy Miller</a:t>
            </a:r>
            <a:br>
              <a:rPr lang="en-US" sz="120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William Eric Hollowell</a:t>
            </a:r>
          </a:p>
        </p:txBody>
      </p:sp>
      <p:sp>
        <p:nvSpPr>
          <p:cNvPr id="3" name="Subtitle 2"/>
          <p:cNvSpPr>
            <a:spLocks noGrp="1"/>
          </p:cNvSpPr>
          <p:nvPr>
            <p:ph type="subTitle" idx="1"/>
          </p:nvPr>
        </p:nvSpPr>
        <p:spPr>
          <a:xfrm>
            <a:off x="0" y="5334000"/>
            <a:ext cx="9144000" cy="1600200"/>
          </a:xfrm>
          <a:solidFill>
            <a:srgbClr val="8A7045"/>
          </a:solidFill>
          <a:ln w="38100">
            <a:solidFill>
              <a:srgbClr val="8A7045"/>
            </a:solidFill>
          </a:ln>
          <a:effectLst/>
        </p:spPr>
        <p:txBody>
          <a:bodyPr anchor="ctr" anchorCtr="0">
            <a:noAutofit/>
          </a:bodyPr>
          <a:lstStyle/>
          <a:p>
            <a:pPr>
              <a:spcBef>
                <a:spcPts val="1200"/>
              </a:spcBef>
            </a:pPr>
            <a:r>
              <a:rPr lang="en-US" sz="4200" cap="small">
                <a:solidFill>
                  <a:schemeClr val="bg1"/>
                </a:solidFill>
                <a:effectLst>
                  <a:outerShdw blurRad="50800" dist="63500" dir="2700000" algn="tl" rotWithShape="0">
                    <a:prstClr val="black"/>
                  </a:outerShdw>
                </a:effectLst>
                <a:latin typeface="Impact" pitchFamily="34" charset="0"/>
              </a:rPr>
              <a:t>Chapter 3     The Courts and</a:t>
            </a:r>
            <a:br>
              <a:rPr lang="en-US" sz="4200" cap="small">
                <a:solidFill>
                  <a:schemeClr val="bg1"/>
                </a:solidFill>
                <a:effectLst>
                  <a:outerShdw blurRad="50800" dist="63500" dir="2700000" algn="tl" rotWithShape="0">
                    <a:prstClr val="black"/>
                  </a:outerShdw>
                </a:effectLst>
                <a:latin typeface="Impact" pitchFamily="34" charset="0"/>
              </a:rPr>
            </a:br>
            <a:r>
              <a:rPr lang="en-US" sz="4200" cap="small">
                <a:solidFill>
                  <a:schemeClr val="bg1"/>
                </a:solidFill>
                <a:effectLst>
                  <a:outerShdw blurRad="50800" dist="63500" dir="2700000" algn="tl" rotWithShape="0">
                    <a:prstClr val="black"/>
                  </a:outerShdw>
                </a:effectLst>
                <a:latin typeface="Impact" pitchFamily="34" charset="0"/>
              </a:rPr>
              <a:t>Our Legal System</a:t>
            </a:r>
            <a:endParaRPr lang="en-US" sz="4200" cap="small" dirty="0">
              <a:solidFill>
                <a:schemeClr val="bg1"/>
              </a:solidFill>
              <a:effectLst>
                <a:outerShdw blurRad="50800" dist="63500" dir="2700000" algn="tl" rotWithShape="0">
                  <a:prstClr val="black"/>
                </a:outerShdw>
              </a:effectLst>
              <a:latin typeface="Impact" pitchFamily="34" charset="0"/>
            </a:endParaRPr>
          </a:p>
        </p:txBody>
      </p:sp>
      <p:pic>
        <p:nvPicPr>
          <p:cNvPr id="4" name="Picture 3" descr="This is the cover image for Business Law Text &amp; Exercises, Ninth Edition. Men and women in business suits are pictured walking in front of a cityscape." title="Cover Image">
            <a:extLst>
              <a:ext uri="{FF2B5EF4-FFF2-40B4-BE49-F238E27FC236}">
                <a16:creationId xmlns:a16="http://schemas.microsoft.com/office/drawing/2014/main" id="{DB3A8E3E-B757-4FAC-A228-6B19335B2BC9}"/>
              </a:ext>
            </a:extLst>
          </p:cNvPr>
          <p:cNvPicPr>
            <a:picLocks noChangeAspect="1"/>
          </p:cNvPicPr>
          <p:nvPr/>
        </p:nvPicPr>
        <p:blipFill>
          <a:blip r:embed="rId3"/>
          <a:stretch>
            <a:fillRect/>
          </a:stretch>
        </p:blipFill>
        <p:spPr>
          <a:xfrm>
            <a:off x="0" y="27214"/>
            <a:ext cx="9148384" cy="5407306"/>
          </a:xfrm>
          <a:prstGeom prst="rect">
            <a:avLst/>
          </a:prstGeom>
        </p:spPr>
      </p:pic>
    </p:spTree>
    <p:extLst>
      <p:ext uri="{BB962C8B-B14F-4D97-AF65-F5344CB8AC3E}">
        <p14:creationId xmlns:p14="http://schemas.microsoft.com/office/powerpoint/2010/main" val="34617349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p:cNvSpPr>
            <a:spLocks noGrp="1" noChangeArrowheads="1"/>
          </p:cNvSpPr>
          <p:nvPr>
            <p:ph type="title" idx="4294967295"/>
          </p:nvPr>
        </p:nvSpPr>
        <p:spPr>
          <a:xfrm>
            <a:off x="0" y="0"/>
            <a:ext cx="9144000" cy="1524000"/>
          </a:xfrm>
        </p:spPr>
        <p:txBody>
          <a:bodyPr>
            <a:normAutofit/>
          </a:bodyPr>
          <a:lstStyle/>
          <a:p>
            <a:r>
              <a:rPr lang="en-US" sz="1400">
                <a:solidFill>
                  <a:srgbClr val="8A7045"/>
                </a:solidFill>
              </a:rPr>
              <a:t>         LO1            </a:t>
            </a:r>
            <a:r>
              <a:rPr lang="en-US"/>
              <a:t>The State Court System </a:t>
            </a:r>
            <a:r>
              <a:rPr lang="en-US" sz="4000" b="1">
                <a:solidFill>
                  <a:prstClr val="white"/>
                </a:solidFill>
                <a:latin typeface="Calibri"/>
              </a:rPr>
              <a:t>(2)</a:t>
            </a:r>
            <a:endParaRPr lang="en-US" dirty="0"/>
          </a:p>
        </p:txBody>
      </p:sp>
      <p:sp>
        <p:nvSpPr>
          <p:cNvPr id="143364" name="AutoShape 4"/>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LO1</a:t>
            </a:r>
            <a:endParaRPr lang="en-US" sz="2400" b="1" dirty="0">
              <a:solidFill>
                <a:schemeClr val="bg1"/>
              </a:solidFill>
            </a:endParaRPr>
          </a:p>
        </p:txBody>
      </p:sp>
      <p:pic>
        <p:nvPicPr>
          <p:cNvPr id="2" name="Picture 1" descr="This diagram shows movement through the court of appeals. There are four levels. On the bottom level are two boxes: Municipal Court and Justice Court. Each of these has an arrow pointing up to the County Court box on the third level. On the same level next to County Court is the District Court box. Both the County and District Court boxes have arrows pointing up to the next level box: Court of Appeals. The Court of Appeals box has an arrow off each side, both pointing up to a separate box on the top level. On the top level, from left to right, the boxes are: Ct. Criminal Appeals and Supreme Court. " title="The State Court System">
            <a:extLst>
              <a:ext uri="{FF2B5EF4-FFF2-40B4-BE49-F238E27FC236}">
                <a16:creationId xmlns:a16="http://schemas.microsoft.com/office/drawing/2014/main" id="{15EAB33F-274D-43B8-B09A-27C2F77DE9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0" y="1828800"/>
            <a:ext cx="5791200" cy="4243552"/>
          </a:xfrm>
          <a:prstGeom prst="rect">
            <a:avLst/>
          </a:prstGeom>
        </p:spPr>
      </p:pic>
      <p:sp>
        <p:nvSpPr>
          <p:cNvPr id="7" name="Slide Number Placeholder 6"/>
          <p:cNvSpPr>
            <a:spLocks noGrp="1"/>
          </p:cNvSpPr>
          <p:nvPr>
            <p:ph type="sldNum" sz="quarter" idx="12"/>
          </p:nvPr>
        </p:nvSpPr>
        <p:spPr>
          <a:effectLst/>
        </p:spPr>
        <p:txBody>
          <a:bodyPr/>
          <a:lstStyle/>
          <a:p>
            <a:fld id="{0A8C097E-128F-4FE5-8D65-B30E2BEAC51B}" type="slidenum">
              <a:rPr lang="en-US" smtClean="0"/>
              <a:pPr/>
              <a:t>10</a:t>
            </a:fld>
            <a:endParaRPr lang="en-US" dirty="0"/>
          </a:p>
        </p:txBody>
      </p:sp>
    </p:spTree>
    <p:extLst>
      <p:ext uri="{BB962C8B-B14F-4D97-AF65-F5344CB8AC3E}">
        <p14:creationId xmlns:p14="http://schemas.microsoft.com/office/powerpoint/2010/main" val="32182946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p:cNvSpPr>
            <a:spLocks noGrp="1" noChangeArrowheads="1"/>
          </p:cNvSpPr>
          <p:nvPr>
            <p:ph type="title" idx="4294967295"/>
          </p:nvPr>
        </p:nvSpPr>
        <p:spPr>
          <a:xfrm>
            <a:off x="0" y="0"/>
            <a:ext cx="9144000" cy="1524000"/>
          </a:xfrm>
        </p:spPr>
        <p:txBody>
          <a:bodyPr>
            <a:normAutofit/>
          </a:bodyPr>
          <a:lstStyle/>
          <a:p>
            <a:r>
              <a:rPr lang="en-US" sz="1400">
                <a:solidFill>
                  <a:srgbClr val="8A7045"/>
                </a:solidFill>
              </a:rPr>
              <a:t>         LO1            </a:t>
            </a:r>
            <a:r>
              <a:rPr lang="en-US"/>
              <a:t>The State Court System </a:t>
            </a:r>
            <a:r>
              <a:rPr lang="en-US" sz="4000" b="1">
                <a:solidFill>
                  <a:prstClr val="white"/>
                </a:solidFill>
                <a:latin typeface="Calibri"/>
              </a:rPr>
              <a:t>(3)</a:t>
            </a:r>
            <a:endParaRPr lang="en-US" dirty="0"/>
          </a:p>
        </p:txBody>
      </p:sp>
      <p:sp>
        <p:nvSpPr>
          <p:cNvPr id="143364" name="AutoShape 4"/>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LO1</a:t>
            </a:r>
            <a:endParaRPr lang="en-US" sz="2400" b="1" dirty="0">
              <a:solidFill>
                <a:schemeClr val="bg1"/>
              </a:solidFill>
            </a:endParaRPr>
          </a:p>
        </p:txBody>
      </p:sp>
      <p:sp>
        <p:nvSpPr>
          <p:cNvPr id="3" name="Content Placeholder 2">
            <a:extLst>
              <a:ext uri="{FF2B5EF4-FFF2-40B4-BE49-F238E27FC236}">
                <a16:creationId xmlns:a16="http://schemas.microsoft.com/office/drawing/2014/main" id="{4EFF83BA-0E4E-4C79-80C5-2AA38E67C3C0}"/>
              </a:ext>
            </a:extLst>
          </p:cNvPr>
          <p:cNvSpPr>
            <a:spLocks noGrp="1"/>
          </p:cNvSpPr>
          <p:nvPr>
            <p:ph idx="1"/>
          </p:nvPr>
        </p:nvSpPr>
        <p:spPr/>
        <p:txBody>
          <a:bodyPr/>
          <a:lstStyle/>
          <a:p>
            <a:r>
              <a:rPr lang="en-US" sz="4400"/>
              <a:t>Trial Courts: general or limited jurisdiction.   </a:t>
            </a:r>
          </a:p>
          <a:p>
            <a:pPr lvl="1"/>
            <a:r>
              <a:rPr lang="en-US" u="sng"/>
              <a:t>General</a:t>
            </a:r>
            <a:r>
              <a:rPr lang="en-US"/>
              <a:t>: gives broad authority over different types of cases.</a:t>
            </a:r>
          </a:p>
          <a:p>
            <a:pPr lvl="1"/>
            <a:r>
              <a:rPr lang="en-US" u="sng"/>
              <a:t>Limited</a:t>
            </a:r>
            <a:r>
              <a:rPr lang="en-US"/>
              <a:t> (special): deal with cases restricted to certain subject matter.</a:t>
            </a:r>
          </a:p>
        </p:txBody>
      </p:sp>
      <p:sp>
        <p:nvSpPr>
          <p:cNvPr id="7" name="Slide Number Placeholder 6"/>
          <p:cNvSpPr>
            <a:spLocks noGrp="1"/>
          </p:cNvSpPr>
          <p:nvPr>
            <p:ph type="sldNum" sz="quarter" idx="12"/>
          </p:nvPr>
        </p:nvSpPr>
        <p:spPr>
          <a:effectLst/>
        </p:spPr>
        <p:txBody>
          <a:bodyPr/>
          <a:lstStyle/>
          <a:p>
            <a:fld id="{0A8C097E-128F-4FE5-8D65-B30E2BEAC51B}" type="slidenum">
              <a:rPr lang="en-US" smtClean="0"/>
              <a:pPr/>
              <a:t>11</a:t>
            </a:fld>
            <a:endParaRPr lang="en-US" dirty="0"/>
          </a:p>
        </p:txBody>
      </p:sp>
    </p:spTree>
    <p:extLst>
      <p:ext uri="{BB962C8B-B14F-4D97-AF65-F5344CB8AC3E}">
        <p14:creationId xmlns:p14="http://schemas.microsoft.com/office/powerpoint/2010/main" val="34426466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p:cNvSpPr>
            <a:spLocks noGrp="1" noChangeArrowheads="1"/>
          </p:cNvSpPr>
          <p:nvPr>
            <p:ph type="title" idx="4294967295"/>
          </p:nvPr>
        </p:nvSpPr>
        <p:spPr>
          <a:xfrm>
            <a:off x="0" y="0"/>
            <a:ext cx="9144000" cy="1524000"/>
          </a:xfrm>
        </p:spPr>
        <p:txBody>
          <a:bodyPr>
            <a:normAutofit/>
          </a:bodyPr>
          <a:lstStyle/>
          <a:p>
            <a:r>
              <a:rPr lang="en-US" sz="1400">
                <a:solidFill>
                  <a:srgbClr val="8A7045"/>
                </a:solidFill>
              </a:rPr>
              <a:t>         LO1            </a:t>
            </a:r>
            <a:r>
              <a:rPr lang="en-US"/>
              <a:t>The State Court System </a:t>
            </a:r>
            <a:r>
              <a:rPr lang="en-US" sz="4000" b="1">
                <a:solidFill>
                  <a:prstClr val="white"/>
                </a:solidFill>
                <a:latin typeface="Calibri"/>
              </a:rPr>
              <a:t>(4)</a:t>
            </a:r>
            <a:endParaRPr lang="en-US" dirty="0"/>
          </a:p>
        </p:txBody>
      </p:sp>
      <p:sp>
        <p:nvSpPr>
          <p:cNvPr id="3" name="Content Placeholder 2">
            <a:extLst>
              <a:ext uri="{FF2B5EF4-FFF2-40B4-BE49-F238E27FC236}">
                <a16:creationId xmlns:a16="http://schemas.microsoft.com/office/drawing/2014/main" id="{4EFF83BA-0E4E-4C79-80C5-2AA38E67C3C0}"/>
              </a:ext>
            </a:extLst>
          </p:cNvPr>
          <p:cNvSpPr>
            <a:spLocks noGrp="1"/>
          </p:cNvSpPr>
          <p:nvPr>
            <p:ph idx="1"/>
          </p:nvPr>
        </p:nvSpPr>
        <p:spPr/>
        <p:txBody>
          <a:bodyPr>
            <a:normAutofit lnSpcReduction="10000"/>
          </a:bodyPr>
          <a:lstStyle/>
          <a:p>
            <a:r>
              <a:rPr lang="en-US" sz="4400"/>
              <a:t>Trial Courts: general or limited jurisdiction.   </a:t>
            </a:r>
          </a:p>
          <a:p>
            <a:pPr lvl="1"/>
            <a:r>
              <a:rPr lang="en-US" u="sng"/>
              <a:t>Small Claims Court</a:t>
            </a:r>
            <a:r>
              <a:rPr lang="en-US"/>
              <a:t>: informal, involving claims of less than a certain amount, e.g., $2,500 or $5,000, depending on state statute.</a:t>
            </a:r>
          </a:p>
        </p:txBody>
      </p:sp>
      <p:sp>
        <p:nvSpPr>
          <p:cNvPr id="143364" name="AutoShape 4"/>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LO1</a:t>
            </a:r>
            <a:endParaRPr lang="en-US" sz="2400" b="1" dirty="0">
              <a:solidFill>
                <a:schemeClr val="bg1"/>
              </a:solidFill>
            </a:endParaRPr>
          </a:p>
        </p:txBody>
      </p:sp>
      <p:sp>
        <p:nvSpPr>
          <p:cNvPr id="7" name="Slide Number Placeholder 6"/>
          <p:cNvSpPr>
            <a:spLocks noGrp="1"/>
          </p:cNvSpPr>
          <p:nvPr>
            <p:ph type="sldNum" sz="quarter" idx="12"/>
          </p:nvPr>
        </p:nvSpPr>
        <p:spPr>
          <a:effectLst/>
        </p:spPr>
        <p:txBody>
          <a:bodyPr/>
          <a:lstStyle/>
          <a:p>
            <a:fld id="{0A8C097E-128F-4FE5-8D65-B30E2BEAC51B}" type="slidenum">
              <a:rPr lang="en-US" smtClean="0"/>
              <a:pPr/>
              <a:t>12</a:t>
            </a:fld>
            <a:endParaRPr lang="en-US" dirty="0"/>
          </a:p>
        </p:txBody>
      </p:sp>
    </p:spTree>
    <p:extLst>
      <p:ext uri="{BB962C8B-B14F-4D97-AF65-F5344CB8AC3E}">
        <p14:creationId xmlns:p14="http://schemas.microsoft.com/office/powerpoint/2010/main" val="4716222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p:cNvSpPr>
            <a:spLocks noGrp="1" noChangeArrowheads="1"/>
          </p:cNvSpPr>
          <p:nvPr>
            <p:ph type="title" idx="4294967295"/>
          </p:nvPr>
        </p:nvSpPr>
        <p:spPr>
          <a:xfrm>
            <a:off x="0" y="0"/>
            <a:ext cx="9144000" cy="1524000"/>
          </a:xfrm>
        </p:spPr>
        <p:txBody>
          <a:bodyPr>
            <a:normAutofit/>
          </a:bodyPr>
          <a:lstStyle/>
          <a:p>
            <a:r>
              <a:rPr lang="en-US" sz="1400">
                <a:solidFill>
                  <a:srgbClr val="8A7045"/>
                </a:solidFill>
              </a:rPr>
              <a:t>         LO1            </a:t>
            </a:r>
            <a:r>
              <a:rPr lang="en-US"/>
              <a:t>The State Court System </a:t>
            </a:r>
            <a:r>
              <a:rPr lang="en-US" sz="4000" b="1">
                <a:solidFill>
                  <a:prstClr val="white"/>
                </a:solidFill>
                <a:latin typeface="Calibri"/>
              </a:rPr>
              <a:t>(5)</a:t>
            </a:r>
            <a:endParaRPr lang="en-US" dirty="0"/>
          </a:p>
        </p:txBody>
      </p:sp>
      <p:sp>
        <p:nvSpPr>
          <p:cNvPr id="143364" name="AutoShape 4"/>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LO1</a:t>
            </a:r>
            <a:endParaRPr lang="en-US" sz="2400" b="1" dirty="0">
              <a:solidFill>
                <a:schemeClr val="bg1"/>
              </a:solidFill>
            </a:endParaRPr>
          </a:p>
        </p:txBody>
      </p:sp>
      <p:sp>
        <p:nvSpPr>
          <p:cNvPr id="3" name="Content Placeholder 2">
            <a:extLst>
              <a:ext uri="{FF2B5EF4-FFF2-40B4-BE49-F238E27FC236}">
                <a16:creationId xmlns:a16="http://schemas.microsoft.com/office/drawing/2014/main" id="{4EFF83BA-0E4E-4C79-80C5-2AA38E67C3C0}"/>
              </a:ext>
            </a:extLst>
          </p:cNvPr>
          <p:cNvSpPr>
            <a:spLocks noGrp="1"/>
          </p:cNvSpPr>
          <p:nvPr>
            <p:ph idx="1"/>
          </p:nvPr>
        </p:nvSpPr>
        <p:spPr/>
        <p:txBody>
          <a:bodyPr>
            <a:normAutofit/>
          </a:bodyPr>
          <a:lstStyle/>
          <a:p>
            <a:r>
              <a:rPr lang="en-US" sz="4400"/>
              <a:t>Appellate, or Reviewing, Courts.</a:t>
            </a:r>
          </a:p>
          <a:p>
            <a:pPr lvl="1"/>
            <a:r>
              <a:rPr lang="en-US"/>
              <a:t>Every state has at least one appellate court.</a:t>
            </a:r>
          </a:p>
          <a:p>
            <a:pPr lvl="1"/>
            <a:r>
              <a:rPr lang="en-US"/>
              <a:t>Courts of Appeals, up to Supreme Court, </a:t>
            </a:r>
            <a:r>
              <a:rPr lang="en-US" i="1"/>
              <a:t>affirm</a:t>
            </a:r>
            <a:r>
              <a:rPr lang="en-US"/>
              <a:t> lower court decisions or </a:t>
            </a:r>
            <a:r>
              <a:rPr lang="en-US" i="1"/>
              <a:t>reverse</a:t>
            </a:r>
            <a:r>
              <a:rPr lang="en-US"/>
              <a:t>.</a:t>
            </a:r>
            <a:endParaRPr lang="en-US" dirty="0"/>
          </a:p>
        </p:txBody>
      </p:sp>
      <p:sp>
        <p:nvSpPr>
          <p:cNvPr id="7" name="Slide Number Placeholder 6"/>
          <p:cNvSpPr>
            <a:spLocks noGrp="1"/>
          </p:cNvSpPr>
          <p:nvPr>
            <p:ph type="sldNum" sz="quarter" idx="12"/>
          </p:nvPr>
        </p:nvSpPr>
        <p:spPr>
          <a:effectLst/>
        </p:spPr>
        <p:txBody>
          <a:bodyPr/>
          <a:lstStyle/>
          <a:p>
            <a:fld id="{0A8C097E-128F-4FE5-8D65-B30E2BEAC51B}" type="slidenum">
              <a:rPr lang="en-US" smtClean="0"/>
              <a:pPr/>
              <a:t>13</a:t>
            </a:fld>
            <a:endParaRPr lang="en-US" dirty="0"/>
          </a:p>
        </p:txBody>
      </p:sp>
    </p:spTree>
    <p:extLst>
      <p:ext uri="{BB962C8B-B14F-4D97-AF65-F5344CB8AC3E}">
        <p14:creationId xmlns:p14="http://schemas.microsoft.com/office/powerpoint/2010/main" val="36263092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a:t>The Federal Court System</a:t>
            </a:r>
            <a:endParaRPr lang="en-US" dirty="0"/>
          </a:p>
        </p:txBody>
      </p:sp>
      <p:pic>
        <p:nvPicPr>
          <p:cNvPr id="4" name="Picture 3" descr="This is a diagram of the federal court system. A column on the left has three boxes, each box has an arrow pointing to the box above. Starting from the bottom, the boxes are: U.S. District Courts, Circuit Courts of Appeals, U.S. Supreme Court. There are three boxes on the right each pointing to a box in the first column. Starting from the top: “Writ of Certiorari to bring case” points to U.S. Supreme Court. “13 U.S. Courts of Appeal” points to Circuit Courts of Appeals. “Equivalent to State Trial Court.” points to U.S. District Courts. " title="The Federal Court System">
            <a:extLst>
              <a:ext uri="{FF2B5EF4-FFF2-40B4-BE49-F238E27FC236}">
                <a16:creationId xmlns:a16="http://schemas.microsoft.com/office/drawing/2014/main" id="{AEF5D4F6-5F12-4B09-97A4-327E2FC890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66800" y="1828800"/>
            <a:ext cx="6596062" cy="4506221"/>
          </a:xfrm>
          <a:prstGeom prst="rect">
            <a:avLst/>
          </a:prstGeom>
        </p:spPr>
      </p:pic>
      <p:sp>
        <p:nvSpPr>
          <p:cNvPr id="6" name="Slide Number Placeholder 5"/>
          <p:cNvSpPr>
            <a:spLocks noGrp="1"/>
          </p:cNvSpPr>
          <p:nvPr>
            <p:ph type="sldNum" sz="quarter" idx="12"/>
          </p:nvPr>
        </p:nvSpPr>
        <p:spPr/>
        <p:txBody>
          <a:bodyPr/>
          <a:lstStyle/>
          <a:p>
            <a:fld id="{0A8C097E-128F-4FE5-8D65-B30E2BEAC51B}"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a:t>U.S. Courts of Appeal</a:t>
            </a:r>
            <a:endParaRPr lang="en-US" dirty="0"/>
          </a:p>
        </p:txBody>
      </p:sp>
      <p:pic>
        <p:nvPicPr>
          <p:cNvPr id="9" name="Content Placeholder 8" descr="This is a map showing geographical boundaries of the U.S. courts of appeals and U.S. district courts. The map is divided into thirteen circuits. 1) Puerto Rico, ME, NH, MA, RI; 2) VT, NY, CT; 3) PA, NJ, DE, Virgin Islands; 4) WV, VA, NC, SC; 5) TX, LA, MS; 6) MI, OH, KY, TN; 7) WI, IL, IN; 8) ND, SD, NE, MN, IA, MO, AR; 9) WA, MT, OR, ID, CA, NV, AZ, AK, HI; 10) WY, UT, CO, KS, NM, OK; 11) AL, GA, FL; 12) D.C. Circuit; Washington, D.C.; 13) Federal Circuit; Washington, D.C." title="Exhibit 3.2 Boundaries of the U.S. Courts of Appeals and U.S. District Courts">
            <a:extLst>
              <a:ext uri="{FF2B5EF4-FFF2-40B4-BE49-F238E27FC236}">
                <a16:creationId xmlns:a16="http://schemas.microsoft.com/office/drawing/2014/main" id="{5DA540B6-8E42-4AAB-BA6E-FB178C57AA3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6588" y="1600200"/>
            <a:ext cx="6722012" cy="4648200"/>
          </a:xfrm>
        </p:spPr>
      </p:pic>
      <p:sp>
        <p:nvSpPr>
          <p:cNvPr id="6" name="Slide Number Placeholder 5"/>
          <p:cNvSpPr>
            <a:spLocks noGrp="1"/>
          </p:cNvSpPr>
          <p:nvPr>
            <p:ph type="sldNum" sz="quarter" idx="12"/>
          </p:nvPr>
        </p:nvSpPr>
        <p:spPr/>
        <p:txBody>
          <a:bodyPr/>
          <a:lstStyle/>
          <a:p>
            <a:fld id="{0A8C097E-128F-4FE5-8D65-B30E2BEAC51B}" type="slidenum">
              <a:rPr lang="en-US" smtClean="0"/>
              <a:pPr/>
              <a:t>15</a:t>
            </a:fld>
            <a:endParaRPr lang="en-US" dirty="0"/>
          </a:p>
        </p:txBody>
      </p:sp>
    </p:spTree>
    <p:extLst>
      <p:ext uri="{BB962C8B-B14F-4D97-AF65-F5344CB8AC3E}">
        <p14:creationId xmlns:p14="http://schemas.microsoft.com/office/powerpoint/2010/main" val="17656012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sz="200">
                <a:solidFill>
                  <a:srgbClr val="8A7045"/>
                </a:solidFill>
              </a:rPr>
              <a:t>LO2                                                                                                                          </a:t>
            </a:r>
            <a:r>
              <a:rPr lang="en-US"/>
              <a:t> Federal Court Jurisdiction</a:t>
            </a:r>
            <a:r>
              <a:rPr lang="en-US" b="1">
                <a:latin typeface="Calibri" panose="020F0502020204030204" pitchFamily="34" charset="0"/>
                <a:cs typeface="Calibri" panose="020F0502020204030204" pitchFamily="34" charset="0"/>
              </a:rPr>
              <a:t> </a:t>
            </a:r>
            <a:r>
              <a:rPr lang="en-US" sz="4000" b="1">
                <a:latin typeface="Calibri" panose="020F0502020204030204" pitchFamily="34" charset="0"/>
                <a:cs typeface="Calibri" panose="020F0502020204030204" pitchFamily="34" charset="0"/>
              </a:rPr>
              <a:t>(1)</a:t>
            </a:r>
            <a:endParaRPr lang="en-US" dirty="0"/>
          </a:p>
        </p:txBody>
      </p:sp>
      <p:sp>
        <p:nvSpPr>
          <p:cNvPr id="7" name="AutoShape 4">
            <a:extLst>
              <a:ext uri="{FF2B5EF4-FFF2-40B4-BE49-F238E27FC236}">
                <a16:creationId xmlns:a16="http://schemas.microsoft.com/office/drawing/2014/main" id="{987BA7CC-6A4F-40E8-92A5-BFBD132735A1}"/>
              </a:ext>
            </a:extLst>
          </p:cNvPr>
          <p:cNvSpPr>
            <a:spLocks noChangeArrowheads="1"/>
          </p:cNvSpPr>
          <p:nvPr/>
        </p:nvSpPr>
        <p:spPr bwMode="auto">
          <a:xfrm>
            <a:off x="2286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LO2</a:t>
            </a:r>
            <a:endParaRPr lang="en-US" sz="2400" b="1" dirty="0">
              <a:solidFill>
                <a:schemeClr val="bg1"/>
              </a:solidFill>
            </a:endParaRPr>
          </a:p>
        </p:txBody>
      </p:sp>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r>
              <a:rPr lang="en-US" sz="4400"/>
              <a:t>Federal Questions.</a:t>
            </a:r>
          </a:p>
          <a:p>
            <a:pPr lvl="1"/>
            <a:r>
              <a:rPr lang="en-US"/>
              <a:t>Cases in which the rights or obligations of a party are created or defined by some federal law.</a:t>
            </a:r>
          </a:p>
        </p:txBody>
      </p:sp>
      <p:sp>
        <p:nvSpPr>
          <p:cNvPr id="6" name="Slide Number Placeholder 5"/>
          <p:cNvSpPr>
            <a:spLocks noGrp="1"/>
          </p:cNvSpPr>
          <p:nvPr>
            <p:ph type="sldNum" sz="quarter" idx="12"/>
          </p:nvPr>
        </p:nvSpPr>
        <p:spPr/>
        <p:txBody>
          <a:bodyPr/>
          <a:lstStyle/>
          <a:p>
            <a:fld id="{0A8C097E-128F-4FE5-8D65-B30E2BEAC51B}" type="slidenum">
              <a:rPr lang="en-US" smtClean="0"/>
              <a:pPr/>
              <a:t>16</a:t>
            </a:fld>
            <a:endParaRPr lang="en-US" dirty="0"/>
          </a:p>
        </p:txBody>
      </p:sp>
    </p:spTree>
    <p:extLst>
      <p:ext uri="{BB962C8B-B14F-4D97-AF65-F5344CB8AC3E}">
        <p14:creationId xmlns:p14="http://schemas.microsoft.com/office/powerpoint/2010/main" val="29898054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sz="200">
                <a:solidFill>
                  <a:srgbClr val="8A7045"/>
                </a:solidFill>
              </a:rPr>
              <a:t>LO2                                                                                                                          </a:t>
            </a:r>
            <a:r>
              <a:rPr lang="en-US">
                <a:solidFill>
                  <a:prstClr val="white"/>
                </a:solidFill>
              </a:rPr>
              <a:t> Federal Court Jurisdiction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(2)</a:t>
            </a:r>
            <a:endParaRPr lang="en-US" dirty="0"/>
          </a:p>
        </p:txBody>
      </p:sp>
      <p:sp>
        <p:nvSpPr>
          <p:cNvPr id="7" name="AutoShape 4">
            <a:extLst>
              <a:ext uri="{FF2B5EF4-FFF2-40B4-BE49-F238E27FC236}">
                <a16:creationId xmlns:a16="http://schemas.microsoft.com/office/drawing/2014/main" id="{7362A860-65BD-4973-9EA7-EFB75D19A371}"/>
              </a:ext>
            </a:extLst>
          </p:cNvPr>
          <p:cNvSpPr>
            <a:spLocks noChangeArrowheads="1"/>
          </p:cNvSpPr>
          <p:nvPr/>
        </p:nvSpPr>
        <p:spPr bwMode="auto">
          <a:xfrm>
            <a:off x="2286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LO2</a:t>
            </a:r>
            <a:endParaRPr lang="en-US" sz="2400" b="1" dirty="0">
              <a:solidFill>
                <a:schemeClr val="bg1"/>
              </a:solidFill>
            </a:endParaRPr>
          </a:p>
        </p:txBody>
      </p:sp>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r>
              <a:rPr lang="en-US" sz="4400"/>
              <a:t>Diversity-of-Citizenship.</a:t>
            </a:r>
          </a:p>
          <a:p>
            <a:pPr lvl="1">
              <a:spcBef>
                <a:spcPts val="0"/>
              </a:spcBef>
            </a:pPr>
            <a:r>
              <a:rPr lang="en-US"/>
              <a:t>The parties are not from the same state, and</a:t>
            </a:r>
          </a:p>
          <a:p>
            <a:pPr lvl="1">
              <a:spcBef>
                <a:spcPts val="0"/>
              </a:spcBef>
            </a:pPr>
            <a:r>
              <a:rPr lang="en-US"/>
              <a:t>The amount in controversy is greater than $75,000.</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17</a:t>
            </a:fld>
            <a:endParaRPr lang="en-US" dirty="0"/>
          </a:p>
        </p:txBody>
      </p:sp>
    </p:spTree>
    <p:extLst>
      <p:ext uri="{BB962C8B-B14F-4D97-AF65-F5344CB8AC3E}">
        <p14:creationId xmlns:p14="http://schemas.microsoft.com/office/powerpoint/2010/main" val="21435326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sz="200">
                <a:solidFill>
                  <a:srgbClr val="8A7045"/>
                </a:solidFill>
              </a:rPr>
              <a:t>LO2                                                                                                                          </a:t>
            </a:r>
            <a:r>
              <a:rPr lang="en-US">
                <a:solidFill>
                  <a:prstClr val="white"/>
                </a:solidFill>
              </a:rPr>
              <a:t> Federal Court Jurisdiction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(3)</a:t>
            </a:r>
            <a:endParaRPr lang="en-US" dirty="0"/>
          </a:p>
        </p:txBody>
      </p:sp>
      <p:sp>
        <p:nvSpPr>
          <p:cNvPr id="8" name="AutoShape 4">
            <a:extLst>
              <a:ext uri="{FF2B5EF4-FFF2-40B4-BE49-F238E27FC236}">
                <a16:creationId xmlns:a16="http://schemas.microsoft.com/office/drawing/2014/main" id="{394ED72B-CCF9-4DD2-BE35-DA4B38CFE466}"/>
              </a:ext>
            </a:extLst>
          </p:cNvPr>
          <p:cNvSpPr>
            <a:spLocks noChangeArrowheads="1"/>
          </p:cNvSpPr>
          <p:nvPr/>
        </p:nvSpPr>
        <p:spPr bwMode="auto">
          <a:xfrm>
            <a:off x="228600"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LO2</a:t>
            </a:r>
            <a:endParaRPr lang="en-US" sz="2400" b="1" dirty="0">
              <a:solidFill>
                <a:schemeClr val="bg1"/>
              </a:solidFill>
            </a:endParaRPr>
          </a:p>
        </p:txBody>
      </p:sp>
      <p:pic>
        <p:nvPicPr>
          <p:cNvPr id="5" name="Content Placeholder 4" descr="This diagram illustrates the concepts of exclusive and concurrent jurisdiction. There are two squares with an overlapping area in the middle. The left square represents the Exclusive Federal Jurisdiction (cases involving federal questions—for example, antitrust, bankruptcy, and patent cases). The right square represents the Exclusive State Jurisdiction (cases involving all matters not subject to federal jurisdiction—for example, divorce and adoption cases). The overlapping area is Concurrent Jurisdiction (most cases involving federal questions and diversity-of-citizenship cases)." title="Exhibit 3.3 Exclusive and Concurrent Jurisdictions">
            <a:extLst>
              <a:ext uri="{FF2B5EF4-FFF2-40B4-BE49-F238E27FC236}">
                <a16:creationId xmlns:a16="http://schemas.microsoft.com/office/drawing/2014/main" id="{8EB969BF-FF56-414D-A917-9570B2BA10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676400"/>
            <a:ext cx="7275115" cy="4613488"/>
          </a:xfrm>
        </p:spPr>
      </p:pic>
      <p:sp>
        <p:nvSpPr>
          <p:cNvPr id="6" name="Slide Number Placeholder 5"/>
          <p:cNvSpPr>
            <a:spLocks noGrp="1"/>
          </p:cNvSpPr>
          <p:nvPr>
            <p:ph type="sldNum" sz="quarter" idx="12"/>
          </p:nvPr>
        </p:nvSpPr>
        <p:spPr/>
        <p:txBody>
          <a:bodyPr/>
          <a:lstStyle/>
          <a:p>
            <a:fld id="{0A8C097E-128F-4FE5-8D65-B30E2BEAC51B}" type="slidenum">
              <a:rPr lang="en-US" smtClean="0"/>
              <a:pPr/>
              <a:t>18</a:t>
            </a:fld>
            <a:endParaRPr lang="en-US" dirty="0"/>
          </a:p>
        </p:txBody>
      </p:sp>
    </p:spTree>
    <p:extLst>
      <p:ext uri="{BB962C8B-B14F-4D97-AF65-F5344CB8AC3E}">
        <p14:creationId xmlns:p14="http://schemas.microsoft.com/office/powerpoint/2010/main" val="33345336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pPr>
              <a:buSzPct val="100000"/>
            </a:pPr>
            <a:r>
              <a:rPr lang="en-US" sz="4400"/>
              <a:t>Standing to Sue.</a:t>
            </a:r>
          </a:p>
          <a:p>
            <a:pPr lvl="1"/>
            <a:r>
              <a:rPr lang="en-US"/>
              <a:t>Individual must have a sufficient stake in a controversy before she can bring a law suit.</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19</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(1)</a:t>
            </a:r>
            <a:endParaRPr lang="en-US" dirty="0"/>
          </a:p>
        </p:txBody>
      </p:sp>
    </p:spTree>
    <p:extLst>
      <p:ext uri="{BB962C8B-B14F-4D97-AF65-F5344CB8AC3E}">
        <p14:creationId xmlns:p14="http://schemas.microsoft.com/office/powerpoint/2010/main" val="24420694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p:spPr>
        <p:txBody>
          <a:bodyPr>
            <a:normAutofit/>
          </a:bodyPr>
          <a:lstStyle/>
          <a:p>
            <a:r>
              <a:rPr lang="en-US"/>
              <a:t>Learning Outcomes </a:t>
            </a:r>
            <a:r>
              <a:rPr lang="en-US" sz="4000" b="1">
                <a:latin typeface="Calibri" panose="020F0502020204030204" pitchFamily="34" charset="0"/>
                <a:cs typeface="Calibri" panose="020F0502020204030204" pitchFamily="34" charset="0"/>
              </a:rPr>
              <a:t>(1)</a:t>
            </a:r>
            <a:endParaRPr lang="en-US" sz="4000" b="1" dirty="0">
              <a:latin typeface="Calibri" panose="020F0502020204030204" pitchFamily="34" charset="0"/>
              <a:cs typeface="Calibri" panose="020F0502020204030204" pitchFamily="34" charset="0"/>
            </a:endParaRPr>
          </a:p>
        </p:txBody>
      </p:sp>
      <p:sp>
        <p:nvSpPr>
          <p:cNvPr id="71688" name="AutoShape 8" descr="Shape to emphasize LO1." title="Design arrow"/>
          <p:cNvSpPr>
            <a:spLocks noChangeArrowheads="1"/>
          </p:cNvSpPr>
          <p:nvPr/>
        </p:nvSpPr>
        <p:spPr bwMode="auto">
          <a:xfrm>
            <a:off x="76200" y="180221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220029" y="1925172"/>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9" name="AutoShape 9" descr="Shape to emphasize LO2." title="Design arrow"/>
          <p:cNvSpPr>
            <a:spLocks noChangeArrowheads="1"/>
          </p:cNvSpPr>
          <p:nvPr/>
        </p:nvSpPr>
        <p:spPr bwMode="auto">
          <a:xfrm>
            <a:off x="76200" y="2928673"/>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94966" y="3060163"/>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0" name="AutoShape 10" descr="Shape to emphasize LO3." title="Design arrow"/>
          <p:cNvSpPr>
            <a:spLocks noChangeArrowheads="1"/>
          </p:cNvSpPr>
          <p:nvPr/>
        </p:nvSpPr>
        <p:spPr bwMode="auto">
          <a:xfrm>
            <a:off x="76200" y="4055136"/>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2" name="Rectangle 11" descr="Bullet for LO3." title="Rectangle 3">
            <a:extLst>
              <a:ext uri="{FF2B5EF4-FFF2-40B4-BE49-F238E27FC236}">
                <a16:creationId xmlns:a16="http://schemas.microsoft.com/office/drawing/2014/main" id="{3CB43A43-A1AA-4C04-8CA6-AE0D5BFCDAA8}"/>
              </a:ext>
            </a:extLst>
          </p:cNvPr>
          <p:cNvSpPr/>
          <p:nvPr/>
        </p:nvSpPr>
        <p:spPr>
          <a:xfrm>
            <a:off x="1194229" y="4194984"/>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3" name="Rectangle 3"/>
          <p:cNvSpPr>
            <a:spLocks noGrp="1" noChangeArrowheads="1"/>
          </p:cNvSpPr>
          <p:nvPr>
            <p:ph type="body" idx="1"/>
          </p:nvPr>
        </p:nvSpPr>
        <p:spPr>
          <a:xfrm>
            <a:off x="152400" y="1600199"/>
            <a:ext cx="9059574" cy="4678363"/>
          </a:xfrm>
          <a:noFill/>
          <a:ln/>
        </p:spPr>
        <p:txBody>
          <a:bodyPr>
            <a:noAutofit/>
          </a:bodyPr>
          <a:lstStyle/>
          <a:p>
            <a:pPr marL="0" indent="0">
              <a:lnSpc>
                <a:spcPct val="90000"/>
              </a:lnSpc>
              <a:buClr>
                <a:srgbClr val="D5622A"/>
              </a:buClr>
              <a:buNone/>
            </a:pPr>
            <a:r>
              <a:rPr lang="en-US" sz="2400" b="1">
                <a:solidFill>
                  <a:schemeClr val="bg1"/>
                </a:solidFill>
              </a:rPr>
              <a:t>LO1</a:t>
            </a:r>
            <a:r>
              <a:rPr lang="en-US" sz="2600"/>
              <a:t>    </a:t>
            </a:r>
            <a:r>
              <a:rPr lang="en-US"/>
              <a:t>   </a:t>
            </a:r>
            <a:r>
              <a:rPr lang="en-US" sz="4000"/>
              <a:t>Outline a state court system.</a:t>
            </a:r>
          </a:p>
          <a:p>
            <a:pPr marL="0" indent="0">
              <a:spcBef>
                <a:spcPts val="4000"/>
              </a:spcBef>
              <a:spcAft>
                <a:spcPts val="600"/>
              </a:spcAft>
              <a:buNone/>
            </a:pPr>
            <a:r>
              <a:rPr lang="en-US" sz="2400" b="1">
                <a:solidFill>
                  <a:schemeClr val="bg1"/>
                </a:solidFill>
              </a:rPr>
              <a:t>LO2</a:t>
            </a:r>
            <a:r>
              <a:rPr lang="en-US" sz="2600" b="1">
                <a:solidFill>
                  <a:schemeClr val="bg1"/>
                </a:solidFill>
              </a:rPr>
              <a:t>         </a:t>
            </a:r>
            <a:r>
              <a:rPr lang="en-US" sz="4000"/>
              <a:t>Define federal court jurisdiction.</a:t>
            </a:r>
          </a:p>
          <a:p>
            <a:pPr marL="0" indent="0">
              <a:lnSpc>
                <a:spcPct val="90000"/>
              </a:lnSpc>
              <a:spcBef>
                <a:spcPts val="3800"/>
              </a:spcBef>
              <a:buNone/>
            </a:pPr>
            <a:r>
              <a:rPr lang="en-US" sz="2400" b="1">
                <a:solidFill>
                  <a:schemeClr val="bg1"/>
                </a:solidFill>
              </a:rPr>
              <a:t>LO3          </a:t>
            </a:r>
            <a:r>
              <a:rPr lang="en-US" sz="4000"/>
              <a:t>Discuss trial procedure.</a:t>
            </a:r>
          </a:p>
        </p:txBody>
      </p:sp>
      <p:sp>
        <p:nvSpPr>
          <p:cNvPr id="10" name="Slide Number Placeholder 9"/>
          <p:cNvSpPr>
            <a:spLocks noGrp="1"/>
          </p:cNvSpPr>
          <p:nvPr>
            <p:ph type="sldNum" sz="quarter" idx="12"/>
          </p:nvPr>
        </p:nvSpPr>
        <p:spPr/>
        <p:txBody>
          <a:bodyPr/>
          <a:lstStyle/>
          <a:p>
            <a:fld id="{0A8C097E-128F-4FE5-8D65-B30E2BEAC51B}" type="slidenum">
              <a:rPr lang="en-US" smtClean="0"/>
              <a:pPr/>
              <a:t>2</a:t>
            </a:fld>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pPr>
              <a:buSzPct val="100000"/>
            </a:pPr>
            <a:r>
              <a:rPr lang="en-US" sz="4400"/>
              <a:t>The Pleadings.</a:t>
            </a:r>
          </a:p>
          <a:p>
            <a:pPr lvl="1"/>
            <a:r>
              <a:rPr lang="en-US"/>
              <a:t>Complaint.</a:t>
            </a:r>
          </a:p>
          <a:p>
            <a:pPr lvl="1"/>
            <a:r>
              <a:rPr lang="en-US"/>
              <a:t>Summons.</a:t>
            </a:r>
          </a:p>
          <a:p>
            <a:pPr lvl="1"/>
            <a:r>
              <a:rPr lang="en-US"/>
              <a:t>Motion to Dismiss.</a:t>
            </a:r>
          </a:p>
          <a:p>
            <a:pPr lvl="1"/>
            <a:r>
              <a:rPr lang="en-US"/>
              <a:t>Answer.</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20</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(2)</a:t>
            </a:r>
            <a:endParaRPr lang="en-US" dirty="0"/>
          </a:p>
        </p:txBody>
      </p:sp>
    </p:spTree>
    <p:extLst>
      <p:ext uri="{BB962C8B-B14F-4D97-AF65-F5344CB8AC3E}">
        <p14:creationId xmlns:p14="http://schemas.microsoft.com/office/powerpoint/2010/main" val="11225264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r>
              <a:rPr lang="en-US" sz="4400"/>
              <a:t>Pretrial Motions.</a:t>
            </a:r>
          </a:p>
          <a:p>
            <a:pPr lvl="1">
              <a:spcBef>
                <a:spcPts val="0"/>
              </a:spcBef>
            </a:pPr>
            <a:r>
              <a:rPr lang="en-US"/>
              <a:t>Motion for judgment on the pleadings.</a:t>
            </a:r>
          </a:p>
          <a:p>
            <a:pPr lvl="1">
              <a:spcBef>
                <a:spcPts val="0"/>
              </a:spcBef>
            </a:pPr>
            <a:r>
              <a:rPr lang="en-US"/>
              <a:t>Motion for summary judgment.</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21</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(3)</a:t>
            </a:r>
            <a:endParaRPr lang="en-US" dirty="0"/>
          </a:p>
        </p:txBody>
      </p:sp>
    </p:spTree>
    <p:extLst>
      <p:ext uri="{BB962C8B-B14F-4D97-AF65-F5344CB8AC3E}">
        <p14:creationId xmlns:p14="http://schemas.microsoft.com/office/powerpoint/2010/main" val="28199039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lstStyle/>
          <a:p>
            <a:r>
              <a:rPr lang="en-US" sz="4400"/>
              <a:t>Discovery.</a:t>
            </a:r>
          </a:p>
          <a:p>
            <a:pPr lvl="1">
              <a:spcBef>
                <a:spcPts val="0"/>
              </a:spcBef>
            </a:pPr>
            <a:r>
              <a:rPr lang="en-US"/>
              <a:t>Depositions and Interrogatories.</a:t>
            </a:r>
          </a:p>
          <a:p>
            <a:pPr lvl="1">
              <a:spcBef>
                <a:spcPts val="0"/>
              </a:spcBef>
            </a:pPr>
            <a:r>
              <a:rPr lang="en-US"/>
              <a:t>Other information. </a:t>
            </a:r>
          </a:p>
          <a:p>
            <a:pPr lvl="1">
              <a:spcBef>
                <a:spcPts val="0"/>
              </a:spcBef>
            </a:pPr>
            <a:r>
              <a:rPr lang="en-US"/>
              <a:t>E-Evidence for Discovery.</a:t>
            </a:r>
          </a:p>
        </p:txBody>
      </p:sp>
      <p:sp>
        <p:nvSpPr>
          <p:cNvPr id="6" name="Slide Number Placeholder 5"/>
          <p:cNvSpPr>
            <a:spLocks noGrp="1"/>
          </p:cNvSpPr>
          <p:nvPr>
            <p:ph type="sldNum" sz="quarter" idx="12"/>
          </p:nvPr>
        </p:nvSpPr>
        <p:spPr/>
        <p:txBody>
          <a:bodyPr/>
          <a:lstStyle/>
          <a:p>
            <a:fld id="{0A8C097E-128F-4FE5-8D65-B30E2BEAC51B}" type="slidenum">
              <a:rPr lang="en-US" smtClean="0"/>
              <a:pPr/>
              <a:t>22</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(4)</a:t>
            </a:r>
            <a:endParaRPr lang="en-US" dirty="0"/>
          </a:p>
        </p:txBody>
      </p:sp>
    </p:spTree>
    <p:extLst>
      <p:ext uri="{BB962C8B-B14F-4D97-AF65-F5344CB8AC3E}">
        <p14:creationId xmlns:p14="http://schemas.microsoft.com/office/powerpoint/2010/main" val="7431993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(5)</a:t>
            </a:r>
            <a:endParaRPr lang="en-US" dirty="0"/>
          </a:p>
        </p:txBody>
      </p:sp>
      <p:sp>
        <p:nvSpPr>
          <p:cNvPr id="7" name="AutoShape 4">
            <a:extLst>
              <a:ext uri="{FF2B5EF4-FFF2-40B4-BE49-F238E27FC236}">
                <a16:creationId xmlns:a16="http://schemas.microsoft.com/office/drawing/2014/main" id="{AC88CFB1-FC43-4369-AB4F-F4CF9EE328DA}"/>
              </a:ext>
            </a:extLst>
          </p:cNvPr>
          <p:cNvSpPr>
            <a:spLocks noChangeArrowheads="1"/>
          </p:cNvSpPr>
          <p:nvPr/>
        </p:nvSpPr>
        <p:spPr bwMode="auto">
          <a:xfrm>
            <a:off x="54428" y="17526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LO3</a:t>
            </a:r>
            <a:endParaRPr lang="en-US" sz="2400" b="1" dirty="0">
              <a:solidFill>
                <a:schemeClr val="bg1"/>
              </a:solidFill>
            </a:endParaRPr>
          </a:p>
        </p:txBody>
      </p:sp>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a:xfrm>
            <a:off x="914400" y="1676400"/>
            <a:ext cx="8229600" cy="4525963"/>
          </a:xfrm>
        </p:spPr>
        <p:txBody>
          <a:bodyPr>
            <a:normAutofit lnSpcReduction="10000"/>
          </a:bodyPr>
          <a:lstStyle/>
          <a:p>
            <a:r>
              <a:rPr lang="en-US" sz="4400"/>
              <a:t>The Trial—Procedures.</a:t>
            </a:r>
          </a:p>
          <a:p>
            <a:pPr lvl="1">
              <a:spcBef>
                <a:spcPts val="0"/>
              </a:spcBef>
            </a:pPr>
            <a:r>
              <a:rPr lang="en-US"/>
              <a:t>Opening Arguments.</a:t>
            </a:r>
          </a:p>
          <a:p>
            <a:pPr lvl="1">
              <a:spcBef>
                <a:spcPts val="0"/>
              </a:spcBef>
            </a:pPr>
            <a:r>
              <a:rPr lang="en-US"/>
              <a:t>Plaintiff’s Case in Chief.</a:t>
            </a:r>
          </a:p>
          <a:p>
            <a:pPr lvl="2"/>
            <a:r>
              <a:rPr lang="en-US"/>
              <a:t>Direct Examination.</a:t>
            </a:r>
          </a:p>
          <a:p>
            <a:pPr lvl="2"/>
            <a:r>
              <a:rPr lang="en-US"/>
              <a:t>Cross Examination (by defense).</a:t>
            </a:r>
          </a:p>
          <a:p>
            <a:pPr lvl="2"/>
            <a:r>
              <a:rPr lang="en-US"/>
              <a:t>Rebuttal (by plaintiff).</a:t>
            </a:r>
          </a:p>
          <a:p>
            <a:pPr lvl="2"/>
            <a:r>
              <a:rPr lang="en-US"/>
              <a:t>Rejoinder (by defense).</a:t>
            </a:r>
          </a:p>
          <a:p>
            <a:pPr lvl="1">
              <a:spcBef>
                <a:spcPts val="0"/>
              </a:spcBef>
            </a:pPr>
            <a:r>
              <a:rPr lang="en-US">
                <a:solidFill>
                  <a:prstClr val="black"/>
                </a:solidFill>
              </a:rPr>
              <a:t>Closing Arguments.</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23</a:t>
            </a:fld>
            <a:endParaRPr lang="en-US" dirty="0"/>
          </a:p>
        </p:txBody>
      </p:sp>
    </p:spTree>
    <p:extLst>
      <p:ext uri="{BB962C8B-B14F-4D97-AF65-F5344CB8AC3E}">
        <p14:creationId xmlns:p14="http://schemas.microsoft.com/office/powerpoint/2010/main" val="24967136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normAutofit/>
          </a:bodyPr>
          <a:lstStyle/>
          <a:p>
            <a:r>
              <a:rPr lang="en-US" sz="4400"/>
              <a:t>Motions at the Trial.</a:t>
            </a:r>
          </a:p>
          <a:p>
            <a:pPr lvl="1"/>
            <a:r>
              <a:rPr lang="en-US"/>
              <a:t>Motion to Dismiss the Case.</a:t>
            </a:r>
          </a:p>
          <a:p>
            <a:pPr lvl="1"/>
            <a:r>
              <a:rPr lang="en-US"/>
              <a:t>Motion for Summary Judgment.</a:t>
            </a:r>
          </a:p>
          <a:p>
            <a:pPr lvl="1"/>
            <a:r>
              <a:rPr lang="en-US"/>
              <a:t>Motion for a Directed Verdict.</a:t>
            </a:r>
          </a:p>
          <a:p>
            <a:pPr lvl="1"/>
            <a:r>
              <a:rPr lang="en-US"/>
              <a:t>Motion for Judgment as a Matter of Law.</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24</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(6)</a:t>
            </a:r>
            <a:endParaRPr lang="en-US" dirty="0"/>
          </a:p>
        </p:txBody>
      </p:sp>
    </p:spTree>
    <p:extLst>
      <p:ext uri="{BB962C8B-B14F-4D97-AF65-F5344CB8AC3E}">
        <p14:creationId xmlns:p14="http://schemas.microsoft.com/office/powerpoint/2010/main" val="17959631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normAutofit/>
          </a:bodyPr>
          <a:lstStyle/>
          <a:p>
            <a:r>
              <a:rPr lang="en-US" sz="4400"/>
              <a:t>Posttrial Motions.</a:t>
            </a:r>
          </a:p>
          <a:p>
            <a:pPr lvl="1"/>
            <a:r>
              <a:rPr lang="en-US"/>
              <a:t>Motion for a New Trial.</a:t>
            </a:r>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25</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(7)</a:t>
            </a:r>
            <a:endParaRPr lang="en-US" dirty="0"/>
          </a:p>
        </p:txBody>
      </p:sp>
    </p:spTree>
    <p:extLst>
      <p:ext uri="{BB962C8B-B14F-4D97-AF65-F5344CB8AC3E}">
        <p14:creationId xmlns:p14="http://schemas.microsoft.com/office/powerpoint/2010/main" val="8260160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normAutofit fontScale="92500" lnSpcReduction="10000"/>
          </a:bodyPr>
          <a:lstStyle/>
          <a:p>
            <a:r>
              <a:rPr lang="en-US" sz="4400"/>
              <a:t>The Appeal</a:t>
            </a:r>
          </a:p>
          <a:p>
            <a:pPr lvl="1"/>
            <a:r>
              <a:rPr lang="en-US"/>
              <a:t>Appellant: the party who takes an appeal from one court to another.</a:t>
            </a:r>
          </a:p>
          <a:p>
            <a:pPr lvl="1"/>
            <a:r>
              <a:rPr lang="en-US"/>
              <a:t>Appellee: the party against whom an appeal is taken.</a:t>
            </a:r>
          </a:p>
          <a:p>
            <a:pPr lvl="1"/>
            <a:r>
              <a:rPr lang="en-US"/>
              <a:t>Attorneys for both sides file briefs: facts summary, law summary, and argument.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26</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(8)</a:t>
            </a:r>
            <a:endParaRPr lang="en-US" dirty="0"/>
          </a:p>
        </p:txBody>
      </p:sp>
    </p:spTree>
    <p:extLst>
      <p:ext uri="{BB962C8B-B14F-4D97-AF65-F5344CB8AC3E}">
        <p14:creationId xmlns:p14="http://schemas.microsoft.com/office/powerpoint/2010/main" val="284720402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628C6-1C6A-427F-AE9D-BCAF621480F6}"/>
              </a:ext>
            </a:extLst>
          </p:cNvPr>
          <p:cNvSpPr>
            <a:spLocks noGrp="1"/>
          </p:cNvSpPr>
          <p:nvPr>
            <p:ph idx="1"/>
          </p:nvPr>
        </p:nvSpPr>
        <p:spPr/>
        <p:txBody>
          <a:bodyPr>
            <a:normAutofit/>
          </a:bodyPr>
          <a:lstStyle/>
          <a:p>
            <a:r>
              <a:rPr lang="en-US" sz="4400"/>
              <a:t>The Appeal</a:t>
            </a:r>
          </a:p>
          <a:p>
            <a:pPr lvl="1"/>
            <a:r>
              <a:rPr lang="en-US"/>
              <a:t>Types of Rulings.</a:t>
            </a:r>
          </a:p>
          <a:p>
            <a:pPr lvl="2"/>
            <a:r>
              <a:rPr lang="en-US"/>
              <a:t>Reversed.</a:t>
            </a:r>
          </a:p>
          <a:p>
            <a:pPr lvl="2"/>
            <a:r>
              <a:rPr lang="en-US"/>
              <a:t>Remanded.</a:t>
            </a:r>
          </a:p>
          <a:p>
            <a:pPr lvl="2"/>
            <a:r>
              <a:rPr lang="en-US"/>
              <a:t>Affirmed. </a:t>
            </a:r>
          </a:p>
          <a:p>
            <a:pPr lvl="1"/>
            <a:r>
              <a:rPr lang="en-US"/>
              <a:t>Final Review.</a:t>
            </a:r>
          </a:p>
        </p:txBody>
      </p:sp>
      <p:sp>
        <p:nvSpPr>
          <p:cNvPr id="6" name="Slide Number Placeholder 5"/>
          <p:cNvSpPr>
            <a:spLocks noGrp="1"/>
          </p:cNvSpPr>
          <p:nvPr>
            <p:ph type="sldNum" sz="quarter" idx="12"/>
          </p:nvPr>
        </p:nvSpPr>
        <p:spPr/>
        <p:txBody>
          <a:bodyPr/>
          <a:lstStyle/>
          <a:p>
            <a:fld id="{0A8C097E-128F-4FE5-8D65-B30E2BEAC51B}" type="slidenum">
              <a:rPr lang="en-US" smtClean="0"/>
              <a:pPr/>
              <a:t>27</a:t>
            </a:fld>
            <a:endParaRPr lang="en-US" dirty="0"/>
          </a:p>
        </p:txBody>
      </p:sp>
      <p:sp>
        <p:nvSpPr>
          <p:cNvPr id="3" name="Text Placeholder 2">
            <a:extLst>
              <a:ext uri="{FF2B5EF4-FFF2-40B4-BE49-F238E27FC236}">
                <a16:creationId xmlns:a16="http://schemas.microsoft.com/office/drawing/2014/main" id="{AACDE0B2-52E2-4F4A-B126-AFFF4141FFFA}"/>
              </a:ext>
            </a:extLst>
          </p:cNvPr>
          <p:cNvSpPr>
            <a:spLocks noGrp="1"/>
          </p:cNvSpPr>
          <p:nvPr>
            <p:ph type="body" sz="quarter" idx="13"/>
          </p:nvPr>
        </p:nvSpPr>
        <p:spPr/>
        <p:txBody>
          <a:bodyPr/>
          <a:lstStyle/>
          <a:p>
            <a:endParaRPr lang="en-US"/>
          </a:p>
        </p:txBody>
      </p:sp>
      <p:sp>
        <p:nvSpPr>
          <p:cNvPr id="88066" name="Title"/>
          <p:cNvSpPr>
            <a:spLocks noGrp="1" noChangeArrowheads="1"/>
          </p:cNvSpPr>
          <p:nvPr>
            <p:ph type="title" idx="4294967295"/>
          </p:nvPr>
        </p:nvSpPr>
        <p:spPr>
          <a:xfrm>
            <a:off x="0" y="0"/>
            <a:ext cx="9144000" cy="1524000"/>
          </a:xfrm>
        </p:spPr>
        <p:txBody>
          <a:bodyPr>
            <a:normAutofit/>
          </a:bodyPr>
          <a:lstStyle/>
          <a:p>
            <a:r>
              <a:rPr lang="en-US"/>
              <a:t>The State Court Case Process</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(9)</a:t>
            </a:r>
            <a:endParaRPr lang="en-US" dirty="0"/>
          </a:p>
        </p:txBody>
      </p:sp>
    </p:spTree>
    <p:extLst>
      <p:ext uri="{BB962C8B-B14F-4D97-AF65-F5344CB8AC3E}">
        <p14:creationId xmlns:p14="http://schemas.microsoft.com/office/powerpoint/2010/main" val="6750017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400">
                <a:solidFill>
                  <a:srgbClr val="8A7045"/>
                </a:solidFill>
              </a:rPr>
              <a:t>LO4 </a:t>
            </a:r>
            <a:r>
              <a:rPr lang="en-US"/>
              <a:t>Stages in a Lawsuit</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LO4</a:t>
            </a:r>
          </a:p>
        </p:txBody>
      </p:sp>
      <p:pic>
        <p:nvPicPr>
          <p:cNvPr id="6" name="Content Placeholder 5" descr="This diagram illustrates the events of a typical lawsuit. There are four boxes in the left column and five boxes in the right column. They flow as follows: 1) Injury occurs to plaintiff. 2) Injured party goes to an attorney. 3) Plaintiff’s attorney files a complaint. 4) Defendant’s attorney files a motion to dismiss or an answer. An arrow then points to the top of the next column where the boxes continue. 5) Pretrial motions may be made and decided. 6) Discovery and other pretrial work take place. 7) Trial occurs and judgment is made. 8) Posttrial motions may be filed. 9) Appeal may be made." title="Exhibit 3.4 Stages in a Typical Lawsuit">
            <a:extLst>
              <a:ext uri="{FF2B5EF4-FFF2-40B4-BE49-F238E27FC236}">
                <a16:creationId xmlns:a16="http://schemas.microsoft.com/office/drawing/2014/main" id="{A4841242-1297-4970-AE5D-8A99D9D14C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1182" y="1600200"/>
            <a:ext cx="6305018" cy="4681902"/>
          </a:xfrm>
        </p:spPr>
      </p:pic>
      <p:sp>
        <p:nvSpPr>
          <p:cNvPr id="7" name="Slide Number Placeholder 6"/>
          <p:cNvSpPr>
            <a:spLocks noGrp="1"/>
          </p:cNvSpPr>
          <p:nvPr>
            <p:ph type="sldNum" sz="quarter" idx="12"/>
          </p:nvPr>
        </p:nvSpPr>
        <p:spPr/>
        <p:txBody>
          <a:bodyPr/>
          <a:lstStyle/>
          <a:p>
            <a:fld id="{0A8C097E-128F-4FE5-8D65-B30E2BEAC51B}" type="slidenum">
              <a:rPr lang="en-US" smtClean="0"/>
              <a:pPr/>
              <a:t>28</a:t>
            </a:fld>
            <a:endParaRPr lang="en-US" dirty="0"/>
          </a:p>
        </p:txBody>
      </p:sp>
    </p:spTree>
    <p:extLst>
      <p:ext uri="{BB962C8B-B14F-4D97-AF65-F5344CB8AC3E}">
        <p14:creationId xmlns:p14="http://schemas.microsoft.com/office/powerpoint/2010/main" val="28680925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400">
                <a:solidFill>
                  <a:srgbClr val="8A7045"/>
                </a:solidFill>
              </a:rPr>
              <a:t>LO5 </a:t>
            </a:r>
            <a:r>
              <a:rPr lang="en-US"/>
              <a:t>Alternative </a:t>
            </a:r>
            <a:br>
              <a:rPr lang="en-US"/>
            </a:br>
            <a:r>
              <a:rPr lang="en-US"/>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(1)</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lstStyle/>
          <a:p>
            <a:r>
              <a:rPr lang="en-US"/>
              <a:t>Methods range from individual parties sitting down together, to multinational companies agreeing to binding arbitration.</a:t>
            </a:r>
          </a:p>
        </p:txBody>
      </p:sp>
      <p:sp>
        <p:nvSpPr>
          <p:cNvPr id="7" name="Slide Number Placeholder 6"/>
          <p:cNvSpPr>
            <a:spLocks noGrp="1"/>
          </p:cNvSpPr>
          <p:nvPr>
            <p:ph type="sldNum" sz="quarter" idx="12"/>
          </p:nvPr>
        </p:nvSpPr>
        <p:spPr/>
        <p:txBody>
          <a:bodyPr/>
          <a:lstStyle/>
          <a:p>
            <a:fld id="{0A8C097E-128F-4FE5-8D65-B30E2BEAC51B}" type="slidenum">
              <a:rPr lang="en-US" smtClean="0"/>
              <a:pPr/>
              <a:t>29</a:t>
            </a:fld>
            <a:endParaRPr lang="en-US" dirty="0"/>
          </a:p>
        </p:txBody>
      </p:sp>
    </p:spTree>
    <p:extLst>
      <p:ext uri="{BB962C8B-B14F-4D97-AF65-F5344CB8AC3E}">
        <p14:creationId xmlns:p14="http://schemas.microsoft.com/office/powerpoint/2010/main" val="40465993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p:spPr>
        <p:txBody>
          <a:bodyPr>
            <a:normAutofit/>
          </a:bodyPr>
          <a:lstStyle/>
          <a:p>
            <a:r>
              <a:rPr lang="en-US"/>
              <a:t>Learning Outcomes</a:t>
            </a:r>
            <a:r>
              <a:rPr lang="en-US" sz="4000"/>
              <a:t> </a:t>
            </a:r>
            <a:r>
              <a:rPr lang="en-US" sz="4000" b="1">
                <a:latin typeface="Calibri" panose="020F0502020204030204" pitchFamily="34" charset="0"/>
                <a:cs typeface="Calibri" panose="020F0502020204030204" pitchFamily="34" charset="0"/>
              </a:rPr>
              <a:t>(2)</a:t>
            </a:r>
            <a:endParaRPr lang="en-US" sz="4000" dirty="0"/>
          </a:p>
        </p:txBody>
      </p:sp>
      <p:sp>
        <p:nvSpPr>
          <p:cNvPr id="71688" name="AutoShape 8" descr="Shape to emphasize LO1." title="Design arrow"/>
          <p:cNvSpPr>
            <a:spLocks noChangeArrowheads="1"/>
          </p:cNvSpPr>
          <p:nvPr/>
        </p:nvSpPr>
        <p:spPr bwMode="auto">
          <a:xfrm>
            <a:off x="76200" y="180221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220029" y="1925172"/>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9" name="AutoShape 9" descr="Shape to emphasize LO2." title="Design arrow"/>
          <p:cNvSpPr>
            <a:spLocks noChangeArrowheads="1"/>
          </p:cNvSpPr>
          <p:nvPr/>
        </p:nvSpPr>
        <p:spPr bwMode="auto">
          <a:xfrm>
            <a:off x="76200" y="2928673"/>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94966" y="3060163"/>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3" name="Rectangle 3"/>
          <p:cNvSpPr>
            <a:spLocks noGrp="1" noChangeArrowheads="1"/>
          </p:cNvSpPr>
          <p:nvPr>
            <p:ph type="body" idx="1"/>
          </p:nvPr>
        </p:nvSpPr>
        <p:spPr>
          <a:xfrm>
            <a:off x="152400" y="1600199"/>
            <a:ext cx="9059574" cy="4678363"/>
          </a:xfrm>
          <a:noFill/>
          <a:ln/>
        </p:spPr>
        <p:txBody>
          <a:bodyPr>
            <a:noAutofit/>
          </a:bodyPr>
          <a:lstStyle/>
          <a:p>
            <a:pPr marL="0" indent="0">
              <a:lnSpc>
                <a:spcPct val="90000"/>
              </a:lnSpc>
              <a:buClr>
                <a:srgbClr val="D5622A"/>
              </a:buClr>
              <a:buNone/>
            </a:pPr>
            <a:r>
              <a:rPr lang="en-US" sz="2400" b="1">
                <a:solidFill>
                  <a:schemeClr val="bg1"/>
                </a:solidFill>
              </a:rPr>
              <a:t>LO4</a:t>
            </a:r>
            <a:r>
              <a:rPr lang="en-US"/>
              <a:t>     </a:t>
            </a:r>
            <a:r>
              <a:rPr lang="en-US" sz="4000"/>
              <a:t>Summarize the steps in a lawsuit.</a:t>
            </a:r>
          </a:p>
          <a:p>
            <a:pPr marL="1200150" lvl="0" indent="-1200150">
              <a:spcBef>
                <a:spcPts val="3400"/>
              </a:spcBef>
              <a:buNone/>
            </a:pPr>
            <a:r>
              <a:rPr lang="en-US" sz="2400" b="1">
                <a:solidFill>
                  <a:prstClr val="white"/>
                </a:solidFill>
              </a:rPr>
              <a:t>LO5</a:t>
            </a:r>
            <a:r>
              <a:rPr lang="en-US">
                <a:solidFill>
                  <a:prstClr val="black"/>
                </a:solidFill>
              </a:rPr>
              <a:t>     </a:t>
            </a:r>
            <a:r>
              <a:rPr lang="en-US" sz="4000">
                <a:solidFill>
                  <a:prstClr val="black"/>
                </a:solidFill>
              </a:rPr>
              <a:t>Identify alternative methods for resolving disputes.</a:t>
            </a:r>
            <a:endParaRPr lang="en-US">
              <a:solidFill>
                <a:prstClr val="black"/>
              </a:solidFill>
            </a:endParaRPr>
          </a:p>
          <a:p>
            <a:pPr marL="0" indent="0">
              <a:spcBef>
                <a:spcPts val="3400"/>
              </a:spcBef>
              <a:buNone/>
            </a:pPr>
            <a:endParaRPr lang="en-US" dirty="0"/>
          </a:p>
        </p:txBody>
      </p:sp>
      <p:sp>
        <p:nvSpPr>
          <p:cNvPr id="10" name="Slide Number Placeholder 9"/>
          <p:cNvSpPr>
            <a:spLocks noGrp="1"/>
          </p:cNvSpPr>
          <p:nvPr>
            <p:ph type="sldNum" sz="quarter" idx="12"/>
          </p:nvPr>
        </p:nvSpPr>
        <p:spPr/>
        <p:txBody>
          <a:bodyPr/>
          <a:lstStyle/>
          <a:p>
            <a:fld id="{0A8C097E-128F-4FE5-8D65-B30E2BEAC51B}" type="slidenum">
              <a:rPr lang="en-US" smtClean="0"/>
              <a:pPr/>
              <a:t>3</a:t>
            </a:fld>
            <a:endParaRPr lang="en-US" dirty="0"/>
          </a:p>
        </p:txBody>
      </p:sp>
    </p:spTree>
    <p:extLst>
      <p:ext uri="{BB962C8B-B14F-4D97-AF65-F5344CB8AC3E}">
        <p14:creationId xmlns:p14="http://schemas.microsoft.com/office/powerpoint/2010/main" val="26179028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500">
                <a:solidFill>
                  <a:srgbClr val="8A7045"/>
                </a:solidFill>
              </a:rPr>
              <a:t>LO5 </a:t>
            </a:r>
            <a:r>
              <a:rPr lang="en-US"/>
              <a:t>Alternative </a:t>
            </a:r>
            <a:br>
              <a:rPr lang="en-US"/>
            </a:br>
            <a:r>
              <a:rPr lang="en-US"/>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(2)</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lstStyle/>
          <a:p>
            <a:r>
              <a:rPr lang="en-US" sz="4400"/>
              <a:t>Negotiation.</a:t>
            </a:r>
          </a:p>
          <a:p>
            <a:pPr lvl="1"/>
            <a:r>
              <a:rPr lang="en-US"/>
              <a:t>Simplest form of ADR.</a:t>
            </a:r>
          </a:p>
          <a:p>
            <a:pPr lvl="1"/>
            <a:r>
              <a:rPr lang="en-US"/>
              <a:t>Voluntary, and usually attempted before trial.</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30</a:t>
            </a:fld>
            <a:endParaRPr lang="en-US" dirty="0"/>
          </a:p>
        </p:txBody>
      </p:sp>
    </p:spTree>
    <p:extLst>
      <p:ext uri="{BB962C8B-B14F-4D97-AF65-F5344CB8AC3E}">
        <p14:creationId xmlns:p14="http://schemas.microsoft.com/office/powerpoint/2010/main" val="43111039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solidFill>
                  <a:prstClr val="white"/>
                </a:solidFill>
              </a:rPr>
              <a:t> </a:t>
            </a:r>
            <a:r>
              <a:rPr lang="en-US" sz="500">
                <a:solidFill>
                  <a:srgbClr val="8A7045"/>
                </a:solidFill>
              </a:rPr>
              <a:t>LO5 </a:t>
            </a:r>
            <a:r>
              <a:rPr lang="en-US">
                <a:solidFill>
                  <a:prstClr val="white"/>
                </a:solidFill>
              </a:rPr>
              <a:t>Alternative </a:t>
            </a:r>
            <a:br>
              <a:rPr lang="en-US">
                <a:solidFill>
                  <a:prstClr val="white"/>
                </a:solidFill>
              </a:rPr>
            </a:br>
            <a:r>
              <a:rPr lang="en-US">
                <a:solidFill>
                  <a:prstClr val="white"/>
                </a:solidFill>
              </a:rPr>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(3)</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lstStyle/>
          <a:p>
            <a:r>
              <a:rPr lang="en-US" sz="4400"/>
              <a:t>Mediation.</a:t>
            </a:r>
          </a:p>
          <a:p>
            <a:pPr lvl="1"/>
            <a:r>
              <a:rPr lang="en-US"/>
              <a:t>Neutral third party works with both sides to facilitate a resolution.</a:t>
            </a:r>
          </a:p>
          <a:p>
            <a:pPr lvl="1"/>
            <a:r>
              <a:rPr lang="en-US"/>
              <a:t>Main advantage, it is not adversarial as litigation.</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31</a:t>
            </a:fld>
            <a:endParaRPr lang="en-US" dirty="0"/>
          </a:p>
        </p:txBody>
      </p:sp>
    </p:spTree>
    <p:extLst>
      <p:ext uri="{BB962C8B-B14F-4D97-AF65-F5344CB8AC3E}">
        <p14:creationId xmlns:p14="http://schemas.microsoft.com/office/powerpoint/2010/main" val="25295466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solidFill>
                  <a:prstClr val="white"/>
                </a:solidFill>
              </a:rPr>
              <a:t> </a:t>
            </a:r>
            <a:r>
              <a:rPr lang="en-US" sz="500">
                <a:solidFill>
                  <a:srgbClr val="8A7045"/>
                </a:solidFill>
              </a:rPr>
              <a:t>LO5 </a:t>
            </a:r>
            <a:r>
              <a:rPr lang="en-US">
                <a:solidFill>
                  <a:prstClr val="white"/>
                </a:solidFill>
              </a:rPr>
              <a:t>Alternative </a:t>
            </a:r>
            <a:br>
              <a:rPr lang="en-US">
                <a:solidFill>
                  <a:prstClr val="white"/>
                </a:solidFill>
              </a:rPr>
            </a:br>
            <a:r>
              <a:rPr lang="en-US">
                <a:solidFill>
                  <a:prstClr val="white"/>
                </a:solidFill>
              </a:rPr>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(4)</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normAutofit lnSpcReduction="10000"/>
          </a:bodyPr>
          <a:lstStyle/>
          <a:p>
            <a:r>
              <a:rPr lang="en-US" sz="4400"/>
              <a:t>Arbitration.</a:t>
            </a:r>
          </a:p>
          <a:p>
            <a:pPr lvl="1"/>
            <a:r>
              <a:rPr lang="en-US"/>
              <a:t>Neutral third party (or panel) hears a dispute and issues a decision which is usually not binding on the parties.</a:t>
            </a:r>
          </a:p>
          <a:p>
            <a:pPr lvl="1"/>
            <a:r>
              <a:rPr lang="en-US"/>
              <a:t>Parties can go forward with lawsuit if they wish.</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32</a:t>
            </a:fld>
            <a:endParaRPr lang="en-US" dirty="0"/>
          </a:p>
        </p:txBody>
      </p:sp>
    </p:spTree>
    <p:extLst>
      <p:ext uri="{BB962C8B-B14F-4D97-AF65-F5344CB8AC3E}">
        <p14:creationId xmlns:p14="http://schemas.microsoft.com/office/powerpoint/2010/main" val="392520348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500">
                <a:solidFill>
                  <a:srgbClr val="8A7045"/>
                </a:solidFill>
              </a:rPr>
              <a:t>LO5 </a:t>
            </a:r>
            <a:r>
              <a:rPr lang="en-US"/>
              <a:t>Alternative </a:t>
            </a:r>
            <a:br>
              <a:rPr lang="en-US"/>
            </a:br>
            <a:r>
              <a:rPr lang="en-US"/>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(5)</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normAutofit/>
          </a:bodyPr>
          <a:lstStyle/>
          <a:p>
            <a:r>
              <a:rPr lang="en-US" sz="4400"/>
              <a:t>Arbitration.</a:t>
            </a:r>
            <a:endParaRPr lang="en-US"/>
          </a:p>
          <a:p>
            <a:pPr lvl="1"/>
            <a:r>
              <a:rPr lang="en-US"/>
              <a:t>Arbitrator’s decision is an </a:t>
            </a:r>
            <a:r>
              <a:rPr lang="en-US" u="sng"/>
              <a:t>award</a:t>
            </a:r>
            <a:r>
              <a:rPr lang="en-US"/>
              <a:t>.</a:t>
            </a:r>
          </a:p>
          <a:p>
            <a:pPr lvl="1"/>
            <a:r>
              <a:rPr lang="en-US"/>
              <a:t>An award can be set aside by a court if:</a:t>
            </a:r>
          </a:p>
          <a:p>
            <a:pPr lvl="2"/>
            <a:r>
              <a:rPr lang="en-US"/>
              <a:t>Bad Faith.</a:t>
            </a:r>
          </a:p>
          <a:p>
            <a:pPr lvl="2"/>
            <a:r>
              <a:rPr lang="en-US"/>
              <a:t>Violates public policy.</a:t>
            </a:r>
          </a:p>
          <a:p>
            <a:pPr lvl="2"/>
            <a:r>
              <a:rPr lang="en-US"/>
              <a:t>Arbitrator exceeded her powers.</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33</a:t>
            </a:fld>
            <a:endParaRPr lang="en-US" dirty="0"/>
          </a:p>
        </p:txBody>
      </p:sp>
    </p:spTree>
    <p:extLst>
      <p:ext uri="{BB962C8B-B14F-4D97-AF65-F5344CB8AC3E}">
        <p14:creationId xmlns:p14="http://schemas.microsoft.com/office/powerpoint/2010/main" val="3441690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500">
                <a:solidFill>
                  <a:srgbClr val="8A7045"/>
                </a:solidFill>
              </a:rPr>
              <a:t>LO5 </a:t>
            </a:r>
            <a:r>
              <a:rPr lang="en-US"/>
              <a:t>Alternative </a:t>
            </a:r>
            <a:br>
              <a:rPr lang="en-US"/>
            </a:br>
            <a:r>
              <a:rPr lang="en-US"/>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(6)</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pic>
        <p:nvPicPr>
          <p:cNvPr id="6" name="Content Placeholder 5" descr="This chart outlines the basic differences among the traditional forms of ADR. There are four columns. The column headers are: Type of ADR, Description, Neutral Third Party Present, Who Decides the Resolution. &#10;The first row contains the following information: Negotiation. The parties meet informally with or without their attorneys and attempt to agree on a resolution. No. The parties themselves reach a resolution.&#10;The second row contains the following information: Mediation. A neutral third party meets with the parties and emphasizes points of agreement to help them resolve their dispute. Yes. The parties decide the resolution, but the&#10;mediator may suggest or propose a resolution.&#10;The third row contains the following information: Arbitration. The parties present their arguments and evidence before an arbitrator at a hearing, and the arbitrator renders a decision resolving the parties’ dispute. Yes. The arbitrator imposes a resolution on the parties that may be either binding or nonbinding.&#10;" title="Exhibit 3.5 Basic Differences in the Traditional Forms of Alternative Dispute Resolution">
            <a:extLst>
              <a:ext uri="{FF2B5EF4-FFF2-40B4-BE49-F238E27FC236}">
                <a16:creationId xmlns:a16="http://schemas.microsoft.com/office/drawing/2014/main" id="{A30B4229-8ECE-42ED-BE3C-A1DF9EA66D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865" y="2054080"/>
            <a:ext cx="8943839" cy="3127520"/>
          </a:xfrm>
        </p:spPr>
      </p:pic>
      <p:sp>
        <p:nvSpPr>
          <p:cNvPr id="7" name="Slide Number Placeholder 6"/>
          <p:cNvSpPr>
            <a:spLocks noGrp="1"/>
          </p:cNvSpPr>
          <p:nvPr>
            <p:ph type="sldNum" sz="quarter" idx="12"/>
          </p:nvPr>
        </p:nvSpPr>
        <p:spPr/>
        <p:txBody>
          <a:bodyPr/>
          <a:lstStyle/>
          <a:p>
            <a:fld id="{0A8C097E-128F-4FE5-8D65-B30E2BEAC51B}" type="slidenum">
              <a:rPr lang="en-US" smtClean="0"/>
              <a:pPr/>
              <a:t>34</a:t>
            </a:fld>
            <a:endParaRPr lang="en-US" dirty="0"/>
          </a:p>
        </p:txBody>
      </p:sp>
    </p:spTree>
    <p:extLst>
      <p:ext uri="{BB962C8B-B14F-4D97-AF65-F5344CB8AC3E}">
        <p14:creationId xmlns:p14="http://schemas.microsoft.com/office/powerpoint/2010/main" val="42921742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idx="4294967295"/>
          </p:nvPr>
        </p:nvSpPr>
        <p:spPr>
          <a:xfrm>
            <a:off x="0" y="0"/>
            <a:ext cx="9144000" cy="1524000"/>
          </a:xfrm>
        </p:spPr>
        <p:txBody>
          <a:bodyPr>
            <a:noAutofit/>
          </a:bodyPr>
          <a:lstStyle/>
          <a:p>
            <a:r>
              <a:rPr lang="en-US"/>
              <a:t> </a:t>
            </a:r>
            <a:r>
              <a:rPr lang="en-US" sz="500">
                <a:solidFill>
                  <a:srgbClr val="8A7045"/>
                </a:solidFill>
              </a:rPr>
              <a:t>LO5 </a:t>
            </a:r>
            <a:r>
              <a:rPr lang="en-US"/>
              <a:t>Alternative </a:t>
            </a:r>
            <a:br>
              <a:rPr lang="en-US"/>
            </a:br>
            <a:r>
              <a:rPr lang="en-US"/>
              <a:t>Dispute Resolution</a:t>
            </a:r>
            <a:r>
              <a:rPr lang="en-US" b="1">
                <a:solidFill>
                  <a:prstClr val="white"/>
                </a:solidFill>
                <a:latin typeface="Calibri" panose="020F0502020204030204" pitchFamily="34" charset="0"/>
                <a:cs typeface="Calibri" panose="020F0502020204030204" pitchFamily="34" charset="0"/>
              </a:rPr>
              <a:t> </a:t>
            </a:r>
            <a:r>
              <a:rPr lang="en-US" sz="4000" b="1">
                <a:solidFill>
                  <a:prstClr val="white"/>
                </a:solidFill>
                <a:latin typeface="Calibri" panose="020F0502020204030204" pitchFamily="34" charset="0"/>
                <a:cs typeface="Calibri" panose="020F0502020204030204" pitchFamily="34" charset="0"/>
              </a:rPr>
              <a:t>(7)</a:t>
            </a:r>
            <a:endParaRPr lang="en-US" b="1" dirty="0">
              <a:latin typeface="Calibri" panose="020F0502020204030204" pitchFamily="34" charset="0"/>
              <a:cs typeface="Calibri" panose="020F0502020204030204" pitchFamily="34" charset="0"/>
            </a:endParaRPr>
          </a:p>
        </p:txBody>
      </p:sp>
      <p:sp>
        <p:nvSpPr>
          <p:cNvPr id="90116" name="AutoShape 4"/>
          <p:cNvSpPr>
            <a:spLocks noChangeArrowheads="1"/>
          </p:cNvSpPr>
          <p:nvPr/>
        </p:nvSpPr>
        <p:spPr bwMode="auto">
          <a:xfrm>
            <a:off x="482600" y="51221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LO5</a:t>
            </a:r>
            <a:endParaRPr lang="en-US" sz="2400" b="1" dirty="0">
              <a:solidFill>
                <a:schemeClr val="bg1"/>
              </a:solidFill>
            </a:endParaRPr>
          </a:p>
        </p:txBody>
      </p:sp>
      <p:sp>
        <p:nvSpPr>
          <p:cNvPr id="2" name="Content Placeholder 1">
            <a:extLst>
              <a:ext uri="{FF2B5EF4-FFF2-40B4-BE49-F238E27FC236}">
                <a16:creationId xmlns:a16="http://schemas.microsoft.com/office/drawing/2014/main" id="{2CF21ED1-B998-4D19-9F85-5A83D644CE0D}"/>
              </a:ext>
            </a:extLst>
          </p:cNvPr>
          <p:cNvSpPr>
            <a:spLocks noGrp="1"/>
          </p:cNvSpPr>
          <p:nvPr>
            <p:ph idx="1"/>
          </p:nvPr>
        </p:nvSpPr>
        <p:spPr/>
        <p:txBody>
          <a:bodyPr>
            <a:normAutofit/>
          </a:bodyPr>
          <a:lstStyle/>
          <a:p>
            <a:pPr marL="457200" indent="-457200"/>
            <a:r>
              <a:rPr lang="en-US" sz="4400"/>
              <a:t>Online Dispute Resolution (ODR).</a:t>
            </a:r>
          </a:p>
          <a:p>
            <a:pPr marL="914400" lvl="1" indent="-342900">
              <a:spcBef>
                <a:spcPts val="0"/>
              </a:spcBef>
            </a:pPr>
            <a:r>
              <a:rPr lang="en-US"/>
              <a:t>Negotiation.</a:t>
            </a:r>
          </a:p>
          <a:p>
            <a:pPr marL="914400" lvl="1" indent="-342900">
              <a:spcBef>
                <a:spcPts val="0"/>
              </a:spcBef>
            </a:pPr>
            <a:r>
              <a:rPr lang="en-US"/>
              <a:t>Mediation.</a:t>
            </a:r>
          </a:p>
          <a:p>
            <a:pPr marL="914400" lvl="1" indent="-342900">
              <a:spcBef>
                <a:spcPts val="0"/>
              </a:spcBef>
            </a:pPr>
            <a:r>
              <a:rPr lang="en-US"/>
              <a:t>Arbitration (employment contracts).</a:t>
            </a:r>
            <a:endParaRPr lang="en-US" i="1" dirty="0">
              <a:solidFill>
                <a:srgbClr val="FFFF00"/>
              </a:solidFill>
            </a:endParaRPr>
          </a:p>
        </p:txBody>
      </p:sp>
      <p:sp>
        <p:nvSpPr>
          <p:cNvPr id="7" name="Slide Number Placeholder 6"/>
          <p:cNvSpPr>
            <a:spLocks noGrp="1"/>
          </p:cNvSpPr>
          <p:nvPr>
            <p:ph type="sldNum" sz="quarter" idx="12"/>
          </p:nvPr>
        </p:nvSpPr>
        <p:spPr/>
        <p:txBody>
          <a:bodyPr/>
          <a:lstStyle/>
          <a:p>
            <a:fld id="{0A8C097E-128F-4FE5-8D65-B30E2BEAC51B}" type="slidenum">
              <a:rPr lang="en-US" smtClean="0"/>
              <a:pPr/>
              <a:t>35</a:t>
            </a:fld>
            <a:endParaRPr lang="en-US" dirty="0"/>
          </a:p>
        </p:txBody>
      </p:sp>
    </p:spTree>
    <p:extLst>
      <p:ext uri="{BB962C8B-B14F-4D97-AF65-F5344CB8AC3E}">
        <p14:creationId xmlns:p14="http://schemas.microsoft.com/office/powerpoint/2010/main" val="14304707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p:cNvSpPr>
            <a:spLocks noGrp="1" noChangeArrowheads="1"/>
          </p:cNvSpPr>
          <p:nvPr>
            <p:ph type="title" idx="4294967295"/>
          </p:nvPr>
        </p:nvSpPr>
        <p:spPr>
          <a:xfrm>
            <a:off x="0" y="0"/>
            <a:ext cx="9144000" cy="1524000"/>
          </a:xfrm>
          <a:ln>
            <a:noFill/>
          </a:ln>
          <a:effectLst/>
        </p:spPr>
        <p:txBody>
          <a:bodyPr>
            <a:normAutofit/>
          </a:bodyPr>
          <a:lstStyle/>
          <a:p>
            <a:r>
              <a:rPr lang="en-US"/>
              <a:t>Jurisdiction</a:t>
            </a:r>
            <a:r>
              <a:rPr lang="en-US" sz="4000" b="1">
                <a:latin typeface="Calibri" panose="020F0502020204030204" pitchFamily="34" charset="0"/>
                <a:cs typeface="Calibri" panose="020F0502020204030204" pitchFamily="34" charset="0"/>
              </a:rPr>
              <a:t> (1)</a:t>
            </a:r>
            <a:endParaRPr lang="en-US" dirty="0">
              <a:effectLst/>
            </a:endParaRPr>
          </a:p>
        </p:txBody>
      </p:sp>
      <p:sp>
        <p:nvSpPr>
          <p:cNvPr id="8" name="Content Placeholder 7"/>
          <p:cNvSpPr>
            <a:spLocks noGrp="1"/>
          </p:cNvSpPr>
          <p:nvPr>
            <p:ph idx="1"/>
          </p:nvPr>
        </p:nvSpPr>
        <p:spPr/>
        <p:txBody>
          <a:bodyPr>
            <a:normAutofit/>
          </a:bodyPr>
          <a:lstStyle/>
          <a:p>
            <a:r>
              <a:rPr lang="en-US"/>
              <a:t>Geographical area within which a court has the right and power to decide cases, or matters concerning people, property, or subject matter.</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p:cNvSpPr>
            <a:spLocks noGrp="1" noChangeArrowheads="1"/>
          </p:cNvSpPr>
          <p:nvPr>
            <p:ph type="title" idx="4294967295"/>
          </p:nvPr>
        </p:nvSpPr>
        <p:spPr>
          <a:xfrm>
            <a:off x="0" y="0"/>
            <a:ext cx="9144000" cy="1524000"/>
          </a:xfrm>
          <a:ln>
            <a:noFill/>
          </a:ln>
          <a:effectLst/>
        </p:spPr>
        <p:txBody>
          <a:bodyPr>
            <a:normAutofit/>
          </a:bodyPr>
          <a:lstStyle/>
          <a:p>
            <a:r>
              <a:rPr lang="en-US"/>
              <a:t>Jurisdiction</a:t>
            </a:r>
            <a:r>
              <a:rPr lang="en-US" b="1">
                <a:latin typeface="Calibri" panose="020F0502020204030204" pitchFamily="34" charset="0"/>
                <a:cs typeface="Calibri" panose="020F0502020204030204" pitchFamily="34" charset="0"/>
              </a:rPr>
              <a:t> </a:t>
            </a:r>
            <a:r>
              <a:rPr lang="en-US" sz="4000" b="1">
                <a:latin typeface="Calibri" panose="020F0502020204030204" pitchFamily="34" charset="0"/>
                <a:cs typeface="Calibri" panose="020F0502020204030204" pitchFamily="34" charset="0"/>
              </a:rPr>
              <a:t>(2)</a:t>
            </a:r>
            <a:endParaRPr lang="en-US" dirty="0">
              <a:effectLst/>
            </a:endParaRPr>
          </a:p>
        </p:txBody>
      </p:sp>
      <p:sp>
        <p:nvSpPr>
          <p:cNvPr id="8" name="Content Placeholder 7"/>
          <p:cNvSpPr>
            <a:spLocks noGrp="1"/>
          </p:cNvSpPr>
          <p:nvPr>
            <p:ph idx="1"/>
          </p:nvPr>
        </p:nvSpPr>
        <p:spPr/>
        <p:txBody>
          <a:bodyPr>
            <a:normAutofit/>
          </a:bodyPr>
          <a:lstStyle/>
          <a:p>
            <a:r>
              <a:rPr lang="en-US"/>
              <a:t>Power of a court to hear a dispute and to “speak the law” into a controversy and render a verdict that is legally binding on the parties to the dispute.</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5</a:t>
            </a:fld>
            <a:endParaRPr lang="en-US" dirty="0"/>
          </a:p>
        </p:txBody>
      </p:sp>
    </p:spTree>
    <p:extLst>
      <p:ext uri="{BB962C8B-B14F-4D97-AF65-F5344CB8AC3E}">
        <p14:creationId xmlns:p14="http://schemas.microsoft.com/office/powerpoint/2010/main" val="4823918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p:cNvSpPr>
            <a:spLocks noGrp="1" noChangeArrowheads="1"/>
          </p:cNvSpPr>
          <p:nvPr>
            <p:ph type="title" idx="4294967295"/>
          </p:nvPr>
        </p:nvSpPr>
        <p:spPr>
          <a:xfrm>
            <a:off x="0" y="0"/>
            <a:ext cx="9144000" cy="1524000"/>
          </a:xfrm>
          <a:ln>
            <a:noFill/>
          </a:ln>
          <a:effectLst/>
        </p:spPr>
        <p:txBody>
          <a:bodyPr>
            <a:normAutofit/>
          </a:bodyPr>
          <a:lstStyle/>
          <a:p>
            <a:r>
              <a:rPr lang="en-US"/>
              <a:t>Jurisdiction</a:t>
            </a:r>
            <a:r>
              <a:rPr lang="en-US" b="1">
                <a:latin typeface="Calibri" panose="020F0502020204030204" pitchFamily="34" charset="0"/>
                <a:cs typeface="Calibri" panose="020F0502020204030204" pitchFamily="34" charset="0"/>
              </a:rPr>
              <a:t> </a:t>
            </a:r>
            <a:r>
              <a:rPr lang="en-US" sz="4000" b="1">
                <a:latin typeface="Calibri" panose="020F0502020204030204" pitchFamily="34" charset="0"/>
                <a:cs typeface="Calibri" panose="020F0502020204030204" pitchFamily="34" charset="0"/>
              </a:rPr>
              <a:t>(3)</a:t>
            </a:r>
            <a:endParaRPr lang="en-US" dirty="0">
              <a:effectLst/>
            </a:endParaRPr>
          </a:p>
        </p:txBody>
      </p:sp>
      <p:sp>
        <p:nvSpPr>
          <p:cNvPr id="8" name="Content Placeholder 7"/>
          <p:cNvSpPr>
            <a:spLocks noGrp="1"/>
          </p:cNvSpPr>
          <p:nvPr>
            <p:ph idx="1"/>
          </p:nvPr>
        </p:nvSpPr>
        <p:spPr/>
        <p:txBody>
          <a:bodyPr>
            <a:normAutofit/>
          </a:bodyPr>
          <a:lstStyle/>
          <a:p>
            <a:r>
              <a:rPr lang="en-US" sz="4400"/>
              <a:t>Jurisdiction Over Persons or Property. </a:t>
            </a:r>
          </a:p>
          <a:p>
            <a:pPr lvl="1">
              <a:spcBef>
                <a:spcPts val="0"/>
              </a:spcBef>
            </a:pPr>
            <a:r>
              <a:rPr lang="en-US"/>
              <a:t> </a:t>
            </a:r>
            <a:r>
              <a:rPr lang="en-US" i="1"/>
              <a:t>In Personam</a:t>
            </a:r>
            <a:r>
              <a:rPr lang="en-US"/>
              <a:t>: power of a court over persons within its territorial boundaries.</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6</a:t>
            </a:fld>
            <a:endParaRPr lang="en-US" dirty="0"/>
          </a:p>
        </p:txBody>
      </p:sp>
    </p:spTree>
    <p:extLst>
      <p:ext uri="{BB962C8B-B14F-4D97-AF65-F5344CB8AC3E}">
        <p14:creationId xmlns:p14="http://schemas.microsoft.com/office/powerpoint/2010/main" val="39283534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p:cNvSpPr>
            <a:spLocks noGrp="1" noChangeArrowheads="1"/>
          </p:cNvSpPr>
          <p:nvPr>
            <p:ph type="title" idx="4294967295"/>
          </p:nvPr>
        </p:nvSpPr>
        <p:spPr>
          <a:xfrm>
            <a:off x="0" y="0"/>
            <a:ext cx="9144000" cy="1524000"/>
          </a:xfrm>
          <a:ln>
            <a:noFill/>
          </a:ln>
          <a:effectLst/>
        </p:spPr>
        <p:txBody>
          <a:bodyPr>
            <a:normAutofit/>
          </a:bodyPr>
          <a:lstStyle/>
          <a:p>
            <a:r>
              <a:rPr lang="en-US"/>
              <a:t>Jurisdiction</a:t>
            </a:r>
            <a:r>
              <a:rPr lang="en-US" b="1">
                <a:latin typeface="Calibri" panose="020F0502020204030204" pitchFamily="34" charset="0"/>
                <a:cs typeface="Calibri" panose="020F0502020204030204" pitchFamily="34" charset="0"/>
              </a:rPr>
              <a:t> </a:t>
            </a:r>
            <a:r>
              <a:rPr lang="en-US" sz="4000" b="1">
                <a:latin typeface="Calibri" panose="020F0502020204030204" pitchFamily="34" charset="0"/>
                <a:cs typeface="Calibri" panose="020F0502020204030204" pitchFamily="34" charset="0"/>
              </a:rPr>
              <a:t>(4)</a:t>
            </a:r>
            <a:endParaRPr lang="en-US" dirty="0">
              <a:effectLst/>
            </a:endParaRPr>
          </a:p>
        </p:txBody>
      </p:sp>
      <p:sp>
        <p:nvSpPr>
          <p:cNvPr id="8" name="Content Placeholder 7"/>
          <p:cNvSpPr>
            <a:spLocks noGrp="1"/>
          </p:cNvSpPr>
          <p:nvPr>
            <p:ph idx="1"/>
          </p:nvPr>
        </p:nvSpPr>
        <p:spPr/>
        <p:txBody>
          <a:bodyPr>
            <a:normAutofit/>
          </a:bodyPr>
          <a:lstStyle/>
          <a:p>
            <a:r>
              <a:rPr lang="en-US" sz="4400"/>
              <a:t>Jurisdiction Over Persons or Property. </a:t>
            </a:r>
          </a:p>
          <a:p>
            <a:pPr lvl="1">
              <a:spcBef>
                <a:spcPts val="0"/>
              </a:spcBef>
            </a:pPr>
            <a:r>
              <a:rPr lang="en-US"/>
              <a:t> </a:t>
            </a:r>
            <a:r>
              <a:rPr lang="en-US" i="1"/>
              <a:t>Long Arm Statute: </a:t>
            </a:r>
            <a:r>
              <a:rPr lang="en-US"/>
              <a:t>out-of-state defendants based on defendant’s activities within the state.  </a:t>
            </a:r>
            <a:r>
              <a:rPr lang="en-US" u="sng"/>
              <a:t>TEST</a:t>
            </a:r>
            <a:r>
              <a:rPr lang="en-US"/>
              <a:t>: usually whether advertising or sales of products within the state.</a:t>
            </a:r>
            <a:endParaRPr lang="en-US" dirty="0"/>
          </a:p>
        </p:txBody>
      </p:sp>
      <p:sp>
        <p:nvSpPr>
          <p:cNvPr id="7" name="Slide Number Placeholder 6"/>
          <p:cNvSpPr>
            <a:spLocks noGrp="1"/>
          </p:cNvSpPr>
          <p:nvPr>
            <p:ph type="sldNum" sz="quarter" idx="12"/>
          </p:nvPr>
        </p:nvSpPr>
        <p:spPr/>
        <p:txBody>
          <a:bodyPr/>
          <a:lstStyle/>
          <a:p>
            <a:fld id="{0A8C097E-128F-4FE5-8D65-B30E2BEAC51B}" type="slidenum">
              <a:rPr lang="en-US" smtClean="0"/>
              <a:pPr/>
              <a:t>7</a:t>
            </a:fld>
            <a:endParaRPr lang="en-US" dirty="0"/>
          </a:p>
        </p:txBody>
      </p:sp>
    </p:spTree>
    <p:extLst>
      <p:ext uri="{BB962C8B-B14F-4D97-AF65-F5344CB8AC3E}">
        <p14:creationId xmlns:p14="http://schemas.microsoft.com/office/powerpoint/2010/main" val="1232587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p:cNvSpPr>
            <a:spLocks noGrp="1" noChangeArrowheads="1"/>
          </p:cNvSpPr>
          <p:nvPr>
            <p:ph type="title" idx="4294967295"/>
          </p:nvPr>
        </p:nvSpPr>
        <p:spPr>
          <a:xfrm>
            <a:off x="0" y="0"/>
            <a:ext cx="9144000" cy="1524000"/>
          </a:xfrm>
          <a:ln>
            <a:noFill/>
          </a:ln>
          <a:effectLst/>
        </p:spPr>
        <p:txBody>
          <a:bodyPr>
            <a:normAutofit/>
          </a:bodyPr>
          <a:lstStyle/>
          <a:p>
            <a:r>
              <a:rPr lang="en-US"/>
              <a:t>Jurisdiction</a:t>
            </a:r>
            <a:r>
              <a:rPr lang="en-US" sz="4000" b="1">
                <a:latin typeface="Calibri" panose="020F0502020204030204" pitchFamily="34" charset="0"/>
                <a:cs typeface="Calibri" panose="020F0502020204030204" pitchFamily="34" charset="0"/>
              </a:rPr>
              <a:t> (5)</a:t>
            </a:r>
            <a:endParaRPr lang="en-US" dirty="0">
              <a:effectLst/>
            </a:endParaRPr>
          </a:p>
        </p:txBody>
      </p:sp>
      <p:sp>
        <p:nvSpPr>
          <p:cNvPr id="8" name="Content Placeholder 7"/>
          <p:cNvSpPr>
            <a:spLocks noGrp="1"/>
          </p:cNvSpPr>
          <p:nvPr>
            <p:ph idx="1"/>
          </p:nvPr>
        </p:nvSpPr>
        <p:spPr/>
        <p:txBody>
          <a:bodyPr>
            <a:normAutofit/>
          </a:bodyPr>
          <a:lstStyle/>
          <a:p>
            <a:r>
              <a:rPr lang="en-US" sz="4400"/>
              <a:t>Jurisdiction in Cyberspace.</a:t>
            </a:r>
          </a:p>
          <a:p>
            <a:pPr lvl="1"/>
            <a:r>
              <a:rPr lang="en-US"/>
              <a:t>Usually based on a “sliding scale” standard. </a:t>
            </a:r>
            <a:endParaRPr lang="en-US" sz="4400" dirty="0"/>
          </a:p>
        </p:txBody>
      </p:sp>
      <p:pic>
        <p:nvPicPr>
          <p:cNvPr id="2" name="Picture 1" descr="An orange arrow with directional arrows on both ends is labeled &quot;No&quot; on the left and &quot;Yes&quot; on the right. The area on the left side of the arrow is Passive Website. The area above the center of the arrow is Some Interactivity. The area on the right side of the arrow is Substantial Business Interaction." title="Jurisdiction in Cyberspace.">
            <a:extLst>
              <a:ext uri="{FF2B5EF4-FFF2-40B4-BE49-F238E27FC236}">
                <a16:creationId xmlns:a16="http://schemas.microsoft.com/office/drawing/2014/main" id="{9B365FFA-C572-4D26-B7F1-F772790E63B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4000" y="4145484"/>
            <a:ext cx="5972175" cy="1514475"/>
          </a:xfrm>
          <a:prstGeom prst="rect">
            <a:avLst/>
          </a:prstGeom>
        </p:spPr>
      </p:pic>
      <p:sp>
        <p:nvSpPr>
          <p:cNvPr id="7" name="Slide Number Placeholder 6"/>
          <p:cNvSpPr>
            <a:spLocks noGrp="1"/>
          </p:cNvSpPr>
          <p:nvPr>
            <p:ph type="sldNum" sz="quarter" idx="12"/>
          </p:nvPr>
        </p:nvSpPr>
        <p:spPr/>
        <p:txBody>
          <a:bodyPr/>
          <a:lstStyle/>
          <a:p>
            <a:fld id="{0A8C097E-128F-4FE5-8D65-B30E2BEAC51B}" type="slidenum">
              <a:rPr lang="en-US" smtClean="0"/>
              <a:pPr/>
              <a:t>8</a:t>
            </a:fld>
            <a:endParaRPr lang="en-US" dirty="0"/>
          </a:p>
        </p:txBody>
      </p:sp>
    </p:spTree>
    <p:extLst>
      <p:ext uri="{BB962C8B-B14F-4D97-AF65-F5344CB8AC3E}">
        <p14:creationId xmlns:p14="http://schemas.microsoft.com/office/powerpoint/2010/main" val="33105892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p:cNvSpPr>
            <a:spLocks noGrp="1" noChangeArrowheads="1"/>
          </p:cNvSpPr>
          <p:nvPr>
            <p:ph type="title" idx="4294967295"/>
          </p:nvPr>
        </p:nvSpPr>
        <p:spPr>
          <a:xfrm>
            <a:off x="0" y="0"/>
            <a:ext cx="9144000" cy="1524000"/>
          </a:xfrm>
        </p:spPr>
        <p:txBody>
          <a:bodyPr>
            <a:normAutofit/>
          </a:bodyPr>
          <a:lstStyle/>
          <a:p>
            <a:r>
              <a:rPr lang="en-US" sz="1400">
                <a:solidFill>
                  <a:srgbClr val="8A7045"/>
                </a:solidFill>
              </a:rPr>
              <a:t>         LO1            </a:t>
            </a:r>
            <a:r>
              <a:rPr lang="en-US"/>
              <a:t>The State Court System </a:t>
            </a:r>
            <a:r>
              <a:rPr lang="en-US" sz="4000" b="1">
                <a:solidFill>
                  <a:prstClr val="white"/>
                </a:solidFill>
                <a:latin typeface="Calibri"/>
              </a:rPr>
              <a:t>(1)</a:t>
            </a:r>
            <a:endParaRPr lang="en-US" dirty="0"/>
          </a:p>
        </p:txBody>
      </p:sp>
      <p:sp>
        <p:nvSpPr>
          <p:cNvPr id="143364" name="AutoShape 4"/>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a:solidFill>
                  <a:schemeClr val="bg1"/>
                </a:solidFill>
              </a:rPr>
              <a:t>LO1</a:t>
            </a:r>
            <a:endParaRPr lang="en-US" sz="2400" b="1" dirty="0">
              <a:solidFill>
                <a:schemeClr val="bg1"/>
              </a:solidFill>
            </a:endParaRPr>
          </a:p>
        </p:txBody>
      </p:sp>
      <p:pic>
        <p:nvPicPr>
          <p:cNvPr id="6" name="Content Placeholder 5" descr="This diagram shows how state court systems, as well as the federal court system, are structured.&#10;At the top of the flowchart is the box: Supreme Court of the United States. The chart then branches to the left and to the right. To the left is the U.S. Court of Appeals. This box then branches down to three different boxes: 1) Federal Administrative Agencies, 2) U.S. District Courts, 3) Specialized U.S. Trial Courts: Bankruptcy Courts, Court of Federal Claims, Court of International Trade, Tax Court. &#10;Moving down the branch on the right side there are four boxes in a vertical column: 1) Highest State Courts, 2) State Court of Appeals, 3) State Trial Courts of General Jurisdiction, 4) State Trial Courts of Limited Jurisdiction. A dotted line leads off of the State Court of Appeals box, down one level to a box connected to the State Trial Courts of General Jurisdiction. This fifth box is: State Administrative agencies.&#10;" title="Exhibit 3.1 The State and Federal Court Systems">
            <a:extLst>
              <a:ext uri="{FF2B5EF4-FFF2-40B4-BE49-F238E27FC236}">
                <a16:creationId xmlns:a16="http://schemas.microsoft.com/office/drawing/2014/main" id="{FD6B8C9E-F30D-4C2F-9AE3-30BB2DF635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655" y="1785938"/>
            <a:ext cx="8876945" cy="4157662"/>
          </a:xfrm>
        </p:spPr>
      </p:pic>
      <p:sp>
        <p:nvSpPr>
          <p:cNvPr id="7" name="Slide Number Placeholder 6"/>
          <p:cNvSpPr>
            <a:spLocks noGrp="1"/>
          </p:cNvSpPr>
          <p:nvPr>
            <p:ph type="sldNum" sz="quarter" idx="12"/>
          </p:nvPr>
        </p:nvSpPr>
        <p:spPr/>
        <p:txBody>
          <a:bodyPr/>
          <a:lstStyle/>
          <a:p>
            <a:fld id="{0A8C097E-128F-4FE5-8D65-B30E2BEAC51B}" type="slidenum">
              <a:rPr lang="en-US" smtClean="0"/>
              <a:pPr/>
              <a:t>9</a:t>
            </a:fld>
            <a:endParaRPr lang="en-US" dirty="0"/>
          </a:p>
        </p:txBody>
      </p:sp>
    </p:spTree>
    <p:extLst>
      <p:ext uri="{BB962C8B-B14F-4D97-AF65-F5344CB8AC3E}">
        <p14:creationId xmlns:p14="http://schemas.microsoft.com/office/powerpoint/2010/main" val="244931518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7439</TotalTime>
  <Words>939</Words>
  <Application>Microsoft Office PowerPoint</Application>
  <PresentationFormat>On-screen Show (4:3)</PresentationFormat>
  <Paragraphs>207</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Impact</vt:lpstr>
      <vt:lpstr>Wingdings</vt:lpstr>
      <vt:lpstr>Office Theme</vt:lpstr>
      <vt:lpstr>Business Law Text &amp; Exercises Ninth Edition Roger LeRoy Miller William Eric Hollowell</vt:lpstr>
      <vt:lpstr>Learning Outcomes (1)</vt:lpstr>
      <vt:lpstr>Learning Outcomes (2)</vt:lpstr>
      <vt:lpstr>Jurisdiction (1)</vt:lpstr>
      <vt:lpstr>Jurisdiction (2)</vt:lpstr>
      <vt:lpstr>Jurisdiction (3)</vt:lpstr>
      <vt:lpstr>Jurisdiction (4)</vt:lpstr>
      <vt:lpstr>Jurisdiction (5)</vt:lpstr>
      <vt:lpstr>         LO1            The State Court System (1)</vt:lpstr>
      <vt:lpstr>         LO1            The State Court System (2)</vt:lpstr>
      <vt:lpstr>         LO1            The State Court System (3)</vt:lpstr>
      <vt:lpstr>         LO1            The State Court System (4)</vt:lpstr>
      <vt:lpstr>         LO1            The State Court System (5)</vt:lpstr>
      <vt:lpstr>The Federal Court System</vt:lpstr>
      <vt:lpstr>U.S. Courts of Appeal</vt:lpstr>
      <vt:lpstr>LO2                                                                                                                           Federal Court Jurisdiction (1)</vt:lpstr>
      <vt:lpstr>LO2                                                                                                                           Federal Court Jurisdiction (2)</vt:lpstr>
      <vt:lpstr>LO2                                                                                                                           Federal Court Jurisdiction (3)</vt:lpstr>
      <vt:lpstr>The State Court Case Process (1)</vt:lpstr>
      <vt:lpstr>The State Court Case Process (2)</vt:lpstr>
      <vt:lpstr>The State Court Case Process (3)</vt:lpstr>
      <vt:lpstr>The State Court Case Process (4)</vt:lpstr>
      <vt:lpstr>The State Court Case Process (5)</vt:lpstr>
      <vt:lpstr>The State Court Case Process (6)</vt:lpstr>
      <vt:lpstr>The State Court Case Process (7)</vt:lpstr>
      <vt:lpstr>The State Court Case Process (8)</vt:lpstr>
      <vt:lpstr>The State Court Case Process (9)</vt:lpstr>
      <vt:lpstr> LO4 Stages in a Lawsuit</vt:lpstr>
      <vt:lpstr> LO5 Alternative  Dispute Resolution (1)</vt:lpstr>
      <vt:lpstr> LO5 Alternative  Dispute Resolution (2)</vt:lpstr>
      <vt:lpstr> LO5 Alternative  Dispute Resolution (3)</vt:lpstr>
      <vt:lpstr> LO5 Alternative  Dispute Resolution (4)</vt:lpstr>
      <vt:lpstr> LO5 Alternative  Dispute Resolution (5)</vt:lpstr>
      <vt:lpstr> LO5 Alternative  Dispute Resolution (6)</vt:lpstr>
      <vt:lpstr> LO5 Alternative  Dispute Resolution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Law: Texts and Exercises 7e</dc:title>
  <dc:creator>Joseph Zavaletta</dc:creator>
  <cp:lastModifiedBy>SME</cp:lastModifiedBy>
  <cp:revision>99</cp:revision>
  <dcterms:created xsi:type="dcterms:W3CDTF">2012-07-24T19:26:18Z</dcterms:created>
  <dcterms:modified xsi:type="dcterms:W3CDTF">2017-10-03T14:11:03Z</dcterms:modified>
</cp:coreProperties>
</file>