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85" r:id="rId2"/>
    <p:sldId id="258" r:id="rId3"/>
    <p:sldId id="259" r:id="rId4"/>
    <p:sldId id="260" r:id="rId5"/>
    <p:sldId id="287" r:id="rId6"/>
    <p:sldId id="288" r:id="rId7"/>
    <p:sldId id="290" r:id="rId8"/>
    <p:sldId id="277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6" r:id="rId24"/>
    <p:sldId id="305" r:id="rId25"/>
    <p:sldId id="307" r:id="rId26"/>
    <p:sldId id="308" r:id="rId27"/>
    <p:sldId id="309" r:id="rId28"/>
    <p:sldId id="310" r:id="rId29"/>
    <p:sldId id="311" r:id="rId30"/>
    <p:sldId id="312" r:id="rId31"/>
    <p:sldId id="314" r:id="rId32"/>
    <p:sldId id="313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22A"/>
    <a:srgbClr val="8A7045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3" autoAdjust="0"/>
    <p:restoredTop sz="93927" autoAdjust="0"/>
  </p:normalViewPr>
  <p:slideViewPr>
    <p:cSldViewPr showGuides="1">
      <p:cViewPr varScale="1">
        <p:scale>
          <a:sx n="106" d="100"/>
          <a:sy n="106" d="100"/>
        </p:scale>
        <p:origin x="1740" y="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172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92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98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85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47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778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94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81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49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438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8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57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08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061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218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033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655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28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970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737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39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086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242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214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458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048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894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161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931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904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32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457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8832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1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6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60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5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6    Intellectual Property</a:t>
            </a:r>
            <a:endParaRPr lang="en-US" cap="small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(7)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95BCB5C-E133-42D1-AF7D-A27F79B6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812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 marL="804863">
              <a:spcBef>
                <a:spcPts val="600"/>
              </a:spcBef>
            </a:pPr>
            <a:r>
              <a:rPr lang="en-US" sz="4400"/>
              <a:t>Distinctive Marks.</a:t>
            </a:r>
            <a:endParaRPr lang="en-US" sz="4400" dirty="0"/>
          </a:p>
          <a:p>
            <a:pPr lvl="1"/>
            <a:r>
              <a:rPr lang="en-US"/>
              <a:t>Secondary Meaning.</a:t>
            </a:r>
          </a:p>
          <a:p>
            <a:pPr lvl="2"/>
            <a:r>
              <a:rPr lang="en-US"/>
              <a:t>Descriptive terms are not inherently distinctive and do not receive protection under the law.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2460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(8)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95BCB5C-E133-42D1-AF7D-A27F79B6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812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 marL="804863">
              <a:spcBef>
                <a:spcPts val="600"/>
              </a:spcBef>
            </a:pPr>
            <a:r>
              <a:rPr lang="en-US" sz="4400"/>
              <a:t>Distinctive Marks.</a:t>
            </a:r>
            <a:endParaRPr lang="en-US" sz="4400" dirty="0"/>
          </a:p>
          <a:p>
            <a:pPr lvl="1"/>
            <a:r>
              <a:rPr lang="en-US"/>
              <a:t>Secondary Meaning.</a:t>
            </a:r>
          </a:p>
          <a:p>
            <a:pPr lvl="2"/>
            <a:r>
              <a:rPr lang="en-US"/>
              <a:t>Geographical terms, personal names: Calvin Klein.</a:t>
            </a:r>
          </a:p>
          <a:p>
            <a:pPr lvl="2"/>
            <a:r>
              <a:rPr lang="en-US"/>
              <a:t>Secondary meaning may arise once customers associate the product with the name.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5303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(9)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Trademark Registration.</a:t>
            </a:r>
          </a:p>
          <a:p>
            <a:pPr lvl="1"/>
            <a:r>
              <a:rPr lang="en-US"/>
              <a:t>State and federal governments provide for the registration of trademarks.</a:t>
            </a:r>
          </a:p>
          <a:p>
            <a:pPr lvl="1"/>
            <a:r>
              <a:rPr lang="en-US"/>
              <a:t>Registration is not required for protection, but the mark must be distinctive and in use.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822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(10)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Trademark Registration.</a:t>
            </a:r>
          </a:p>
          <a:p>
            <a:pPr lvl="1"/>
            <a:r>
              <a:rPr lang="en-US"/>
              <a:t>Trademark registration provides for proof of the date of inception.</a:t>
            </a:r>
          </a:p>
          <a:p>
            <a:r>
              <a:rPr lang="en-US" sz="4400"/>
              <a:t>Infringement.</a:t>
            </a:r>
          </a:p>
          <a:p>
            <a:pPr lvl="1">
              <a:spcBef>
                <a:spcPts val="0"/>
              </a:spcBef>
            </a:pPr>
            <a:r>
              <a:rPr lang="en-US"/>
              <a:t>A trademark has been infringed when it is used without authorization.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0740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(11)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Counterfeit Goods.</a:t>
            </a:r>
          </a:p>
          <a:p>
            <a:pPr lvl="1"/>
            <a:r>
              <a:rPr lang="en-US"/>
              <a:t>Crime to intentionally (or attempt to) traffic goods or trademarks.</a:t>
            </a:r>
          </a:p>
          <a:p>
            <a:pPr lvl="1"/>
            <a:r>
              <a:rPr lang="en-US"/>
              <a:t>Criminal penalties.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3947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(12)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Service Marks and Trade Names.</a:t>
            </a:r>
          </a:p>
          <a:p>
            <a:pPr lvl="1"/>
            <a:r>
              <a:rPr lang="en-US"/>
              <a:t>Service marks distinguish services rather than goods.</a:t>
            </a:r>
          </a:p>
          <a:p>
            <a:pPr lvl="1"/>
            <a:r>
              <a:rPr lang="en-US"/>
              <a:t>Protected in the same way as trademarks.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3663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(13)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Service Marks and Trade Names.</a:t>
            </a:r>
          </a:p>
          <a:p>
            <a:pPr lvl="1"/>
            <a:r>
              <a:rPr lang="en-US"/>
              <a:t>Trade names are not the same as trademarks.</a:t>
            </a:r>
          </a:p>
          <a:p>
            <a:pPr lvl="1"/>
            <a:r>
              <a:rPr lang="en-US"/>
              <a:t>Trade names indicate part or all of a business name that is directly related to it and its goodwill. Example: Safeway.</a:t>
            </a:r>
          </a:p>
          <a:p>
            <a:pPr lvl="1"/>
            <a:r>
              <a:rPr lang="en-US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589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(14)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Domain Names.</a:t>
            </a:r>
          </a:p>
          <a:p>
            <a:pPr lvl="1"/>
            <a:r>
              <a:rPr lang="en-US"/>
              <a:t>Internet address, such as www.amazon.com.</a:t>
            </a:r>
          </a:p>
          <a:p>
            <a:pPr lvl="1"/>
            <a:r>
              <a:rPr lang="en-US"/>
              <a:t>No two businesses can have the same domain name on the internet.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5294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(15)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Domain Names.</a:t>
            </a:r>
          </a:p>
          <a:p>
            <a:pPr lvl="1"/>
            <a:r>
              <a:rPr lang="en-US"/>
              <a:t>Unauthorized use of domain name constitutes trademark infringement.</a:t>
            </a:r>
          </a:p>
          <a:p>
            <a:pPr lvl="1"/>
            <a:r>
              <a:rPr lang="en-US"/>
              <a:t>Internet Corporation for Assigned Names and Numbers (ICANN) oversees distribution, complaints, and disputes.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1481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(16)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Cybersquatting.</a:t>
            </a:r>
          </a:p>
          <a:p>
            <a:pPr lvl="1"/>
            <a:r>
              <a:rPr lang="en-US"/>
              <a:t>Occurs when a person registers a domain name that is the same as, or similar to, the trademark of another and then offers to sell the domain name back to the trademark owner.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331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435772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229479" y="259579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367554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3811648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utoShape 10" descr="Shape to emphasize LO3." title="Design arrow">
            <a:extLst>
              <a:ext uri="{FF2B5EF4-FFF2-40B4-BE49-F238E27FC236}">
                <a16:creationId xmlns:a16="http://schemas.microsoft.com/office/drawing/2014/main" id="{D59A9DCB-4906-49AA-9B89-3907EB609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3" y="4435967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5" name="Rectangle 14" descr="Bullet for LO3." title="Rectangle 3">
            <a:extLst>
              <a:ext uri="{FF2B5EF4-FFF2-40B4-BE49-F238E27FC236}">
                <a16:creationId xmlns:a16="http://schemas.microsoft.com/office/drawing/2014/main" id="{7DF98421-F892-4F26-9576-6B54AAC943CD}"/>
              </a:ext>
            </a:extLst>
          </p:cNvPr>
          <p:cNvSpPr/>
          <p:nvPr/>
        </p:nvSpPr>
        <p:spPr>
          <a:xfrm>
            <a:off x="1191420" y="460000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utoShape 10" descr="Shape to emphasize LO3." title="Design arrow">
            <a:extLst>
              <a:ext uri="{FF2B5EF4-FFF2-40B4-BE49-F238E27FC236}">
                <a16:creationId xmlns:a16="http://schemas.microsoft.com/office/drawing/2014/main" id="{DE9B48DA-2623-43B7-9CBC-7453A1426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6757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200426" y="579882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4000"/>
              <a:t>Identify intellectual property.</a:t>
            </a:r>
          </a:p>
          <a:p>
            <a:pPr marL="1260475" indent="-1260475">
              <a:buNone/>
            </a:pPr>
            <a:r>
              <a:rPr lang="en-US" sz="2400" b="1">
                <a:solidFill>
                  <a:schemeClr val="bg1"/>
                </a:solidFill>
              </a:rPr>
              <a:t>LO2</a:t>
            </a:r>
            <a:r>
              <a:rPr lang="en-US" sz="2600" b="1">
                <a:solidFill>
                  <a:schemeClr val="bg1"/>
                </a:solidFill>
              </a:rPr>
              <a:t>          </a:t>
            </a:r>
            <a:r>
              <a:rPr lang="en-US" sz="4000"/>
              <a:t>Discuss legal protection for trademarks.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>
                <a:solidFill>
                  <a:schemeClr val="bg1"/>
                </a:solidFill>
              </a:rPr>
              <a:t>LO3          </a:t>
            </a:r>
            <a:r>
              <a:rPr lang="en-US" sz="4000"/>
              <a:t>Describe legal protection for patents.</a:t>
            </a:r>
          </a:p>
          <a:p>
            <a:pPr marL="1198563" indent="-1198563"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/>
              <a:t>     </a:t>
            </a:r>
            <a:r>
              <a:rPr lang="en-US" sz="4000"/>
              <a:t>Summarize legal protection for copyrights. </a:t>
            </a:r>
          </a:p>
          <a:p>
            <a:pPr marL="0" indent="0"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 sz="4000"/>
              <a:t>      Define </a:t>
            </a:r>
            <a:r>
              <a:rPr lang="en-US" sz="4000" i="1"/>
              <a:t>trade secret</a:t>
            </a:r>
            <a:r>
              <a:rPr lang="en-US" sz="4000"/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(17)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ACPA (1999): Anticybersquatting Consumer Protection Act.</a:t>
            </a:r>
          </a:p>
          <a:p>
            <a:pPr lvl="1">
              <a:spcBef>
                <a:spcPts val="0"/>
              </a:spcBef>
            </a:pPr>
            <a:r>
              <a:rPr lang="en-US"/>
              <a:t>A mark’s owner can file a suit under ACPA against an alleged cybersquatter.</a:t>
            </a:r>
          </a:p>
          <a:p>
            <a:r>
              <a:rPr lang="en-US" sz="4400"/>
              <a:t>Meta Tags: unauthorized use of constitutes infringement.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57354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Patents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A patent is a grant from the government that conveys to, and secures for, an inventor the exclusive right to make, use, and sell an invention for a period of twenty years.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7248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Patents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95BCB5C-E133-42D1-AF7D-A27F79B6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812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LO3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 marL="803275"/>
            <a:r>
              <a:rPr lang="en-US" sz="4400"/>
              <a:t>Patent Infringement.</a:t>
            </a:r>
          </a:p>
          <a:p>
            <a:pPr lvl="1"/>
            <a:r>
              <a:rPr lang="en-US"/>
              <a:t>If a firm makes, uses, or sells another’s patented design, product, or process without the patent owner’s permission, the tort of patent infringement exists.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9367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Patent Infringement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95BCB5C-E133-42D1-AF7D-A27F79B6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812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LO3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 marL="803275"/>
            <a:r>
              <a:rPr lang="en-US" sz="4400"/>
              <a:t>Licensing.</a:t>
            </a:r>
          </a:p>
          <a:p>
            <a:pPr marL="914400" lvl="1"/>
            <a:r>
              <a:rPr lang="en-US"/>
              <a:t>An agreement permitting the use of intellectual property.</a:t>
            </a:r>
          </a:p>
          <a:p>
            <a:pPr marL="914400" lvl="1"/>
            <a:r>
              <a:rPr lang="en-US"/>
              <a:t>Allows the use of the patented design, product, or process for certain specified purposes.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1339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Copyrights </a:t>
            </a:r>
            <a:r>
              <a:rPr lang="en-US" sz="4000" b="1">
                <a:solidFill>
                  <a:prstClr val="white"/>
                </a:solidFill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Intangible right granted by statute to the author or originator of certain literary or artistic productions by federal law (U.S. Copyright Act).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6430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Copyrights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Copyright Protection.</a:t>
            </a:r>
          </a:p>
          <a:p>
            <a:pPr lvl="1"/>
            <a:r>
              <a:rPr lang="en-US" sz="3600"/>
              <a:t>Copyrights can be registered with the U.S. Copyright Office, not required.</a:t>
            </a:r>
          </a:p>
          <a:p>
            <a:pPr lvl="1"/>
            <a:r>
              <a:rPr lang="en-US" sz="3600"/>
              <a:t>Automatic protection.</a:t>
            </a:r>
          </a:p>
          <a:p>
            <a:pPr lvl="1"/>
            <a:r>
              <a:rPr lang="en-US" sz="3600"/>
              <a:t>© not necessary to protect against infringement. 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7821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Copyrights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3600"/>
              <a:t>What is Protected Expression?</a:t>
            </a:r>
          </a:p>
          <a:p>
            <a:pPr lvl="1"/>
            <a:r>
              <a:rPr lang="en-US" sz="3200"/>
              <a:t>A work must be original, fixed in a durable medium, and fit into one of these 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/>
              <a:t>Literary			</a:t>
            </a:r>
            <a:r>
              <a:rPr lang="en-US" sz="2000" baseline="30000">
                <a:solidFill>
                  <a:srgbClr val="D5622A"/>
                </a:solidFill>
              </a:rPr>
              <a:t>●</a:t>
            </a:r>
            <a:r>
              <a:rPr lang="en-US" sz="1400">
                <a:solidFill>
                  <a:srgbClr val="D5622A"/>
                </a:solidFill>
              </a:rPr>
              <a:t> </a:t>
            </a:r>
            <a:r>
              <a:rPr lang="en-US" sz="2600"/>
              <a:t>Musical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/>
              <a:t>Dramatic		</a:t>
            </a:r>
            <a:r>
              <a:rPr lang="en-US" sz="2000" baseline="30000">
                <a:solidFill>
                  <a:srgbClr val="D5622A"/>
                </a:solidFill>
              </a:rPr>
              <a:t>●</a:t>
            </a:r>
            <a:r>
              <a:rPr lang="en-US" sz="1800">
                <a:solidFill>
                  <a:srgbClr val="D5622A"/>
                </a:solidFill>
              </a:rPr>
              <a:t> </a:t>
            </a:r>
            <a:r>
              <a:rPr lang="en-US" sz="2600"/>
              <a:t>Pantomimes and Choreographic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/>
              <a:t>Pictorial, graphic, and sculptural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/>
              <a:t>Motion pictures and other audiovisual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/>
              <a:t>Sound recordings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/>
              <a:t>Computer software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22932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Copyrights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Copyright Exclusions.</a:t>
            </a:r>
          </a:p>
          <a:p>
            <a:pPr lvl="1"/>
            <a:r>
              <a:rPr lang="en-US" sz="3600"/>
              <a:t>Any “idea, procedure, process,</a:t>
            </a:r>
          </a:p>
          <a:p>
            <a:pPr marL="738188" lvl="1" indent="0">
              <a:spcBef>
                <a:spcPts val="0"/>
              </a:spcBef>
              <a:buNone/>
            </a:pPr>
            <a:r>
              <a:rPr lang="en-US" sz="3600"/>
              <a:t>system, method of operation, concept, principle or discovery, regardless of the form in which it is described, explained, illustrated, or embodied.”</a:t>
            </a:r>
          </a:p>
          <a:p>
            <a:pPr marL="738188" lvl="1" indent="-276225"/>
            <a:r>
              <a:rPr lang="en-US" sz="3600"/>
              <a:t>Only expressions of ideas can be copyrighted, not ideas.</a:t>
            </a:r>
          </a:p>
          <a:p>
            <a:pPr marL="738188" lvl="1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9406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                                                                                                                                               LO4</a:t>
            </a:r>
            <a:r>
              <a:rPr lang="en-US" sz="200"/>
              <a:t> </a:t>
            </a:r>
            <a:r>
              <a:rPr lang="en-US"/>
              <a:t>Copyright Infringement </a:t>
            </a:r>
            <a:r>
              <a:rPr lang="en-US" sz="4000" b="1">
                <a:latin typeface="+mn-lt"/>
              </a:rPr>
              <a:t>(1)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Whenever the form or expression of an idea is copied, an infringement of copyright occurs.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40365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LO4</a:t>
            </a:r>
            <a:r>
              <a:rPr lang="en-US" sz="200">
                <a:solidFill>
                  <a:prstClr val="white"/>
                </a:solidFill>
              </a:rPr>
              <a:t>                                                                                                                                                 </a:t>
            </a:r>
            <a:r>
              <a:rPr lang="en-US">
                <a:solidFill>
                  <a:prstClr val="white"/>
                </a:solidFill>
              </a:rPr>
              <a:t>Copyright Infringement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/>
              <a:t>“Fair use”— exception to infringement. Courts consider:</a:t>
            </a:r>
          </a:p>
          <a:p>
            <a:pPr marL="1314450" lvl="2" indent="-514350">
              <a:buFont typeface="Impact" pitchFamily="34" charset="0"/>
              <a:buAutoNum type="arabicPeriod"/>
            </a:pPr>
            <a:r>
              <a:rPr lang="en-US" sz="4000"/>
              <a:t>Purpose of the use.</a:t>
            </a:r>
          </a:p>
          <a:p>
            <a:pPr marL="1314450" lvl="2" indent="-514350">
              <a:lnSpc>
                <a:spcPts val="4000"/>
              </a:lnSpc>
              <a:buFont typeface="Impact" pitchFamily="34" charset="0"/>
              <a:buAutoNum type="arabicPeriod"/>
            </a:pPr>
            <a:r>
              <a:rPr lang="en-US" sz="4000"/>
              <a:t>Nature of the copyrighted work.</a:t>
            </a:r>
          </a:p>
          <a:p>
            <a:pPr marL="1314450" lvl="2" indent="-514350">
              <a:lnSpc>
                <a:spcPts val="4000"/>
              </a:lnSpc>
              <a:buFont typeface="Impact" pitchFamily="34" charset="0"/>
              <a:buAutoNum type="arabicPeriod"/>
            </a:pPr>
            <a:r>
              <a:rPr lang="en-US" sz="4000"/>
              <a:t>How much of the original is copied.</a:t>
            </a:r>
          </a:p>
          <a:p>
            <a:pPr marL="1314450" lvl="2" indent="-514350">
              <a:lnSpc>
                <a:spcPts val="4000"/>
              </a:lnSpc>
              <a:buFont typeface="Impact" pitchFamily="34" charset="0"/>
              <a:buAutoNum type="arabicPeriod"/>
            </a:pPr>
            <a:r>
              <a:rPr lang="en-US" sz="4000"/>
              <a:t>Effect of the use on the market for the original.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7828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</a:t>
            </a:r>
            <a:r>
              <a:rPr lang="en-US"/>
              <a:t>Intellectual Property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Intellectual property: Property resulting from intellectual, creative processes.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LO4                                                                                                                                             </a:t>
            </a:r>
            <a:r>
              <a:rPr lang="en-US" sz="200">
                <a:solidFill>
                  <a:prstClr val="white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Copyright Infringement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The First Sale Doctrine.</a:t>
            </a:r>
          </a:p>
          <a:p>
            <a:pPr lvl="1"/>
            <a:r>
              <a:rPr lang="en-US" sz="3600"/>
              <a:t>Once a copyright owner sells or gives away a copy of a work, the copyright owner no longer has the right to control the distribution of that copy. 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63615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Copyright Protection for Software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1798637"/>
            <a:ext cx="8915400" cy="4525963"/>
          </a:xfrm>
        </p:spPr>
        <p:txBody>
          <a:bodyPr>
            <a:noAutofit/>
          </a:bodyPr>
          <a:lstStyle/>
          <a:p>
            <a:r>
              <a:rPr lang="en-US" sz="4000"/>
              <a:t>Computer Software Copyright Act, 1980.</a:t>
            </a:r>
          </a:p>
          <a:p>
            <a:pPr lvl="1"/>
            <a:r>
              <a:rPr lang="en-US" sz="3200"/>
              <a:t>Covers software coding and binary-language object code of the program. </a:t>
            </a:r>
          </a:p>
          <a:p>
            <a:pPr lvl="1"/>
            <a:r>
              <a:rPr lang="en-US" sz="3200"/>
              <a:t>Elements of overall structure, sequence, and organization of a program may also be copyrightable.</a:t>
            </a:r>
          </a:p>
          <a:p>
            <a:pPr lvl="1"/>
            <a:r>
              <a:rPr lang="en-US" sz="3200"/>
              <a:t>Does not cover general appearance. (This may fall under trademark laws.)</a:t>
            </a:r>
          </a:p>
          <a:p>
            <a:pPr marL="738188" lvl="1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18528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</a:t>
            </a:r>
            <a:r>
              <a:rPr lang="en-US">
                <a:solidFill>
                  <a:prstClr val="white"/>
                </a:solidFill>
              </a:rPr>
              <a:t>Copyrights in Digital Information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25963"/>
          </a:xfrm>
        </p:spPr>
        <p:txBody>
          <a:bodyPr>
            <a:noAutofit/>
          </a:bodyPr>
          <a:lstStyle/>
          <a:p>
            <a:r>
              <a:rPr lang="en-US"/>
              <a:t>Copyright law is probably the most important form of intellectual property protection on the Internet.</a:t>
            </a:r>
            <a:endParaRPr lang="en-US" sz="4000"/>
          </a:p>
          <a:p>
            <a:pPr marL="0" indent="0">
              <a:buNone/>
            </a:pP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8901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prstClr val="white"/>
                </a:solidFill>
              </a:rPr>
              <a:t>Copyrights in Digital Information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25963"/>
          </a:xfrm>
        </p:spPr>
        <p:txBody>
          <a:bodyPr>
            <a:noAutofit/>
          </a:bodyPr>
          <a:lstStyle/>
          <a:p>
            <a:r>
              <a:rPr lang="en-US"/>
              <a:t>Courts have held that loading a file or program into a computer’s RAM constitutes a copy for purposes of copyright law.</a:t>
            </a:r>
          </a:p>
          <a:p>
            <a:pPr marL="0" indent="0">
              <a:buNone/>
            </a:pP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7244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prstClr val="white"/>
                </a:solidFill>
              </a:rPr>
              <a:t>Copyrights in Digital Information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The Digital Millenium Copyright Act (DMCA).</a:t>
            </a:r>
          </a:p>
          <a:p>
            <a:pPr lvl="1">
              <a:spcBef>
                <a:spcPts val="0"/>
              </a:spcBef>
            </a:pPr>
            <a:r>
              <a:rPr lang="en-US"/>
              <a:t>Established civil and criminal penalties for anyone who circumvents (bypasses) encryption software or other technological antipiracy protection.</a:t>
            </a:r>
          </a:p>
          <a:p>
            <a:pPr lvl="1"/>
            <a:endParaRPr lang="en-US" sz="3600"/>
          </a:p>
          <a:p>
            <a:pPr marL="0" indent="0">
              <a:buNone/>
            </a:pP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04066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prstClr val="white"/>
                </a:solidFill>
              </a:rPr>
              <a:t>Copyrights in Digital Information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The Digital Millenium Copyright Act (DMCA).</a:t>
            </a:r>
          </a:p>
          <a:p>
            <a:pPr lvl="1"/>
            <a:r>
              <a:rPr lang="en-US"/>
              <a:t>Exception to DMCA Liability: under “Fair Use” doctrine.</a:t>
            </a:r>
          </a:p>
          <a:p>
            <a:pPr marL="0" indent="0">
              <a:buNone/>
            </a:pP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7160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prstClr val="white"/>
                </a:solidFill>
              </a:rPr>
              <a:t>Copyrights in Digital Information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/>
              <a:t>ISP Limited Liability.</a:t>
            </a:r>
          </a:p>
          <a:p>
            <a:pPr lvl="1"/>
            <a:r>
              <a:rPr lang="en-US" sz="3600"/>
              <a:t>Internet service providers are not liable for infringements by subscribers if unaware of the violation.</a:t>
            </a:r>
          </a:p>
          <a:p>
            <a:pPr lvl="1"/>
            <a:r>
              <a:rPr lang="en-US" sz="3600"/>
              <a:t>ISP may be liable if it has knowledge and fails to take action. Copyright holders must act promptly to file suit.</a:t>
            </a:r>
          </a:p>
          <a:p>
            <a:pPr marL="0" indent="0">
              <a:buNone/>
            </a:pP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7716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prstClr val="white"/>
                </a:solidFill>
              </a:rPr>
              <a:t>Copyrights in Digital Information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(6)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76400"/>
            <a:ext cx="8839200" cy="4525963"/>
          </a:xfrm>
        </p:spPr>
        <p:txBody>
          <a:bodyPr>
            <a:noAutofit/>
          </a:bodyPr>
          <a:lstStyle/>
          <a:p>
            <a:r>
              <a:rPr lang="en-US" sz="4400"/>
              <a:t>File Sharing.</a:t>
            </a:r>
          </a:p>
          <a:p>
            <a:pPr lvl="1"/>
            <a:r>
              <a:rPr lang="en-US"/>
              <a:t>People make files on their own PCs directly accessible to others via network.</a:t>
            </a:r>
          </a:p>
          <a:p>
            <a:pPr lvl="1"/>
            <a:r>
              <a:rPr lang="en-US"/>
              <a:t>On the Internet, usually a web server.</a:t>
            </a:r>
          </a:p>
          <a:p>
            <a:pPr lvl="1"/>
            <a:r>
              <a:rPr lang="en-US"/>
              <a:t>P2P networking, generally via software.</a:t>
            </a:r>
          </a:p>
          <a:p>
            <a:pPr marL="0" indent="0">
              <a:buNone/>
            </a:pP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01411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/>
              <a:t>Trade Secrets</a:t>
            </a:r>
            <a:endParaRPr lang="en-US" dirty="0">
              <a:effectLst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7DAD3839-9F25-4E15-8DC8-9BDCB7150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812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LO5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4712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400"/>
              <a:t>Information or a process that gives a business an advantage over competitors who do not know the information or process.</a:t>
            </a:r>
          </a:p>
          <a:p>
            <a:r>
              <a:rPr lang="en-US" sz="4400"/>
              <a:t>The Economic Espionage Act of 1996 made the theft of trade secrets a federal crime.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51050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400" spc="200">
                <a:solidFill>
                  <a:prstClr val="white"/>
                </a:solidFill>
              </a:rPr>
              <a:t>International Protection for Intellectual Property </a:t>
            </a:r>
            <a:r>
              <a:rPr lang="en-US" sz="4400" b="1" spc="200">
                <a:solidFill>
                  <a:prstClr val="white"/>
                </a:solidFill>
                <a:latin typeface="+mn-lt"/>
              </a:rPr>
              <a:t>(1)</a:t>
            </a:r>
            <a:endParaRPr lang="en-US" sz="4400" b="1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525963"/>
          </a:xfrm>
        </p:spPr>
        <p:txBody>
          <a:bodyPr>
            <a:noAutofit/>
          </a:bodyPr>
          <a:lstStyle/>
          <a:p>
            <a:r>
              <a:rPr lang="en-US" sz="4400"/>
              <a:t>The Paris Convention of 1883.</a:t>
            </a:r>
          </a:p>
          <a:p>
            <a:pPr lvl="1"/>
            <a:r>
              <a:rPr lang="en-US"/>
              <a:t>Allows parties in one country to file for patent and trademark protection in any of the other member countries.</a:t>
            </a:r>
          </a:p>
          <a:p>
            <a:pPr marL="0" indent="0">
              <a:buNone/>
            </a:pP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8201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Trademarks and </a:t>
            </a:r>
            <a:br>
              <a:rPr lang="en-US"/>
            </a:br>
            <a:r>
              <a:rPr lang="en-US"/>
              <a:t>Related Property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/>
              <a:t>A trademark is a distinctive identity that a manufacturer attaches to its product.</a:t>
            </a:r>
          </a:p>
          <a:p>
            <a:pPr>
              <a:lnSpc>
                <a:spcPct val="80000"/>
              </a:lnSpc>
            </a:pPr>
            <a:r>
              <a:rPr lang="en-US"/>
              <a:t>Consumers can be misled when a trademark appears on other products.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400" spc="200">
                <a:solidFill>
                  <a:prstClr val="white"/>
                </a:solidFill>
              </a:rPr>
              <a:t>International Protection for Intellectual Property </a:t>
            </a:r>
            <a:r>
              <a:rPr lang="en-US" sz="4400" b="1" spc="20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525963"/>
          </a:xfrm>
        </p:spPr>
        <p:txBody>
          <a:bodyPr>
            <a:noAutofit/>
          </a:bodyPr>
          <a:lstStyle/>
          <a:p>
            <a:r>
              <a:rPr lang="en-US" sz="4400"/>
              <a:t>The Berne Convention of 1888.</a:t>
            </a:r>
          </a:p>
          <a:p>
            <a:pPr lvl="1"/>
            <a:r>
              <a:rPr lang="en-US"/>
              <a:t>Every member country must recognize the copyrights of authors who are citizens of other member countries.</a:t>
            </a:r>
            <a:r>
              <a:rPr lang="en-US" sz="4400"/>
              <a:t>	</a:t>
            </a:r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85704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400" spc="200">
                <a:solidFill>
                  <a:prstClr val="white"/>
                </a:solidFill>
              </a:rPr>
              <a:t>International Protection for Intellectual Property </a:t>
            </a:r>
            <a:r>
              <a:rPr lang="en-US" sz="4400" b="1" spc="20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525963"/>
          </a:xfrm>
        </p:spPr>
        <p:txBody>
          <a:bodyPr>
            <a:noAutofit/>
          </a:bodyPr>
          <a:lstStyle/>
          <a:p>
            <a:r>
              <a:rPr lang="en-US" sz="4400"/>
              <a:t>The TRIPS Agreement of 1994.</a:t>
            </a:r>
          </a:p>
          <a:p>
            <a:pPr lvl="1"/>
            <a:r>
              <a:rPr lang="en-US"/>
              <a:t>Trade-Related Aspects of Intellectual Property Rights.</a:t>
            </a:r>
            <a:r>
              <a:rPr lang="en-US" sz="4400"/>
              <a:t>	</a:t>
            </a:r>
          </a:p>
          <a:p>
            <a:pPr lvl="1"/>
            <a:r>
              <a:rPr lang="en-US"/>
              <a:t>Specifically provides protection for computer programs.</a:t>
            </a:r>
          </a:p>
          <a:p>
            <a:pPr lvl="1"/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50365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4400" spc="200">
                <a:solidFill>
                  <a:prstClr val="white"/>
                </a:solidFill>
              </a:rPr>
              <a:t>International Protection for Intellectual Property </a:t>
            </a:r>
            <a:r>
              <a:rPr lang="en-US" sz="4400" b="1" spc="20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525963"/>
          </a:xfrm>
        </p:spPr>
        <p:txBody>
          <a:bodyPr>
            <a:noAutofit/>
          </a:bodyPr>
          <a:lstStyle/>
          <a:p>
            <a:r>
              <a:rPr lang="en-US" sz="4400"/>
              <a:t>The Anti-Counterfeiting Trade Agreement of 2011 (ACTA).</a:t>
            </a:r>
          </a:p>
          <a:p>
            <a:pPr lvl="1"/>
            <a:r>
              <a:rPr lang="en-US"/>
              <a:t>International treaty to combat counterfeiting.</a:t>
            </a:r>
          </a:p>
          <a:p>
            <a:pPr lvl="1"/>
            <a:r>
              <a:rPr lang="en-US"/>
              <a:t>Applies to physical goods as well as works being distributed online.</a:t>
            </a:r>
          </a:p>
          <a:p>
            <a:pPr lvl="1"/>
            <a:endParaRPr lang="en-US" sz="4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2004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Trademarks and </a:t>
            </a:r>
            <a:br>
              <a:rPr lang="en-US"/>
            </a:br>
            <a:r>
              <a:rPr lang="en-US"/>
              <a:t>Related Property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/>
              <a:t>The tort of trademark infringement occurs when one who does not own a trademark copies it to a substantial degree or uses it in its entirety.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8802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Trademarks and </a:t>
            </a:r>
            <a:br>
              <a:rPr lang="en-US"/>
            </a:br>
            <a:r>
              <a:rPr lang="en-US"/>
              <a:t>Related Property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Trademark Protection.</a:t>
            </a:r>
          </a:p>
          <a:p>
            <a:pPr lvl="1"/>
            <a:r>
              <a:rPr lang="en-US"/>
              <a:t>Lanham Act (1946) protects businesses from competitors that use confusingly similar trademarks.</a:t>
            </a:r>
            <a:endParaRPr lang="en-US" sz="3600" dirty="0">
              <a:sym typeface="Wingdings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57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Trademarks and </a:t>
            </a:r>
            <a:br>
              <a:rPr lang="en-US"/>
            </a:br>
            <a:r>
              <a:rPr lang="en-US"/>
              <a:t>Related Property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(4)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Trademark Dilution.</a:t>
            </a:r>
          </a:p>
          <a:p>
            <a:pPr lvl="1"/>
            <a:r>
              <a:rPr lang="en-US"/>
              <a:t>Occurs when a trademark is used in a way that diminishes its distinctiveness.</a:t>
            </a:r>
          </a:p>
          <a:p>
            <a:pPr lvl="1"/>
            <a:r>
              <a:rPr lang="en-US">
                <a:sym typeface="Wingdings" pitchFamily="2" charset="2"/>
              </a:rPr>
              <a:t>Requires a mark be famous when the dilution occurs.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351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95BCB5C-E133-42D1-AF7D-A27F79B6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812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 marL="804863">
              <a:spcBef>
                <a:spcPts val="600"/>
              </a:spcBef>
            </a:pPr>
            <a:r>
              <a:rPr lang="en-US" sz="4400"/>
              <a:t>Distinctive Marks.</a:t>
            </a:r>
            <a:endParaRPr lang="en-US" sz="4400" dirty="0"/>
          </a:p>
          <a:p>
            <a:pPr lvl="1"/>
            <a:r>
              <a:rPr lang="en-US"/>
              <a:t>Only trademarks that are deemed sufficiently distinctive from all competing trademarks are protected.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prstClr val="white"/>
                </a:solidFill>
              </a:rPr>
              <a:t>Trademarks and </a:t>
            </a:r>
            <a:br>
              <a:rPr lang="en-US" sz="5300">
                <a:solidFill>
                  <a:prstClr val="white"/>
                </a:solidFill>
              </a:rPr>
            </a:br>
            <a:r>
              <a:rPr lang="en-US" sz="5300">
                <a:solidFill>
                  <a:prstClr val="white"/>
                </a:solidFill>
              </a:rPr>
              <a:t>Related Property </a:t>
            </a:r>
            <a:r>
              <a:rPr lang="en-US" sz="4400" b="1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95BCB5C-E133-42D1-AF7D-A27F79B6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812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 marL="804863">
              <a:spcBef>
                <a:spcPts val="600"/>
              </a:spcBef>
            </a:pPr>
            <a:r>
              <a:rPr lang="en-US" sz="4400"/>
              <a:t>Distinctive Marks.</a:t>
            </a:r>
            <a:endParaRPr lang="en-US" sz="4400" dirty="0"/>
          </a:p>
          <a:p>
            <a:pPr lvl="1"/>
            <a:r>
              <a:rPr lang="en-US"/>
              <a:t>Distinctive (strong) trademarks are less likely to be infringed.</a:t>
            </a:r>
          </a:p>
          <a:p>
            <a:pPr lvl="2"/>
            <a:r>
              <a:rPr lang="en-US"/>
              <a:t>Fanciful: Xerox, Google.</a:t>
            </a:r>
          </a:p>
          <a:p>
            <a:pPr lvl="2"/>
            <a:r>
              <a:rPr lang="en-US"/>
              <a:t>Arbitrary: Dutch Boy.</a:t>
            </a:r>
          </a:p>
          <a:p>
            <a:pPr lvl="2"/>
            <a:r>
              <a:rPr lang="en-US"/>
              <a:t>Suggestive: Dairy Queen.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7772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1443</Words>
  <Application>Microsoft Office PowerPoint</Application>
  <PresentationFormat>On-screen Show (4:3)</PresentationFormat>
  <Paragraphs>265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 LO1 Intellectual Property</vt:lpstr>
      <vt:lpstr>Trademarks and  Related Property (1)</vt:lpstr>
      <vt:lpstr>Trademarks and  Related Property (2)</vt:lpstr>
      <vt:lpstr>Trademarks and  Related Property (3)</vt:lpstr>
      <vt:lpstr>Trademarks and  Related Property (4)</vt:lpstr>
      <vt:lpstr>Trademarks and  Related Property (5)</vt:lpstr>
      <vt:lpstr>Trademarks and  Related Property (6)</vt:lpstr>
      <vt:lpstr>Trademarks and  Related Property (7)</vt:lpstr>
      <vt:lpstr>Trademarks and  Related Property (8)</vt:lpstr>
      <vt:lpstr>Trademarks and  Related Property (9)</vt:lpstr>
      <vt:lpstr>Trademarks and  Related Property (10)</vt:lpstr>
      <vt:lpstr>Trademarks and  Related Property (11)</vt:lpstr>
      <vt:lpstr> Trademarks and  Related Property (12)</vt:lpstr>
      <vt:lpstr>Trademarks and  Related Property (13)</vt:lpstr>
      <vt:lpstr>Trademarks and  Related Property (14)</vt:lpstr>
      <vt:lpstr>Trademarks and  Related Property (15)</vt:lpstr>
      <vt:lpstr>Trademarks and  Related Property (16)</vt:lpstr>
      <vt:lpstr>Trademarks and  Related Property (17)</vt:lpstr>
      <vt:lpstr> Patents (1)</vt:lpstr>
      <vt:lpstr> Patents (2)</vt:lpstr>
      <vt:lpstr> Patent Infringement</vt:lpstr>
      <vt:lpstr> Copyrights (1)</vt:lpstr>
      <vt:lpstr> Copyrights (2)</vt:lpstr>
      <vt:lpstr> Copyrights (3)</vt:lpstr>
      <vt:lpstr> Copyrights (4)</vt:lpstr>
      <vt:lpstr>                                                                                                                                                LO4 Copyright Infringement (1)</vt:lpstr>
      <vt:lpstr> LO4                                                                                                                                                 Copyright Infringement (2)</vt:lpstr>
      <vt:lpstr> LO4                                                                                                                                              Copyright Infringement (3)</vt:lpstr>
      <vt:lpstr> Copyright Protection for Software</vt:lpstr>
      <vt:lpstr> Copyrights in Digital Information (1)</vt:lpstr>
      <vt:lpstr>Copyrights in Digital Information (2)</vt:lpstr>
      <vt:lpstr>Copyrights in Digital Information (3)</vt:lpstr>
      <vt:lpstr>Copyrights in Digital Information (4)</vt:lpstr>
      <vt:lpstr>Copyrights in Digital Information (5)</vt:lpstr>
      <vt:lpstr>Copyrights in Digital Information (6)</vt:lpstr>
      <vt:lpstr>Trade Secrets</vt:lpstr>
      <vt:lpstr>International Protection for Intellectual Property (1)</vt:lpstr>
      <vt:lpstr>International Protection for Intellectual Property (2)</vt:lpstr>
      <vt:lpstr>International Protection for Intellectual Property (3)</vt:lpstr>
      <vt:lpstr>International Protection for Intellectual Property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SME</cp:lastModifiedBy>
  <cp:revision>86</cp:revision>
  <dcterms:created xsi:type="dcterms:W3CDTF">2012-07-24T19:26:18Z</dcterms:created>
  <dcterms:modified xsi:type="dcterms:W3CDTF">2017-09-20T20:50:18Z</dcterms:modified>
</cp:coreProperties>
</file>