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319" r:id="rId2"/>
    <p:sldId id="314" r:id="rId3"/>
    <p:sldId id="259" r:id="rId4"/>
    <p:sldId id="260" r:id="rId5"/>
    <p:sldId id="261" r:id="rId6"/>
    <p:sldId id="263" r:id="rId7"/>
    <p:sldId id="291" r:id="rId8"/>
    <p:sldId id="264" r:id="rId9"/>
    <p:sldId id="265" r:id="rId10"/>
    <p:sldId id="266" r:id="rId11"/>
    <p:sldId id="267" r:id="rId12"/>
    <p:sldId id="262" r:id="rId13"/>
    <p:sldId id="292" r:id="rId14"/>
    <p:sldId id="293" r:id="rId15"/>
    <p:sldId id="269" r:id="rId16"/>
    <p:sldId id="294" r:id="rId17"/>
    <p:sldId id="271" r:id="rId18"/>
    <p:sldId id="295" r:id="rId19"/>
    <p:sldId id="297" r:id="rId20"/>
    <p:sldId id="296" r:id="rId21"/>
    <p:sldId id="298" r:id="rId22"/>
    <p:sldId id="315" r:id="rId23"/>
    <p:sldId id="299" r:id="rId24"/>
    <p:sldId id="300" r:id="rId25"/>
    <p:sldId id="301" r:id="rId26"/>
    <p:sldId id="302" r:id="rId27"/>
    <p:sldId id="316" r:id="rId28"/>
    <p:sldId id="317" r:id="rId29"/>
    <p:sldId id="305" r:id="rId30"/>
    <p:sldId id="281" r:id="rId31"/>
    <p:sldId id="282" r:id="rId32"/>
    <p:sldId id="283" r:id="rId33"/>
    <p:sldId id="306" r:id="rId34"/>
    <p:sldId id="307" r:id="rId35"/>
    <p:sldId id="308" r:id="rId36"/>
    <p:sldId id="318" r:id="rId37"/>
    <p:sldId id="285" r:id="rId38"/>
    <p:sldId id="309" r:id="rId39"/>
    <p:sldId id="310" r:id="rId40"/>
    <p:sldId id="311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7045"/>
    <a:srgbClr val="E4B71F"/>
    <a:srgbClr val="0066A4"/>
    <a:srgbClr val="006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17" autoAdjust="0"/>
    <p:restoredTop sz="84455" autoAdjust="0"/>
  </p:normalViewPr>
  <p:slideViewPr>
    <p:cSldViewPr showGuides="1">
      <p:cViewPr varScale="1">
        <p:scale>
          <a:sx n="95" d="100"/>
          <a:sy n="95" d="100"/>
        </p:scale>
        <p:origin x="160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08718-41FD-42B2-A1E0-5A1B107DE40B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4E7F-74F9-4424-B466-94E6FC2777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5498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CCCFD-2DFC-463F-84F3-7C5FCAF91CC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CCCFD-2DFC-463F-84F3-7C5FCAF91CC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CCCFD-2DFC-463F-84F3-7C5FCAF91CC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CCCFD-2DFC-463F-84F3-7C5FCAF91CC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CCCFD-2DFC-463F-84F3-7C5FCAF91CC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990080-B7B3-4981-9B24-12F11A49E63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990080-B7B3-4981-9B24-12F11A49E63A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CCCFD-2DFC-463F-84F3-7C5FCAF91CC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CCCFD-2DFC-463F-84F3-7C5FCAF91CC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CCCFD-2DFC-463F-84F3-7C5FCAF91CC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0354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CCCFD-2DFC-463F-84F3-7C5FCAF91CC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CCCFD-2DFC-463F-84F3-7C5FCAF91CC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CCCFD-2DFC-463F-84F3-7C5FCAF91CC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5904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CCCFD-2DFC-463F-84F3-7C5FCAF91CC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CCCFD-2DFC-463F-84F3-7C5FCAF91CC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CCCFD-2DFC-463F-84F3-7C5FCAF91CC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CCCFD-2DFC-463F-84F3-7C5FCAF91CC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CCCFD-2DFC-463F-84F3-7C5FCAF91CC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75697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CCCFD-2DFC-463F-84F3-7C5FCAF91CC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1611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CCCFD-2DFC-463F-84F3-7C5FCAF91CC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CCCFD-2DFC-463F-84F3-7C5FCAF91CC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CCCFD-2DFC-463F-84F3-7C5FCAF91CC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CCCFD-2DFC-463F-84F3-7C5FCAF91CC6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CCCFD-2DFC-463F-84F3-7C5FCAF91CC6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CCCFD-2DFC-463F-84F3-7C5FCAF91CC6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CCCFD-2DFC-463F-84F3-7C5FCAF91CC6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CCCFD-2DFC-463F-84F3-7C5FCAF91CC6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CCCFD-2DFC-463F-84F3-7C5FCAF91CC6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96515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CCCFD-2DFC-463F-84F3-7C5FCAF91CC6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CCCFD-2DFC-463F-84F3-7C5FCAF91CC6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CCCFD-2DFC-463F-84F3-7C5FCAF91CC6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395591-252B-4D0B-93B7-38EEAC6C359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CCCFD-2DFC-463F-84F3-7C5FCAF91CC6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CCCFD-2DFC-463F-84F3-7C5FCAF91CC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CCCFD-2DFC-463F-84F3-7C5FCAF91CC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CCCFD-2DFC-463F-84F3-7C5FCAF91CC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CCCFD-2DFC-463F-84F3-7C5FCAF91CC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4CCCFD-2DFC-463F-84F3-7C5FCAF91CC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601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>
              <a:buClr>
                <a:srgbClr val="D5622A"/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>
              <a:spcBef>
                <a:spcPts val="600"/>
              </a:spcBef>
              <a:buClr>
                <a:srgbClr val="D5622A"/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buClr>
                <a:srgbClr val="D5622A"/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1CE43A3-AB8E-4ACC-8946-A454C67F60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" y="228600"/>
            <a:ext cx="8963025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  <a:latin typeface="Impact" panose="020B0806030902050204" pitchFamily="34" charset="0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27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>
            <a:lvl1pPr>
              <a:defRPr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 marL="454025" indent="-454025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 marL="915988" indent="-458788">
              <a:spcBef>
                <a:spcPts val="0"/>
              </a:spcBef>
              <a:buClr>
                <a:schemeClr val="accent6">
                  <a:lumMod val="75000"/>
                </a:schemeClr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spcBef>
                <a:spcPts val="0"/>
              </a:spcBef>
              <a:buClr>
                <a:schemeClr val="accent6">
                  <a:lumMod val="75000"/>
                </a:schemeClr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/>
              <a:t>Third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E452929-42CB-4C07-BCA2-94283A658397}"/>
              </a:ext>
            </a:extLst>
          </p:cNvPr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A4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88686"/>
            <a:ext cx="9144000" cy="1600200"/>
          </a:xfrm>
          <a:prstGeom prst="rect">
            <a:avLst/>
          </a:prstGeom>
          <a:solidFill>
            <a:srgbClr val="8A7045"/>
          </a:solidFill>
          <a:ln w="19050">
            <a:solidFill>
              <a:srgbClr val="8A704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8A7045"/>
          </a:solidFill>
          <a:ln w="12700">
            <a:solidFill>
              <a:srgbClr val="8A704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/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buFont typeface="Arial" pitchFamily="34" charset="0"/>
        <a:buChar char="•"/>
        <a:defRPr sz="4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Font typeface="Arial" pitchFamily="34" charset="0"/>
        <a:buChar char="–"/>
        <a:defRPr sz="4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4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buFont typeface="Arial" pitchFamily="34" charset="0"/>
        <a:buChar char="»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93AABA-F1B5-4B95-84DB-C4EA7B73DD6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533400"/>
            <a:ext cx="9144000" cy="1600200"/>
          </a:xfrm>
        </p:spPr>
        <p:txBody>
          <a:bodyPr>
            <a:normAutofit/>
          </a:bodyPr>
          <a:lstStyle/>
          <a:p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Business</a:t>
            </a:r>
            <a:r>
              <a:rPr lang="en-US" sz="1200" baseline="0">
                <a:latin typeface="Calibri" panose="020F0502020204030204" pitchFamily="34" charset="0"/>
                <a:cs typeface="Calibri" panose="020F0502020204030204" pitchFamily="34" charset="0"/>
              </a:rPr>
              <a:t> Law</a:t>
            </a:r>
            <a:br>
              <a:rPr lang="en-US" sz="1200" baseline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Text &amp; Exercises</a:t>
            </a:r>
            <a:b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Ninth Edition</a:t>
            </a:r>
            <a:b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Roger LeRoy Miller</a:t>
            </a:r>
            <a:b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William Eric Hollowell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334000"/>
            <a:ext cx="9144000" cy="1600200"/>
          </a:xfrm>
          <a:solidFill>
            <a:srgbClr val="8A7045"/>
          </a:solidFill>
          <a:ln w="38100">
            <a:solidFill>
              <a:srgbClr val="8A7045"/>
            </a:solidFill>
          </a:ln>
          <a:effectLst/>
        </p:spPr>
        <p:txBody>
          <a:bodyPr anchor="ctr" anchorCtr="0">
            <a:noAutofit/>
          </a:bodyPr>
          <a:lstStyle/>
          <a:p>
            <a:pPr lvl="0"/>
            <a:r>
              <a:rPr lang="en-US" cap="small">
                <a:solidFill>
                  <a:prstClr val="white"/>
                </a:solidFill>
                <a:effectLst>
                  <a:outerShdw blurRad="50800" dist="63500" dir="2700000" algn="tl" rotWithShape="0">
                    <a:srgbClr val="000000"/>
                  </a:outerShdw>
                </a:effectLst>
                <a:latin typeface="Impact" pitchFamily="34" charset="0"/>
              </a:rPr>
              <a:t>Chapter 17    Introduction to Sales and Lease Contracts</a:t>
            </a:r>
            <a:endParaRPr lang="en-US" cap="small" dirty="0">
              <a:solidFill>
                <a:prstClr val="white"/>
              </a:solidFill>
              <a:effectLst>
                <a:outerShdw blurRad="50800" dist="63500" dir="2700000" algn="tl" rotWithShape="0">
                  <a:srgbClr val="000000"/>
                </a:outerShdw>
              </a:effectLst>
              <a:latin typeface="Impact" pitchFamily="34" charset="0"/>
            </a:endParaRPr>
          </a:p>
        </p:txBody>
      </p:sp>
      <p:pic>
        <p:nvPicPr>
          <p:cNvPr id="4" name="Picture 3" descr="This is the cover image for Business Law Text &amp; Exercises, Ninth Edition. Men and women in business suits are pictured walking in front of a cityscape." title="Cover Image">
            <a:extLst>
              <a:ext uri="{FF2B5EF4-FFF2-40B4-BE49-F238E27FC236}">
                <a16:creationId xmlns:a16="http://schemas.microsoft.com/office/drawing/2014/main" id="{DB3A8E3E-B757-4FAC-A228-6B19335B2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214"/>
            <a:ext cx="9148384" cy="540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718503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Is a </a:t>
            </a:r>
            <a:r>
              <a:rPr lang="en-US"/>
              <a:t>Lease?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(2)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55230"/>
            <a:ext cx="8153400" cy="4874170"/>
          </a:xfrm>
        </p:spPr>
        <p:txBody>
          <a:bodyPr>
            <a:noAutofit/>
          </a:bodyPr>
          <a:lstStyle/>
          <a:p>
            <a:r>
              <a:rPr lang="en-US" sz="4400" u="sng" dirty="0"/>
              <a:t>Lessor</a:t>
            </a:r>
            <a:r>
              <a:rPr lang="en-US" sz="4400" dirty="0"/>
              <a:t> is a person who sells the right to the possession or use of goods to the </a:t>
            </a:r>
            <a:r>
              <a:rPr lang="en-US" sz="4400" u="sng" dirty="0"/>
              <a:t>Lessee</a:t>
            </a:r>
            <a:r>
              <a:rPr lang="en-US" sz="4400" dirty="0"/>
              <a:t> in exchange for rental payments.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Sales and </a:t>
            </a:r>
            <a:r>
              <a:rPr lang="en-US"/>
              <a:t>Lease Contracts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(1)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479797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Parties to sales and lease contracts are free to establish whatever terms they wish. </a:t>
            </a:r>
          </a:p>
          <a:p>
            <a:pPr>
              <a:lnSpc>
                <a:spcPct val="110000"/>
              </a:lnSpc>
            </a:pPr>
            <a:r>
              <a:rPr lang="en-US" dirty="0"/>
              <a:t>The UCC comes into play when the parties have left a term out of their contract and that omission later gives rise to a dispute.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Sales and </a:t>
            </a:r>
            <a:r>
              <a:rPr lang="en-US"/>
              <a:t>Lease Contracts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(2)</a:t>
            </a:r>
            <a:endParaRPr lang="en-US" sz="4000" dirty="0"/>
          </a:p>
        </p:txBody>
      </p:sp>
      <p:pic>
        <p:nvPicPr>
          <p:cNvPr id="4" name="Picture 3" descr="This diagram illustrates the relationship between general contract law and statutory law—UCC Articles 2 and 2A—governing contracts for the sale and lease of goods.&#10;Three boxes are lined up vertically in the first column. Two boxes are lined up vertically in the second column. The first box in the first column is: General Contract Law. There is an arrow labeled “Controls,” pointing from this box to the first box in the second column: Nonsales Contracts (including contracts for services and for real estate). The first box in the first column is connected by a line to the second box in the first column: Relevant Common Law Not Modified by the UCC. There is an arrow labeled “Controls,” pointing from this box to the second box in the second column: Contracts for the Sale and Lease of Goods. The third box in the first column is: Statutory Law (UCC Articles 2 and 2A). There is an arrow labeled “Controls,” pointing from this box also to the second box in the second column: Contracts for the Sale and Lease of Goods.&#10;" title="Exhibit 17.1 Law Governing Contracts">
            <a:extLst>
              <a:ext uri="{FF2B5EF4-FFF2-40B4-BE49-F238E27FC236}">
                <a16:creationId xmlns:a16="http://schemas.microsoft.com/office/drawing/2014/main" id="{CB90E6F2-B377-48DC-ACEC-4E4D445325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864" y="1752600"/>
            <a:ext cx="6650736" cy="4422484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Sales and </a:t>
            </a:r>
            <a:r>
              <a:rPr lang="en-US"/>
              <a:t>Lease Contracts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(3)</a:t>
            </a:r>
            <a:endParaRPr lang="en-US" sz="4000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678362"/>
          </a:xfrm>
        </p:spPr>
        <p:txBody>
          <a:bodyPr>
            <a:normAutofit/>
          </a:bodyPr>
          <a:lstStyle/>
          <a:p>
            <a:r>
              <a:rPr lang="en-US" sz="4400" dirty="0"/>
              <a:t>The Offer.</a:t>
            </a:r>
          </a:p>
          <a:p>
            <a:pPr lvl="1"/>
            <a:r>
              <a:rPr lang="en-US" dirty="0"/>
              <a:t>In general contract law, the moment a definite offer is met by an unqualified acceptance, a binding contract is formed.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Sales and </a:t>
            </a:r>
            <a:r>
              <a:rPr lang="en-US"/>
              <a:t>Lease Contracts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(4)</a:t>
            </a:r>
            <a:endParaRPr lang="en-US" sz="4000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678362"/>
          </a:xfrm>
        </p:spPr>
        <p:txBody>
          <a:bodyPr>
            <a:normAutofit/>
          </a:bodyPr>
          <a:lstStyle/>
          <a:p>
            <a:r>
              <a:rPr lang="en-US" sz="4400" dirty="0"/>
              <a:t>The Offer.</a:t>
            </a:r>
          </a:p>
          <a:p>
            <a:pPr lvl="1"/>
            <a:r>
              <a:rPr lang="en-US" dirty="0"/>
              <a:t>In commercial sales transactions, the verbal exchanges, the correspondence, and the actions of the parties may not reveal exactly when a binding contract arises.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00" spc="0" dirty="0">
                <a:solidFill>
                  <a:srgbClr val="8A7045"/>
                </a:solidFill>
              </a:rPr>
              <a:t>LO2                                                                                                                          </a:t>
            </a:r>
            <a:r>
              <a:rPr lang="en-US" spc="0" dirty="0">
                <a:solidFill>
                  <a:prstClr val="white"/>
                </a:solidFill>
              </a:rPr>
              <a:t> Offer: Open Terms </a:t>
            </a:r>
            <a:r>
              <a:rPr lang="en-US" sz="4000" b="1" spc="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(1)</a:t>
            </a:r>
            <a:endParaRPr lang="en-US" dirty="0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664BD14E-ACAB-4C2F-A7AD-5A9A10BE6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000" dirty="0"/>
              <a:t>The UCC states that a sales or lease contract will not fail for indefiniteness even if one or more terms are left open as long as: </a:t>
            </a:r>
          </a:p>
          <a:p>
            <a:pPr marL="971550" lvl="1" indent="-514350">
              <a:lnSpc>
                <a:spcPct val="90000"/>
              </a:lnSpc>
              <a:buFont typeface="Impact" pitchFamily="34" charset="0"/>
              <a:buAutoNum type="arabicPeriod"/>
            </a:pPr>
            <a:r>
              <a:rPr lang="en-US" sz="3600" dirty="0"/>
              <a:t>Parties intended to make a contract </a:t>
            </a:r>
            <a:r>
              <a:rPr lang="en-US" sz="3600" u="sng" dirty="0"/>
              <a:t>and</a:t>
            </a:r>
          </a:p>
          <a:p>
            <a:pPr marL="971550" lvl="1" indent="-514350">
              <a:lnSpc>
                <a:spcPct val="90000"/>
              </a:lnSpc>
              <a:buFont typeface="Impact" pitchFamily="34" charset="0"/>
              <a:buAutoNum type="arabicPeriod"/>
            </a:pPr>
            <a:r>
              <a:rPr lang="en-US" sz="3600" dirty="0"/>
              <a:t>There is a reasonably certain basis for the court to grant an appropriate remedy.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00" spc="0" dirty="0">
                <a:solidFill>
                  <a:srgbClr val="8A7045"/>
                </a:solidFill>
              </a:rPr>
              <a:t>LO2                                                                                                                          </a:t>
            </a:r>
            <a:r>
              <a:rPr lang="en-US" spc="0" dirty="0">
                <a:solidFill>
                  <a:prstClr val="white"/>
                </a:solidFill>
              </a:rPr>
              <a:t> Offer: Open Terms </a:t>
            </a:r>
            <a:r>
              <a:rPr lang="en-US" sz="4000" b="1" spc="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(2)</a:t>
            </a:r>
            <a:endParaRPr lang="en-US" dirty="0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80E53DA9-15C2-474B-812B-F7862D3104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000" dirty="0"/>
              <a:t>In case of a dispute, all that is necessary to prove the existence of a contract is some indication there is a contract. </a:t>
            </a:r>
          </a:p>
          <a:p>
            <a:r>
              <a:rPr lang="en-US" sz="4000" dirty="0"/>
              <a:t>Missing terms can be proved by evidence, or it will be presumed that the parties intended reasonable terms.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Offer: Merchant’s </a:t>
            </a:r>
            <a:r>
              <a:rPr lang="en-US"/>
              <a:t>Firm Offer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 (1)</a:t>
            </a:r>
            <a:r>
              <a:rPr lang="en-US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5102770"/>
          </a:xfrm>
        </p:spPr>
        <p:txBody>
          <a:bodyPr>
            <a:noAutofit/>
          </a:bodyPr>
          <a:lstStyle/>
          <a:p>
            <a:r>
              <a:rPr lang="en-US" sz="4000" dirty="0"/>
              <a:t>Under regular contract principles, an offer can be revoked at any time before acceptance. </a:t>
            </a:r>
          </a:p>
          <a:p>
            <a:r>
              <a:rPr lang="en-US" sz="4000" dirty="0"/>
              <a:t>UCC has an exception that applies only to firm offers for the sale or lease of goods made by a merchant.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Offer: Merchant’s </a:t>
            </a:r>
            <a:r>
              <a:rPr lang="en-US"/>
              <a:t>Firm Offer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(2)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5102770"/>
          </a:xfrm>
        </p:spPr>
        <p:txBody>
          <a:bodyPr>
            <a:noAutofit/>
          </a:bodyPr>
          <a:lstStyle/>
          <a:p>
            <a:r>
              <a:rPr lang="en-US" sz="4000" dirty="0"/>
              <a:t>An offer (by a merchant) that is irrevocable without consideration for a period of time (not longer than three months). </a:t>
            </a:r>
          </a:p>
          <a:p>
            <a:r>
              <a:rPr lang="en-US" sz="4000" dirty="0"/>
              <a:t>A firm offer by a merchant must be in writing and must be signed by the offeror.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Acceptance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(1)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5102770"/>
          </a:xfrm>
        </p:spPr>
        <p:txBody>
          <a:bodyPr>
            <a:noAutofit/>
          </a:bodyPr>
          <a:lstStyle/>
          <a:p>
            <a:r>
              <a:rPr lang="en-US" dirty="0"/>
              <a:t>Acceptance of an offer to buy, sell, or lease goods generally may be made in any reasonable manner and by any reasonable means.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Learning Outcomes</a:t>
            </a:r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220029" y="192517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9" name="AutoShape 9" descr="Shape to emphasize LO2." title="Design arrow"/>
          <p:cNvSpPr>
            <a:spLocks noChangeArrowheads="1"/>
          </p:cNvSpPr>
          <p:nvPr/>
        </p:nvSpPr>
        <p:spPr bwMode="auto">
          <a:xfrm>
            <a:off x="76200" y="2928673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10" descr="Bullet for LO2." title="Rectangle 2">
            <a:extLst>
              <a:ext uri="{FF2B5EF4-FFF2-40B4-BE49-F238E27FC236}">
                <a16:creationId xmlns:a16="http://schemas.microsoft.com/office/drawing/2014/main" id="{1EA2B03A-119F-415E-8263-3E5D5A277247}"/>
              </a:ext>
            </a:extLst>
          </p:cNvPr>
          <p:cNvSpPr/>
          <p:nvPr/>
        </p:nvSpPr>
        <p:spPr>
          <a:xfrm>
            <a:off x="1194966" y="3060163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90" name="AutoShape 10" descr="Shape to emphasize LO3." title="Design arrow"/>
          <p:cNvSpPr>
            <a:spLocks noChangeArrowheads="1"/>
          </p:cNvSpPr>
          <p:nvPr/>
        </p:nvSpPr>
        <p:spPr bwMode="auto">
          <a:xfrm>
            <a:off x="76200" y="4055136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2" name="Rectangle 11" descr="Bullet for LO3." title="Rectangle 3">
            <a:extLst>
              <a:ext uri="{FF2B5EF4-FFF2-40B4-BE49-F238E27FC236}">
                <a16:creationId xmlns:a16="http://schemas.microsoft.com/office/drawing/2014/main" id="{3CB43A43-A1AA-4C04-8CA6-AE0D5BFCDAA8}"/>
              </a:ext>
            </a:extLst>
          </p:cNvPr>
          <p:cNvSpPr/>
          <p:nvPr/>
        </p:nvSpPr>
        <p:spPr>
          <a:xfrm>
            <a:off x="1194229" y="4194984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91" name="AutoShape 11" descr="Shape to emphasize LO4." title="Design arrow."/>
          <p:cNvSpPr>
            <a:spLocks noChangeArrowheads="1"/>
          </p:cNvSpPr>
          <p:nvPr/>
        </p:nvSpPr>
        <p:spPr bwMode="auto">
          <a:xfrm>
            <a:off x="76200" y="51816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3" name="Rectangle 12" descr="Rectangle for LO4." title="Bullet 4">
            <a:extLst>
              <a:ext uri="{FF2B5EF4-FFF2-40B4-BE49-F238E27FC236}">
                <a16:creationId xmlns:a16="http://schemas.microsoft.com/office/drawing/2014/main" id="{C3BC9B90-7054-4B7E-8E17-A093D0AACC69}"/>
              </a:ext>
            </a:extLst>
          </p:cNvPr>
          <p:cNvSpPr/>
          <p:nvPr/>
        </p:nvSpPr>
        <p:spPr>
          <a:xfrm>
            <a:off x="1194229" y="5294845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199"/>
            <a:ext cx="9059574" cy="4678363"/>
          </a:xfrm>
          <a:noFill/>
          <a:ln/>
        </p:spPr>
        <p:txBody>
          <a:bodyPr>
            <a:noAutofit/>
          </a:bodyPr>
          <a:lstStyle/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LO1</a:t>
            </a:r>
            <a:r>
              <a:rPr lang="en-US" sz="2600" dirty="0"/>
              <a:t>    </a:t>
            </a:r>
            <a:r>
              <a:rPr lang="en-US" dirty="0"/>
              <a:t>   </a:t>
            </a:r>
            <a:r>
              <a:rPr lang="en-US" sz="4000" dirty="0"/>
              <a:t>State the scope of Article 2 of the UCC.</a:t>
            </a:r>
          </a:p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LO2</a:t>
            </a:r>
            <a:r>
              <a:rPr lang="en-US" sz="2600" b="1" dirty="0">
                <a:solidFill>
                  <a:schemeClr val="bg1"/>
                </a:solidFill>
              </a:rPr>
              <a:t>         </a:t>
            </a:r>
            <a:r>
              <a:rPr lang="en-US" sz="4000" dirty="0"/>
              <a:t>Identify how the UCC deals with open contract terms. </a:t>
            </a:r>
          </a:p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LO3          </a:t>
            </a:r>
            <a:r>
              <a:rPr lang="en-US" sz="4000" dirty="0"/>
              <a:t>Explain the UCC’s treatment of additional terms. </a:t>
            </a:r>
          </a:p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LO4</a:t>
            </a:r>
            <a:r>
              <a:rPr lang="en-US" dirty="0"/>
              <a:t>     </a:t>
            </a:r>
            <a:r>
              <a:rPr lang="en-US" sz="4000" dirty="0"/>
              <a:t>Discuss the UCC’s Statute of Frauds.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715511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Acceptance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(2)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755230"/>
            <a:ext cx="8458200" cy="5102770"/>
          </a:xfrm>
        </p:spPr>
        <p:txBody>
          <a:bodyPr>
            <a:noAutofit/>
          </a:bodyPr>
          <a:lstStyle/>
          <a:p>
            <a:r>
              <a:rPr lang="en-US" dirty="0"/>
              <a:t>The UCC permits acceptance of an offer to buy goods by either a </a:t>
            </a:r>
            <a:r>
              <a:rPr lang="en-US" u="sng" dirty="0"/>
              <a:t>promise</a:t>
            </a:r>
            <a:r>
              <a:rPr lang="en-US" dirty="0"/>
              <a:t> to ship or the </a:t>
            </a:r>
            <a:r>
              <a:rPr lang="en-US" u="sng" dirty="0"/>
              <a:t>prompt shipment</a:t>
            </a:r>
            <a:r>
              <a:rPr lang="en-US" dirty="0"/>
              <a:t> of conforming or nonconforming goods to the buyer.</a:t>
            </a:r>
          </a:p>
          <a:p>
            <a:pPr lvl="1"/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Acceptance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 (3)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Autofit/>
          </a:bodyPr>
          <a:lstStyle/>
          <a:p>
            <a:r>
              <a:rPr lang="en-US" sz="4400" dirty="0"/>
              <a:t>Notice of Acceptance.</a:t>
            </a:r>
          </a:p>
          <a:p>
            <a:pPr lvl="1"/>
            <a:r>
              <a:rPr lang="en-US" dirty="0"/>
              <a:t>Under the </a:t>
            </a:r>
            <a:r>
              <a:rPr lang="en-US" u="sng" dirty="0"/>
              <a:t>common law</a:t>
            </a:r>
            <a:r>
              <a:rPr lang="en-US" dirty="0"/>
              <a:t>, because a unilateral offer invites acceptance by performance, the offeree need not notify the offeror of the performance unless the offeror would not otherwise know about it.</a:t>
            </a:r>
          </a:p>
          <a:p>
            <a:pPr lvl="1"/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Acceptance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 (4)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Autofit/>
          </a:bodyPr>
          <a:lstStyle/>
          <a:p>
            <a:r>
              <a:rPr lang="en-US" sz="4400" dirty="0"/>
              <a:t>Shipment of Nonconforming Goods.</a:t>
            </a:r>
          </a:p>
          <a:p>
            <a:pPr lvl="1"/>
            <a:r>
              <a:rPr lang="en-US" dirty="0"/>
              <a:t>If the seller promptly ships nonconforming goods, this shipment constitutes both an </a:t>
            </a:r>
            <a:r>
              <a:rPr lang="en-US" u="sng" dirty="0"/>
              <a:t>acceptance</a:t>
            </a:r>
            <a:r>
              <a:rPr lang="en-US" dirty="0"/>
              <a:t> of an offer (contract) and a </a:t>
            </a:r>
            <a:r>
              <a:rPr lang="en-US" u="sng" dirty="0"/>
              <a:t>breach</a:t>
            </a:r>
            <a:r>
              <a:rPr lang="en-US" dirty="0"/>
              <a:t>.</a:t>
            </a:r>
          </a:p>
          <a:p>
            <a:pPr lvl="1"/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377007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Acceptance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 (5)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Autofit/>
          </a:bodyPr>
          <a:lstStyle/>
          <a:p>
            <a:r>
              <a:rPr lang="en-US" sz="4400" dirty="0"/>
              <a:t>Notice of Acceptance.</a:t>
            </a:r>
          </a:p>
          <a:p>
            <a:pPr lvl="1"/>
            <a:r>
              <a:rPr lang="en-US" dirty="0"/>
              <a:t>Under the </a:t>
            </a:r>
            <a:r>
              <a:rPr lang="en-US" u="sng" dirty="0"/>
              <a:t>UCC</a:t>
            </a:r>
            <a:r>
              <a:rPr lang="en-US" dirty="0"/>
              <a:t>, if a sales contract is unilateral, the offeror must be notified of the offeree’s performance (acceptance) within a reasonable time, or the offeror can treat the offer as having lapsed.</a:t>
            </a:r>
          </a:p>
          <a:p>
            <a:pPr lvl="1"/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Acceptance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 (6)</a:t>
            </a:r>
            <a:endParaRPr lang="en-US" dirty="0"/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B13EDDF5-D690-40BD-91CF-DA2503BCB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8" y="1937658"/>
            <a:ext cx="707572" cy="3810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1755230"/>
            <a:ext cx="8382000" cy="5102770"/>
          </a:xfrm>
        </p:spPr>
        <p:txBody>
          <a:bodyPr>
            <a:noAutofit/>
          </a:bodyPr>
          <a:lstStyle/>
          <a:p>
            <a:r>
              <a:rPr lang="en-US" sz="4400" dirty="0"/>
              <a:t>Additional Terms.</a:t>
            </a:r>
            <a:endParaRPr lang="en-US" sz="3600" dirty="0"/>
          </a:p>
          <a:p>
            <a:pPr lvl="1"/>
            <a:r>
              <a:rPr lang="en-US" dirty="0"/>
              <a:t>UCC dispenses with the common law “mirror image” rule. </a:t>
            </a:r>
          </a:p>
          <a:p>
            <a:pPr lvl="1"/>
            <a:r>
              <a:rPr lang="en-US" dirty="0"/>
              <a:t>Under the UCC, a contract is formed if the offeree makes a definite expression of acceptance.</a:t>
            </a:r>
          </a:p>
          <a:p>
            <a:pPr lvl="1"/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Acceptance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 (7)</a:t>
            </a:r>
            <a:endParaRPr lang="en-US" dirty="0"/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AD6141FD-EDCD-44DA-A1DC-0D6F82465F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8" y="1937658"/>
            <a:ext cx="707572" cy="3810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1755230"/>
            <a:ext cx="8143168" cy="5102770"/>
          </a:xfrm>
        </p:spPr>
        <p:txBody>
          <a:bodyPr>
            <a:noAutofit/>
          </a:bodyPr>
          <a:lstStyle/>
          <a:p>
            <a:r>
              <a:rPr lang="en-US" sz="4400" dirty="0"/>
              <a:t>Additional Terms.</a:t>
            </a:r>
          </a:p>
          <a:p>
            <a:pPr marL="1201738" indent="-742950">
              <a:buFont typeface="+mj-lt"/>
              <a:buAutoNum type="arabicPeriod"/>
            </a:pPr>
            <a:r>
              <a:rPr lang="en-US" sz="4000" dirty="0"/>
              <a:t>When at least one of the parties is a nonmerchant—a contract is formed according to the terms of the original offer only.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Acceptance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 (8)</a:t>
            </a:r>
            <a:endParaRPr lang="en-US" dirty="0"/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347DC16A-EF58-44CB-8D55-B5A4E6A2C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8" y="1937658"/>
            <a:ext cx="707572" cy="3810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0" y="1755230"/>
            <a:ext cx="8077200" cy="4645570"/>
          </a:xfrm>
        </p:spPr>
        <p:txBody>
          <a:bodyPr>
            <a:noAutofit/>
          </a:bodyPr>
          <a:lstStyle/>
          <a:p>
            <a:r>
              <a:rPr lang="en-US" sz="4400" dirty="0"/>
              <a:t>Additional Terms.</a:t>
            </a:r>
            <a:endParaRPr lang="en-US" sz="3600" dirty="0"/>
          </a:p>
          <a:p>
            <a:pPr marL="1200150" lvl="1" indent="-742950">
              <a:buFont typeface="+mj-lt"/>
              <a:buAutoNum type="arabicPeriod" startAt="2"/>
            </a:pPr>
            <a:r>
              <a:rPr lang="en-US" dirty="0"/>
              <a:t>When both parties are merchants—the additional terms automatically become part of the contract unless:</a:t>
            </a:r>
          </a:p>
          <a:p>
            <a:pPr marL="1884362" lvl="3" indent="-742950">
              <a:buClr>
                <a:schemeClr val="accent6">
                  <a:lumMod val="75000"/>
                </a:schemeClr>
              </a:buClr>
              <a:buFont typeface="+mj-lt"/>
              <a:buAutoNum type="alphaLcParenR"/>
            </a:pPr>
            <a:r>
              <a:rPr lang="en-US" dirty="0"/>
              <a:t>The original offer expressly required acceptance of its terms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Acceptance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 (9)</a:t>
            </a:r>
            <a:endParaRPr lang="en-US" dirty="0"/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47AD68CA-D4DA-4955-A782-A2F904331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8" y="1937658"/>
            <a:ext cx="707572" cy="3810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0" y="1755230"/>
            <a:ext cx="8077200" cy="4645570"/>
          </a:xfrm>
        </p:spPr>
        <p:txBody>
          <a:bodyPr>
            <a:noAutofit/>
          </a:bodyPr>
          <a:lstStyle/>
          <a:p>
            <a:r>
              <a:rPr lang="en-US" sz="4400" dirty="0"/>
              <a:t>Additional Terms.</a:t>
            </a:r>
            <a:endParaRPr lang="en-US" sz="3600" dirty="0"/>
          </a:p>
          <a:p>
            <a:pPr marL="1200150" lvl="1" indent="-742950">
              <a:buFont typeface="+mj-lt"/>
              <a:buAutoNum type="arabicPeriod" startAt="2"/>
            </a:pPr>
            <a:r>
              <a:rPr lang="en-US" dirty="0"/>
              <a:t>When both parties are merchants—the additional terms automatically become part of the contract unless:</a:t>
            </a:r>
          </a:p>
          <a:p>
            <a:pPr marL="1884362" lvl="3" indent="-742950">
              <a:buClr>
                <a:srgbClr val="E4B71F"/>
              </a:buClr>
              <a:buFont typeface="+mj-lt"/>
              <a:buAutoNum type="alphaLcParenR" startAt="2"/>
            </a:pPr>
            <a:r>
              <a:rPr lang="en-US" dirty="0"/>
              <a:t>The new or changed terms materially alter the contract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525289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Acceptance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 (10)</a:t>
            </a:r>
            <a:endParaRPr lang="en-US" dirty="0"/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61845089-F41D-499B-A514-4CEEA6CF0F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8" y="1828800"/>
            <a:ext cx="707572" cy="3810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0" y="1600200"/>
            <a:ext cx="8077200" cy="4645570"/>
          </a:xfrm>
        </p:spPr>
        <p:txBody>
          <a:bodyPr>
            <a:noAutofit/>
          </a:bodyPr>
          <a:lstStyle/>
          <a:p>
            <a:r>
              <a:rPr lang="en-US" sz="4400" dirty="0"/>
              <a:t>Additional Terms.</a:t>
            </a:r>
            <a:endParaRPr lang="en-US" sz="3600" dirty="0"/>
          </a:p>
          <a:p>
            <a:pPr marL="1200150" lvl="1" indent="-742950">
              <a:buFont typeface="+mj-lt"/>
              <a:buAutoNum type="arabicPeriod" startAt="2"/>
            </a:pPr>
            <a:r>
              <a:rPr lang="en-US" dirty="0"/>
              <a:t>When both parties are merchants—the additional terms automatically become part of the contract unless:</a:t>
            </a:r>
          </a:p>
          <a:p>
            <a:pPr marL="1884362" lvl="3" indent="-742950">
              <a:buClr>
                <a:srgbClr val="E4B71F"/>
              </a:buClr>
              <a:buFont typeface="+mj-lt"/>
              <a:buAutoNum type="alphaLcParenR" startAt="3"/>
            </a:pPr>
            <a:r>
              <a:rPr lang="en-US" dirty="0"/>
              <a:t>The offeror rejects the new or changed terms within a reasonable time.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754932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Acceptance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 (11)</a:t>
            </a:r>
            <a:endParaRPr lang="en-US" dirty="0"/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035A0204-6D92-44A1-ADA1-85FD612B9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28" y="1937658"/>
            <a:ext cx="707572" cy="3810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755230"/>
            <a:ext cx="8153400" cy="5102770"/>
          </a:xfrm>
        </p:spPr>
        <p:txBody>
          <a:bodyPr>
            <a:noAutofit/>
          </a:bodyPr>
          <a:lstStyle/>
          <a:p>
            <a:r>
              <a:rPr lang="en-US" sz="4400" dirty="0"/>
              <a:t>Additional Terms.</a:t>
            </a:r>
            <a:endParaRPr lang="en-US" sz="3600" dirty="0"/>
          </a:p>
          <a:p>
            <a:pPr marL="1200150" lvl="1" indent="-742950">
              <a:buFont typeface="+mj-lt"/>
              <a:buAutoNum type="arabicPeriod" startAt="3"/>
            </a:pPr>
            <a:r>
              <a:rPr lang="en-US" sz="3900" dirty="0"/>
              <a:t>Terms subject to the offeror’s consent—regardless of merchant status, the offeree’s expression is not an acceptance if the new terms are expressly conditioned on the offeror’s consent.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Sales and Leases of Goods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A contract for the sale of goods over $500 is governed by UCC Article 2.</a:t>
            </a:r>
          </a:p>
          <a:p>
            <a:r>
              <a:rPr lang="en-US" dirty="0"/>
              <a:t>Sales contracts can also be governed by general contract law whenever it is relevant and has not been modified by the UCC.</a:t>
            </a:r>
          </a:p>
          <a:p>
            <a:r>
              <a:rPr lang="en-US" dirty="0"/>
              <a:t>Article 2A, essentially a repetition of Article 2, covers leases with variations to reflect the differences.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Consideration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Modifications must be made in good faith.</a:t>
            </a:r>
          </a:p>
          <a:p>
            <a:r>
              <a:rPr lang="en-US" sz="4400" dirty="0"/>
              <a:t>In some situations, modification without consideration must be written to be enforceable.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UCC’s Statute of Frauds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/>
              <a:t>The UCC contains a Statute of Frauds provision that applies to contracts for the sale or lease of goods. </a:t>
            </a:r>
          </a:p>
          <a:p>
            <a:pPr lvl="1"/>
            <a:r>
              <a:rPr lang="en-US" dirty="0"/>
              <a:t>If the price is $500 or more, there must be a writing for the contract to be enforceable.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 </a:t>
            </a:r>
            <a:r>
              <a:rPr lang="en-US" sz="400" dirty="0">
                <a:solidFill>
                  <a:srgbClr val="8A7045"/>
                </a:solidFill>
              </a:rPr>
              <a:t>LO4 </a:t>
            </a:r>
            <a:r>
              <a:rPr lang="en-US" dirty="0"/>
              <a:t>Statute of Frauds </a:t>
            </a:r>
            <a:r>
              <a:rPr lang="en-US" sz="4000" b="1" dirty="0">
                <a:latin typeface="+mj-lt"/>
              </a:rPr>
              <a:t>(1)</a:t>
            </a:r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72C4979B-537D-470B-A4AF-2F38B452C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0" y="51221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Sufficiency of the Writing.</a:t>
            </a:r>
          </a:p>
          <a:p>
            <a:pPr lvl="1"/>
            <a:r>
              <a:rPr lang="en-US" dirty="0"/>
              <a:t>Indicates parties intended to form a contract, AND signed by party against whom enforcement is sought.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sz="400" dirty="0">
                <a:solidFill>
                  <a:srgbClr val="8A7045"/>
                </a:solidFill>
              </a:rPr>
              <a:t>LO4 </a:t>
            </a:r>
            <a:r>
              <a:rPr lang="en-US" dirty="0">
                <a:solidFill>
                  <a:prstClr val="white"/>
                </a:solidFill>
              </a:rPr>
              <a:t>Statute of Frauds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(2)</a:t>
            </a:r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Written Confirmation between Merchants.</a:t>
            </a:r>
          </a:p>
          <a:p>
            <a:pPr lvl="1"/>
            <a:r>
              <a:rPr lang="en-US" dirty="0"/>
              <a:t>After oral agreement, one party sends signed written confirmation to the other merchant.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sz="400" dirty="0">
                <a:solidFill>
                  <a:srgbClr val="8A7045"/>
                </a:solidFill>
              </a:rPr>
              <a:t>LO4 </a:t>
            </a:r>
            <a:r>
              <a:rPr lang="en-US" dirty="0">
                <a:solidFill>
                  <a:prstClr val="white"/>
                </a:solidFill>
              </a:rPr>
              <a:t>Statute of Frauds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(3)</a:t>
            </a:r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Exceptions.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dirty="0"/>
              <a:t>Specially manufactured goods—</a:t>
            </a:r>
          </a:p>
          <a:p>
            <a:pPr marL="1252538" lvl="2" indent="0">
              <a:buNone/>
            </a:pPr>
            <a:r>
              <a:rPr lang="en-US" sz="4000" dirty="0"/>
              <a:t>for a particular buyer, goods cannot be easily resold, and seller has substantially started the manufacturing process.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sz="400" dirty="0">
                <a:solidFill>
                  <a:srgbClr val="8A7045"/>
                </a:solidFill>
              </a:rPr>
              <a:t>LO4 </a:t>
            </a:r>
            <a:r>
              <a:rPr lang="en-US" dirty="0">
                <a:solidFill>
                  <a:prstClr val="white"/>
                </a:solidFill>
              </a:rPr>
              <a:t>Statute of Frauds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(4)</a:t>
            </a:r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Exceptions.</a:t>
            </a:r>
          </a:p>
          <a:p>
            <a:pPr marL="1200150" lvl="1" indent="-742950">
              <a:buFont typeface="+mj-lt"/>
              <a:buAutoNum type="arabicPeriod" startAt="2"/>
            </a:pPr>
            <a:r>
              <a:rPr lang="en-US" dirty="0"/>
              <a:t>Admissions—oral contact enforceable if the party against whom enforcement is sought admits under oath that a contract was made.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sz="400" dirty="0">
                <a:solidFill>
                  <a:srgbClr val="8A7045"/>
                </a:solidFill>
              </a:rPr>
              <a:t>LO4 </a:t>
            </a:r>
            <a:r>
              <a:rPr lang="en-US" dirty="0">
                <a:solidFill>
                  <a:prstClr val="white"/>
                </a:solidFill>
              </a:rPr>
              <a:t>Statute of Frauds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(5)</a:t>
            </a:r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Exceptions.</a:t>
            </a:r>
          </a:p>
          <a:p>
            <a:pPr lvl="1"/>
            <a:r>
              <a:rPr lang="en-US" dirty="0"/>
              <a:t>Partial performance—oral contact enforceable to the extent performance </a:t>
            </a:r>
            <a:r>
              <a:rPr lang="en-US" u="sng" dirty="0"/>
              <a:t>actually</a:t>
            </a:r>
            <a:r>
              <a:rPr lang="en-US" dirty="0"/>
              <a:t> took place.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122959"/>
      </p:ext>
    </p:extLst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Parol </a:t>
            </a:r>
            <a:r>
              <a:rPr lang="en-US"/>
              <a:t>Evidence Rule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 (1)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Consistent Additional Terms.</a:t>
            </a:r>
          </a:p>
          <a:p>
            <a:r>
              <a:rPr lang="en-US" sz="4400" dirty="0"/>
              <a:t>Course of Dealing.</a:t>
            </a:r>
          </a:p>
          <a:p>
            <a:r>
              <a:rPr lang="en-US" sz="4400" dirty="0"/>
              <a:t>Usage of Trade.</a:t>
            </a:r>
          </a:p>
          <a:p>
            <a:r>
              <a:rPr lang="en-US" sz="4400" dirty="0"/>
              <a:t>Course of Performance.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Parol </a:t>
            </a:r>
            <a:r>
              <a:rPr lang="en-US"/>
              <a:t>Evidence Rule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 (2)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Course of Dealing.</a:t>
            </a:r>
          </a:p>
          <a:p>
            <a:pPr lvl="1"/>
            <a:r>
              <a:rPr lang="en-US" dirty="0"/>
              <a:t>A sequence of previous conduct between the parties to a particular transaction that establishes a common basis for their understanding.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Parol </a:t>
            </a:r>
            <a:r>
              <a:rPr lang="en-US"/>
              <a:t>Evidence Rule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 (3)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Usage of Trade.</a:t>
            </a:r>
          </a:p>
          <a:p>
            <a:pPr lvl="1"/>
            <a:r>
              <a:rPr lang="en-US" dirty="0"/>
              <a:t>Any practice or method of dealing having such regularity of observance in a place, vocation, or trade as to justify an expectation that it will be observed with respect to the transaction in question.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00" spc="0" dirty="0">
                <a:solidFill>
                  <a:srgbClr val="8A7045"/>
                </a:solidFill>
              </a:rPr>
              <a:t>LO2                                                                                                                          </a:t>
            </a:r>
            <a:r>
              <a:rPr lang="en-US" spc="0" dirty="0">
                <a:solidFill>
                  <a:prstClr val="white"/>
                </a:solidFill>
              </a:rPr>
              <a:t> What is a Sale? </a:t>
            </a:r>
            <a:r>
              <a:rPr lang="en-US" sz="4000" b="1" spc="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(1)</a:t>
            </a:r>
            <a:endParaRPr lang="en-US" dirty="0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16EC105D-25DC-433B-BC2E-4B99430421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Article 2 of the UCC states that it “applies to transactions in goods.”</a:t>
            </a:r>
          </a:p>
          <a:p>
            <a:r>
              <a:rPr lang="en-US" sz="4400" dirty="0"/>
              <a:t>Most courts treat Article 2 as being only applicable to a </a:t>
            </a:r>
            <a:r>
              <a:rPr lang="en-US" sz="4400" u="sng" dirty="0"/>
              <a:t>sale</a:t>
            </a:r>
            <a:r>
              <a:rPr lang="en-US" sz="4400" dirty="0"/>
              <a:t>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Parol </a:t>
            </a:r>
            <a:r>
              <a:rPr lang="en-US"/>
              <a:t>Evidence Rule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 (4)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Course of Performance.</a:t>
            </a:r>
          </a:p>
          <a:p>
            <a:pPr lvl="1"/>
            <a:r>
              <a:rPr lang="en-US" dirty="0"/>
              <a:t>The conduct that occurs under the terms of a particular agreement; such conduct indicates what the parties to an agreement intended it to mean.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00" spc="0" dirty="0">
                <a:solidFill>
                  <a:srgbClr val="8A7045"/>
                </a:solidFill>
              </a:rPr>
              <a:t>LO2                                                                                                                          </a:t>
            </a:r>
            <a:r>
              <a:rPr lang="en-US" spc="0" dirty="0">
                <a:solidFill>
                  <a:prstClr val="white"/>
                </a:solidFill>
              </a:rPr>
              <a:t> What is a Sale? </a:t>
            </a:r>
            <a:r>
              <a:rPr lang="en-US" sz="4000" b="1" spc="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(2)</a:t>
            </a:r>
            <a:endParaRPr lang="en-US" dirty="0"/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374FB0ED-BF41-4CA1-A13C-56DFA7499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Sale: the passing of title to property from the seller to the buyer for a price.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Are </a:t>
            </a:r>
            <a:r>
              <a:rPr lang="en-US"/>
              <a:t>Goods? </a:t>
            </a:r>
            <a:r>
              <a:rPr lang="en-US" sz="4000" b="1">
                <a:latin typeface="+mj-lt"/>
              </a:rPr>
              <a:t>(1)</a:t>
            </a:r>
            <a:endParaRPr lang="en-US" sz="4000" b="1" dirty="0">
              <a:latin typeface="+mj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Tangible property: property that has physical existence (such as a car).</a:t>
            </a:r>
          </a:p>
          <a:p>
            <a:r>
              <a:rPr lang="en-US" sz="4400" dirty="0"/>
              <a:t>Intangible property is not a good and therefore not covered by UCC Article 2.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Are </a:t>
            </a:r>
            <a:r>
              <a:rPr lang="en-US"/>
              <a:t>Goods?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(2)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755230"/>
            <a:ext cx="8447968" cy="5102770"/>
          </a:xfrm>
        </p:spPr>
        <p:txBody>
          <a:bodyPr>
            <a:normAutofit/>
          </a:bodyPr>
          <a:lstStyle/>
          <a:p>
            <a:r>
              <a:rPr lang="en-US" sz="4400" dirty="0"/>
              <a:t>Goods Associated with Real Estate</a:t>
            </a:r>
          </a:p>
          <a:p>
            <a:pPr lvl="1"/>
            <a:r>
              <a:rPr lang="en-US" dirty="0"/>
              <a:t>Must be legally severable, such as mineral deposits or crops.</a:t>
            </a:r>
          </a:p>
          <a:p>
            <a:r>
              <a:rPr lang="en-US" sz="4400" dirty="0"/>
              <a:t>Goods and Services Combined.</a:t>
            </a:r>
          </a:p>
          <a:p>
            <a:pPr lvl="1"/>
            <a:r>
              <a:rPr lang="en-US" dirty="0"/>
              <a:t>Most courts treat services as being excluded from the UCC.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Who is a Merchant?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277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Under the UCC, a person who deals in goods of the kind involved in the sales contract</a:t>
            </a:r>
          </a:p>
          <a:p>
            <a:pPr>
              <a:lnSpc>
                <a:spcPct val="110000"/>
              </a:lnSpc>
            </a:pPr>
            <a:r>
              <a:rPr lang="en-US" dirty="0"/>
              <a:t>Someone who holds himself or herself out as having knowledge and skill unique to the practices or goods involved in the transaction.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>
              <a:defRPr/>
            </a:pPr>
            <a:r>
              <a:rPr lang="en-US" dirty="0"/>
              <a:t>What Is a </a:t>
            </a:r>
            <a:r>
              <a:rPr lang="en-US"/>
              <a:t>Lease?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(1)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Lease: an agreement to transfer the right to possess and use goods for a period of time in exchange for payment.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2933</TotalTime>
  <Words>1535</Words>
  <Application>Microsoft Office PowerPoint</Application>
  <PresentationFormat>On-screen Show (4:3)</PresentationFormat>
  <Paragraphs>215</Paragraphs>
  <Slides>40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Calibri</vt:lpstr>
      <vt:lpstr>Impact</vt:lpstr>
      <vt:lpstr>Wingdings</vt:lpstr>
      <vt:lpstr>Office Theme</vt:lpstr>
      <vt:lpstr>Business Law Text &amp; Exercises Ninth Edition Roger LeRoy Miller William Eric Hollowell</vt:lpstr>
      <vt:lpstr>Learning Outcomes</vt:lpstr>
      <vt:lpstr>Sales and Leases of Goods</vt:lpstr>
      <vt:lpstr>LO2                                                                                                                           What is a Sale? (1)</vt:lpstr>
      <vt:lpstr>LO2                                                                                                                           What is a Sale? (2)</vt:lpstr>
      <vt:lpstr>What Are Goods? (1)</vt:lpstr>
      <vt:lpstr>What Are Goods? (2)</vt:lpstr>
      <vt:lpstr>Who is a Merchant?</vt:lpstr>
      <vt:lpstr>What Is a Lease? (1)</vt:lpstr>
      <vt:lpstr>What Is a Lease? (2)</vt:lpstr>
      <vt:lpstr>Sales and Lease Contracts (1)</vt:lpstr>
      <vt:lpstr>Sales and Lease Contracts (2)</vt:lpstr>
      <vt:lpstr>Sales and Lease Contracts (3)</vt:lpstr>
      <vt:lpstr>Sales and Lease Contracts (4)</vt:lpstr>
      <vt:lpstr>LO2                                                                                                                           Offer: Open Terms (1)</vt:lpstr>
      <vt:lpstr>LO2                                                                                                                           Offer: Open Terms (2)</vt:lpstr>
      <vt:lpstr>Offer: Merchant’s Firm Offer (1) </vt:lpstr>
      <vt:lpstr>Offer: Merchant’s Firm Offer (2)</vt:lpstr>
      <vt:lpstr>Acceptance (1)</vt:lpstr>
      <vt:lpstr>Acceptance (2)</vt:lpstr>
      <vt:lpstr>Acceptance (3)</vt:lpstr>
      <vt:lpstr>Acceptance (4)</vt:lpstr>
      <vt:lpstr>Acceptance (5)</vt:lpstr>
      <vt:lpstr>Acceptance (6)</vt:lpstr>
      <vt:lpstr>Acceptance (7)</vt:lpstr>
      <vt:lpstr>Acceptance (8)</vt:lpstr>
      <vt:lpstr>Acceptance (9)</vt:lpstr>
      <vt:lpstr>Acceptance (10)</vt:lpstr>
      <vt:lpstr>Acceptance (11)</vt:lpstr>
      <vt:lpstr>Consideration</vt:lpstr>
      <vt:lpstr>The UCC’s Statute of Frauds</vt:lpstr>
      <vt:lpstr> LO4 Statute of Frauds (1)</vt:lpstr>
      <vt:lpstr> LO4 Statute of Frauds (2)</vt:lpstr>
      <vt:lpstr> LO4 Statute of Frauds (3)</vt:lpstr>
      <vt:lpstr> LO4 Statute of Frauds (4)</vt:lpstr>
      <vt:lpstr> LO4 Statute of Frauds (5)</vt:lpstr>
      <vt:lpstr>Parol Evidence Rule (1)</vt:lpstr>
      <vt:lpstr>Parol Evidence Rule (2)</vt:lpstr>
      <vt:lpstr>Parol Evidence Rule (3)</vt:lpstr>
      <vt:lpstr>Parol Evidence Rule (4)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Law: Texts and Exercises 7e</dc:title>
  <dc:creator>Joseph Zavaletta</dc:creator>
  <cp:lastModifiedBy>Mandy</cp:lastModifiedBy>
  <cp:revision>269</cp:revision>
  <dcterms:created xsi:type="dcterms:W3CDTF">2012-07-24T19:26:18Z</dcterms:created>
  <dcterms:modified xsi:type="dcterms:W3CDTF">2017-10-24T23:40:47Z</dcterms:modified>
</cp:coreProperties>
</file>