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7" r:id="rId2"/>
    <p:sldId id="308" r:id="rId3"/>
    <p:sldId id="259" r:id="rId4"/>
    <p:sldId id="286" r:id="rId5"/>
    <p:sldId id="287" r:id="rId6"/>
    <p:sldId id="288" r:id="rId7"/>
    <p:sldId id="289" r:id="rId8"/>
    <p:sldId id="290" r:id="rId9"/>
    <p:sldId id="262" r:id="rId10"/>
    <p:sldId id="291" r:id="rId11"/>
    <p:sldId id="292" r:id="rId12"/>
    <p:sldId id="293" r:id="rId13"/>
    <p:sldId id="294" r:id="rId14"/>
    <p:sldId id="296" r:id="rId15"/>
    <p:sldId id="297" r:id="rId16"/>
    <p:sldId id="298" r:id="rId17"/>
    <p:sldId id="299" r:id="rId18"/>
    <p:sldId id="270" r:id="rId19"/>
    <p:sldId id="272" r:id="rId20"/>
    <p:sldId id="309" r:id="rId21"/>
    <p:sldId id="300" r:id="rId22"/>
    <p:sldId id="301" r:id="rId23"/>
    <p:sldId id="302" r:id="rId24"/>
    <p:sldId id="304" r:id="rId25"/>
    <p:sldId id="303" r:id="rId26"/>
    <p:sldId id="305" r:id="rId27"/>
    <p:sldId id="306" r:id="rId28"/>
    <p:sldId id="278" r:id="rId29"/>
    <p:sldId id="280" r:id="rId30"/>
    <p:sldId id="281" r:id="rId31"/>
    <p:sldId id="282" r:id="rId32"/>
    <p:sldId id="283" r:id="rId33"/>
    <p:sldId id="28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7045"/>
    <a:srgbClr val="E4B71F"/>
    <a:srgbClr val="0066A4"/>
    <a:srgbClr val="006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3" autoAdjust="0"/>
    <p:restoredTop sz="85692" autoAdjust="0"/>
  </p:normalViewPr>
  <p:slideViewPr>
    <p:cSldViewPr showGuides="1">
      <p:cViewPr varScale="1">
        <p:scale>
          <a:sx n="97" d="100"/>
          <a:sy n="97" d="100"/>
        </p:scale>
        <p:origin x="2000" y="48"/>
      </p:cViewPr>
      <p:guideLst>
        <p:guide orient="horz" pos="2160"/>
        <p:guide pos="2880"/>
      </p:guideLst>
    </p:cSldViewPr>
  </p:slideViewPr>
  <p:outlineViewPr>
    <p:cViewPr>
      <p:scale>
        <a:sx n="33" d="100"/>
        <a:sy n="33" d="100"/>
      </p:scale>
      <p:origin x="0" y="-2024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08718-41FD-42B2-A1E0-5A1B107DE40B}" type="datetimeFigureOut">
              <a:rPr lang="en-US" smtClean="0"/>
              <a:pPr/>
              <a:t>10/24/2017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4E7F-74F9-4424-B466-94E6FC2777F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1</a:t>
            </a:fld>
            <a:endParaRPr lang="en-US" dirty="0"/>
          </a:p>
        </p:txBody>
      </p:sp>
    </p:spTree>
    <p:extLst>
      <p:ext uri="{BB962C8B-B14F-4D97-AF65-F5344CB8AC3E}">
        <p14:creationId xmlns:p14="http://schemas.microsoft.com/office/powerpoint/2010/main" val="4025085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953880B-E7A2-4E0F-B364-A16B8AA71C9C}" type="slidenum">
              <a:rPr lang="en-US" smtClean="0"/>
              <a:pPr/>
              <a:t>10</a:t>
            </a:fld>
            <a:endParaRPr lang="en-US" dirty="0"/>
          </a:p>
        </p:txBody>
      </p:sp>
      <p:sp>
        <p:nvSpPr>
          <p:cNvPr id="3789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7892"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953880B-E7A2-4E0F-B364-A16B8AA71C9C}" type="slidenum">
              <a:rPr lang="en-US" smtClean="0"/>
              <a:pPr/>
              <a:t>11</a:t>
            </a:fld>
            <a:endParaRPr lang="en-US" dirty="0"/>
          </a:p>
        </p:txBody>
      </p:sp>
      <p:sp>
        <p:nvSpPr>
          <p:cNvPr id="3789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7892"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953880B-E7A2-4E0F-B364-A16B8AA71C9C}" type="slidenum">
              <a:rPr lang="en-US" smtClean="0"/>
              <a:pPr/>
              <a:t>12</a:t>
            </a:fld>
            <a:endParaRPr lang="en-US" dirty="0"/>
          </a:p>
        </p:txBody>
      </p:sp>
      <p:sp>
        <p:nvSpPr>
          <p:cNvPr id="3789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7892"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953880B-E7A2-4E0F-B364-A16B8AA71C9C}" type="slidenum">
              <a:rPr lang="en-US" smtClean="0"/>
              <a:pPr/>
              <a:t>13</a:t>
            </a:fld>
            <a:endParaRPr lang="en-US" dirty="0"/>
          </a:p>
        </p:txBody>
      </p:sp>
      <p:sp>
        <p:nvSpPr>
          <p:cNvPr id="3789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7892"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953880B-E7A2-4E0F-B364-A16B8AA71C9C}" type="slidenum">
              <a:rPr lang="en-US" smtClean="0"/>
              <a:pPr/>
              <a:t>14</a:t>
            </a:fld>
            <a:endParaRPr lang="en-US" dirty="0"/>
          </a:p>
        </p:txBody>
      </p:sp>
      <p:sp>
        <p:nvSpPr>
          <p:cNvPr id="3789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7892"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953880B-E7A2-4E0F-B364-A16B8AA71C9C}" type="slidenum">
              <a:rPr lang="en-US" smtClean="0"/>
              <a:pPr/>
              <a:t>15</a:t>
            </a:fld>
            <a:endParaRPr lang="en-US" dirty="0"/>
          </a:p>
        </p:txBody>
      </p:sp>
      <p:sp>
        <p:nvSpPr>
          <p:cNvPr id="3789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7892"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953880B-E7A2-4E0F-B364-A16B8AA71C9C}" type="slidenum">
              <a:rPr lang="en-US" smtClean="0"/>
              <a:pPr/>
              <a:t>16</a:t>
            </a:fld>
            <a:endParaRPr lang="en-US" dirty="0"/>
          </a:p>
        </p:txBody>
      </p:sp>
      <p:sp>
        <p:nvSpPr>
          <p:cNvPr id="3789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7892"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953880B-E7A2-4E0F-B364-A16B8AA71C9C}" type="slidenum">
              <a:rPr lang="en-US" smtClean="0"/>
              <a:pPr/>
              <a:t>17</a:t>
            </a:fld>
            <a:endParaRPr lang="en-US" dirty="0"/>
          </a:p>
        </p:txBody>
      </p:sp>
      <p:sp>
        <p:nvSpPr>
          <p:cNvPr id="3789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7892"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EB4EA-3281-41BD-B63A-EF3D417969A9}"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3D17239-36EF-4473-B2B5-79CE521093A6}" type="slidenum">
              <a:rPr lang="en-US" smtClean="0"/>
              <a:pPr/>
              <a:t>19</a:t>
            </a:fld>
            <a:endParaRPr lang="en-US" dirty="0"/>
          </a:p>
        </p:txBody>
      </p:sp>
      <p:sp>
        <p:nvSpPr>
          <p:cNvPr id="3993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9940"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C4D01-BD3B-4B35-8DEE-38DF3E8B33FA}" type="slidenum">
              <a:rPr lang="en-US"/>
              <a:pPr/>
              <a:t>2</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54651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3D17239-36EF-4473-B2B5-79CE521093A6}" type="slidenum">
              <a:rPr lang="en-US" smtClean="0"/>
              <a:pPr/>
              <a:t>20</a:t>
            </a:fld>
            <a:endParaRPr lang="en-US" dirty="0"/>
          </a:p>
        </p:txBody>
      </p:sp>
      <p:sp>
        <p:nvSpPr>
          <p:cNvPr id="3993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9940"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extLst>
      <p:ext uri="{BB962C8B-B14F-4D97-AF65-F5344CB8AC3E}">
        <p14:creationId xmlns:p14="http://schemas.microsoft.com/office/powerpoint/2010/main" val="186061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3D17239-36EF-4473-B2B5-79CE521093A6}" type="slidenum">
              <a:rPr lang="en-US" smtClean="0"/>
              <a:pPr/>
              <a:t>21</a:t>
            </a:fld>
            <a:endParaRPr lang="en-US" dirty="0"/>
          </a:p>
        </p:txBody>
      </p:sp>
      <p:sp>
        <p:nvSpPr>
          <p:cNvPr id="3993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9940"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3D17239-36EF-4473-B2B5-79CE521093A6}" type="slidenum">
              <a:rPr lang="en-US" smtClean="0"/>
              <a:pPr/>
              <a:t>22</a:t>
            </a:fld>
            <a:endParaRPr lang="en-US" dirty="0"/>
          </a:p>
        </p:txBody>
      </p:sp>
      <p:sp>
        <p:nvSpPr>
          <p:cNvPr id="3993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9940"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3D17239-36EF-4473-B2B5-79CE521093A6}" type="slidenum">
              <a:rPr lang="en-US" smtClean="0"/>
              <a:pPr/>
              <a:t>23</a:t>
            </a:fld>
            <a:endParaRPr lang="en-US" dirty="0"/>
          </a:p>
        </p:txBody>
      </p:sp>
      <p:sp>
        <p:nvSpPr>
          <p:cNvPr id="3993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9940"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3D17239-36EF-4473-B2B5-79CE521093A6}" type="slidenum">
              <a:rPr lang="en-US" smtClean="0"/>
              <a:pPr/>
              <a:t>24</a:t>
            </a:fld>
            <a:endParaRPr lang="en-US" dirty="0"/>
          </a:p>
        </p:txBody>
      </p:sp>
      <p:sp>
        <p:nvSpPr>
          <p:cNvPr id="3993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9940"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3D17239-36EF-4473-B2B5-79CE521093A6}" type="slidenum">
              <a:rPr lang="en-US" smtClean="0"/>
              <a:pPr/>
              <a:t>25</a:t>
            </a:fld>
            <a:endParaRPr lang="en-US" dirty="0"/>
          </a:p>
        </p:txBody>
      </p:sp>
      <p:sp>
        <p:nvSpPr>
          <p:cNvPr id="3993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9940"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3D17239-36EF-4473-B2B5-79CE521093A6}" type="slidenum">
              <a:rPr lang="en-US" smtClean="0"/>
              <a:pPr/>
              <a:t>26</a:t>
            </a:fld>
            <a:endParaRPr lang="en-US" dirty="0"/>
          </a:p>
        </p:txBody>
      </p:sp>
      <p:sp>
        <p:nvSpPr>
          <p:cNvPr id="3993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9940"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3D17239-36EF-4473-B2B5-79CE521093A6}" type="slidenum">
              <a:rPr lang="en-US" smtClean="0"/>
              <a:pPr/>
              <a:t>27</a:t>
            </a:fld>
            <a:endParaRPr lang="en-US" dirty="0"/>
          </a:p>
        </p:txBody>
      </p:sp>
      <p:sp>
        <p:nvSpPr>
          <p:cNvPr id="3993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9940"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EB4EA-3281-41BD-B63A-EF3D417969A9}"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EB4EA-3281-41BD-B63A-EF3D417969A9}"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890105E-F2B3-4AD2-92D0-CE9F6806BEC2}" type="slidenum">
              <a:rPr lang="en-US" smtClean="0"/>
              <a:pPr/>
              <a:t>3</a:t>
            </a:fld>
            <a:endParaRPr lang="en-US" dirty="0"/>
          </a:p>
        </p:txBody>
      </p:sp>
      <p:sp>
        <p:nvSpPr>
          <p:cNvPr id="3686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6868"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EB4EA-3281-41BD-B63A-EF3D417969A9}"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5BDD9DB-A62D-45FE-AE7F-234081DE610A}" type="slidenum">
              <a:rPr lang="en-US" smtClean="0"/>
              <a:pPr/>
              <a:t>31</a:t>
            </a:fld>
            <a:endParaRPr lang="en-US" dirty="0"/>
          </a:p>
        </p:txBody>
      </p:sp>
      <p:sp>
        <p:nvSpPr>
          <p:cNvPr id="4096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0964"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EB4EA-3281-41BD-B63A-EF3D417969A9}"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1EB4EA-3281-41BD-B63A-EF3D417969A9}" type="slidenum">
              <a:rPr lang="en-US" smtClean="0"/>
              <a:pPr>
                <a:defRPr/>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890105E-F2B3-4AD2-92D0-CE9F6806BEC2}" type="slidenum">
              <a:rPr lang="en-US" smtClean="0"/>
              <a:pPr/>
              <a:t>4</a:t>
            </a:fld>
            <a:endParaRPr lang="en-US" dirty="0"/>
          </a:p>
        </p:txBody>
      </p:sp>
      <p:sp>
        <p:nvSpPr>
          <p:cNvPr id="3686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6868"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890105E-F2B3-4AD2-92D0-CE9F6806BEC2}" type="slidenum">
              <a:rPr lang="en-US" smtClean="0"/>
              <a:pPr/>
              <a:t>5</a:t>
            </a:fld>
            <a:endParaRPr lang="en-US" dirty="0"/>
          </a:p>
        </p:txBody>
      </p:sp>
      <p:sp>
        <p:nvSpPr>
          <p:cNvPr id="3686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6868"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890105E-F2B3-4AD2-92D0-CE9F6806BEC2}" type="slidenum">
              <a:rPr lang="en-US" smtClean="0"/>
              <a:pPr/>
              <a:t>6</a:t>
            </a:fld>
            <a:endParaRPr lang="en-US" dirty="0"/>
          </a:p>
        </p:txBody>
      </p:sp>
      <p:sp>
        <p:nvSpPr>
          <p:cNvPr id="3686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6868"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890105E-F2B3-4AD2-92D0-CE9F6806BEC2}" type="slidenum">
              <a:rPr lang="en-US" smtClean="0"/>
              <a:pPr/>
              <a:t>7</a:t>
            </a:fld>
            <a:endParaRPr lang="en-US" dirty="0"/>
          </a:p>
        </p:txBody>
      </p:sp>
      <p:sp>
        <p:nvSpPr>
          <p:cNvPr id="3686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6868"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890105E-F2B3-4AD2-92D0-CE9F6806BEC2}" type="slidenum">
              <a:rPr lang="en-US" smtClean="0"/>
              <a:pPr/>
              <a:t>8</a:t>
            </a:fld>
            <a:endParaRPr lang="en-US" dirty="0"/>
          </a:p>
        </p:txBody>
      </p:sp>
      <p:sp>
        <p:nvSpPr>
          <p:cNvPr id="3686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6868"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953880B-E7A2-4E0F-B364-A16B8AA71C9C}" type="slidenum">
              <a:rPr lang="en-US" smtClean="0"/>
              <a:pPr/>
              <a:t>9</a:t>
            </a:fld>
            <a:endParaRPr lang="en-US" dirty="0"/>
          </a:p>
        </p:txBody>
      </p:sp>
      <p:sp>
        <p:nvSpPr>
          <p:cNvPr id="3789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7892"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rgbClr val="8A7045"/>
          </a:solidFill>
          <a:ln>
            <a:solidFill>
              <a:srgbClr val="8A7045"/>
            </a:solidFill>
          </a:ln>
        </p:spPr>
        <p:txBody>
          <a:bodyPr/>
          <a:lstStyle>
            <a:lvl1pPr>
              <a:defRPr>
                <a:effectLst/>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
        <p:nvSpPr>
          <p:cNvPr id="7" name="Slide Number Placeholder 5">
            <a:extLst>
              <a:ext uri="{FF2B5EF4-FFF2-40B4-BE49-F238E27FC236}">
                <a16:creationId xmlns:a16="http://schemas.microsoft.com/office/drawing/2014/main" id="{9265316D-9AA0-4D78-A07E-B80783C8FDD9}"/>
              </a:ext>
            </a:extLst>
          </p:cNvPr>
          <p:cNvSpPr txBox="1">
            <a:spLocks/>
          </p:cNvSpPr>
          <p:nvPr userDrawn="1"/>
        </p:nvSpPr>
        <p:spPr>
          <a:xfrm>
            <a:off x="6771568" y="6553200"/>
            <a:ext cx="2133600" cy="263856"/>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8C097E-128F-4FE5-8D65-B30E2BEAC51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
        <p:nvSpPr>
          <p:cNvPr id="7" name="Slide Number Placeholder 5">
            <a:extLst>
              <a:ext uri="{FF2B5EF4-FFF2-40B4-BE49-F238E27FC236}">
                <a16:creationId xmlns:a16="http://schemas.microsoft.com/office/drawing/2014/main" id="{40D9F83A-41EC-4BA8-87ED-614C42EFD6D8}"/>
              </a:ext>
            </a:extLst>
          </p:cNvPr>
          <p:cNvSpPr txBox="1">
            <a:spLocks/>
          </p:cNvSpPr>
          <p:nvPr userDrawn="1"/>
        </p:nvSpPr>
        <p:spPr>
          <a:xfrm>
            <a:off x="6771568" y="6553200"/>
            <a:ext cx="2133600" cy="263856"/>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8C097E-128F-4FE5-8D65-B30E2BEAC51B}" type="slidenum">
              <a:rPr lang="en-US" smtClean="0"/>
              <a:pPr/>
              <a:t>‹#›</a:t>
            </a:fld>
            <a:endParaRPr lang="en-US" dirty="0"/>
          </a:p>
        </p:txBody>
      </p:sp>
    </p:spTree>
    <p:extLst>
      <p:ext uri="{BB962C8B-B14F-4D97-AF65-F5344CB8AC3E}">
        <p14:creationId xmlns:p14="http://schemas.microsoft.com/office/powerpoint/2010/main" val="8156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5230"/>
            <a:ext cx="8229600" cy="4525963"/>
          </a:xfrm>
        </p:spPr>
        <p:txBody>
          <a:bodyPr/>
          <a:lstStyle>
            <a:lvl1pPr>
              <a:buClr>
                <a:srgbClr val="D5622A"/>
              </a:buClr>
              <a:buFont typeface="Wingdings" pitchFamily="2" charset="2"/>
              <a:buChar char="§"/>
              <a:defRPr b="0">
                <a:solidFill>
                  <a:schemeClr val="tx1"/>
                </a:solidFill>
                <a:effectLst/>
              </a:defRPr>
            </a:lvl1pPr>
            <a:lvl2pPr>
              <a:spcBef>
                <a:spcPts val="600"/>
              </a:spcBef>
              <a:buClr>
                <a:srgbClr val="D5622A"/>
              </a:buClr>
              <a:defRPr sz="4000">
                <a:solidFill>
                  <a:schemeClr val="tx1"/>
                </a:solidFill>
                <a:effectLst/>
              </a:defRPr>
            </a:lvl2pPr>
            <a:lvl3pPr>
              <a:buClr>
                <a:srgbClr val="D5622A"/>
              </a:buClr>
              <a:defRPr sz="3600">
                <a:solidFill>
                  <a:schemeClr val="tx1"/>
                </a:solidFill>
                <a:effectLst/>
              </a:defRPr>
            </a:lvl3pPr>
            <a:lvl4pPr>
              <a:defRPr>
                <a:solidFill>
                  <a:schemeClr val="tx1"/>
                </a:solidFill>
                <a:effectLst/>
              </a:defRPr>
            </a:lvl4pPr>
            <a:lvl5pPr>
              <a:defRPr>
                <a:solidFill>
                  <a:schemeClr val="tx1"/>
                </a:solidFill>
                <a:effectLst/>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71568" y="6553200"/>
            <a:ext cx="2133600" cy="263856"/>
          </a:xfrm>
        </p:spPr>
        <p:txBody>
          <a:bodyPr/>
          <a:lstStyle>
            <a:lvl1pPr>
              <a:defRPr sz="1800">
                <a:solidFill>
                  <a:schemeClr val="bg1"/>
                </a:solidFill>
              </a:defRPr>
            </a:lvl1pPr>
          </a:lstStyle>
          <a:p>
            <a:fld id="{0A8C097E-128F-4FE5-8D65-B30E2BEAC51B}" type="slidenum">
              <a:rPr lang="en-US" smtClean="0"/>
              <a:pPr/>
              <a:t>‹#›</a:t>
            </a:fld>
            <a:endParaRPr lang="en-US" dirty="0"/>
          </a:p>
        </p:txBody>
      </p:sp>
      <p:sp>
        <p:nvSpPr>
          <p:cNvPr id="7" name="Footer Placeholder 4"/>
          <p:cNvSpPr txBox="1">
            <a:spLocks/>
          </p:cNvSpPr>
          <p:nvPr userDrawn="1"/>
        </p:nvSpPr>
        <p:spPr>
          <a:xfrm>
            <a:off x="104775" y="6581080"/>
            <a:ext cx="6781800" cy="123111"/>
          </a:xfrm>
          <a:prstGeom prst="rect">
            <a:avLst/>
          </a:prstGeom>
        </p:spPr>
        <p:txBody>
          <a:bodyPr vert="horz" wrap="square" lIns="0" tIns="0" rIns="0" bIns="0" rtlCol="0" anchor="ctr" anchorCtr="0">
            <a:spAutoFit/>
          </a:bodyPr>
          <a:lstStyle>
            <a:lvl1pP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effectLst/>
                <a:latin typeface="+mn-lt"/>
                <a:ea typeface="+mn-ea"/>
                <a:cs typeface="+mn-cs"/>
              </a:rPr>
              <a:t>© 2019 Cengage. All rights reserved.</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8">
            <a:extLst>
              <a:ext uri="{FF2B5EF4-FFF2-40B4-BE49-F238E27FC236}">
                <a16:creationId xmlns:a16="http://schemas.microsoft.com/office/drawing/2014/main" id="{01CE43A3-AB8E-4ACC-8946-A454C67F60FD}"/>
              </a:ext>
            </a:extLst>
          </p:cNvPr>
          <p:cNvSpPr>
            <a:spLocks noGrp="1"/>
          </p:cNvSpPr>
          <p:nvPr>
            <p:ph type="body" sz="quarter" idx="13"/>
          </p:nvPr>
        </p:nvSpPr>
        <p:spPr>
          <a:xfrm>
            <a:off x="104775" y="228600"/>
            <a:ext cx="8963025" cy="1066800"/>
          </a:xfrm>
        </p:spPr>
        <p:txBody>
          <a:bodyPr/>
          <a:lstStyle>
            <a:lvl1pPr marL="0" indent="0" algn="ctr">
              <a:buNone/>
              <a:defRPr>
                <a:solidFill>
                  <a:schemeClr val="bg1"/>
                </a:solidFill>
                <a:effectLst/>
                <a:latin typeface="Impact" panose="020B0806030902050204" pitchFamily="34" charset="0"/>
              </a:defRPr>
            </a:lvl1pPr>
          </a:lstStyle>
          <a:p>
            <a:pPr lvl="0"/>
            <a:endParaRPr lang="en-US"/>
          </a:p>
        </p:txBody>
      </p:sp>
    </p:spTree>
    <p:extLst>
      <p:ext uri="{BB962C8B-B14F-4D97-AF65-F5344CB8AC3E}">
        <p14:creationId xmlns:p14="http://schemas.microsoft.com/office/powerpoint/2010/main" val="427707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lvl1pPr>
              <a:defRPr spc="200" baseline="0"/>
            </a:lvl1pPr>
          </a:lstStyle>
          <a:p>
            <a:r>
              <a:rPr lang="en-US" dirty="0"/>
              <a:t>Click to edit Master title style</a:t>
            </a:r>
          </a:p>
        </p:txBody>
      </p:sp>
      <p:sp>
        <p:nvSpPr>
          <p:cNvPr id="3" name="Content Placeholder 2"/>
          <p:cNvSpPr>
            <a:spLocks noGrp="1"/>
          </p:cNvSpPr>
          <p:nvPr>
            <p:ph idx="1"/>
          </p:nvPr>
        </p:nvSpPr>
        <p:spPr>
          <a:xfrm>
            <a:off x="457200" y="1755230"/>
            <a:ext cx="8229600" cy="4525963"/>
          </a:xfrm>
        </p:spPr>
        <p:txBody>
          <a:bodyPr/>
          <a:lstStyle>
            <a:lvl1pPr marL="454025" indent="-454025">
              <a:spcBef>
                <a:spcPts val="0"/>
              </a:spcBef>
              <a:buClr>
                <a:schemeClr val="accent6">
                  <a:lumMod val="75000"/>
                </a:schemeClr>
              </a:buClr>
              <a:buFont typeface="Wingdings" pitchFamily="2" charset="2"/>
              <a:buChar char="§"/>
              <a:defRPr b="0">
                <a:solidFill>
                  <a:schemeClr val="tx1"/>
                </a:solidFill>
                <a:effectLst/>
              </a:defRPr>
            </a:lvl1pPr>
            <a:lvl2pPr marL="915988" indent="-458788">
              <a:spcBef>
                <a:spcPts val="0"/>
              </a:spcBef>
              <a:buClr>
                <a:schemeClr val="accent6">
                  <a:lumMod val="75000"/>
                </a:schemeClr>
              </a:buClr>
              <a:defRPr sz="4000">
                <a:solidFill>
                  <a:schemeClr val="tx1"/>
                </a:solidFill>
                <a:effectLst/>
              </a:defRPr>
            </a:lvl2pPr>
            <a:lvl3pPr>
              <a:spcBef>
                <a:spcPts val="0"/>
              </a:spcBef>
              <a:buClr>
                <a:schemeClr val="accent6">
                  <a:lumMod val="75000"/>
                </a:schemeClr>
              </a:buClr>
              <a:defRPr sz="3600">
                <a:solidFill>
                  <a:schemeClr val="tx1"/>
                </a:solidFill>
                <a:effectLst/>
              </a:defRPr>
            </a:lvl3pPr>
            <a:lvl4pPr>
              <a:defRPr>
                <a:solidFill>
                  <a:schemeClr val="tx1"/>
                </a:solidFill>
                <a:effectLst/>
              </a:defRPr>
            </a:lvl4pPr>
            <a:lvl5pPr>
              <a:defRPr>
                <a:solidFill>
                  <a:schemeClr val="tx1"/>
                </a:solidFill>
                <a:effectLst/>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a:extLst>
              <a:ext uri="{FF2B5EF4-FFF2-40B4-BE49-F238E27FC236}">
                <a16:creationId xmlns:a16="http://schemas.microsoft.com/office/drawing/2014/main" id="{B866304B-CADA-4A76-ACF0-5243A3F5B92B}"/>
              </a:ext>
            </a:extLst>
          </p:cNvPr>
          <p:cNvSpPr txBox="1">
            <a:spLocks/>
          </p:cNvSpPr>
          <p:nvPr userDrawn="1"/>
        </p:nvSpPr>
        <p:spPr>
          <a:xfrm>
            <a:off x="104775" y="6581080"/>
            <a:ext cx="6781800" cy="123111"/>
          </a:xfrm>
          <a:prstGeom prst="rect">
            <a:avLst/>
          </a:prstGeom>
        </p:spPr>
        <p:txBody>
          <a:bodyPr vert="horz" wrap="square" lIns="0" tIns="0" rIns="0" bIns="0" rtlCol="0" anchor="ctr" anchorCtr="0">
            <a:spAutoFit/>
          </a:bodyPr>
          <a:lstStyle>
            <a:lvl1pP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effectLst/>
                <a:latin typeface="+mn-lt"/>
                <a:ea typeface="+mn-ea"/>
                <a:cs typeface="+mn-cs"/>
              </a:rPr>
              <a:t>© 2019 Cengage. All rights reserved.</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Slide Number Placeholder 5">
            <a:extLst>
              <a:ext uri="{FF2B5EF4-FFF2-40B4-BE49-F238E27FC236}">
                <a16:creationId xmlns:a16="http://schemas.microsoft.com/office/drawing/2014/main" id="{1A43490A-7DBC-46B2-815B-C268654309EF}"/>
              </a:ext>
            </a:extLst>
          </p:cNvPr>
          <p:cNvSpPr>
            <a:spLocks noGrp="1"/>
          </p:cNvSpPr>
          <p:nvPr>
            <p:ph type="sldNum" sz="quarter" idx="12"/>
          </p:nvPr>
        </p:nvSpPr>
        <p:spPr>
          <a:xfrm>
            <a:off x="6771568" y="6553200"/>
            <a:ext cx="2133600" cy="263856"/>
          </a:xfrm>
        </p:spPr>
        <p:txBody>
          <a:bodyPr/>
          <a:lstStyle>
            <a:lvl1pPr>
              <a:defRPr sz="1800">
                <a:solidFill>
                  <a:schemeClr val="bg1"/>
                </a:solidFill>
              </a:defRPr>
            </a:lvl1pPr>
          </a:lstStyle>
          <a:p>
            <a:fld id="{0A8C097E-128F-4FE5-8D65-B30E2BEAC5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7" name="Slide Number Placeholder 6"/>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9" name="Slide Number Placeholder 8"/>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5" name="Slide Number Placeholder 4"/>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4" name="Slide Number Placeholder 3"/>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7" name="Slide Number Placeholder 6"/>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7" name="Slide Number Placeholder 6"/>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A4">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94872"/>
            <a:ext cx="9144000" cy="1600200"/>
          </a:xfrm>
          <a:prstGeom prst="rect">
            <a:avLst/>
          </a:prstGeom>
          <a:solidFill>
            <a:srgbClr val="8A7045"/>
          </a:solidFill>
          <a:ln w="19050">
            <a:solidFill>
              <a:srgbClr val="8A7045"/>
            </a:solidFill>
          </a:ln>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64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C097E-128F-4FE5-8D65-B30E2BEAC51B}" type="slidenum">
              <a:rPr lang="en-US" smtClean="0"/>
              <a:pPr/>
              <a:t>‹#›</a:t>
            </a:fld>
            <a:endParaRPr lang="en-US" dirty="0"/>
          </a:p>
        </p:txBody>
      </p:sp>
      <p:sp>
        <p:nvSpPr>
          <p:cNvPr id="7" name="Rectangle 6"/>
          <p:cNvSpPr/>
          <p:nvPr userDrawn="1"/>
        </p:nvSpPr>
        <p:spPr>
          <a:xfrm>
            <a:off x="0" y="6400800"/>
            <a:ext cx="9144000" cy="457200"/>
          </a:xfrm>
          <a:prstGeom prst="rect">
            <a:avLst/>
          </a:prstGeom>
          <a:solidFill>
            <a:srgbClr val="8A7045"/>
          </a:solidFill>
          <a:ln w="12700">
            <a:solidFill>
              <a:srgbClr val="8A70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FF82375C-1ECF-4F75-9FA4-EF6F31C1B863}"/>
              </a:ext>
            </a:extLst>
          </p:cNvPr>
          <p:cNvSpPr txBox="1">
            <a:spLocks/>
          </p:cNvSpPr>
          <p:nvPr userDrawn="1"/>
        </p:nvSpPr>
        <p:spPr>
          <a:xfrm>
            <a:off x="6771568" y="6477000"/>
            <a:ext cx="2133600" cy="263856"/>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A8C097E-128F-4FE5-8D65-B30E2BEAC51B}"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800" kern="1200">
          <a:solidFill>
            <a:schemeClr val="bg1"/>
          </a:solidFill>
          <a:effectLst/>
          <a:latin typeface="Impact" pitchFamily="34" charset="0"/>
          <a:ea typeface="+mj-ea"/>
          <a:cs typeface="+mj-cs"/>
        </a:defRPr>
      </a:lvl1pPr>
    </p:titleStyle>
    <p:bodyStyle>
      <a:lvl1pPr marL="342900" indent="-342900" algn="l" defTabSz="914400" rtl="0" eaLnBrk="1" latinLnBrk="0" hangingPunct="1">
        <a:spcBef>
          <a:spcPts val="0"/>
        </a:spcBef>
        <a:buFont typeface="Arial" pitchFamily="34" charset="0"/>
        <a:buChar char="•"/>
        <a:defRPr sz="4800" kern="1200">
          <a:solidFill>
            <a:schemeClr val="bg1"/>
          </a:solidFill>
          <a:effectLst>
            <a:outerShdw blurRad="50800" dist="38100" dir="2700000" algn="tl" rotWithShape="0">
              <a:prstClr val="black">
                <a:alpha val="80000"/>
              </a:prstClr>
            </a:outerShdw>
          </a:effectLst>
          <a:latin typeface="+mn-lt"/>
          <a:ea typeface="+mn-ea"/>
          <a:cs typeface="+mn-cs"/>
        </a:defRPr>
      </a:lvl1pPr>
      <a:lvl2pPr marL="742950" indent="-285750" algn="l" defTabSz="914400" rtl="0" eaLnBrk="1" latinLnBrk="0" hangingPunct="1">
        <a:spcBef>
          <a:spcPts val="0"/>
        </a:spcBef>
        <a:buFont typeface="Arial" pitchFamily="34" charset="0"/>
        <a:buChar char="–"/>
        <a:defRPr sz="4400" kern="1200">
          <a:solidFill>
            <a:schemeClr val="bg1"/>
          </a:solidFill>
          <a:effectLst>
            <a:outerShdw blurRad="50800" dist="38100" dir="2700000" algn="tl" rotWithShape="0">
              <a:prstClr val="black">
                <a:alpha val="80000"/>
              </a:prstClr>
            </a:outerShdw>
          </a:effectLst>
          <a:latin typeface="+mn-lt"/>
          <a:ea typeface="+mn-ea"/>
          <a:cs typeface="+mn-cs"/>
        </a:defRPr>
      </a:lvl2pPr>
      <a:lvl3pPr marL="1143000" indent="-228600" algn="l" defTabSz="914400" rtl="0" eaLnBrk="1" latinLnBrk="0" hangingPunct="1">
        <a:spcBef>
          <a:spcPts val="0"/>
        </a:spcBef>
        <a:buFont typeface="Arial" pitchFamily="34" charset="0"/>
        <a:buChar char="•"/>
        <a:defRPr sz="4000" kern="1200">
          <a:solidFill>
            <a:schemeClr val="bg1"/>
          </a:solidFill>
          <a:effectLst>
            <a:outerShdw blurRad="50800" dist="38100" dir="2700000" algn="tl" rotWithShape="0">
              <a:prstClr val="black">
                <a:alpha val="80000"/>
              </a:prstClr>
            </a:outerShdw>
          </a:effectLst>
          <a:latin typeface="+mn-lt"/>
          <a:ea typeface="+mn-ea"/>
          <a:cs typeface="+mn-cs"/>
        </a:defRPr>
      </a:lvl3pPr>
      <a:lvl4pPr marL="1600200" indent="-228600" algn="l" defTabSz="914400" rtl="0" eaLnBrk="1" latinLnBrk="0" hangingPunct="1">
        <a:spcBef>
          <a:spcPts val="0"/>
        </a:spcBef>
        <a:buFont typeface="Arial" pitchFamily="34" charset="0"/>
        <a:buChar char="–"/>
        <a:defRPr sz="3600" kern="1200">
          <a:solidFill>
            <a:schemeClr val="bg1"/>
          </a:solidFill>
          <a:effectLst>
            <a:outerShdw blurRad="50800" dist="38100" dir="2700000" algn="tl" rotWithShape="0">
              <a:prstClr val="black">
                <a:alpha val="40000"/>
              </a:prstClr>
            </a:outerShdw>
          </a:effectLst>
          <a:latin typeface="+mn-lt"/>
          <a:ea typeface="+mn-ea"/>
          <a:cs typeface="+mn-cs"/>
        </a:defRPr>
      </a:lvl4pPr>
      <a:lvl5pPr marL="2057400" indent="-228600" algn="l" defTabSz="914400" rtl="0" eaLnBrk="1" latinLnBrk="0" hangingPunct="1">
        <a:spcBef>
          <a:spcPts val="0"/>
        </a:spcBef>
        <a:buFont typeface="Arial" pitchFamily="34" charset="0"/>
        <a:buChar char="»"/>
        <a:defRPr sz="3600" kern="1200">
          <a:solidFill>
            <a:schemeClr val="bg1"/>
          </a:solidFill>
          <a:effectLst>
            <a:outerShdw blurRad="50800" dist="38100" dir="2700000" algn="tl"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3AABA-F1B5-4B95-84DB-C4EA7B73DD63}"/>
              </a:ext>
            </a:extLst>
          </p:cNvPr>
          <p:cNvSpPr>
            <a:spLocks noGrp="1"/>
          </p:cNvSpPr>
          <p:nvPr>
            <p:ph type="title" idx="4294967295"/>
          </p:nvPr>
        </p:nvSpPr>
        <p:spPr>
          <a:xfrm>
            <a:off x="76200" y="533400"/>
            <a:ext cx="8915400" cy="1600200"/>
          </a:xfrm>
        </p:spPr>
        <p:txBody>
          <a:bodyPr>
            <a:normAutofit/>
          </a:bodyPr>
          <a:lstStyle/>
          <a:p>
            <a:r>
              <a:rPr lang="en-US" sz="1200" dirty="0">
                <a:latin typeface="Calibri" panose="020F0502020204030204" pitchFamily="34" charset="0"/>
                <a:cs typeface="Calibri" panose="020F0502020204030204" pitchFamily="34" charset="0"/>
              </a:rPr>
              <a:t>Business</a:t>
            </a:r>
            <a:r>
              <a:rPr lang="en-US" sz="1200" baseline="0" dirty="0">
                <a:latin typeface="Calibri" panose="020F0502020204030204" pitchFamily="34" charset="0"/>
                <a:cs typeface="Calibri" panose="020F0502020204030204" pitchFamily="34" charset="0"/>
              </a:rPr>
              <a:t> Law</a:t>
            </a:r>
            <a:br>
              <a:rPr lang="en-US" sz="1200" baseline="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Text &amp; Exercises</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Ninth Edition</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Roger LeRoy Miller</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William Eric Hollowell</a:t>
            </a:r>
          </a:p>
        </p:txBody>
      </p:sp>
      <p:sp>
        <p:nvSpPr>
          <p:cNvPr id="3" name="Subtitle 2"/>
          <p:cNvSpPr>
            <a:spLocks noGrp="1"/>
          </p:cNvSpPr>
          <p:nvPr>
            <p:ph type="subTitle" idx="1"/>
          </p:nvPr>
        </p:nvSpPr>
        <p:spPr>
          <a:xfrm>
            <a:off x="0" y="5029200"/>
            <a:ext cx="9144000" cy="1828800"/>
          </a:xfrm>
          <a:solidFill>
            <a:srgbClr val="8A7045"/>
          </a:solidFill>
          <a:ln w="38100">
            <a:solidFill>
              <a:srgbClr val="8A7045"/>
            </a:solidFill>
          </a:ln>
          <a:effectLst/>
        </p:spPr>
        <p:txBody>
          <a:bodyPr anchor="ctr" anchorCtr="0">
            <a:noAutofit/>
          </a:bodyPr>
          <a:lstStyle/>
          <a:p>
            <a:pPr>
              <a:spcBef>
                <a:spcPts val="0"/>
              </a:spcBef>
            </a:pPr>
            <a:r>
              <a:rPr lang="en-US" cap="small" dirty="0">
                <a:solidFill>
                  <a:schemeClr val="bg1"/>
                </a:solidFill>
                <a:effectLst>
                  <a:outerShdw blurRad="50800" dist="63500" dir="2700000" algn="tl" rotWithShape="0">
                    <a:srgbClr val="000000"/>
                  </a:outerShdw>
                </a:effectLst>
                <a:latin typeface="Impact" pitchFamily="34" charset="0"/>
              </a:rPr>
              <a:t>Chapter 18    Title and Risk of Loss</a:t>
            </a:r>
          </a:p>
        </p:txBody>
      </p:sp>
      <p:pic>
        <p:nvPicPr>
          <p:cNvPr id="4" name="Picture 3" descr="This is the cover image for Business Law Text &amp; Exercises, Ninth Edition. Men and women in business suits are pictured walking in front of a cityscape." title="Cover Image">
            <a:extLst>
              <a:ext uri="{FF2B5EF4-FFF2-40B4-BE49-F238E27FC236}">
                <a16:creationId xmlns:a16="http://schemas.microsoft.com/office/drawing/2014/main" id="{DB3A8E3E-B757-4FAC-A228-6B19335B2BC9}"/>
              </a:ext>
            </a:extLst>
          </p:cNvPr>
          <p:cNvPicPr>
            <a:picLocks noChangeAspect="1"/>
          </p:cNvPicPr>
          <p:nvPr/>
        </p:nvPicPr>
        <p:blipFill>
          <a:blip r:embed="rId3"/>
          <a:stretch>
            <a:fillRect/>
          </a:stretch>
        </p:blipFill>
        <p:spPr>
          <a:xfrm>
            <a:off x="0" y="0"/>
            <a:ext cx="9148384" cy="5407306"/>
          </a:xfrm>
          <a:prstGeom prst="rect">
            <a:avLst/>
          </a:prstGeom>
        </p:spPr>
      </p:pic>
    </p:spTree>
    <p:extLst>
      <p:ext uri="{BB962C8B-B14F-4D97-AF65-F5344CB8AC3E}">
        <p14:creationId xmlns:p14="http://schemas.microsoft.com/office/powerpoint/2010/main" val="34617349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Passage of Title</a:t>
            </a:r>
            <a:r>
              <a:rPr lang="en-US" sz="4000" b="1" dirty="0">
                <a:solidFill>
                  <a:prstClr val="white"/>
                </a:solidFill>
                <a:latin typeface="Calibri"/>
              </a:rPr>
              <a:t> (2)</a:t>
            </a:r>
            <a:endParaRPr lang="en-US" dirty="0"/>
          </a:p>
        </p:txBody>
      </p:sp>
      <p:sp>
        <p:nvSpPr>
          <p:cNvPr id="7" name="Content Placeholder 6"/>
          <p:cNvSpPr>
            <a:spLocks noGrp="1"/>
          </p:cNvSpPr>
          <p:nvPr>
            <p:ph idx="1"/>
          </p:nvPr>
        </p:nvSpPr>
        <p:spPr>
          <a:xfrm>
            <a:off x="457199" y="1755230"/>
            <a:ext cx="8592207" cy="5102770"/>
          </a:xfrm>
        </p:spPr>
        <p:txBody>
          <a:bodyPr>
            <a:noAutofit/>
          </a:bodyPr>
          <a:lstStyle/>
          <a:p>
            <a:r>
              <a:rPr lang="en-US" sz="4400" dirty="0"/>
              <a:t>Shipment Contracts.</a:t>
            </a:r>
          </a:p>
          <a:p>
            <a:pPr lvl="1"/>
            <a:r>
              <a:rPr lang="en-US" dirty="0"/>
              <a:t>A contract requiring the seller to deliver the goods to a carrier, at which time title passes to the buyer.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Passage of Title</a:t>
            </a:r>
            <a:r>
              <a:rPr lang="en-US" sz="4000" b="1" dirty="0">
                <a:solidFill>
                  <a:prstClr val="white"/>
                </a:solidFill>
                <a:latin typeface="Calibri"/>
              </a:rPr>
              <a:t> (3)</a:t>
            </a:r>
            <a:endParaRPr lang="en-US" dirty="0"/>
          </a:p>
        </p:txBody>
      </p:sp>
      <p:sp>
        <p:nvSpPr>
          <p:cNvPr id="7" name="Content Placeholder 6"/>
          <p:cNvSpPr>
            <a:spLocks noGrp="1"/>
          </p:cNvSpPr>
          <p:nvPr>
            <p:ph idx="1"/>
          </p:nvPr>
        </p:nvSpPr>
        <p:spPr>
          <a:xfrm>
            <a:off x="457199" y="1755230"/>
            <a:ext cx="8382001" cy="5102770"/>
          </a:xfrm>
        </p:spPr>
        <p:txBody>
          <a:bodyPr>
            <a:noAutofit/>
          </a:bodyPr>
          <a:lstStyle/>
          <a:p>
            <a:r>
              <a:rPr lang="en-US" sz="4400" dirty="0"/>
              <a:t>Shipment Contracts.</a:t>
            </a:r>
          </a:p>
          <a:p>
            <a:pPr lvl="1"/>
            <a:r>
              <a:rPr lang="en-US" dirty="0"/>
              <a:t>Generally all contracts are assumed to be shipment contracts, unless designated otherwise.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Passage of Title</a:t>
            </a:r>
            <a:r>
              <a:rPr lang="en-US" sz="4000" b="1" dirty="0">
                <a:solidFill>
                  <a:prstClr val="white"/>
                </a:solidFill>
                <a:latin typeface="Calibri"/>
              </a:rPr>
              <a:t> (4)</a:t>
            </a:r>
            <a:endParaRPr lang="en-US" dirty="0"/>
          </a:p>
        </p:txBody>
      </p:sp>
      <p:sp>
        <p:nvSpPr>
          <p:cNvPr id="7" name="Content Placeholder 6"/>
          <p:cNvSpPr>
            <a:spLocks noGrp="1"/>
          </p:cNvSpPr>
          <p:nvPr>
            <p:ph idx="1"/>
          </p:nvPr>
        </p:nvSpPr>
        <p:spPr>
          <a:xfrm>
            <a:off x="457199" y="1755230"/>
            <a:ext cx="8382001" cy="5102770"/>
          </a:xfrm>
        </p:spPr>
        <p:txBody>
          <a:bodyPr>
            <a:noAutofit/>
          </a:bodyPr>
          <a:lstStyle/>
          <a:p>
            <a:r>
              <a:rPr lang="en-US" sz="4400" dirty="0"/>
              <a:t>Destination Contracts.</a:t>
            </a:r>
          </a:p>
          <a:p>
            <a:pPr lvl="1"/>
            <a:r>
              <a:rPr lang="en-US" dirty="0"/>
              <a:t>A contract for the sale of goods in which the seller assumes liability for any losses or damage to the goods until they are tendered at the destination specified in the contract.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Passage of Title</a:t>
            </a:r>
            <a:r>
              <a:rPr lang="en-US" sz="4000" b="1" dirty="0">
                <a:solidFill>
                  <a:prstClr val="white"/>
                </a:solidFill>
                <a:latin typeface="Calibri"/>
              </a:rPr>
              <a:t> (5)</a:t>
            </a:r>
            <a:endParaRPr lang="en-US" dirty="0"/>
          </a:p>
        </p:txBody>
      </p:sp>
      <p:sp>
        <p:nvSpPr>
          <p:cNvPr id="7" name="Content Placeholder 6"/>
          <p:cNvSpPr>
            <a:spLocks noGrp="1"/>
          </p:cNvSpPr>
          <p:nvPr>
            <p:ph idx="1"/>
          </p:nvPr>
        </p:nvSpPr>
        <p:spPr>
          <a:xfrm>
            <a:off x="457199" y="1755230"/>
            <a:ext cx="8686801" cy="5102770"/>
          </a:xfrm>
        </p:spPr>
        <p:txBody>
          <a:bodyPr>
            <a:noAutofit/>
          </a:bodyPr>
          <a:lstStyle/>
          <a:p>
            <a:r>
              <a:rPr lang="en-US" sz="4400" dirty="0"/>
              <a:t>Delivery Without Movement of Goods.</a:t>
            </a:r>
          </a:p>
          <a:p>
            <a:pPr lvl="1"/>
            <a:r>
              <a:rPr lang="en-US" dirty="0"/>
              <a:t>Document of Title: paper exchanged in the regular  course of business that evidences the right to possession of goods (e.g., a bill of lading or warehouse receipt).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dirty="0"/>
              <a:t>Passage of Title</a:t>
            </a:r>
            <a:r>
              <a:rPr lang="en-US" sz="4000" b="1" dirty="0">
                <a:solidFill>
                  <a:prstClr val="white"/>
                </a:solidFill>
                <a:latin typeface="Calibri"/>
              </a:rPr>
              <a:t> (6)</a:t>
            </a:r>
            <a:endParaRPr lang="en-US" dirty="0"/>
          </a:p>
        </p:txBody>
      </p:sp>
      <p:sp>
        <p:nvSpPr>
          <p:cNvPr id="5" name="AutoShape 4">
            <a:extLst>
              <a:ext uri="{FF2B5EF4-FFF2-40B4-BE49-F238E27FC236}">
                <a16:creationId xmlns:a16="http://schemas.microsoft.com/office/drawing/2014/main" id="{6A811640-2B5D-46C2-9958-1852027BFA4A}"/>
              </a:ext>
            </a:extLst>
          </p:cNvPr>
          <p:cNvSpPr>
            <a:spLocks noChangeArrowheads="1"/>
          </p:cNvSpPr>
          <p:nvPr/>
        </p:nvSpPr>
        <p:spPr bwMode="auto">
          <a:xfrm>
            <a:off x="76200" y="25908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LO2</a:t>
            </a:r>
          </a:p>
        </p:txBody>
      </p:sp>
      <p:sp>
        <p:nvSpPr>
          <p:cNvPr id="7" name="Content Placeholder 6"/>
          <p:cNvSpPr>
            <a:spLocks noGrp="1"/>
          </p:cNvSpPr>
          <p:nvPr>
            <p:ph idx="1"/>
          </p:nvPr>
        </p:nvSpPr>
        <p:spPr>
          <a:xfrm>
            <a:off x="533399" y="1755230"/>
            <a:ext cx="8458201" cy="5102770"/>
          </a:xfrm>
        </p:spPr>
        <p:txBody>
          <a:bodyPr>
            <a:noAutofit/>
          </a:bodyPr>
          <a:lstStyle/>
          <a:p>
            <a:r>
              <a:rPr lang="en-US" sz="4400" dirty="0"/>
              <a:t>Sales or Leases by Nonowners.</a:t>
            </a:r>
          </a:p>
          <a:p>
            <a:pPr lvl="1"/>
            <a:r>
              <a:rPr lang="en-US" u="sng" dirty="0"/>
              <a:t>Void Title.</a:t>
            </a:r>
          </a:p>
          <a:p>
            <a:pPr lvl="2"/>
            <a:r>
              <a:rPr lang="en-US" dirty="0"/>
              <a:t>A buyer acquires at least whatever title the seller has to the goods sold. </a:t>
            </a:r>
          </a:p>
          <a:p>
            <a:pPr lvl="2"/>
            <a:r>
              <a:rPr lang="en-US" dirty="0"/>
              <a:t>If the seller is a thief, the seller’s title is void.</a:t>
            </a:r>
          </a:p>
          <a:p>
            <a:pPr lvl="2"/>
            <a:r>
              <a:rPr lang="en-US" dirty="0"/>
              <a:t>The same result would occur if the goods were leased.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dirty="0"/>
              <a:t>Passage of Title</a:t>
            </a:r>
            <a:r>
              <a:rPr lang="en-US" sz="4000" b="1" dirty="0">
                <a:solidFill>
                  <a:prstClr val="white"/>
                </a:solidFill>
                <a:latin typeface="Calibri"/>
              </a:rPr>
              <a:t> (7)</a:t>
            </a:r>
            <a:endParaRPr lang="en-US" dirty="0"/>
          </a:p>
        </p:txBody>
      </p:sp>
      <p:sp>
        <p:nvSpPr>
          <p:cNvPr id="5" name="AutoShape 4">
            <a:extLst>
              <a:ext uri="{FF2B5EF4-FFF2-40B4-BE49-F238E27FC236}">
                <a16:creationId xmlns:a16="http://schemas.microsoft.com/office/drawing/2014/main" id="{B0A11274-E5BB-4F96-83BB-42AB10BA1CA9}"/>
              </a:ext>
            </a:extLst>
          </p:cNvPr>
          <p:cNvSpPr>
            <a:spLocks noChangeArrowheads="1"/>
          </p:cNvSpPr>
          <p:nvPr/>
        </p:nvSpPr>
        <p:spPr bwMode="auto">
          <a:xfrm>
            <a:off x="54428" y="25908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LO2</a:t>
            </a:r>
          </a:p>
        </p:txBody>
      </p:sp>
      <p:sp>
        <p:nvSpPr>
          <p:cNvPr id="7" name="Content Placeholder 6"/>
          <p:cNvSpPr>
            <a:spLocks noGrp="1"/>
          </p:cNvSpPr>
          <p:nvPr>
            <p:ph idx="1"/>
          </p:nvPr>
        </p:nvSpPr>
        <p:spPr>
          <a:xfrm>
            <a:off x="533399" y="1755230"/>
            <a:ext cx="8610601" cy="4645570"/>
          </a:xfrm>
        </p:spPr>
        <p:txBody>
          <a:bodyPr>
            <a:noAutofit/>
          </a:bodyPr>
          <a:lstStyle/>
          <a:p>
            <a:r>
              <a:rPr lang="en-US" sz="4400" dirty="0"/>
              <a:t>Sales or Leases by Nonowners.</a:t>
            </a:r>
          </a:p>
          <a:p>
            <a:pPr lvl="1"/>
            <a:r>
              <a:rPr lang="en-US" u="sng" dirty="0"/>
              <a:t>Voidable Title.</a:t>
            </a:r>
          </a:p>
          <a:p>
            <a:pPr lvl="2"/>
            <a:r>
              <a:rPr lang="en-US" dirty="0"/>
              <a:t>Seller has voidable title if the goods he is selling were obtained by fraud; paid for with a dishonored check; purchased from a minor, or purchased on credit, when the seller was insolvent.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dirty="0"/>
              <a:t>Passage of Title</a:t>
            </a:r>
            <a:r>
              <a:rPr lang="en-US" sz="4000" b="1" dirty="0">
                <a:solidFill>
                  <a:prstClr val="white"/>
                </a:solidFill>
                <a:latin typeface="Calibri"/>
              </a:rPr>
              <a:t> (8)</a:t>
            </a:r>
            <a:endParaRPr lang="en-US" dirty="0"/>
          </a:p>
        </p:txBody>
      </p:sp>
      <p:sp>
        <p:nvSpPr>
          <p:cNvPr id="5" name="AutoShape 4">
            <a:extLst>
              <a:ext uri="{FF2B5EF4-FFF2-40B4-BE49-F238E27FC236}">
                <a16:creationId xmlns:a16="http://schemas.microsoft.com/office/drawing/2014/main" id="{3C395DBF-18D8-4A63-94ED-8AC75794CD4A}"/>
              </a:ext>
            </a:extLst>
          </p:cNvPr>
          <p:cNvSpPr>
            <a:spLocks noChangeArrowheads="1"/>
          </p:cNvSpPr>
          <p:nvPr/>
        </p:nvSpPr>
        <p:spPr bwMode="auto">
          <a:xfrm>
            <a:off x="54428" y="25908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LO2</a:t>
            </a:r>
          </a:p>
        </p:txBody>
      </p:sp>
      <p:sp>
        <p:nvSpPr>
          <p:cNvPr id="7" name="Content Placeholder 6"/>
          <p:cNvSpPr>
            <a:spLocks noGrp="1"/>
          </p:cNvSpPr>
          <p:nvPr>
            <p:ph idx="1"/>
          </p:nvPr>
        </p:nvSpPr>
        <p:spPr>
          <a:xfrm>
            <a:off x="609600" y="1755230"/>
            <a:ext cx="8229601" cy="5102770"/>
          </a:xfrm>
        </p:spPr>
        <p:txBody>
          <a:bodyPr>
            <a:noAutofit/>
          </a:bodyPr>
          <a:lstStyle/>
          <a:p>
            <a:r>
              <a:rPr lang="en-US" sz="4400" dirty="0"/>
              <a:t>Sales or Leases by Nonowners.</a:t>
            </a:r>
          </a:p>
          <a:p>
            <a:pPr lvl="1"/>
            <a:r>
              <a:rPr lang="en-US" u="sng" dirty="0"/>
              <a:t>Voidable Title</a:t>
            </a:r>
            <a:r>
              <a:rPr lang="en-US" dirty="0"/>
              <a:t>.</a:t>
            </a:r>
          </a:p>
          <a:p>
            <a:pPr lvl="2"/>
            <a:r>
              <a:rPr lang="en-US" dirty="0"/>
              <a:t>Seller with voidable title has the power to transfer good title to a good faith purchaser.</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Passage of Title</a:t>
            </a:r>
            <a:r>
              <a:rPr lang="en-US" sz="4000" b="1" dirty="0">
                <a:solidFill>
                  <a:prstClr val="white"/>
                </a:solidFill>
                <a:latin typeface="Calibri"/>
              </a:rPr>
              <a:t> (9)</a:t>
            </a:r>
            <a:endParaRPr lang="en-US" dirty="0"/>
          </a:p>
        </p:txBody>
      </p:sp>
      <p:sp>
        <p:nvSpPr>
          <p:cNvPr id="7" name="Content Placeholder 6"/>
          <p:cNvSpPr>
            <a:spLocks noGrp="1"/>
          </p:cNvSpPr>
          <p:nvPr>
            <p:ph idx="1"/>
          </p:nvPr>
        </p:nvSpPr>
        <p:spPr>
          <a:xfrm>
            <a:off x="457199" y="1755230"/>
            <a:ext cx="8382001" cy="5102770"/>
          </a:xfrm>
        </p:spPr>
        <p:txBody>
          <a:bodyPr>
            <a:noAutofit/>
          </a:bodyPr>
          <a:lstStyle/>
          <a:p>
            <a:r>
              <a:rPr lang="en-US" sz="4400" dirty="0"/>
              <a:t>Sales or Leases by Nonowners.</a:t>
            </a:r>
          </a:p>
          <a:p>
            <a:pPr lvl="1"/>
            <a:r>
              <a:rPr lang="en-US" u="sng" dirty="0"/>
              <a:t>Entrustment Rule.</a:t>
            </a:r>
            <a:endParaRPr lang="en-US" dirty="0"/>
          </a:p>
          <a:p>
            <a:pPr lvl="2"/>
            <a:r>
              <a:rPr lang="en-US" dirty="0"/>
              <a:t>Entrusting goods to a merchant who deals in goods of that kind gives the merchant the power to transfer all rights to a buyer in the ordinary course of business.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p:txBody>
          <a:bodyPr/>
          <a:lstStyle/>
          <a:p>
            <a:pPr>
              <a:defRPr/>
            </a:pPr>
            <a:r>
              <a:rPr lang="en-US" dirty="0"/>
              <a:t>Void and Voidable Title</a:t>
            </a:r>
          </a:p>
        </p:txBody>
      </p:sp>
      <p:sp>
        <p:nvSpPr>
          <p:cNvPr id="5" name="AutoShape 4">
            <a:extLst>
              <a:ext uri="{FF2B5EF4-FFF2-40B4-BE49-F238E27FC236}">
                <a16:creationId xmlns:a16="http://schemas.microsoft.com/office/drawing/2014/main" id="{30B56CAD-BDC5-44A6-9DE0-7E3626403619}"/>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LO2</a:t>
            </a:r>
          </a:p>
        </p:txBody>
      </p:sp>
      <p:pic>
        <p:nvPicPr>
          <p:cNvPr id="4" name="Picture 3" descr="This flowchart illustrates the concepts of void and voidable titles. &#10;The top box in the flowchart is: Owner. Underneath this box is: Goods. The path on the left leads to a box labeled: Theft. This box is followed by four connected boxes—1) Thief has void title. 2) Sale. 3) Buyer acquires no title. 4) Owner can recover goods. The path on the right leads to a box labeled: Fraud. This box is also followed by four connected boxes—1) Transferee has voidable title. 2) Sale. 3) Good faith purchaser for value acquires good title. 4) Owner cannot recover goods. &#10;" title="Exhibit 18.1 Void and Voidable Titles ">
            <a:extLst>
              <a:ext uri="{FF2B5EF4-FFF2-40B4-BE49-F238E27FC236}">
                <a16:creationId xmlns:a16="http://schemas.microsoft.com/office/drawing/2014/main" id="{DF0C77D0-B77A-4541-8528-076D913139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76" y="1828800"/>
            <a:ext cx="7507224" cy="43149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LO3            </a:t>
            </a:r>
            <a:r>
              <a:rPr lang="en-US" dirty="0">
                <a:solidFill>
                  <a:prstClr val="white"/>
                </a:solidFill>
              </a:rPr>
              <a:t>Risk of Loss </a:t>
            </a:r>
            <a:r>
              <a:rPr lang="en-US" sz="4000" b="1" dirty="0">
                <a:solidFill>
                  <a:prstClr val="white"/>
                </a:solidFill>
                <a:latin typeface="Calibri"/>
              </a:rPr>
              <a:t>(1)</a:t>
            </a:r>
            <a:endParaRPr lang="en-US" dirty="0"/>
          </a:p>
        </p:txBody>
      </p:sp>
      <p:sp>
        <p:nvSpPr>
          <p:cNvPr id="21508" name="Rectangle 2"/>
          <p:cNvSpPr>
            <a:spLocks noGrp="1" noChangeArrowheads="1"/>
          </p:cNvSpPr>
          <p:nvPr>
            <p:ph type="body" idx="1"/>
          </p:nvPr>
        </p:nvSpPr>
        <p:spPr>
          <a:noFill/>
        </p:spPr>
        <p:txBody>
          <a:bodyPr lIns="90488" tIns="44450" rIns="90488" bIns="44450">
            <a:normAutofit fontScale="92500" lnSpcReduction="10000"/>
          </a:bodyPr>
          <a:lstStyle/>
          <a:p>
            <a:pPr eaLnBrk="1" hangingPunct="1"/>
            <a:r>
              <a:rPr lang="en-US" dirty="0"/>
              <a:t>Not necessarily determined by title.</a:t>
            </a:r>
          </a:p>
          <a:p>
            <a:pPr eaLnBrk="1" hangingPunct="1"/>
            <a:r>
              <a:rPr lang="en-US" dirty="0"/>
              <a:t>Can be determined by the parties in the contract.</a:t>
            </a:r>
          </a:p>
          <a:p>
            <a:r>
              <a:rPr lang="en-US" dirty="0"/>
              <a:t>May also depend on whether the sales or lease contract has been breached at the time of loss.</a:t>
            </a:r>
          </a:p>
        </p:txBody>
      </p:sp>
      <p:sp>
        <p:nvSpPr>
          <p:cNvPr id="5" name="AutoShape 4">
            <a:extLst>
              <a:ext uri="{FF2B5EF4-FFF2-40B4-BE49-F238E27FC236}">
                <a16:creationId xmlns:a16="http://schemas.microsoft.com/office/drawing/2014/main" id="{B946FA4B-B7FB-4AF9-89DE-C7BEE1EC3619}"/>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LO3</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p:cNvSpPr>
            <a:spLocks noGrp="1" noChangeArrowheads="1"/>
          </p:cNvSpPr>
          <p:nvPr>
            <p:ph type="title" idx="4294967295"/>
          </p:nvPr>
        </p:nvSpPr>
        <p:spPr>
          <a:xfrm>
            <a:off x="8227" y="-137085"/>
            <a:ext cx="9144000" cy="1524000"/>
          </a:xfrm>
          <a:solidFill>
            <a:srgbClr val="8A7045"/>
          </a:solidFill>
          <a:ln>
            <a:noFill/>
          </a:ln>
        </p:spPr>
        <p:txBody>
          <a:bodyPr>
            <a:normAutofit/>
          </a:bodyPr>
          <a:lstStyle/>
          <a:p>
            <a:r>
              <a:rPr lang="en-US" dirty="0"/>
              <a:t>Learning Outcomes</a:t>
            </a:r>
          </a:p>
        </p:txBody>
      </p:sp>
      <p:sp>
        <p:nvSpPr>
          <p:cNvPr id="71688" name="AutoShape 8" descr="Shape to emphasize LO1." title="Design arrow"/>
          <p:cNvSpPr>
            <a:spLocks noChangeArrowheads="1"/>
          </p:cNvSpPr>
          <p:nvPr/>
        </p:nvSpPr>
        <p:spPr bwMode="auto">
          <a:xfrm>
            <a:off x="76200" y="180221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400" b="1" dirty="0">
              <a:solidFill>
                <a:schemeClr val="bg1"/>
              </a:solidFill>
            </a:endParaRPr>
          </a:p>
        </p:txBody>
      </p:sp>
      <p:sp>
        <p:nvSpPr>
          <p:cNvPr id="3" name="Rectangle 2" descr="Bullet for LO1." title="Rectangle 1">
            <a:extLst>
              <a:ext uri="{FF2B5EF4-FFF2-40B4-BE49-F238E27FC236}">
                <a16:creationId xmlns:a16="http://schemas.microsoft.com/office/drawing/2014/main" id="{1FEF67C8-EDAE-4E96-90E9-FBB72E83F076}"/>
              </a:ext>
            </a:extLst>
          </p:cNvPr>
          <p:cNvSpPr/>
          <p:nvPr/>
        </p:nvSpPr>
        <p:spPr>
          <a:xfrm>
            <a:off x="1220029" y="1925172"/>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89" name="AutoShape 9" descr="Shape to emphasize LO2." title="Design arrow"/>
          <p:cNvSpPr>
            <a:spLocks noChangeArrowheads="1"/>
          </p:cNvSpPr>
          <p:nvPr/>
        </p:nvSpPr>
        <p:spPr bwMode="auto">
          <a:xfrm>
            <a:off x="76200" y="2928673"/>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400" b="1" dirty="0">
              <a:solidFill>
                <a:schemeClr val="bg1"/>
              </a:solidFill>
            </a:endParaRPr>
          </a:p>
        </p:txBody>
      </p:sp>
      <p:sp>
        <p:nvSpPr>
          <p:cNvPr id="11" name="Rectangle 10" descr="Bullet for LO2." title="Rectangle 2">
            <a:extLst>
              <a:ext uri="{FF2B5EF4-FFF2-40B4-BE49-F238E27FC236}">
                <a16:creationId xmlns:a16="http://schemas.microsoft.com/office/drawing/2014/main" id="{1EA2B03A-119F-415E-8263-3E5D5A277247}"/>
              </a:ext>
            </a:extLst>
          </p:cNvPr>
          <p:cNvSpPr/>
          <p:nvPr/>
        </p:nvSpPr>
        <p:spPr>
          <a:xfrm>
            <a:off x="1194966" y="3060163"/>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90" name="AutoShape 10" descr="Shape to emphasize LO3." title="Design arrow"/>
          <p:cNvSpPr>
            <a:spLocks noChangeArrowheads="1"/>
          </p:cNvSpPr>
          <p:nvPr/>
        </p:nvSpPr>
        <p:spPr bwMode="auto">
          <a:xfrm>
            <a:off x="76200" y="41148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600" b="1" dirty="0">
              <a:solidFill>
                <a:schemeClr val="bg1"/>
              </a:solidFill>
            </a:endParaRPr>
          </a:p>
        </p:txBody>
      </p:sp>
      <p:sp>
        <p:nvSpPr>
          <p:cNvPr id="12" name="Rectangle 11" descr="Bullet for LO3." title="Rectangle 3">
            <a:extLst>
              <a:ext uri="{FF2B5EF4-FFF2-40B4-BE49-F238E27FC236}">
                <a16:creationId xmlns:a16="http://schemas.microsoft.com/office/drawing/2014/main" id="{3CB43A43-A1AA-4C04-8CA6-AE0D5BFCDAA8}"/>
              </a:ext>
            </a:extLst>
          </p:cNvPr>
          <p:cNvSpPr/>
          <p:nvPr/>
        </p:nvSpPr>
        <p:spPr>
          <a:xfrm>
            <a:off x="1194229" y="4194984"/>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91" name="AutoShape 11" descr="Shape to emphasize LO4." title="Design arrow."/>
          <p:cNvSpPr>
            <a:spLocks noChangeArrowheads="1"/>
          </p:cNvSpPr>
          <p:nvPr/>
        </p:nvSpPr>
        <p:spPr bwMode="auto">
          <a:xfrm>
            <a:off x="76200" y="51054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600" b="1" dirty="0">
              <a:solidFill>
                <a:schemeClr val="bg1"/>
              </a:solidFill>
            </a:endParaRPr>
          </a:p>
        </p:txBody>
      </p:sp>
      <p:sp>
        <p:nvSpPr>
          <p:cNvPr id="13" name="Rectangle 12" descr="Rectangle for LO4." title="Bullet 4">
            <a:extLst>
              <a:ext uri="{FF2B5EF4-FFF2-40B4-BE49-F238E27FC236}">
                <a16:creationId xmlns:a16="http://schemas.microsoft.com/office/drawing/2014/main" id="{C3BC9B90-7054-4B7E-8E17-A093D0AACC69}"/>
              </a:ext>
            </a:extLst>
          </p:cNvPr>
          <p:cNvSpPr/>
          <p:nvPr/>
        </p:nvSpPr>
        <p:spPr>
          <a:xfrm>
            <a:off x="1194229" y="5181600"/>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83" name="Rectangle 3"/>
          <p:cNvSpPr>
            <a:spLocks noGrp="1" noChangeArrowheads="1"/>
          </p:cNvSpPr>
          <p:nvPr>
            <p:ph type="body" idx="1"/>
          </p:nvPr>
        </p:nvSpPr>
        <p:spPr>
          <a:xfrm>
            <a:off x="152400" y="1600200"/>
            <a:ext cx="9059574" cy="4678363"/>
          </a:xfrm>
          <a:noFill/>
          <a:ln/>
        </p:spPr>
        <p:txBody>
          <a:bodyPr>
            <a:noAutofit/>
          </a:bodyPr>
          <a:lstStyle/>
          <a:p>
            <a:pPr marL="1198563" indent="-1198563">
              <a:lnSpc>
                <a:spcPct val="90000"/>
              </a:lnSpc>
              <a:buClr>
                <a:srgbClr val="D5622A"/>
              </a:buClr>
              <a:buNone/>
            </a:pPr>
            <a:r>
              <a:rPr lang="en-US" sz="2400" b="1" dirty="0">
                <a:solidFill>
                  <a:schemeClr val="bg1"/>
                </a:solidFill>
              </a:rPr>
              <a:t>LO1</a:t>
            </a:r>
            <a:r>
              <a:rPr lang="en-US" sz="2600" dirty="0"/>
              <a:t>    </a:t>
            </a:r>
            <a:r>
              <a:rPr lang="en-US" dirty="0"/>
              <a:t>   </a:t>
            </a:r>
            <a:r>
              <a:rPr lang="en-US" sz="4000" dirty="0"/>
              <a:t>Explain the concept of identification.</a:t>
            </a:r>
          </a:p>
          <a:p>
            <a:pPr marL="1198563" indent="-1198563">
              <a:lnSpc>
                <a:spcPct val="90000"/>
              </a:lnSpc>
              <a:buClr>
                <a:srgbClr val="D5622A"/>
              </a:buClr>
              <a:buNone/>
            </a:pPr>
            <a:endParaRPr lang="en-US" sz="4000" dirty="0"/>
          </a:p>
          <a:p>
            <a:pPr marL="1198563" indent="-1198563">
              <a:lnSpc>
                <a:spcPct val="90000"/>
              </a:lnSpc>
              <a:buClr>
                <a:srgbClr val="D5622A"/>
              </a:buClr>
              <a:buNone/>
            </a:pPr>
            <a:r>
              <a:rPr lang="en-US" sz="2400" b="1" dirty="0">
                <a:solidFill>
                  <a:schemeClr val="bg1"/>
                </a:solidFill>
              </a:rPr>
              <a:t>LO2</a:t>
            </a:r>
            <a:r>
              <a:rPr lang="en-US" sz="2600" b="1" dirty="0">
                <a:solidFill>
                  <a:schemeClr val="bg1"/>
                </a:solidFill>
              </a:rPr>
              <a:t>         </a:t>
            </a:r>
            <a:r>
              <a:rPr lang="en-US" sz="4000" dirty="0"/>
              <a:t>Describe the effects of imperfect title on sales of goods.</a:t>
            </a:r>
          </a:p>
          <a:p>
            <a:pPr marL="1198563" indent="-1198563">
              <a:spcBef>
                <a:spcPts val="600"/>
              </a:spcBef>
              <a:buClr>
                <a:srgbClr val="D5622A"/>
              </a:buClr>
              <a:buNone/>
            </a:pPr>
            <a:r>
              <a:rPr lang="en-US" sz="2400" b="1" dirty="0">
                <a:solidFill>
                  <a:schemeClr val="bg1"/>
                </a:solidFill>
              </a:rPr>
              <a:t>LO3          </a:t>
            </a:r>
            <a:r>
              <a:rPr lang="en-US" sz="4000" dirty="0"/>
              <a:t>Discuss the concept of risk loss.</a:t>
            </a:r>
          </a:p>
          <a:p>
            <a:pPr marL="1198563" indent="-1198563">
              <a:lnSpc>
                <a:spcPct val="90000"/>
              </a:lnSpc>
              <a:buClr>
                <a:srgbClr val="D5622A"/>
              </a:buClr>
              <a:buNone/>
            </a:pPr>
            <a:endParaRPr lang="en-US" sz="2400" b="1" dirty="0">
              <a:solidFill>
                <a:schemeClr val="bg1"/>
              </a:solidFill>
            </a:endParaRPr>
          </a:p>
          <a:p>
            <a:pPr marL="1198563" indent="-1198563">
              <a:lnSpc>
                <a:spcPct val="90000"/>
              </a:lnSpc>
              <a:buClr>
                <a:srgbClr val="D5622A"/>
              </a:buClr>
              <a:buNone/>
            </a:pPr>
            <a:r>
              <a:rPr lang="en-US" sz="2400" b="1" dirty="0">
                <a:solidFill>
                  <a:schemeClr val="bg1"/>
                </a:solidFill>
              </a:rPr>
              <a:t>LO4</a:t>
            </a:r>
            <a:r>
              <a:rPr lang="en-US" dirty="0"/>
              <a:t>     </a:t>
            </a:r>
            <a:r>
              <a:rPr lang="en-US" sz="4000" dirty="0"/>
              <a:t>Identify insurable interest in goods.</a:t>
            </a:r>
            <a:endParaRPr lang="en-US" dirty="0"/>
          </a:p>
        </p:txBody>
      </p:sp>
    </p:spTree>
    <p:extLst>
      <p:ext uri="{BB962C8B-B14F-4D97-AF65-F5344CB8AC3E}">
        <p14:creationId xmlns:p14="http://schemas.microsoft.com/office/powerpoint/2010/main" val="320529100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LO3            </a:t>
            </a:r>
            <a:r>
              <a:rPr lang="en-US" dirty="0">
                <a:solidFill>
                  <a:prstClr val="white"/>
                </a:solidFill>
              </a:rPr>
              <a:t>Risk of Loss </a:t>
            </a:r>
            <a:r>
              <a:rPr lang="en-US" sz="4000" b="1" dirty="0">
                <a:solidFill>
                  <a:prstClr val="white"/>
                </a:solidFill>
                <a:latin typeface="Calibri"/>
              </a:rPr>
              <a:t>(2)</a:t>
            </a:r>
            <a:endParaRPr lang="en-US" dirty="0"/>
          </a:p>
        </p:txBody>
      </p:sp>
      <p:sp>
        <p:nvSpPr>
          <p:cNvPr id="6" name="AutoShape 4">
            <a:extLst>
              <a:ext uri="{FF2B5EF4-FFF2-40B4-BE49-F238E27FC236}">
                <a16:creationId xmlns:a16="http://schemas.microsoft.com/office/drawing/2014/main" id="{93AC707E-9C5E-4177-ADC0-AE7103578902}"/>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LO3</a:t>
            </a:r>
          </a:p>
        </p:txBody>
      </p:sp>
      <p:pic>
        <p:nvPicPr>
          <p:cNvPr id="5" name="Content Placeholder 4" descr="This table list contract terms traditionally used within the United States.&#10;Term: F.O.B. Definition: Indicates that the selling price of goods includes transportation costs to the specific F.O.B. place named in the contract. The seller pays the expenses and carries the risk of loss to the F.O.B. place named. If the named place is the place from which the goods are shipped (for example, the seller’s city or place of business), the contract is a shipment contract. If the named place is the place to which the goods are to be shipped (for example, the buyer’s city or place of business), the contract is a destination contract.&#10;Term: F.A.S. (free alongside ship) Definition: Requires that the seller, at his or her own expense and risk, deliver the goods alongside the vessel in the manner usual in that port or on a dock designated and provided by the buyer. An F.A.S. contract is essentially an F.O.B. contract for ships.&#10;Term: Delivery ex-ship (delivery from the carrying vessel) Definition: Means that risk of loss does not pass to the buyer until the goods are properly unloaded from the ship or other carrier.&#10;" title="Exhibit 18.2 Contract Terms—Definitions">
            <a:extLst>
              <a:ext uri="{FF2B5EF4-FFF2-40B4-BE49-F238E27FC236}">
                <a16:creationId xmlns:a16="http://schemas.microsoft.com/office/drawing/2014/main" id="{52ED1027-4AB5-470C-9BC7-40241A9EFE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063" y="1828800"/>
            <a:ext cx="9039952" cy="4267200"/>
          </a:xfrm>
        </p:spPr>
      </p:pic>
    </p:spTree>
    <p:extLst>
      <p:ext uri="{BB962C8B-B14F-4D97-AF65-F5344CB8AC3E}">
        <p14:creationId xmlns:p14="http://schemas.microsoft.com/office/powerpoint/2010/main" val="39067141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LO3            </a:t>
            </a:r>
            <a:r>
              <a:rPr lang="en-US" dirty="0">
                <a:solidFill>
                  <a:prstClr val="white"/>
                </a:solidFill>
              </a:rPr>
              <a:t>Risk of Loss </a:t>
            </a:r>
            <a:r>
              <a:rPr lang="en-US" sz="4000" b="1" dirty="0">
                <a:solidFill>
                  <a:prstClr val="white"/>
                </a:solidFill>
                <a:latin typeface="Calibri"/>
              </a:rPr>
              <a:t>(3)</a:t>
            </a:r>
            <a:endParaRPr lang="en-US" dirty="0"/>
          </a:p>
        </p:txBody>
      </p:sp>
      <p:sp>
        <p:nvSpPr>
          <p:cNvPr id="5" name="AutoShape 4">
            <a:extLst>
              <a:ext uri="{FF2B5EF4-FFF2-40B4-BE49-F238E27FC236}">
                <a16:creationId xmlns:a16="http://schemas.microsoft.com/office/drawing/2014/main" id="{9DC936C5-93F5-40E3-9CB0-670A5BDEF62D}"/>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LO3</a:t>
            </a:r>
          </a:p>
        </p:txBody>
      </p:sp>
      <p:sp>
        <p:nvSpPr>
          <p:cNvPr id="21508" name="Rectangle 2"/>
          <p:cNvSpPr>
            <a:spLocks noGrp="1" noChangeArrowheads="1"/>
          </p:cNvSpPr>
          <p:nvPr>
            <p:ph type="body" idx="1"/>
          </p:nvPr>
        </p:nvSpPr>
        <p:spPr>
          <a:xfrm>
            <a:off x="457200" y="1755230"/>
            <a:ext cx="8458200" cy="5102770"/>
          </a:xfrm>
          <a:noFill/>
        </p:spPr>
        <p:txBody>
          <a:bodyPr lIns="90488" tIns="44450" rIns="90488" bIns="44450">
            <a:normAutofit/>
          </a:bodyPr>
          <a:lstStyle/>
          <a:p>
            <a:pPr eaLnBrk="1" hangingPunct="1"/>
            <a:r>
              <a:rPr lang="en-US" sz="4400" dirty="0"/>
              <a:t>Delivery </a:t>
            </a:r>
            <a:r>
              <a:rPr lang="en-US" sz="4400" u="sng" dirty="0"/>
              <a:t>with</a:t>
            </a:r>
            <a:r>
              <a:rPr lang="en-US" sz="4400" dirty="0"/>
              <a:t> Movement of Goods.</a:t>
            </a:r>
          </a:p>
          <a:p>
            <a:pPr lvl="1"/>
            <a:r>
              <a:rPr lang="en-US" u="sng" dirty="0"/>
              <a:t>Shipment</a:t>
            </a:r>
            <a:r>
              <a:rPr lang="en-US" dirty="0"/>
              <a:t> contracts: risk of loss passes to buyer when the goods are delivered to the carrier.</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LO3            </a:t>
            </a:r>
            <a:r>
              <a:rPr lang="en-US" dirty="0">
                <a:solidFill>
                  <a:prstClr val="white"/>
                </a:solidFill>
              </a:rPr>
              <a:t>Risk of Loss </a:t>
            </a:r>
            <a:r>
              <a:rPr lang="en-US" sz="4000" b="1" dirty="0">
                <a:solidFill>
                  <a:prstClr val="white"/>
                </a:solidFill>
                <a:latin typeface="Calibri"/>
              </a:rPr>
              <a:t>(4)</a:t>
            </a:r>
            <a:endParaRPr lang="en-US" dirty="0"/>
          </a:p>
        </p:txBody>
      </p:sp>
      <p:sp>
        <p:nvSpPr>
          <p:cNvPr id="5" name="AutoShape 4">
            <a:extLst>
              <a:ext uri="{FF2B5EF4-FFF2-40B4-BE49-F238E27FC236}">
                <a16:creationId xmlns:a16="http://schemas.microsoft.com/office/drawing/2014/main" id="{E7FCCACB-59B7-44AF-9139-99A5ABB36174}"/>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LO3</a:t>
            </a:r>
          </a:p>
        </p:txBody>
      </p:sp>
      <p:sp>
        <p:nvSpPr>
          <p:cNvPr id="21508" name="Rectangle 2"/>
          <p:cNvSpPr>
            <a:spLocks noGrp="1" noChangeArrowheads="1"/>
          </p:cNvSpPr>
          <p:nvPr>
            <p:ph type="body" idx="1"/>
          </p:nvPr>
        </p:nvSpPr>
        <p:spPr>
          <a:xfrm>
            <a:off x="457200" y="1755230"/>
            <a:ext cx="8458200" cy="5102770"/>
          </a:xfrm>
          <a:noFill/>
        </p:spPr>
        <p:txBody>
          <a:bodyPr lIns="90488" tIns="44450" rIns="90488" bIns="44450">
            <a:normAutofit/>
          </a:bodyPr>
          <a:lstStyle/>
          <a:p>
            <a:pPr eaLnBrk="1" hangingPunct="1"/>
            <a:r>
              <a:rPr lang="en-US" sz="4400" dirty="0"/>
              <a:t>Delivery </a:t>
            </a:r>
            <a:r>
              <a:rPr lang="en-US" sz="4400" u="sng" dirty="0"/>
              <a:t>with</a:t>
            </a:r>
            <a:r>
              <a:rPr lang="en-US" sz="4400" dirty="0"/>
              <a:t> Movement of Goods.</a:t>
            </a:r>
          </a:p>
          <a:p>
            <a:pPr lvl="1"/>
            <a:r>
              <a:rPr lang="en-US" u="sng" dirty="0"/>
              <a:t>Destination</a:t>
            </a:r>
            <a:r>
              <a:rPr lang="en-US" dirty="0"/>
              <a:t> Contracts: risk of loss passes from the seller to the buyer when the goods are tendered to the buyer at the destination.</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LO3            </a:t>
            </a:r>
            <a:r>
              <a:rPr lang="en-US" dirty="0">
                <a:solidFill>
                  <a:prstClr val="white"/>
                </a:solidFill>
              </a:rPr>
              <a:t>Risk of Loss </a:t>
            </a:r>
            <a:r>
              <a:rPr lang="en-US" sz="4000" b="1" dirty="0">
                <a:solidFill>
                  <a:prstClr val="white"/>
                </a:solidFill>
                <a:latin typeface="Calibri"/>
              </a:rPr>
              <a:t>(5)</a:t>
            </a:r>
            <a:endParaRPr lang="en-US" dirty="0"/>
          </a:p>
        </p:txBody>
      </p:sp>
      <p:sp>
        <p:nvSpPr>
          <p:cNvPr id="5" name="AutoShape 4">
            <a:extLst>
              <a:ext uri="{FF2B5EF4-FFF2-40B4-BE49-F238E27FC236}">
                <a16:creationId xmlns:a16="http://schemas.microsoft.com/office/drawing/2014/main" id="{48A71328-27AF-4C00-A11A-F4E89694BB66}"/>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LO3</a:t>
            </a:r>
          </a:p>
        </p:txBody>
      </p:sp>
      <p:sp>
        <p:nvSpPr>
          <p:cNvPr id="21508" name="Rectangle 2"/>
          <p:cNvSpPr>
            <a:spLocks noGrp="1" noChangeArrowheads="1"/>
          </p:cNvSpPr>
          <p:nvPr>
            <p:ph type="body" idx="1"/>
          </p:nvPr>
        </p:nvSpPr>
        <p:spPr>
          <a:xfrm>
            <a:off x="457200" y="1755230"/>
            <a:ext cx="8458200" cy="5102770"/>
          </a:xfrm>
          <a:noFill/>
        </p:spPr>
        <p:txBody>
          <a:bodyPr lIns="90488" tIns="44450" rIns="90488" bIns="44450">
            <a:normAutofit/>
          </a:bodyPr>
          <a:lstStyle/>
          <a:p>
            <a:pPr eaLnBrk="1" hangingPunct="1"/>
            <a:r>
              <a:rPr lang="en-US" sz="4400" dirty="0"/>
              <a:t>Delivery </a:t>
            </a:r>
            <a:r>
              <a:rPr lang="en-US" sz="4400" u="sng" dirty="0"/>
              <a:t>without</a:t>
            </a:r>
            <a:r>
              <a:rPr lang="en-US" sz="4400" dirty="0"/>
              <a:t> Movement of Goods.</a:t>
            </a:r>
          </a:p>
          <a:p>
            <a:pPr lvl="1"/>
            <a:r>
              <a:rPr lang="en-US" dirty="0"/>
              <a:t>Goods held by Seller or Lessor: if a merchant, risk of loss passes to buyer when buyer takes </a:t>
            </a:r>
            <a:r>
              <a:rPr lang="en-US" i="1" dirty="0"/>
              <a:t>physical possession of the goods</a:t>
            </a:r>
            <a:r>
              <a:rPr lang="en-US" dirty="0"/>
              <a: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LO3            </a:t>
            </a:r>
            <a:r>
              <a:rPr lang="en-US" dirty="0">
                <a:solidFill>
                  <a:prstClr val="white"/>
                </a:solidFill>
              </a:rPr>
              <a:t>Risk of Loss </a:t>
            </a:r>
            <a:r>
              <a:rPr lang="en-US" sz="4000" b="1" dirty="0">
                <a:solidFill>
                  <a:prstClr val="white"/>
                </a:solidFill>
                <a:latin typeface="Calibri"/>
              </a:rPr>
              <a:t>(6)</a:t>
            </a:r>
            <a:endParaRPr lang="en-US" dirty="0"/>
          </a:p>
        </p:txBody>
      </p:sp>
      <p:sp>
        <p:nvSpPr>
          <p:cNvPr id="6" name="AutoShape 4">
            <a:extLst>
              <a:ext uri="{FF2B5EF4-FFF2-40B4-BE49-F238E27FC236}">
                <a16:creationId xmlns:a16="http://schemas.microsoft.com/office/drawing/2014/main" id="{FB3F2579-E173-4AB5-A6F7-B700C50C6A79}"/>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LO3</a:t>
            </a:r>
          </a:p>
        </p:txBody>
      </p:sp>
      <p:sp>
        <p:nvSpPr>
          <p:cNvPr id="21508" name="Rectangle 2"/>
          <p:cNvSpPr>
            <a:spLocks noGrp="1" noChangeArrowheads="1"/>
          </p:cNvSpPr>
          <p:nvPr>
            <p:ph type="body" idx="1"/>
          </p:nvPr>
        </p:nvSpPr>
        <p:spPr>
          <a:xfrm>
            <a:off x="457200" y="1755230"/>
            <a:ext cx="8382000" cy="5102770"/>
          </a:xfrm>
          <a:noFill/>
        </p:spPr>
        <p:txBody>
          <a:bodyPr lIns="90488" tIns="44450" rIns="90488" bIns="44450">
            <a:normAutofit/>
          </a:bodyPr>
          <a:lstStyle/>
          <a:p>
            <a:pPr eaLnBrk="1" hangingPunct="1"/>
            <a:r>
              <a:rPr lang="en-US" sz="4400" dirty="0"/>
              <a:t>Delivery </a:t>
            </a:r>
            <a:r>
              <a:rPr lang="en-US" sz="4400" u="sng" dirty="0"/>
              <a:t>without</a:t>
            </a:r>
            <a:r>
              <a:rPr lang="en-US" sz="4400" dirty="0"/>
              <a:t> Movement of Goods.</a:t>
            </a:r>
          </a:p>
          <a:p>
            <a:pPr lvl="1"/>
            <a:r>
              <a:rPr lang="en-US" dirty="0"/>
              <a:t>Goods Held by Bailee. Goods usually represented by a document of title (bill or lading or warehouse receipt).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LO3            </a:t>
            </a:r>
            <a:r>
              <a:rPr lang="en-US" dirty="0">
                <a:solidFill>
                  <a:prstClr val="white"/>
                </a:solidFill>
              </a:rPr>
              <a:t>Risk of Loss </a:t>
            </a:r>
            <a:r>
              <a:rPr lang="en-US" sz="4000" b="1" dirty="0">
                <a:solidFill>
                  <a:prstClr val="white"/>
                </a:solidFill>
                <a:latin typeface="Calibri"/>
              </a:rPr>
              <a:t>(7)</a:t>
            </a:r>
            <a:endParaRPr lang="en-US" dirty="0"/>
          </a:p>
        </p:txBody>
      </p:sp>
      <p:sp>
        <p:nvSpPr>
          <p:cNvPr id="5" name="AutoShape 4">
            <a:extLst>
              <a:ext uri="{FF2B5EF4-FFF2-40B4-BE49-F238E27FC236}">
                <a16:creationId xmlns:a16="http://schemas.microsoft.com/office/drawing/2014/main" id="{2B2B4802-4056-4042-8B68-2C6A57426260}"/>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LO3</a:t>
            </a:r>
          </a:p>
        </p:txBody>
      </p:sp>
      <p:sp>
        <p:nvSpPr>
          <p:cNvPr id="21508" name="Rectangle 2"/>
          <p:cNvSpPr>
            <a:spLocks noGrp="1" noChangeArrowheads="1"/>
          </p:cNvSpPr>
          <p:nvPr>
            <p:ph type="body" idx="1"/>
          </p:nvPr>
        </p:nvSpPr>
        <p:spPr>
          <a:xfrm>
            <a:off x="457200" y="1755230"/>
            <a:ext cx="8686800" cy="5102770"/>
          </a:xfrm>
          <a:noFill/>
        </p:spPr>
        <p:txBody>
          <a:bodyPr lIns="90488" tIns="44450" rIns="90488" bIns="44450">
            <a:normAutofit/>
          </a:bodyPr>
          <a:lstStyle/>
          <a:p>
            <a:pPr eaLnBrk="1" hangingPunct="1"/>
            <a:r>
              <a:rPr lang="en-US" sz="4400" dirty="0"/>
              <a:t>Delivery </a:t>
            </a:r>
            <a:r>
              <a:rPr lang="en-US" sz="4400" u="sng" dirty="0"/>
              <a:t>Without</a:t>
            </a:r>
            <a:r>
              <a:rPr lang="en-US" sz="4400" dirty="0"/>
              <a:t> Movement of Goods.</a:t>
            </a:r>
          </a:p>
          <a:p>
            <a:pPr lvl="1"/>
            <a:r>
              <a:rPr lang="en-US" sz="3900" dirty="0"/>
              <a:t>Goods Held by Bailee.  ROL passes to Buyer when: (1) buyer receives negotiable document of title for goods, (2) bailee acknowledges buyer’s right to possess the goods,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LO3            </a:t>
            </a:r>
            <a:r>
              <a:rPr lang="en-US" dirty="0">
                <a:solidFill>
                  <a:prstClr val="white"/>
                </a:solidFill>
              </a:rPr>
              <a:t>Risk of Loss </a:t>
            </a:r>
            <a:r>
              <a:rPr lang="en-US" sz="4000" b="1" dirty="0">
                <a:solidFill>
                  <a:prstClr val="white"/>
                </a:solidFill>
                <a:latin typeface="Calibri"/>
              </a:rPr>
              <a:t>(9)</a:t>
            </a:r>
            <a:endParaRPr lang="en-US" dirty="0"/>
          </a:p>
        </p:txBody>
      </p:sp>
      <p:sp>
        <p:nvSpPr>
          <p:cNvPr id="5" name="AutoShape 4">
            <a:extLst>
              <a:ext uri="{FF2B5EF4-FFF2-40B4-BE49-F238E27FC236}">
                <a16:creationId xmlns:a16="http://schemas.microsoft.com/office/drawing/2014/main" id="{C04EC1B4-445F-4AAF-86AB-00AE143FFF90}"/>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LO3</a:t>
            </a:r>
          </a:p>
        </p:txBody>
      </p:sp>
      <p:sp>
        <p:nvSpPr>
          <p:cNvPr id="21508" name="Rectangle 2"/>
          <p:cNvSpPr>
            <a:spLocks noGrp="1" noChangeArrowheads="1"/>
          </p:cNvSpPr>
          <p:nvPr>
            <p:ph type="body" idx="1"/>
          </p:nvPr>
        </p:nvSpPr>
        <p:spPr>
          <a:xfrm>
            <a:off x="457200" y="1755230"/>
            <a:ext cx="8686800" cy="5102770"/>
          </a:xfrm>
          <a:noFill/>
        </p:spPr>
        <p:txBody>
          <a:bodyPr lIns="90488" tIns="44450" rIns="90488" bIns="44450">
            <a:normAutofit/>
          </a:bodyPr>
          <a:lstStyle/>
          <a:p>
            <a:pPr eaLnBrk="1" hangingPunct="1"/>
            <a:r>
              <a:rPr lang="en-US" sz="4400" dirty="0"/>
              <a:t>Delivery </a:t>
            </a:r>
            <a:r>
              <a:rPr lang="en-US" sz="4400" u="sng" dirty="0"/>
              <a:t>Without</a:t>
            </a:r>
            <a:r>
              <a:rPr lang="en-US" sz="4400" dirty="0"/>
              <a:t> Movement of Goods.</a:t>
            </a:r>
          </a:p>
          <a:p>
            <a:pPr lvl="1"/>
            <a:r>
              <a:rPr lang="en-US" sz="3900" dirty="0"/>
              <a:t>Goods Held by Bailee.  ROL to Buyer when: (3) buyer receives a nonnegotiable document of title </a:t>
            </a:r>
            <a:r>
              <a:rPr lang="en-US" sz="3900" i="1" dirty="0"/>
              <a:t>and </a:t>
            </a:r>
            <a:r>
              <a:rPr lang="en-US" sz="3900" dirty="0"/>
              <a:t>presents it to bailee, to demand the goods.</a:t>
            </a:r>
          </a:p>
          <a:p>
            <a:pPr lvl="1"/>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LO3            </a:t>
            </a:r>
            <a:r>
              <a:rPr lang="en-US" dirty="0">
                <a:solidFill>
                  <a:prstClr val="white"/>
                </a:solidFill>
              </a:rPr>
              <a:t>Risk of Loss </a:t>
            </a:r>
            <a:r>
              <a:rPr lang="en-US" sz="4000" b="1" dirty="0">
                <a:solidFill>
                  <a:prstClr val="white"/>
                </a:solidFill>
                <a:latin typeface="Calibri"/>
              </a:rPr>
              <a:t>(10)</a:t>
            </a:r>
            <a:endParaRPr lang="en-US" dirty="0"/>
          </a:p>
        </p:txBody>
      </p:sp>
      <p:sp>
        <p:nvSpPr>
          <p:cNvPr id="4" name="AutoShape 4">
            <a:extLst>
              <a:ext uri="{FF2B5EF4-FFF2-40B4-BE49-F238E27FC236}">
                <a16:creationId xmlns:a16="http://schemas.microsoft.com/office/drawing/2014/main" id="{69CA8315-F4CE-4465-A64B-9506B3663DFB}"/>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LO3</a:t>
            </a:r>
          </a:p>
        </p:txBody>
      </p:sp>
      <p:sp>
        <p:nvSpPr>
          <p:cNvPr id="21508" name="Rectangle 2"/>
          <p:cNvSpPr>
            <a:spLocks noGrp="1" noChangeArrowheads="1"/>
          </p:cNvSpPr>
          <p:nvPr>
            <p:ph type="body" idx="1"/>
          </p:nvPr>
        </p:nvSpPr>
        <p:spPr>
          <a:xfrm>
            <a:off x="457200" y="1755230"/>
            <a:ext cx="8686800" cy="5102770"/>
          </a:xfrm>
          <a:noFill/>
        </p:spPr>
        <p:txBody>
          <a:bodyPr lIns="90488" tIns="44450" rIns="90488" bIns="44450">
            <a:normAutofit/>
          </a:bodyPr>
          <a:lstStyle/>
          <a:p>
            <a:pPr eaLnBrk="1" hangingPunct="1"/>
            <a:r>
              <a:rPr lang="en-US" sz="4400" dirty="0"/>
              <a:t>Conditional Sales.</a:t>
            </a:r>
            <a:endParaRPr lang="en-US" dirty="0"/>
          </a:p>
          <a:p>
            <a:pPr lvl="1"/>
            <a:r>
              <a:rPr lang="en-US" dirty="0"/>
              <a:t>Sale on Approval. </a:t>
            </a:r>
          </a:p>
          <a:p>
            <a:pPr lvl="2"/>
            <a:r>
              <a:rPr lang="en-US" dirty="0"/>
              <a:t>Sale is final when buyer approves of the good(s) sold.  Approval may be inferred if buyer keeps the goods beyond a reasonable time or uses the goods in any way that is inconsistent with the seller’s ownership.</a:t>
            </a:r>
          </a:p>
          <a:p>
            <a:pPr lvl="1"/>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1400" dirty="0">
                <a:solidFill>
                  <a:srgbClr val="8A7045"/>
                </a:solidFill>
              </a:rPr>
              <a:t> LO3            </a:t>
            </a:r>
            <a:r>
              <a:rPr lang="en-US" dirty="0">
                <a:solidFill>
                  <a:prstClr val="white"/>
                </a:solidFill>
              </a:rPr>
              <a:t>Risk of Loss </a:t>
            </a:r>
            <a:r>
              <a:rPr lang="en-US" sz="4000" b="1" dirty="0">
                <a:solidFill>
                  <a:prstClr val="white"/>
                </a:solidFill>
                <a:latin typeface="Calibri"/>
              </a:rPr>
              <a:t>(11)</a:t>
            </a:r>
            <a:endParaRPr lang="en-US" dirty="0"/>
          </a:p>
        </p:txBody>
      </p:sp>
      <p:sp>
        <p:nvSpPr>
          <p:cNvPr id="26627" name="Content Placeholder 2"/>
          <p:cNvSpPr>
            <a:spLocks noGrp="1"/>
          </p:cNvSpPr>
          <p:nvPr>
            <p:ph idx="1"/>
          </p:nvPr>
        </p:nvSpPr>
        <p:spPr>
          <a:xfrm>
            <a:off x="457200" y="1722438"/>
            <a:ext cx="8229600" cy="4678362"/>
          </a:xfrm>
        </p:spPr>
        <p:txBody>
          <a:bodyPr>
            <a:normAutofit fontScale="92500" lnSpcReduction="10000"/>
          </a:bodyPr>
          <a:lstStyle/>
          <a:p>
            <a:r>
              <a:rPr lang="en-US" dirty="0"/>
              <a:t>Conditional Sales.</a:t>
            </a:r>
          </a:p>
          <a:p>
            <a:pPr lvl="1"/>
            <a:r>
              <a:rPr lang="en-US" dirty="0"/>
              <a:t>Sale or Return.</a:t>
            </a:r>
          </a:p>
          <a:p>
            <a:pPr lvl="2"/>
            <a:r>
              <a:rPr lang="en-US" dirty="0"/>
              <a:t>A type of conditional sale wherein title and possession pass from the seller to the buyer.</a:t>
            </a:r>
          </a:p>
          <a:p>
            <a:pPr lvl="3"/>
            <a:r>
              <a:rPr lang="en-US" dirty="0"/>
              <a:t>However, buyer retains the option to rescind or return the goods during a specified period even though the goods conform to the contract.</a:t>
            </a:r>
          </a:p>
        </p:txBody>
      </p:sp>
      <p:sp>
        <p:nvSpPr>
          <p:cNvPr id="4" name="AutoShape 4">
            <a:extLst>
              <a:ext uri="{FF2B5EF4-FFF2-40B4-BE49-F238E27FC236}">
                <a16:creationId xmlns:a16="http://schemas.microsoft.com/office/drawing/2014/main" id="{BF6B9C48-3933-4975-9FDE-D77D63442E89}"/>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of Loss in Breach</a:t>
            </a:r>
            <a:r>
              <a:rPr lang="en-US" sz="4000" b="1" spc="0" dirty="0">
                <a:solidFill>
                  <a:prstClr val="white"/>
                </a:solidFill>
                <a:latin typeface="Calibri" panose="020F0502020204030204" pitchFamily="34" charset="0"/>
                <a:cs typeface="Calibri" panose="020F0502020204030204" pitchFamily="34" charset="0"/>
              </a:rPr>
              <a:t> (1)</a:t>
            </a:r>
            <a:endParaRPr lang="en-US" dirty="0"/>
          </a:p>
        </p:txBody>
      </p:sp>
      <p:sp>
        <p:nvSpPr>
          <p:cNvPr id="28675" name="Content Placeholder 2"/>
          <p:cNvSpPr>
            <a:spLocks noGrp="1"/>
          </p:cNvSpPr>
          <p:nvPr>
            <p:ph idx="1"/>
          </p:nvPr>
        </p:nvSpPr>
        <p:spPr>
          <a:xfrm>
            <a:off x="457200" y="1646238"/>
            <a:ext cx="8377238" cy="4678362"/>
          </a:xfrm>
        </p:spPr>
        <p:txBody>
          <a:bodyPr>
            <a:normAutofit lnSpcReduction="10000"/>
          </a:bodyPr>
          <a:lstStyle/>
          <a:p>
            <a:r>
              <a:rPr lang="en-US" sz="4000" dirty="0"/>
              <a:t>Seller or Lessor Breach: </a:t>
            </a:r>
            <a:r>
              <a:rPr lang="en-US" sz="4000" b="0" dirty="0"/>
              <a:t>if the goods are so nonconforming that the buyer has the right to reject them, the risk of loss does not pass to the buyer until the defects are cured.</a:t>
            </a:r>
          </a:p>
          <a:p>
            <a:pPr lvl="1"/>
            <a:r>
              <a:rPr lang="en-US" sz="3600" dirty="0"/>
              <a:t>Cure: </a:t>
            </a:r>
            <a:r>
              <a:rPr lang="en-US" sz="3600" b="0" dirty="0"/>
              <a:t>right of seller to correct his contractual performance within the contract period.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LO1            </a:t>
            </a:r>
            <a:r>
              <a:rPr lang="en-US" dirty="0"/>
              <a:t>Identification </a:t>
            </a:r>
            <a:r>
              <a:rPr lang="en-US" sz="4000" b="1" dirty="0">
                <a:solidFill>
                  <a:prstClr val="white"/>
                </a:solidFill>
                <a:latin typeface="Calibri"/>
              </a:rPr>
              <a:t>(1)</a:t>
            </a:r>
            <a:endParaRPr lang="en-US" dirty="0"/>
          </a:p>
        </p:txBody>
      </p:sp>
      <p:sp>
        <p:nvSpPr>
          <p:cNvPr id="5" name="AutoShape 4">
            <a:extLst>
              <a:ext uri="{FF2B5EF4-FFF2-40B4-BE49-F238E27FC236}">
                <a16:creationId xmlns:a16="http://schemas.microsoft.com/office/drawing/2014/main" id="{8CD055FB-E5DE-413B-9D9E-43C6E8AEA028}"/>
              </a:ext>
            </a:extLst>
          </p:cNvPr>
          <p:cNvSpPr>
            <a:spLocks noChangeArrowheads="1"/>
          </p:cNvSpPr>
          <p:nvPr/>
        </p:nvSpPr>
        <p:spPr bwMode="auto">
          <a:xfrm>
            <a:off x="423863"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sp>
        <p:nvSpPr>
          <p:cNvPr id="7" name="Content Placeholder 6"/>
          <p:cNvSpPr>
            <a:spLocks noGrp="1"/>
          </p:cNvSpPr>
          <p:nvPr>
            <p:ph idx="1"/>
          </p:nvPr>
        </p:nvSpPr>
        <p:spPr/>
        <p:txBody>
          <a:bodyPr>
            <a:normAutofit/>
          </a:bodyPr>
          <a:lstStyle/>
          <a:p>
            <a:r>
              <a:rPr lang="en-US" sz="4400" dirty="0"/>
              <a:t>Before any interest in goods can pass from seller to buyer the goods:</a:t>
            </a:r>
          </a:p>
          <a:p>
            <a:pPr lvl="1"/>
            <a:r>
              <a:rPr lang="en-US" dirty="0"/>
              <a:t>1.  Must be in existence, and</a:t>
            </a:r>
          </a:p>
          <a:p>
            <a:pPr lvl="1"/>
            <a:r>
              <a:rPr lang="en-US" dirty="0"/>
              <a:t>2.  Must be identified.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of Loss in Breach</a:t>
            </a:r>
            <a:r>
              <a:rPr lang="en-US" sz="4000" b="1" spc="0" dirty="0">
                <a:solidFill>
                  <a:prstClr val="white"/>
                </a:solidFill>
                <a:latin typeface="Calibri" panose="020F0502020204030204" pitchFamily="34" charset="0"/>
                <a:cs typeface="Calibri" panose="020F0502020204030204" pitchFamily="34" charset="0"/>
              </a:rPr>
              <a:t> (2)</a:t>
            </a:r>
            <a:endParaRPr lang="en-US" dirty="0"/>
          </a:p>
        </p:txBody>
      </p:sp>
      <p:sp>
        <p:nvSpPr>
          <p:cNvPr id="3" name="Content Placeholder 2"/>
          <p:cNvSpPr>
            <a:spLocks noGrp="1"/>
          </p:cNvSpPr>
          <p:nvPr>
            <p:ph idx="1"/>
          </p:nvPr>
        </p:nvSpPr>
        <p:spPr/>
        <p:txBody>
          <a:bodyPr>
            <a:normAutofit fontScale="85000" lnSpcReduction="20000"/>
          </a:bodyPr>
          <a:lstStyle/>
          <a:p>
            <a:r>
              <a:rPr lang="en-US" dirty="0"/>
              <a:t>Buyer or Lessee Breach:</a:t>
            </a:r>
          </a:p>
          <a:p>
            <a:pPr marL="914400" lvl="1" indent="-514350">
              <a:buFont typeface="Impact" pitchFamily="34" charset="0"/>
              <a:buAutoNum type="arabicPeriod"/>
            </a:pPr>
            <a:r>
              <a:rPr lang="en-US" dirty="0"/>
              <a:t>The seller or lessor must have already identified the goods under the contract.</a:t>
            </a:r>
          </a:p>
          <a:p>
            <a:pPr marL="914400" lvl="1" indent="-514350">
              <a:buFont typeface="Impact" pitchFamily="34" charset="0"/>
              <a:buAutoNum type="arabicPeriod"/>
            </a:pPr>
            <a:r>
              <a:rPr lang="en-US" dirty="0"/>
              <a:t>The buyer or lessee bears the risk for only a commercially reasonable time</a:t>
            </a:r>
            <a:r>
              <a:rPr lang="en-US" i="1" dirty="0"/>
              <a:t> </a:t>
            </a:r>
            <a:r>
              <a:rPr lang="en-US" dirty="0"/>
              <a:t>after the seller or lessor learns of the breach. </a:t>
            </a:r>
          </a:p>
          <a:p>
            <a:pPr marL="914400" lvl="1" indent="-514350">
              <a:buFont typeface="Impact" pitchFamily="34" charset="0"/>
              <a:buAutoNum type="arabicPeriod"/>
            </a:pPr>
            <a:r>
              <a:rPr lang="en-US" dirty="0"/>
              <a:t>The buyer or lessee is liable only to the extent of any deficiency in the seller’s insurance coverage.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200" spc="0" dirty="0">
                <a:solidFill>
                  <a:srgbClr val="8A7045"/>
                </a:solidFill>
              </a:rPr>
              <a:t>LO4                                                                                                                          </a:t>
            </a:r>
            <a:r>
              <a:rPr lang="en-US" spc="0" dirty="0">
                <a:solidFill>
                  <a:prstClr val="white"/>
                </a:solidFill>
              </a:rPr>
              <a:t> Insurable Interest </a:t>
            </a:r>
            <a:r>
              <a:rPr lang="en-US" sz="4000" b="1" spc="0" dirty="0">
                <a:solidFill>
                  <a:prstClr val="white"/>
                </a:solidFill>
                <a:latin typeface="Calibri" panose="020F0502020204030204" pitchFamily="34" charset="0"/>
                <a:cs typeface="Calibri" panose="020F0502020204030204" pitchFamily="34" charset="0"/>
              </a:rPr>
              <a:t>(1)</a:t>
            </a:r>
            <a:endParaRPr lang="en-US" dirty="0"/>
          </a:p>
        </p:txBody>
      </p:sp>
      <p:sp>
        <p:nvSpPr>
          <p:cNvPr id="5" name="AutoShape 4">
            <a:extLst>
              <a:ext uri="{FF2B5EF4-FFF2-40B4-BE49-F238E27FC236}">
                <a16:creationId xmlns:a16="http://schemas.microsoft.com/office/drawing/2014/main" id="{9CB26E14-83F5-47BE-8FCB-670C43CE734C}"/>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LO4</a:t>
            </a:r>
          </a:p>
        </p:txBody>
      </p:sp>
      <p:sp>
        <p:nvSpPr>
          <p:cNvPr id="30724" name="Rectangle 2"/>
          <p:cNvSpPr>
            <a:spLocks noGrp="1" noChangeArrowheads="1"/>
          </p:cNvSpPr>
          <p:nvPr>
            <p:ph type="body" idx="1"/>
          </p:nvPr>
        </p:nvSpPr>
        <p:spPr>
          <a:xfrm>
            <a:off x="457200" y="1722438"/>
            <a:ext cx="8229600" cy="4678362"/>
          </a:xfrm>
          <a:noFill/>
        </p:spPr>
        <p:txBody>
          <a:bodyPr lIns="90488" tIns="44450" rIns="90488" bIns="44450">
            <a:normAutofit fontScale="92500"/>
          </a:bodyPr>
          <a:lstStyle/>
          <a:p>
            <a:pPr eaLnBrk="1" hangingPunct="1"/>
            <a:r>
              <a:rPr lang="en-US" dirty="0"/>
              <a:t>Any party purchasing insurance must have “sufficient interest.”</a:t>
            </a:r>
          </a:p>
          <a:p>
            <a:pPr eaLnBrk="1" hangingPunct="1"/>
            <a:r>
              <a:rPr lang="en-US" dirty="0"/>
              <a:t>Insurance law determines “sufficiency”; not the UCC.</a:t>
            </a:r>
          </a:p>
          <a:p>
            <a:pPr eaLnBrk="1" hangingPunct="1"/>
            <a:r>
              <a:rPr lang="en-US" dirty="0"/>
              <a:t>The UCC does have certain rules regarding insurable interest.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00" spc="0" dirty="0">
                <a:solidFill>
                  <a:srgbClr val="8A7045"/>
                </a:solidFill>
              </a:rPr>
              <a:t>LO4                                                                                                                          </a:t>
            </a:r>
            <a:r>
              <a:rPr lang="en-US" spc="0" dirty="0">
                <a:solidFill>
                  <a:prstClr val="white"/>
                </a:solidFill>
              </a:rPr>
              <a:t> Insurable Interest </a:t>
            </a:r>
            <a:r>
              <a:rPr lang="en-US" sz="4000" b="1" spc="0" dirty="0">
                <a:solidFill>
                  <a:prstClr val="white"/>
                </a:solidFill>
                <a:latin typeface="Calibri" panose="020F0502020204030204" pitchFamily="34" charset="0"/>
                <a:cs typeface="Calibri" panose="020F0502020204030204" pitchFamily="34" charset="0"/>
              </a:rPr>
              <a:t>(2)</a:t>
            </a:r>
            <a:endParaRPr lang="en-US" dirty="0"/>
          </a:p>
        </p:txBody>
      </p:sp>
      <p:sp>
        <p:nvSpPr>
          <p:cNvPr id="4" name="AutoShape 4">
            <a:extLst>
              <a:ext uri="{FF2B5EF4-FFF2-40B4-BE49-F238E27FC236}">
                <a16:creationId xmlns:a16="http://schemas.microsoft.com/office/drawing/2014/main" id="{51AF94B3-238E-4AA8-A136-6A719FA5968F}"/>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LO4</a:t>
            </a:r>
          </a:p>
        </p:txBody>
      </p:sp>
      <p:sp>
        <p:nvSpPr>
          <p:cNvPr id="31747" name="Content Placeholder 2"/>
          <p:cNvSpPr>
            <a:spLocks noGrp="1"/>
          </p:cNvSpPr>
          <p:nvPr>
            <p:ph idx="1"/>
          </p:nvPr>
        </p:nvSpPr>
        <p:spPr>
          <a:xfrm>
            <a:off x="457200" y="1722438"/>
            <a:ext cx="8229600" cy="4678362"/>
          </a:xfrm>
        </p:spPr>
        <p:txBody>
          <a:bodyPr>
            <a:normAutofit fontScale="92500" lnSpcReduction="20000"/>
          </a:bodyPr>
          <a:lstStyle/>
          <a:p>
            <a:r>
              <a:rPr lang="en-US" dirty="0"/>
              <a:t>An interest either in a person’s life or well-being or in property that is sufficiently substantial that insuring against injury to the person or damage to the property does not amount to a mere wagering (betting) contract.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00" spc="0" dirty="0">
                <a:solidFill>
                  <a:srgbClr val="8A7045"/>
                </a:solidFill>
              </a:rPr>
              <a:t>LO4                                                                                                                          </a:t>
            </a:r>
            <a:r>
              <a:rPr lang="en-US" spc="0" dirty="0">
                <a:solidFill>
                  <a:prstClr val="white"/>
                </a:solidFill>
              </a:rPr>
              <a:t> Insurable Interest </a:t>
            </a:r>
            <a:r>
              <a:rPr lang="en-US" sz="4000" b="1" spc="0" dirty="0">
                <a:solidFill>
                  <a:prstClr val="white"/>
                </a:solidFill>
                <a:latin typeface="Calibri" panose="020F0502020204030204" pitchFamily="34" charset="0"/>
                <a:cs typeface="Calibri" panose="020F0502020204030204" pitchFamily="34" charset="0"/>
              </a:rPr>
              <a:t>(3)</a:t>
            </a:r>
            <a:endParaRPr lang="en-US" dirty="0"/>
          </a:p>
        </p:txBody>
      </p:sp>
      <p:sp>
        <p:nvSpPr>
          <p:cNvPr id="6" name="AutoShape 4">
            <a:extLst>
              <a:ext uri="{FF2B5EF4-FFF2-40B4-BE49-F238E27FC236}">
                <a16:creationId xmlns:a16="http://schemas.microsoft.com/office/drawing/2014/main" id="{D6C54822-5B31-458E-A7E6-A35FBAA06F03}"/>
              </a:ext>
            </a:extLst>
          </p:cNvPr>
          <p:cNvSpPr>
            <a:spLocks noChangeArrowheads="1"/>
          </p:cNvSpPr>
          <p:nvPr/>
        </p:nvSpPr>
        <p:spPr bwMode="auto">
          <a:xfrm>
            <a:off x="3810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LO4</a:t>
            </a:r>
          </a:p>
        </p:txBody>
      </p:sp>
      <p:sp>
        <p:nvSpPr>
          <p:cNvPr id="32771" name="Content Placeholder 2"/>
          <p:cNvSpPr>
            <a:spLocks noGrp="1"/>
          </p:cNvSpPr>
          <p:nvPr>
            <p:ph idx="1"/>
          </p:nvPr>
        </p:nvSpPr>
        <p:spPr>
          <a:xfrm>
            <a:off x="457200" y="1585913"/>
            <a:ext cx="8229600" cy="4678362"/>
          </a:xfrm>
        </p:spPr>
        <p:txBody>
          <a:bodyPr/>
          <a:lstStyle/>
          <a:p>
            <a:r>
              <a:rPr lang="en-US" dirty="0"/>
              <a:t>Buyer or Lessee: have insurable interest in </a:t>
            </a:r>
            <a:r>
              <a:rPr lang="en-US" u="sng" dirty="0"/>
              <a:t>identified</a:t>
            </a:r>
            <a:r>
              <a:rPr lang="en-US" dirty="0"/>
              <a:t> goods.</a:t>
            </a:r>
          </a:p>
          <a:p>
            <a:r>
              <a:rPr lang="en-US" dirty="0"/>
              <a:t>Seller or Lessor: have insurable interest as long as they retain title to the goods.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LO1            </a:t>
            </a:r>
            <a:r>
              <a:rPr lang="en-US" dirty="0">
                <a:solidFill>
                  <a:prstClr val="white"/>
                </a:solidFill>
              </a:rPr>
              <a:t>Identification </a:t>
            </a:r>
            <a:r>
              <a:rPr lang="en-US" sz="4000" b="1" dirty="0">
                <a:solidFill>
                  <a:prstClr val="white"/>
                </a:solidFill>
                <a:latin typeface="Calibri"/>
              </a:rPr>
              <a:t>(2)</a:t>
            </a:r>
            <a:endParaRPr lang="en-US" dirty="0"/>
          </a:p>
        </p:txBody>
      </p:sp>
      <p:sp>
        <p:nvSpPr>
          <p:cNvPr id="5" name="AutoShape 4">
            <a:extLst>
              <a:ext uri="{FF2B5EF4-FFF2-40B4-BE49-F238E27FC236}">
                <a16:creationId xmlns:a16="http://schemas.microsoft.com/office/drawing/2014/main" id="{E6B976E5-CF32-4810-84CC-CD7DD97B6BCD}"/>
              </a:ext>
            </a:extLst>
          </p:cNvPr>
          <p:cNvSpPr>
            <a:spLocks noChangeArrowheads="1"/>
          </p:cNvSpPr>
          <p:nvPr/>
        </p:nvSpPr>
        <p:spPr bwMode="auto">
          <a:xfrm>
            <a:off x="423863"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sp>
        <p:nvSpPr>
          <p:cNvPr id="7" name="Content Placeholder 6"/>
          <p:cNvSpPr>
            <a:spLocks noGrp="1"/>
          </p:cNvSpPr>
          <p:nvPr>
            <p:ph idx="1"/>
          </p:nvPr>
        </p:nvSpPr>
        <p:spPr/>
        <p:txBody>
          <a:bodyPr>
            <a:normAutofit/>
          </a:bodyPr>
          <a:lstStyle/>
          <a:p>
            <a:r>
              <a:rPr lang="en-US" sz="4400" dirty="0"/>
              <a:t>Identification.</a:t>
            </a:r>
          </a:p>
          <a:p>
            <a:pPr lvl="1"/>
            <a:r>
              <a:rPr lang="en-US" dirty="0"/>
              <a:t>Takes place when specific goods are designated as the subject matter of the contract.</a:t>
            </a:r>
          </a:p>
          <a:p>
            <a:pPr lvl="1"/>
            <a:r>
              <a:rPr lang="en-US" dirty="0"/>
              <a:t>Gives buyer insurable interest and rights against third parties.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LO1            </a:t>
            </a:r>
            <a:r>
              <a:rPr lang="en-US" dirty="0">
                <a:solidFill>
                  <a:prstClr val="white"/>
                </a:solidFill>
              </a:rPr>
              <a:t>Identification </a:t>
            </a:r>
            <a:r>
              <a:rPr lang="en-US" sz="4000" b="1" dirty="0">
                <a:solidFill>
                  <a:prstClr val="white"/>
                </a:solidFill>
                <a:latin typeface="Calibri"/>
              </a:rPr>
              <a:t>(3)</a:t>
            </a:r>
            <a:endParaRPr lang="en-US" dirty="0"/>
          </a:p>
        </p:txBody>
      </p:sp>
      <p:sp>
        <p:nvSpPr>
          <p:cNvPr id="5" name="AutoShape 4">
            <a:extLst>
              <a:ext uri="{FF2B5EF4-FFF2-40B4-BE49-F238E27FC236}">
                <a16:creationId xmlns:a16="http://schemas.microsoft.com/office/drawing/2014/main" id="{165F28AA-D8BC-4268-BEE9-C6C6AE4BF160}"/>
              </a:ext>
            </a:extLst>
          </p:cNvPr>
          <p:cNvSpPr>
            <a:spLocks noChangeArrowheads="1"/>
          </p:cNvSpPr>
          <p:nvPr/>
        </p:nvSpPr>
        <p:spPr bwMode="auto">
          <a:xfrm>
            <a:off x="423863"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sp>
        <p:nvSpPr>
          <p:cNvPr id="7" name="Content Placeholder 6"/>
          <p:cNvSpPr>
            <a:spLocks noGrp="1"/>
          </p:cNvSpPr>
          <p:nvPr>
            <p:ph idx="1"/>
          </p:nvPr>
        </p:nvSpPr>
        <p:spPr/>
        <p:txBody>
          <a:bodyPr>
            <a:normAutofit/>
          </a:bodyPr>
          <a:lstStyle/>
          <a:p>
            <a:r>
              <a:rPr lang="en-US" sz="4400" dirty="0"/>
              <a:t>Existing Goods.</a:t>
            </a:r>
          </a:p>
          <a:p>
            <a:pPr lvl="1"/>
            <a:r>
              <a:rPr lang="en-US" dirty="0"/>
              <a:t>If goods exist at the time of contracting, identification takes place at that time.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LO1            </a:t>
            </a:r>
            <a:r>
              <a:rPr lang="en-US" dirty="0">
                <a:solidFill>
                  <a:prstClr val="white"/>
                </a:solidFill>
              </a:rPr>
              <a:t>Identification </a:t>
            </a:r>
            <a:r>
              <a:rPr lang="en-US" sz="4000" b="1" dirty="0">
                <a:solidFill>
                  <a:prstClr val="white"/>
                </a:solidFill>
                <a:latin typeface="Calibri"/>
              </a:rPr>
              <a:t>(4)</a:t>
            </a:r>
            <a:endParaRPr lang="en-US" dirty="0"/>
          </a:p>
        </p:txBody>
      </p:sp>
      <p:sp>
        <p:nvSpPr>
          <p:cNvPr id="5" name="AutoShape 4">
            <a:extLst>
              <a:ext uri="{FF2B5EF4-FFF2-40B4-BE49-F238E27FC236}">
                <a16:creationId xmlns:a16="http://schemas.microsoft.com/office/drawing/2014/main" id="{D1EBCE09-BB5A-4DD6-A20F-D0FBE006C3E3}"/>
              </a:ext>
            </a:extLst>
          </p:cNvPr>
          <p:cNvSpPr>
            <a:spLocks noChangeArrowheads="1"/>
          </p:cNvSpPr>
          <p:nvPr/>
        </p:nvSpPr>
        <p:spPr bwMode="auto">
          <a:xfrm>
            <a:off x="423863"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sp>
        <p:nvSpPr>
          <p:cNvPr id="7" name="Content Placeholder 6"/>
          <p:cNvSpPr>
            <a:spLocks noGrp="1"/>
          </p:cNvSpPr>
          <p:nvPr>
            <p:ph idx="1"/>
          </p:nvPr>
        </p:nvSpPr>
        <p:spPr/>
        <p:txBody>
          <a:bodyPr>
            <a:normAutofit/>
          </a:bodyPr>
          <a:lstStyle/>
          <a:p>
            <a:r>
              <a:rPr lang="en-US" sz="4400" dirty="0"/>
              <a:t>Future Goods.</a:t>
            </a:r>
          </a:p>
          <a:p>
            <a:pPr lvl="1"/>
            <a:r>
              <a:rPr lang="en-US" dirty="0"/>
              <a:t>That do not exist and cannot be identified.</a:t>
            </a:r>
          </a:p>
          <a:p>
            <a:pPr marL="1657350" lvl="2" indent="-742950">
              <a:buFont typeface="+mj-lt"/>
              <a:buAutoNum type="arabicPeriod"/>
            </a:pPr>
            <a:r>
              <a:rPr lang="en-US" dirty="0"/>
              <a:t>Identification of unborn animals within 12 months takes place on conception.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LO1            </a:t>
            </a:r>
            <a:r>
              <a:rPr lang="en-US" dirty="0">
                <a:solidFill>
                  <a:prstClr val="white"/>
                </a:solidFill>
              </a:rPr>
              <a:t>Identification </a:t>
            </a:r>
            <a:r>
              <a:rPr lang="en-US" sz="4000" b="1" dirty="0">
                <a:solidFill>
                  <a:prstClr val="white"/>
                </a:solidFill>
                <a:latin typeface="Calibri"/>
              </a:rPr>
              <a:t>(5)</a:t>
            </a:r>
            <a:endParaRPr lang="en-US" dirty="0"/>
          </a:p>
        </p:txBody>
      </p:sp>
      <p:sp>
        <p:nvSpPr>
          <p:cNvPr id="5" name="AutoShape 4">
            <a:extLst>
              <a:ext uri="{FF2B5EF4-FFF2-40B4-BE49-F238E27FC236}">
                <a16:creationId xmlns:a16="http://schemas.microsoft.com/office/drawing/2014/main" id="{ECD8B284-DA52-4C8A-AAA7-C2BC850E07F4}"/>
              </a:ext>
            </a:extLst>
          </p:cNvPr>
          <p:cNvSpPr>
            <a:spLocks noChangeArrowheads="1"/>
          </p:cNvSpPr>
          <p:nvPr/>
        </p:nvSpPr>
        <p:spPr bwMode="auto">
          <a:xfrm>
            <a:off x="423863"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sp>
        <p:nvSpPr>
          <p:cNvPr id="7" name="Content Placeholder 6"/>
          <p:cNvSpPr>
            <a:spLocks noGrp="1"/>
          </p:cNvSpPr>
          <p:nvPr>
            <p:ph idx="1"/>
          </p:nvPr>
        </p:nvSpPr>
        <p:spPr>
          <a:xfrm>
            <a:off x="457200" y="1676400"/>
            <a:ext cx="8686800" cy="4797970"/>
          </a:xfrm>
        </p:spPr>
        <p:txBody>
          <a:bodyPr>
            <a:normAutofit lnSpcReduction="10000"/>
          </a:bodyPr>
          <a:lstStyle/>
          <a:p>
            <a:r>
              <a:rPr lang="en-US" sz="4400" dirty="0"/>
              <a:t>Future Goods.</a:t>
            </a:r>
          </a:p>
          <a:p>
            <a:pPr lvl="1"/>
            <a:r>
              <a:rPr lang="en-US" dirty="0"/>
              <a:t>That do not exist and cannot be identified.</a:t>
            </a:r>
          </a:p>
          <a:p>
            <a:pPr marL="1657350" lvl="2" indent="-742950">
              <a:buFont typeface="+mj-lt"/>
              <a:buAutoNum type="arabicPeriod" startAt="2"/>
            </a:pPr>
            <a:r>
              <a:rPr lang="en-US" dirty="0"/>
              <a:t>Identification of crops harvested within 12 months of contracting takes place at planting.</a:t>
            </a:r>
          </a:p>
          <a:p>
            <a:pPr marL="1657350" lvl="2" indent="-742950">
              <a:buFont typeface="+mj-lt"/>
              <a:buAutoNum type="arabicPeriod" startAt="3"/>
            </a:pPr>
            <a:r>
              <a:rPr lang="en-US" dirty="0"/>
              <a:t>Other: identification takes place on shipment, mark, or other designation.</a:t>
            </a:r>
          </a:p>
          <a:p>
            <a:pPr lvl="1"/>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itle 3"/>
          <p:cNvSpPr>
            <a:spLocks noGrp="1" noChangeArrowheads="1"/>
          </p:cNvSpPr>
          <p:nvPr>
            <p:ph type="title"/>
          </p:nvPr>
        </p:nvSpPr>
        <p:spPr/>
        <p:txBody>
          <a:bodyPr/>
          <a:lstStyle/>
          <a:p>
            <a:pPr>
              <a:defRPr/>
            </a:pPr>
            <a:r>
              <a:rPr lang="en-US" sz="1400" dirty="0">
                <a:solidFill>
                  <a:srgbClr val="8A7045"/>
                </a:solidFill>
              </a:rPr>
              <a:t> LO1            </a:t>
            </a:r>
            <a:r>
              <a:rPr lang="en-US" dirty="0">
                <a:solidFill>
                  <a:prstClr val="white"/>
                </a:solidFill>
              </a:rPr>
              <a:t>Identification </a:t>
            </a:r>
            <a:r>
              <a:rPr lang="en-US" sz="4000" b="1" dirty="0">
                <a:solidFill>
                  <a:prstClr val="white"/>
                </a:solidFill>
                <a:latin typeface="Calibri"/>
              </a:rPr>
              <a:t>(6)</a:t>
            </a:r>
            <a:endParaRPr lang="en-US" dirty="0"/>
          </a:p>
        </p:txBody>
      </p:sp>
      <p:sp>
        <p:nvSpPr>
          <p:cNvPr id="4" name="AutoShape 4">
            <a:extLst>
              <a:ext uri="{FF2B5EF4-FFF2-40B4-BE49-F238E27FC236}">
                <a16:creationId xmlns:a16="http://schemas.microsoft.com/office/drawing/2014/main" id="{680837FC-428B-4F6C-83D7-0FCF44CB29FE}"/>
              </a:ext>
            </a:extLst>
          </p:cNvPr>
          <p:cNvSpPr>
            <a:spLocks noChangeArrowheads="1"/>
          </p:cNvSpPr>
          <p:nvPr/>
        </p:nvSpPr>
        <p:spPr bwMode="auto">
          <a:xfrm>
            <a:off x="423863"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sp>
        <p:nvSpPr>
          <p:cNvPr id="7" name="Content Placeholder 6"/>
          <p:cNvSpPr>
            <a:spLocks noGrp="1"/>
          </p:cNvSpPr>
          <p:nvPr>
            <p:ph idx="1"/>
          </p:nvPr>
        </p:nvSpPr>
        <p:spPr>
          <a:xfrm>
            <a:off x="457200" y="1755230"/>
            <a:ext cx="8458200" cy="5102770"/>
          </a:xfrm>
        </p:spPr>
        <p:txBody>
          <a:bodyPr>
            <a:normAutofit/>
          </a:bodyPr>
          <a:lstStyle/>
          <a:p>
            <a:r>
              <a:rPr lang="en-US" sz="4400" dirty="0"/>
              <a:t>Goods from a Larger Mass.</a:t>
            </a:r>
          </a:p>
          <a:p>
            <a:pPr lvl="1"/>
            <a:r>
              <a:rPr lang="en-US" sz="3600" dirty="0"/>
              <a:t>Goods identified when marked, shipped, or specially designated by seller.</a:t>
            </a:r>
          </a:p>
          <a:p>
            <a:pPr lvl="1"/>
            <a:r>
              <a:rPr lang="en-US" sz="3600" u="sng" dirty="0"/>
              <a:t>Exceptions</a:t>
            </a:r>
            <a:r>
              <a:rPr lang="en-US" sz="3600" dirty="0"/>
              <a:t>: Fungible goods that are alike by physical nature, by agreement, or by trade usage.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Passage of Title</a:t>
            </a:r>
            <a:r>
              <a:rPr lang="en-US" sz="4000" b="1" dirty="0">
                <a:solidFill>
                  <a:prstClr val="white"/>
                </a:solidFill>
                <a:latin typeface="Calibri"/>
              </a:rPr>
              <a:t> (1)</a:t>
            </a:r>
            <a:endParaRPr lang="en-US" dirty="0"/>
          </a:p>
        </p:txBody>
      </p:sp>
      <p:sp>
        <p:nvSpPr>
          <p:cNvPr id="7" name="Content Placeholder 6"/>
          <p:cNvSpPr>
            <a:spLocks noGrp="1"/>
          </p:cNvSpPr>
          <p:nvPr>
            <p:ph idx="1"/>
          </p:nvPr>
        </p:nvSpPr>
        <p:spPr>
          <a:xfrm>
            <a:off x="457199" y="1755230"/>
            <a:ext cx="8592207" cy="5102770"/>
          </a:xfrm>
        </p:spPr>
        <p:txBody>
          <a:bodyPr>
            <a:noAutofit/>
          </a:bodyPr>
          <a:lstStyle/>
          <a:p>
            <a:r>
              <a:rPr lang="en-US" sz="4400" dirty="0"/>
              <a:t>Once goods exist and are identified, title can be determined.</a:t>
            </a:r>
          </a:p>
          <a:p>
            <a:r>
              <a:rPr lang="en-US" sz="4400" dirty="0"/>
              <a:t>Unless agreed otherwise, usually title passes upon physical delivery.</a:t>
            </a:r>
          </a:p>
          <a:p>
            <a:r>
              <a:rPr lang="en-US" sz="4400" dirty="0"/>
              <a:t>UCC provisions do not apply to leases.</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4089</TotalTime>
  <Words>1330</Words>
  <Application>Microsoft Office PowerPoint</Application>
  <PresentationFormat>On-screen Show (4:3)</PresentationFormat>
  <Paragraphs>173</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Impact</vt:lpstr>
      <vt:lpstr>Wingdings</vt:lpstr>
      <vt:lpstr>Office Theme</vt:lpstr>
      <vt:lpstr>Business Law Text &amp; Exercises Ninth Edition Roger LeRoy Miller William Eric Hollowell</vt:lpstr>
      <vt:lpstr>Learning Outcomes</vt:lpstr>
      <vt:lpstr> LO1            Identification (1)</vt:lpstr>
      <vt:lpstr> LO1            Identification (2)</vt:lpstr>
      <vt:lpstr> LO1            Identification (3)</vt:lpstr>
      <vt:lpstr> LO1            Identification (4)</vt:lpstr>
      <vt:lpstr> LO1            Identification (5)</vt:lpstr>
      <vt:lpstr> LO1            Identification (6)</vt:lpstr>
      <vt:lpstr>Passage of Title (1)</vt:lpstr>
      <vt:lpstr>Passage of Title (2)</vt:lpstr>
      <vt:lpstr>Passage of Title (3)</vt:lpstr>
      <vt:lpstr>Passage of Title (4)</vt:lpstr>
      <vt:lpstr>Passage of Title (5)</vt:lpstr>
      <vt:lpstr>Passage of Title (6)</vt:lpstr>
      <vt:lpstr>Passage of Title (7)</vt:lpstr>
      <vt:lpstr>Passage of Title (8)</vt:lpstr>
      <vt:lpstr>Passage of Title (9)</vt:lpstr>
      <vt:lpstr>Void and Voidable Title</vt:lpstr>
      <vt:lpstr> LO3            Risk of Loss (1)</vt:lpstr>
      <vt:lpstr> LO3            Risk of Loss (2)</vt:lpstr>
      <vt:lpstr> LO3            Risk of Loss (3)</vt:lpstr>
      <vt:lpstr> LO3            Risk of Loss (4)</vt:lpstr>
      <vt:lpstr> LO3            Risk of Loss (5)</vt:lpstr>
      <vt:lpstr> LO3            Risk of Loss (6)</vt:lpstr>
      <vt:lpstr> LO3            Risk of Loss (7)</vt:lpstr>
      <vt:lpstr> LO3            Risk of Loss (9)</vt:lpstr>
      <vt:lpstr> LO3            Risk of Loss (10)</vt:lpstr>
      <vt:lpstr> LO3            Risk of Loss (11)</vt:lpstr>
      <vt:lpstr>Risk of Loss in Breach (1)</vt:lpstr>
      <vt:lpstr>Risk of Loss in Breach (2)</vt:lpstr>
      <vt:lpstr>LO4                                                                                                                           Insurable Interest (1)</vt:lpstr>
      <vt:lpstr>LO4                                                                                                                           Insurable Interest (2)</vt:lpstr>
      <vt:lpstr>LO4                                                                                                                           Insurable Interest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Law: Texts and Exercises 7e</dc:title>
  <dc:creator>Joseph Zavaletta</dc:creator>
  <cp:lastModifiedBy>Mandy</cp:lastModifiedBy>
  <cp:revision>287</cp:revision>
  <dcterms:created xsi:type="dcterms:W3CDTF">2012-07-24T19:26:18Z</dcterms:created>
  <dcterms:modified xsi:type="dcterms:W3CDTF">2017-10-24T22:22:12Z</dcterms:modified>
</cp:coreProperties>
</file>