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316" r:id="rId2"/>
    <p:sldId id="317" r:id="rId3"/>
    <p:sldId id="318" r:id="rId4"/>
    <p:sldId id="259" r:id="rId5"/>
    <p:sldId id="291" r:id="rId6"/>
    <p:sldId id="293" r:id="rId7"/>
    <p:sldId id="294" r:id="rId8"/>
    <p:sldId id="263" r:id="rId9"/>
    <p:sldId id="295" r:id="rId10"/>
    <p:sldId id="319" r:id="rId11"/>
    <p:sldId id="297" r:id="rId12"/>
    <p:sldId id="298" r:id="rId13"/>
    <p:sldId id="299" r:id="rId14"/>
    <p:sldId id="265" r:id="rId15"/>
    <p:sldId id="300" r:id="rId16"/>
    <p:sldId id="320" r:id="rId17"/>
    <p:sldId id="301" r:id="rId18"/>
    <p:sldId id="268" r:id="rId19"/>
    <p:sldId id="302" r:id="rId20"/>
    <p:sldId id="303" r:id="rId21"/>
    <p:sldId id="304" r:id="rId22"/>
    <p:sldId id="305" r:id="rId23"/>
    <p:sldId id="306" r:id="rId24"/>
    <p:sldId id="307" r:id="rId25"/>
    <p:sldId id="308" r:id="rId26"/>
    <p:sldId id="309" r:id="rId27"/>
    <p:sldId id="310" r:id="rId28"/>
    <p:sldId id="276" r:id="rId29"/>
    <p:sldId id="311" r:id="rId30"/>
    <p:sldId id="312" r:id="rId31"/>
    <p:sldId id="313" r:id="rId32"/>
    <p:sldId id="282" r:id="rId33"/>
    <p:sldId id="284" r:id="rId34"/>
    <p:sldId id="285" r:id="rId35"/>
    <p:sldId id="286" r:id="rId36"/>
    <p:sldId id="287" r:id="rId37"/>
    <p:sldId id="315"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7045"/>
    <a:srgbClr val="E4B71F"/>
    <a:srgbClr val="0066A4"/>
    <a:srgbClr val="0067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6454" autoAdjust="0"/>
  </p:normalViewPr>
  <p:slideViewPr>
    <p:cSldViewPr showGuides="1">
      <p:cViewPr varScale="1">
        <p:scale>
          <a:sx n="55" d="100"/>
          <a:sy n="55" d="100"/>
        </p:scale>
        <p:origin x="1552" y="48"/>
      </p:cViewPr>
      <p:guideLst>
        <p:guide orient="horz" pos="2160"/>
        <p:guide pos="2880"/>
      </p:guideLst>
    </p:cSldViewPr>
  </p:slideViewPr>
  <p:outlineViewPr>
    <p:cViewPr>
      <p:scale>
        <a:sx n="33" d="100"/>
        <a:sy n="33" d="100"/>
      </p:scale>
      <p:origin x="0" y="-2460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808718-41FD-42B2-A1E0-5A1B107DE40B}" type="datetimeFigureOut">
              <a:rPr lang="en-US" smtClean="0"/>
              <a:pPr/>
              <a:t>10/26/2017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EA4E7F-74F9-4424-B466-94E6FC2777F9}"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EA4E7F-74F9-4424-B466-94E6FC2777F9}" type="slidenum">
              <a:rPr lang="en-US" smtClean="0"/>
              <a:pPr/>
              <a:t>1</a:t>
            </a:fld>
            <a:endParaRPr lang="en-US" dirty="0"/>
          </a:p>
        </p:txBody>
      </p:sp>
    </p:spTree>
    <p:extLst>
      <p:ext uri="{BB962C8B-B14F-4D97-AF65-F5344CB8AC3E}">
        <p14:creationId xmlns:p14="http://schemas.microsoft.com/office/powerpoint/2010/main" val="37553972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83D30F68-DB7A-41DF-A65F-0F68CEFDCDD0}" type="slidenum">
              <a:rPr lang="en-US" smtClean="0"/>
              <a:pPr/>
              <a:t>10</a:t>
            </a:fld>
            <a:endParaRPr lang="en-US" dirty="0"/>
          </a:p>
        </p:txBody>
      </p:sp>
      <p:sp>
        <p:nvSpPr>
          <p:cNvPr id="37891"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37892"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extLst>
      <p:ext uri="{BB962C8B-B14F-4D97-AF65-F5344CB8AC3E}">
        <p14:creationId xmlns:p14="http://schemas.microsoft.com/office/powerpoint/2010/main" val="17306350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83D30F68-DB7A-41DF-A65F-0F68CEFDCDD0}" type="slidenum">
              <a:rPr lang="en-US" smtClean="0"/>
              <a:pPr/>
              <a:t>11</a:t>
            </a:fld>
            <a:endParaRPr lang="en-US" dirty="0"/>
          </a:p>
        </p:txBody>
      </p:sp>
      <p:sp>
        <p:nvSpPr>
          <p:cNvPr id="37891"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37892"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83D30F68-DB7A-41DF-A65F-0F68CEFDCDD0}" type="slidenum">
              <a:rPr lang="en-US" smtClean="0"/>
              <a:pPr/>
              <a:t>12</a:t>
            </a:fld>
            <a:endParaRPr lang="en-US" dirty="0"/>
          </a:p>
        </p:txBody>
      </p:sp>
      <p:sp>
        <p:nvSpPr>
          <p:cNvPr id="37891"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37892"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83D30F68-DB7A-41DF-A65F-0F68CEFDCDD0}" type="slidenum">
              <a:rPr lang="en-US" smtClean="0"/>
              <a:pPr/>
              <a:t>13</a:t>
            </a:fld>
            <a:endParaRPr lang="en-US" dirty="0"/>
          </a:p>
        </p:txBody>
      </p:sp>
      <p:sp>
        <p:nvSpPr>
          <p:cNvPr id="37891"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37892"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FAF6D0C-BB90-4873-80E6-BC2E6733E3A9}"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FAF6D0C-BB90-4873-80E6-BC2E6733E3A9}"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FAF6D0C-BB90-4873-80E6-BC2E6733E3A9}" type="slidenum">
              <a:rPr lang="en-US" smtClean="0"/>
              <a:pPr>
                <a:defRPr/>
              </a:pPr>
              <a:t>16</a:t>
            </a:fld>
            <a:endParaRPr lang="en-US" dirty="0"/>
          </a:p>
        </p:txBody>
      </p:sp>
    </p:spTree>
    <p:extLst>
      <p:ext uri="{BB962C8B-B14F-4D97-AF65-F5344CB8AC3E}">
        <p14:creationId xmlns:p14="http://schemas.microsoft.com/office/powerpoint/2010/main" val="12615119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FAF6D0C-BB90-4873-80E6-BC2E6733E3A9}" type="slidenum">
              <a:rPr lang="en-US" smtClean="0"/>
              <a:pPr>
                <a:defRPr/>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DEF33E56-345C-4296-A936-544120FBC237}" type="slidenum">
              <a:rPr lang="en-US" smtClean="0"/>
              <a:pPr/>
              <a:t>18</a:t>
            </a:fld>
            <a:endParaRPr lang="en-US" dirty="0"/>
          </a:p>
        </p:txBody>
      </p:sp>
      <p:sp>
        <p:nvSpPr>
          <p:cNvPr id="40963"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40964"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DEF33E56-345C-4296-A936-544120FBC237}" type="slidenum">
              <a:rPr lang="en-US" smtClean="0"/>
              <a:pPr/>
              <a:t>19</a:t>
            </a:fld>
            <a:endParaRPr lang="en-US" dirty="0"/>
          </a:p>
        </p:txBody>
      </p:sp>
      <p:sp>
        <p:nvSpPr>
          <p:cNvPr id="40963"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40964"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3C4D01-BD3B-4B35-8DEE-38DF3E8B33FA}" type="slidenum">
              <a:rPr lang="en-US"/>
              <a:pPr/>
              <a:t>2</a:t>
            </a:fld>
            <a:endParaRPr lang="en-US" dirty="0"/>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6063433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DEF33E56-345C-4296-A936-544120FBC237}" type="slidenum">
              <a:rPr lang="en-US" smtClean="0"/>
              <a:pPr/>
              <a:t>20</a:t>
            </a:fld>
            <a:endParaRPr lang="en-US" dirty="0"/>
          </a:p>
        </p:txBody>
      </p:sp>
      <p:sp>
        <p:nvSpPr>
          <p:cNvPr id="40963"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40964"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DEF33E56-345C-4296-A936-544120FBC237}" type="slidenum">
              <a:rPr lang="en-US" smtClean="0"/>
              <a:pPr/>
              <a:t>21</a:t>
            </a:fld>
            <a:endParaRPr lang="en-US" dirty="0"/>
          </a:p>
        </p:txBody>
      </p:sp>
      <p:sp>
        <p:nvSpPr>
          <p:cNvPr id="40963"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40964"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DEF33E56-345C-4296-A936-544120FBC237}" type="slidenum">
              <a:rPr lang="en-US" smtClean="0"/>
              <a:pPr/>
              <a:t>22</a:t>
            </a:fld>
            <a:endParaRPr lang="en-US" dirty="0"/>
          </a:p>
        </p:txBody>
      </p:sp>
      <p:sp>
        <p:nvSpPr>
          <p:cNvPr id="40963"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40964"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DEF33E56-345C-4296-A936-544120FBC237}" type="slidenum">
              <a:rPr lang="en-US" smtClean="0"/>
              <a:pPr/>
              <a:t>23</a:t>
            </a:fld>
            <a:endParaRPr lang="en-US" dirty="0"/>
          </a:p>
        </p:txBody>
      </p:sp>
      <p:sp>
        <p:nvSpPr>
          <p:cNvPr id="40963"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40964"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DEF33E56-345C-4296-A936-544120FBC237}" type="slidenum">
              <a:rPr lang="en-US" smtClean="0"/>
              <a:pPr/>
              <a:t>24</a:t>
            </a:fld>
            <a:endParaRPr lang="en-US" dirty="0"/>
          </a:p>
        </p:txBody>
      </p:sp>
      <p:sp>
        <p:nvSpPr>
          <p:cNvPr id="40963"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40964"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DEF33E56-345C-4296-A936-544120FBC237}" type="slidenum">
              <a:rPr lang="en-US" smtClean="0"/>
              <a:pPr/>
              <a:t>25</a:t>
            </a:fld>
            <a:endParaRPr lang="en-US" dirty="0"/>
          </a:p>
        </p:txBody>
      </p:sp>
      <p:sp>
        <p:nvSpPr>
          <p:cNvPr id="40963"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40964"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DEF33E56-345C-4296-A936-544120FBC237}" type="slidenum">
              <a:rPr lang="en-US" smtClean="0"/>
              <a:pPr/>
              <a:t>26</a:t>
            </a:fld>
            <a:endParaRPr lang="en-US" dirty="0"/>
          </a:p>
        </p:txBody>
      </p:sp>
      <p:sp>
        <p:nvSpPr>
          <p:cNvPr id="40963"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40964"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DEF33E56-345C-4296-A936-544120FBC237}" type="slidenum">
              <a:rPr lang="en-US" smtClean="0"/>
              <a:pPr/>
              <a:t>27</a:t>
            </a:fld>
            <a:endParaRPr lang="en-US" dirty="0"/>
          </a:p>
        </p:txBody>
      </p:sp>
      <p:sp>
        <p:nvSpPr>
          <p:cNvPr id="40963"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40964"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FAF6D0C-BB90-4873-80E6-BC2E6733E3A9}" type="slidenum">
              <a:rPr lang="en-US" smtClean="0"/>
              <a:pPr>
                <a:defRPr/>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FAF6D0C-BB90-4873-80E6-BC2E6733E3A9}" type="slidenum">
              <a:rPr lang="en-US" smtClean="0"/>
              <a:pPr>
                <a:defRPr/>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3C4D01-BD3B-4B35-8DEE-38DF3E8B33FA}" type="slidenum">
              <a:rPr lang="en-US"/>
              <a:pPr/>
              <a:t>3</a:t>
            </a:fld>
            <a:endParaRPr lang="en-US" dirty="0"/>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7221191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FAF6D0C-BB90-4873-80E6-BC2E6733E3A9}" type="slidenum">
              <a:rPr lang="en-US" smtClean="0"/>
              <a:pPr>
                <a:defRPr/>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FAF6D0C-BB90-4873-80E6-BC2E6733E3A9}" type="slidenum">
              <a:rPr lang="en-US" smtClean="0"/>
              <a:pPr>
                <a:defRPr/>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FAF6D0C-BB90-4873-80E6-BC2E6733E3A9}" type="slidenum">
              <a:rPr lang="en-US" smtClean="0"/>
              <a:pPr>
                <a:defRPr/>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F52D9C6B-C8B1-476B-8A68-0D1134C6177A}" type="slidenum">
              <a:rPr lang="en-US" smtClean="0"/>
              <a:pPr/>
              <a:t>33</a:t>
            </a:fld>
            <a:endParaRPr lang="en-US" dirty="0"/>
          </a:p>
        </p:txBody>
      </p:sp>
      <p:sp>
        <p:nvSpPr>
          <p:cNvPr id="44035"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44036"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FAF6D0C-BB90-4873-80E6-BC2E6733E3A9}" type="slidenum">
              <a:rPr lang="en-US" smtClean="0"/>
              <a:pPr>
                <a:defRPr/>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FAF6D0C-BB90-4873-80E6-BC2E6733E3A9}" type="slidenum">
              <a:rPr lang="en-US" smtClean="0"/>
              <a:pPr>
                <a:defRPr/>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FAF6D0C-BB90-4873-80E6-BC2E6733E3A9}" type="slidenum">
              <a:rPr lang="en-US" smtClean="0"/>
              <a:pPr>
                <a:defRPr/>
              </a:pPr>
              <a:t>36</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FAF6D0C-BB90-4873-80E6-BC2E6733E3A9}" type="slidenum">
              <a:rPr lang="en-US" smtClean="0"/>
              <a:pPr>
                <a:defRPr/>
              </a:pPr>
              <a:t>37</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FAF6D0C-BB90-4873-80E6-BC2E6733E3A9}"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FAF6D0C-BB90-4873-80E6-BC2E6733E3A9}"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FAF6D0C-BB90-4873-80E6-BC2E6733E3A9}"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FAF6D0C-BB90-4873-80E6-BC2E6733E3A9}"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83D30F68-DB7A-41DF-A65F-0F68CEFDCDD0}" type="slidenum">
              <a:rPr lang="en-US" smtClean="0"/>
              <a:pPr/>
              <a:t>8</a:t>
            </a:fld>
            <a:endParaRPr lang="en-US" dirty="0"/>
          </a:p>
        </p:txBody>
      </p:sp>
      <p:sp>
        <p:nvSpPr>
          <p:cNvPr id="37891"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37892"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83D30F68-DB7A-41DF-A65F-0F68CEFDCDD0}" type="slidenum">
              <a:rPr lang="en-US" smtClean="0"/>
              <a:pPr/>
              <a:t>9</a:t>
            </a:fld>
            <a:endParaRPr lang="en-US" dirty="0"/>
          </a:p>
        </p:txBody>
      </p:sp>
      <p:sp>
        <p:nvSpPr>
          <p:cNvPr id="37891"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37892" name="Rectangle 3"/>
          <p:cNvSpPr>
            <a:spLocks noGrp="1" noChangeArrowheads="1"/>
          </p:cNvSpPr>
          <p:nvPr>
            <p:ph type="body" idx="1"/>
          </p:nvPr>
        </p:nvSpPr>
        <p:spPr>
          <a:xfrm>
            <a:off x="914400" y="4343400"/>
            <a:ext cx="5029200" cy="4114800"/>
          </a:xfrm>
          <a:noFill/>
          <a:ln/>
        </p:spPr>
        <p:txBody>
          <a:bodyPr lIns="90476" tIns="44444" rIns="90476" bIns="44444"/>
          <a:lstStyle/>
          <a:p>
            <a:pPr eaLnBrk="1" hangingPunct="1"/>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8C097E-128F-4FE5-8D65-B30E2BEAC51B}" type="slidenum">
              <a:rPr lang="en-US" smtClean="0"/>
              <a:pPr/>
              <a:t>‹#›</a:t>
            </a:fld>
            <a:endParaRPr lang="en-US" dirty="0"/>
          </a:p>
        </p:txBody>
      </p:sp>
    </p:spTree>
    <p:extLst>
      <p:ext uri="{BB962C8B-B14F-4D97-AF65-F5344CB8AC3E}">
        <p14:creationId xmlns:p14="http://schemas.microsoft.com/office/powerpoint/2010/main" val="8995117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5230"/>
            <a:ext cx="8229600" cy="4525963"/>
          </a:xfrm>
        </p:spPr>
        <p:txBody>
          <a:bodyPr/>
          <a:lstStyle>
            <a:lvl1pPr>
              <a:buClr>
                <a:srgbClr val="D5622A"/>
              </a:buClr>
              <a:buFont typeface="Wingdings" pitchFamily="2" charset="2"/>
              <a:buChar char="§"/>
              <a:defRPr b="0">
                <a:solidFill>
                  <a:schemeClr val="tx1"/>
                </a:solidFill>
                <a:effectLst/>
              </a:defRPr>
            </a:lvl1pPr>
            <a:lvl2pPr>
              <a:spcBef>
                <a:spcPts val="600"/>
              </a:spcBef>
              <a:buClr>
                <a:srgbClr val="D5622A"/>
              </a:buClr>
              <a:defRPr sz="4000">
                <a:solidFill>
                  <a:schemeClr val="tx1"/>
                </a:solidFill>
                <a:effectLst/>
              </a:defRPr>
            </a:lvl2pPr>
            <a:lvl3pPr>
              <a:buClr>
                <a:srgbClr val="D5622A"/>
              </a:buClr>
              <a:defRPr sz="3600">
                <a:solidFill>
                  <a:schemeClr val="tx1"/>
                </a:solidFill>
                <a:effectLst/>
              </a:defRPr>
            </a:lvl3pPr>
            <a:lvl4pPr>
              <a:defRPr>
                <a:solidFill>
                  <a:schemeClr val="tx1"/>
                </a:solidFill>
                <a:effectLst/>
              </a:defRPr>
            </a:lvl4pPr>
            <a:lvl5pPr>
              <a:defRPr>
                <a:solidFill>
                  <a:schemeClr val="tx1"/>
                </a:solidFill>
                <a:effectLst/>
              </a:defRPr>
            </a:lvl5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sz="quarter" idx="12"/>
          </p:nvPr>
        </p:nvSpPr>
        <p:spPr>
          <a:xfrm>
            <a:off x="6771568" y="6553200"/>
            <a:ext cx="2133600" cy="263856"/>
          </a:xfrm>
        </p:spPr>
        <p:txBody>
          <a:bodyPr/>
          <a:lstStyle>
            <a:lvl1pPr>
              <a:defRPr sz="1800">
                <a:solidFill>
                  <a:schemeClr val="bg1"/>
                </a:solidFill>
              </a:defRPr>
            </a:lvl1pPr>
          </a:lstStyle>
          <a:p>
            <a:fld id="{0A8C097E-128F-4FE5-8D65-B30E2BEAC51B}" type="slidenum">
              <a:rPr lang="en-US" smtClean="0"/>
              <a:pPr/>
              <a:t>‹#›</a:t>
            </a:fld>
            <a:endParaRPr lang="en-US" dirty="0"/>
          </a:p>
        </p:txBody>
      </p:sp>
      <p:sp>
        <p:nvSpPr>
          <p:cNvPr id="7" name="Footer Placeholder 4"/>
          <p:cNvSpPr txBox="1">
            <a:spLocks/>
          </p:cNvSpPr>
          <p:nvPr userDrawn="1"/>
        </p:nvSpPr>
        <p:spPr>
          <a:xfrm>
            <a:off x="104775" y="6581080"/>
            <a:ext cx="6781800" cy="123111"/>
          </a:xfrm>
          <a:prstGeom prst="rect">
            <a:avLst/>
          </a:prstGeom>
        </p:spPr>
        <p:txBody>
          <a:bodyPr vert="horz" wrap="square" lIns="0" tIns="0" rIns="0" bIns="0" rtlCol="0" anchor="ctr" anchorCtr="0">
            <a:spAutoFit/>
          </a:bodyPr>
          <a:lstStyle>
            <a:lvl1pPr>
              <a:defRPr sz="8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kern="1200" dirty="0">
                <a:solidFill>
                  <a:schemeClr val="bg1"/>
                </a:solidFill>
                <a:effectLst/>
                <a:latin typeface="+mn-lt"/>
                <a:ea typeface="+mn-ea"/>
                <a:cs typeface="+mn-cs"/>
              </a:rPr>
              <a:t>© 2019 Cengage. All rights reserved.</a:t>
            </a:r>
            <a:endParaRPr kumimoji="0" lang="en-US" sz="700" b="0" i="0" u="none" strike="noStrike" kern="1200" cap="none" spc="0" normalizeH="0" baseline="0" noProof="0" dirty="0">
              <a:ln>
                <a:noFill/>
              </a:ln>
              <a:solidFill>
                <a:schemeClr val="bg1"/>
              </a:solidFill>
              <a:effectLst/>
              <a:uLnTx/>
              <a:uFillTx/>
              <a:latin typeface="+mn-lt"/>
              <a:ea typeface="+mn-ea"/>
              <a:cs typeface="+mn-cs"/>
            </a:endParaRPr>
          </a:p>
        </p:txBody>
      </p:sp>
      <p:sp>
        <p:nvSpPr>
          <p:cNvPr id="9" name="Text Placeholder 8">
            <a:extLst>
              <a:ext uri="{FF2B5EF4-FFF2-40B4-BE49-F238E27FC236}">
                <a16:creationId xmlns:a16="http://schemas.microsoft.com/office/drawing/2014/main" id="{01CE43A3-AB8E-4ACC-8946-A454C67F60FD}"/>
              </a:ext>
            </a:extLst>
          </p:cNvPr>
          <p:cNvSpPr>
            <a:spLocks noGrp="1"/>
          </p:cNvSpPr>
          <p:nvPr>
            <p:ph type="body" sz="quarter" idx="13"/>
          </p:nvPr>
        </p:nvSpPr>
        <p:spPr>
          <a:xfrm>
            <a:off x="104775" y="228600"/>
            <a:ext cx="8963025" cy="1066800"/>
          </a:xfrm>
        </p:spPr>
        <p:txBody>
          <a:bodyPr/>
          <a:lstStyle>
            <a:lvl1pPr marL="0" indent="0" algn="ctr">
              <a:buNone/>
              <a:defRPr>
                <a:solidFill>
                  <a:schemeClr val="bg1"/>
                </a:solidFill>
                <a:effectLst/>
                <a:latin typeface="Impact" panose="020B0806030902050204" pitchFamily="34" charset="0"/>
              </a:defRPr>
            </a:lvl1pPr>
          </a:lstStyle>
          <a:p>
            <a:pPr lvl="0"/>
            <a:endParaRPr lang="en-US"/>
          </a:p>
        </p:txBody>
      </p:sp>
    </p:spTree>
    <p:extLst>
      <p:ext uri="{BB962C8B-B14F-4D97-AF65-F5344CB8AC3E}">
        <p14:creationId xmlns:p14="http://schemas.microsoft.com/office/powerpoint/2010/main" val="334857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p:spPr>
        <p:txBody>
          <a:bodyPr/>
          <a:lstStyle>
            <a:lvl1pPr>
              <a:defRPr spc="200" baseline="0"/>
            </a:lvl1pPr>
          </a:lstStyle>
          <a:p>
            <a:r>
              <a:rPr lang="en-US" dirty="0"/>
              <a:t>Click to edit Master title style</a:t>
            </a:r>
          </a:p>
        </p:txBody>
      </p:sp>
      <p:sp>
        <p:nvSpPr>
          <p:cNvPr id="3" name="Content Placeholder 2"/>
          <p:cNvSpPr>
            <a:spLocks noGrp="1"/>
          </p:cNvSpPr>
          <p:nvPr>
            <p:ph idx="1"/>
          </p:nvPr>
        </p:nvSpPr>
        <p:spPr>
          <a:xfrm>
            <a:off x="457200" y="1755230"/>
            <a:ext cx="8229600" cy="4797970"/>
          </a:xfrm>
        </p:spPr>
        <p:txBody>
          <a:bodyPr/>
          <a:lstStyle>
            <a:lvl1pPr marL="454025" indent="-454025">
              <a:spcBef>
                <a:spcPts val="0"/>
              </a:spcBef>
              <a:buClr>
                <a:schemeClr val="accent6">
                  <a:lumMod val="75000"/>
                </a:schemeClr>
              </a:buClr>
              <a:buFont typeface="Wingdings" pitchFamily="2" charset="2"/>
              <a:buChar char="§"/>
              <a:defRPr b="0">
                <a:solidFill>
                  <a:schemeClr val="tx1"/>
                </a:solidFill>
                <a:effectLst/>
              </a:defRPr>
            </a:lvl1pPr>
            <a:lvl2pPr marL="915988" indent="-458788">
              <a:spcBef>
                <a:spcPts val="0"/>
              </a:spcBef>
              <a:buClr>
                <a:schemeClr val="accent6">
                  <a:lumMod val="75000"/>
                </a:schemeClr>
              </a:buClr>
              <a:defRPr sz="4000">
                <a:solidFill>
                  <a:schemeClr val="tx1"/>
                </a:solidFill>
                <a:effectLst/>
              </a:defRPr>
            </a:lvl2pPr>
            <a:lvl3pPr>
              <a:spcBef>
                <a:spcPts val="0"/>
              </a:spcBef>
              <a:buClr>
                <a:schemeClr val="accent6">
                  <a:lumMod val="75000"/>
                </a:schemeClr>
              </a:buClr>
              <a:defRPr sz="3600">
                <a:solidFill>
                  <a:schemeClr val="tx1"/>
                </a:solidFill>
                <a:effectLst/>
              </a:defRPr>
            </a:lvl3pPr>
            <a:lvl4pPr>
              <a:defRPr>
                <a:solidFill>
                  <a:schemeClr val="tx1"/>
                </a:solidFill>
                <a:effectLst/>
              </a:defRPr>
            </a:lvl4pPr>
            <a:lvl5pPr>
              <a:defRPr>
                <a:solidFill>
                  <a:schemeClr val="tx1"/>
                </a:solidFill>
                <a:effectLst/>
              </a:defRPr>
            </a:lvl5pPr>
          </a:lstStyle>
          <a:p>
            <a:pPr lvl="0"/>
            <a:r>
              <a:rPr lang="en-US" dirty="0"/>
              <a:t>Click to edit Master text styles</a:t>
            </a:r>
          </a:p>
          <a:p>
            <a:pPr lvl="1"/>
            <a:r>
              <a:rPr lang="en-US" dirty="0"/>
              <a:t>Second level</a:t>
            </a:r>
          </a:p>
          <a:p>
            <a:pPr lvl="2"/>
            <a:r>
              <a:rPr lang="en-US" dirty="0"/>
              <a:t>Third level</a:t>
            </a:r>
          </a:p>
        </p:txBody>
      </p:sp>
      <p:sp>
        <p:nvSpPr>
          <p:cNvPr id="8" name="Footer Placeholder 4">
            <a:extLst>
              <a:ext uri="{FF2B5EF4-FFF2-40B4-BE49-F238E27FC236}">
                <a16:creationId xmlns:a16="http://schemas.microsoft.com/office/drawing/2014/main" id="{121D9580-0E3F-4420-B014-612B7F8DB061}"/>
              </a:ext>
            </a:extLst>
          </p:cNvPr>
          <p:cNvSpPr txBox="1">
            <a:spLocks/>
          </p:cNvSpPr>
          <p:nvPr userDrawn="1"/>
        </p:nvSpPr>
        <p:spPr>
          <a:xfrm>
            <a:off x="104775" y="6581080"/>
            <a:ext cx="6781800" cy="123111"/>
          </a:xfrm>
          <a:prstGeom prst="rect">
            <a:avLst/>
          </a:prstGeom>
        </p:spPr>
        <p:txBody>
          <a:bodyPr vert="horz" wrap="square" lIns="0" tIns="0" rIns="0" bIns="0" rtlCol="0" anchor="ctr" anchorCtr="0">
            <a:spAutoFit/>
          </a:bodyPr>
          <a:lstStyle>
            <a:lvl1pPr>
              <a:defRPr sz="8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kern="1200" dirty="0">
                <a:solidFill>
                  <a:schemeClr val="bg1"/>
                </a:solidFill>
                <a:effectLst/>
                <a:latin typeface="+mn-lt"/>
                <a:ea typeface="+mn-ea"/>
                <a:cs typeface="+mn-cs"/>
              </a:rPr>
              <a:t>© 2019 Cengage. All rights reserved.</a:t>
            </a:r>
            <a:endParaRPr kumimoji="0" lang="en-US" sz="700" b="0" i="0" u="none" strike="noStrike" kern="1200" cap="none" spc="0" normalizeH="0" baseline="0" noProof="0" dirty="0">
              <a:ln>
                <a:noFill/>
              </a:ln>
              <a:solidFill>
                <a:schemeClr val="bg1"/>
              </a:solidFill>
              <a:effectLst/>
              <a:uLnTx/>
              <a:uFillTx/>
              <a:latin typeface="+mn-lt"/>
              <a:ea typeface="+mn-ea"/>
              <a:cs typeface="+mn-cs"/>
            </a:endParaRPr>
          </a:p>
        </p:txBody>
      </p:sp>
      <p:sp>
        <p:nvSpPr>
          <p:cNvPr id="9" name="Slide Number Placeholder 5">
            <a:extLst>
              <a:ext uri="{FF2B5EF4-FFF2-40B4-BE49-F238E27FC236}">
                <a16:creationId xmlns:a16="http://schemas.microsoft.com/office/drawing/2014/main" id="{33AC9970-03B8-4ACD-BC28-D8CDD82821AD}"/>
              </a:ext>
            </a:extLst>
          </p:cNvPr>
          <p:cNvSpPr>
            <a:spLocks noGrp="1"/>
          </p:cNvSpPr>
          <p:nvPr>
            <p:ph type="sldNum" sz="quarter" idx="12"/>
          </p:nvPr>
        </p:nvSpPr>
        <p:spPr>
          <a:xfrm>
            <a:off x="6771568" y="6502400"/>
            <a:ext cx="2133600" cy="263856"/>
          </a:xfrm>
        </p:spPr>
        <p:txBody>
          <a:bodyPr/>
          <a:lstStyle>
            <a:lvl1pPr>
              <a:defRPr sz="1800">
                <a:solidFill>
                  <a:schemeClr val="bg1"/>
                </a:solidFill>
              </a:defRPr>
            </a:lvl1pPr>
          </a:lstStyle>
          <a:p>
            <a:fld id="{0A8C097E-128F-4FE5-8D65-B30E2BEAC51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6A4">
            <a:alpha val="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600200"/>
          </a:xfrm>
          <a:prstGeom prst="rect">
            <a:avLst/>
          </a:prstGeom>
          <a:solidFill>
            <a:srgbClr val="8A7045"/>
          </a:solidFill>
          <a:ln w="19050">
            <a:solidFill>
              <a:srgbClr val="8A7045"/>
            </a:solidFill>
          </a:ln>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764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8C097E-128F-4FE5-8D65-B30E2BEAC51B}" type="slidenum">
              <a:rPr lang="en-US" smtClean="0"/>
              <a:pPr/>
              <a:t>‹#›</a:t>
            </a:fld>
            <a:endParaRPr lang="en-US" dirty="0"/>
          </a:p>
        </p:txBody>
      </p:sp>
      <p:sp>
        <p:nvSpPr>
          <p:cNvPr id="7" name="Rectangle 6"/>
          <p:cNvSpPr/>
          <p:nvPr userDrawn="1"/>
        </p:nvSpPr>
        <p:spPr>
          <a:xfrm>
            <a:off x="0" y="6400800"/>
            <a:ext cx="9144000" cy="457200"/>
          </a:xfrm>
          <a:prstGeom prst="rect">
            <a:avLst/>
          </a:prstGeom>
          <a:solidFill>
            <a:srgbClr val="8A7045"/>
          </a:solidFill>
          <a:ln w="12700">
            <a:solidFill>
              <a:srgbClr val="8A704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defTabSz="914400" rtl="0" eaLnBrk="1" latinLnBrk="0" hangingPunct="1">
        <a:spcBef>
          <a:spcPct val="0"/>
        </a:spcBef>
        <a:buNone/>
        <a:defRPr sz="4800" kern="1200">
          <a:solidFill>
            <a:schemeClr val="bg1"/>
          </a:solidFill>
          <a:effectLst/>
          <a:latin typeface="Impact" pitchFamily="34" charset="0"/>
          <a:ea typeface="+mj-ea"/>
          <a:cs typeface="+mj-cs"/>
        </a:defRPr>
      </a:lvl1pPr>
    </p:titleStyle>
    <p:bodyStyle>
      <a:lvl1pPr marL="342900" indent="-342900" algn="l" defTabSz="914400" rtl="0" eaLnBrk="1" latinLnBrk="0" hangingPunct="1">
        <a:spcBef>
          <a:spcPts val="0"/>
        </a:spcBef>
        <a:buFont typeface="Arial" pitchFamily="34" charset="0"/>
        <a:buChar char="•"/>
        <a:defRPr sz="4800" kern="1200">
          <a:solidFill>
            <a:schemeClr val="bg1"/>
          </a:solidFill>
          <a:effectLst>
            <a:outerShdw blurRad="50800" dist="38100" dir="2700000" algn="tl" rotWithShape="0">
              <a:prstClr val="black">
                <a:alpha val="80000"/>
              </a:prstClr>
            </a:outerShdw>
          </a:effectLst>
          <a:latin typeface="+mn-lt"/>
          <a:ea typeface="+mn-ea"/>
          <a:cs typeface="+mn-cs"/>
        </a:defRPr>
      </a:lvl1pPr>
      <a:lvl2pPr marL="742950" indent="-285750" algn="l" defTabSz="914400" rtl="0" eaLnBrk="1" latinLnBrk="0" hangingPunct="1">
        <a:spcBef>
          <a:spcPts val="0"/>
        </a:spcBef>
        <a:buFont typeface="Arial" pitchFamily="34" charset="0"/>
        <a:buChar char="–"/>
        <a:defRPr sz="4400" kern="1200">
          <a:solidFill>
            <a:schemeClr val="bg1"/>
          </a:solidFill>
          <a:effectLst>
            <a:outerShdw blurRad="50800" dist="38100" dir="2700000" algn="tl" rotWithShape="0">
              <a:prstClr val="black">
                <a:alpha val="80000"/>
              </a:prstClr>
            </a:outerShdw>
          </a:effectLst>
          <a:latin typeface="+mn-lt"/>
          <a:ea typeface="+mn-ea"/>
          <a:cs typeface="+mn-cs"/>
        </a:defRPr>
      </a:lvl2pPr>
      <a:lvl3pPr marL="1143000" indent="-228600" algn="l" defTabSz="914400" rtl="0" eaLnBrk="1" latinLnBrk="0" hangingPunct="1">
        <a:spcBef>
          <a:spcPts val="0"/>
        </a:spcBef>
        <a:buFont typeface="Arial" pitchFamily="34" charset="0"/>
        <a:buChar char="•"/>
        <a:defRPr sz="4000" kern="1200">
          <a:solidFill>
            <a:schemeClr val="bg1"/>
          </a:solidFill>
          <a:effectLst>
            <a:outerShdw blurRad="50800" dist="38100" dir="2700000" algn="tl" rotWithShape="0">
              <a:prstClr val="black">
                <a:alpha val="80000"/>
              </a:prstClr>
            </a:outerShdw>
          </a:effectLst>
          <a:latin typeface="+mn-lt"/>
          <a:ea typeface="+mn-ea"/>
          <a:cs typeface="+mn-cs"/>
        </a:defRPr>
      </a:lvl3pPr>
      <a:lvl4pPr marL="1600200" indent="-228600" algn="l" defTabSz="914400" rtl="0" eaLnBrk="1" latinLnBrk="0" hangingPunct="1">
        <a:spcBef>
          <a:spcPts val="0"/>
        </a:spcBef>
        <a:buFont typeface="Arial" pitchFamily="34" charset="0"/>
        <a:buChar char="–"/>
        <a:defRPr sz="3600" kern="1200">
          <a:solidFill>
            <a:schemeClr val="bg1"/>
          </a:solidFill>
          <a:effectLst>
            <a:outerShdw blurRad="50800" dist="38100" dir="2700000" algn="tl" rotWithShape="0">
              <a:prstClr val="black">
                <a:alpha val="40000"/>
              </a:prstClr>
            </a:outerShdw>
          </a:effectLst>
          <a:latin typeface="+mn-lt"/>
          <a:ea typeface="+mn-ea"/>
          <a:cs typeface="+mn-cs"/>
        </a:defRPr>
      </a:lvl4pPr>
      <a:lvl5pPr marL="2057400" indent="-228600" algn="l" defTabSz="914400" rtl="0" eaLnBrk="1" latinLnBrk="0" hangingPunct="1">
        <a:spcBef>
          <a:spcPts val="0"/>
        </a:spcBef>
        <a:buFont typeface="Arial" pitchFamily="34" charset="0"/>
        <a:buChar char="»"/>
        <a:defRPr sz="3600" kern="1200">
          <a:solidFill>
            <a:schemeClr val="bg1"/>
          </a:solidFill>
          <a:effectLst>
            <a:outerShdw blurRad="50800" dist="38100" dir="2700000" algn="tl" rotWithShape="0">
              <a:prstClr val="black">
                <a:alpha val="40000"/>
              </a:prst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393AABA-F1B5-4B95-84DB-C4EA7B73DD63}"/>
              </a:ext>
            </a:extLst>
          </p:cNvPr>
          <p:cNvSpPr>
            <a:spLocks noGrp="1"/>
          </p:cNvSpPr>
          <p:nvPr>
            <p:ph type="title" idx="4294967295"/>
          </p:nvPr>
        </p:nvSpPr>
        <p:spPr>
          <a:xfrm>
            <a:off x="0" y="533400"/>
            <a:ext cx="9144000" cy="1600200"/>
          </a:xfrm>
        </p:spPr>
        <p:txBody>
          <a:bodyPr>
            <a:normAutofit/>
          </a:bodyPr>
          <a:lstStyle/>
          <a:p>
            <a:r>
              <a:rPr lang="en-US" sz="1200" dirty="0">
                <a:latin typeface="Calibri" panose="020F0502020204030204" pitchFamily="34" charset="0"/>
                <a:cs typeface="Calibri" panose="020F0502020204030204" pitchFamily="34" charset="0"/>
              </a:rPr>
              <a:t>Business</a:t>
            </a:r>
            <a:r>
              <a:rPr lang="en-US" sz="1200" baseline="0" dirty="0">
                <a:latin typeface="Calibri" panose="020F0502020204030204" pitchFamily="34" charset="0"/>
                <a:cs typeface="Calibri" panose="020F0502020204030204" pitchFamily="34" charset="0"/>
              </a:rPr>
              <a:t> Law</a:t>
            </a:r>
            <a:br>
              <a:rPr lang="en-US" sz="1200" baseline="0" dirty="0">
                <a:latin typeface="Calibri" panose="020F0502020204030204" pitchFamily="34" charset="0"/>
                <a:cs typeface="Calibri" panose="020F0502020204030204" pitchFamily="34" charset="0"/>
              </a:rPr>
            </a:br>
            <a:r>
              <a:rPr lang="en-US" sz="1200" dirty="0">
                <a:latin typeface="Calibri" panose="020F0502020204030204" pitchFamily="34" charset="0"/>
                <a:cs typeface="Calibri" panose="020F0502020204030204" pitchFamily="34" charset="0"/>
              </a:rPr>
              <a:t>Text &amp; Exercises</a:t>
            </a:r>
            <a:br>
              <a:rPr lang="en-US" sz="1200" dirty="0">
                <a:latin typeface="Calibri" panose="020F0502020204030204" pitchFamily="34" charset="0"/>
                <a:cs typeface="Calibri" panose="020F0502020204030204" pitchFamily="34" charset="0"/>
              </a:rPr>
            </a:br>
            <a:r>
              <a:rPr lang="en-US" sz="1200" dirty="0">
                <a:latin typeface="Calibri" panose="020F0502020204030204" pitchFamily="34" charset="0"/>
                <a:cs typeface="Calibri" panose="020F0502020204030204" pitchFamily="34" charset="0"/>
              </a:rPr>
              <a:t>Ninth Edition</a:t>
            </a:r>
            <a:br>
              <a:rPr lang="en-US" sz="1200" dirty="0">
                <a:latin typeface="Calibri" panose="020F0502020204030204" pitchFamily="34" charset="0"/>
                <a:cs typeface="Calibri" panose="020F0502020204030204" pitchFamily="34" charset="0"/>
              </a:rPr>
            </a:br>
            <a:r>
              <a:rPr lang="en-US" sz="1200" dirty="0">
                <a:latin typeface="Calibri" panose="020F0502020204030204" pitchFamily="34" charset="0"/>
                <a:cs typeface="Calibri" panose="020F0502020204030204" pitchFamily="34" charset="0"/>
              </a:rPr>
              <a:t>Roger LeRoy Miller</a:t>
            </a:r>
            <a:br>
              <a:rPr lang="en-US" sz="1200" dirty="0">
                <a:latin typeface="Calibri" panose="020F0502020204030204" pitchFamily="34" charset="0"/>
                <a:cs typeface="Calibri" panose="020F0502020204030204" pitchFamily="34" charset="0"/>
              </a:rPr>
            </a:br>
            <a:r>
              <a:rPr lang="en-US" sz="1200" dirty="0">
                <a:latin typeface="Calibri" panose="020F0502020204030204" pitchFamily="34" charset="0"/>
                <a:cs typeface="Calibri" panose="020F0502020204030204" pitchFamily="34" charset="0"/>
              </a:rPr>
              <a:t>William Eric Hollowell</a:t>
            </a:r>
          </a:p>
        </p:txBody>
      </p:sp>
      <p:sp>
        <p:nvSpPr>
          <p:cNvPr id="3" name="Subtitle 2"/>
          <p:cNvSpPr>
            <a:spLocks noGrp="1"/>
          </p:cNvSpPr>
          <p:nvPr>
            <p:ph type="subTitle" idx="1"/>
          </p:nvPr>
        </p:nvSpPr>
        <p:spPr>
          <a:xfrm>
            <a:off x="0" y="5029200"/>
            <a:ext cx="9144000" cy="1828800"/>
          </a:xfrm>
          <a:solidFill>
            <a:srgbClr val="8A7045"/>
          </a:solidFill>
          <a:ln w="38100">
            <a:solidFill>
              <a:srgbClr val="8A7045"/>
            </a:solidFill>
          </a:ln>
          <a:effectLst/>
        </p:spPr>
        <p:txBody>
          <a:bodyPr anchor="ctr" anchorCtr="0">
            <a:noAutofit/>
          </a:bodyPr>
          <a:lstStyle/>
          <a:p>
            <a:pPr>
              <a:spcBef>
                <a:spcPts val="0"/>
              </a:spcBef>
            </a:pPr>
            <a:r>
              <a:rPr lang="en-US" cap="small" dirty="0">
                <a:solidFill>
                  <a:schemeClr val="bg1"/>
                </a:solidFill>
                <a:effectLst>
                  <a:outerShdw blurRad="50800" dist="63500" dir="2700000" algn="tl" rotWithShape="0">
                    <a:srgbClr val="000000"/>
                  </a:outerShdw>
                </a:effectLst>
                <a:latin typeface="Impact" pitchFamily="34" charset="0"/>
              </a:rPr>
              <a:t>Chapter 25    Agency Relationships</a:t>
            </a:r>
          </a:p>
        </p:txBody>
      </p:sp>
      <p:pic>
        <p:nvPicPr>
          <p:cNvPr id="4" name="Picture 3" descr="This is the cover image for Business Law Text &amp; Exercises, Ninth Edition. Men and women in business suits are pictured walking in front of a cityscape." title="Cover Image">
            <a:extLst>
              <a:ext uri="{FF2B5EF4-FFF2-40B4-BE49-F238E27FC236}">
                <a16:creationId xmlns:a16="http://schemas.microsoft.com/office/drawing/2014/main" id="{DB3A8E3E-B757-4FAC-A228-6B19335B2BC9}"/>
              </a:ext>
            </a:extLst>
          </p:cNvPr>
          <p:cNvPicPr>
            <a:picLocks noChangeAspect="1"/>
          </p:cNvPicPr>
          <p:nvPr/>
        </p:nvPicPr>
        <p:blipFill>
          <a:blip r:embed="rId3"/>
          <a:stretch>
            <a:fillRect/>
          </a:stretch>
        </p:blipFill>
        <p:spPr>
          <a:xfrm>
            <a:off x="0" y="0"/>
            <a:ext cx="9148384" cy="5407306"/>
          </a:xfrm>
          <a:prstGeom prst="rect">
            <a:avLst/>
          </a:prstGeom>
        </p:spPr>
      </p:pic>
    </p:spTree>
    <p:extLst>
      <p:ext uri="{BB962C8B-B14F-4D97-AF65-F5344CB8AC3E}">
        <p14:creationId xmlns:p14="http://schemas.microsoft.com/office/powerpoint/2010/main" val="3461734958"/>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title"/>
          </p:nvPr>
        </p:nvSpPr>
        <p:spPr/>
        <p:txBody>
          <a:bodyPr/>
          <a:lstStyle/>
          <a:p>
            <a:pPr>
              <a:defRPr/>
            </a:pPr>
            <a:r>
              <a:rPr lang="en-US" sz="200" dirty="0">
                <a:solidFill>
                  <a:srgbClr val="8A7045"/>
                </a:solidFill>
              </a:rPr>
              <a:t>LO1</a:t>
            </a:r>
            <a:r>
              <a:rPr lang="en-US" dirty="0">
                <a:solidFill>
                  <a:srgbClr val="8A7045"/>
                </a:solidFill>
              </a:rPr>
              <a:t> </a:t>
            </a:r>
            <a:r>
              <a:rPr lang="en-US" dirty="0"/>
              <a:t>Agency Formation </a:t>
            </a:r>
            <a:r>
              <a:rPr lang="en-US" sz="4000" b="1" dirty="0">
                <a:latin typeface="Calibri" panose="020F0502020204030204" pitchFamily="34" charset="0"/>
                <a:cs typeface="Calibri" panose="020F0502020204030204" pitchFamily="34" charset="0"/>
              </a:rPr>
              <a:t>(3)</a:t>
            </a:r>
            <a:endParaRPr lang="en-US" dirty="0"/>
          </a:p>
        </p:txBody>
      </p:sp>
      <p:sp>
        <p:nvSpPr>
          <p:cNvPr id="6" name="AutoShape 4">
            <a:extLst>
              <a:ext uri="{FF2B5EF4-FFF2-40B4-BE49-F238E27FC236}">
                <a16:creationId xmlns:a16="http://schemas.microsoft.com/office/drawing/2014/main" id="{737BAF50-047D-4BE6-B181-03B70B4F6969}"/>
              </a:ext>
            </a:extLst>
          </p:cNvPr>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LO1</a:t>
            </a:r>
          </a:p>
        </p:txBody>
      </p:sp>
      <p:sp>
        <p:nvSpPr>
          <p:cNvPr id="10" name="Content Placeholder 9"/>
          <p:cNvSpPr>
            <a:spLocks noGrp="1"/>
          </p:cNvSpPr>
          <p:nvPr>
            <p:ph idx="1"/>
          </p:nvPr>
        </p:nvSpPr>
        <p:spPr>
          <a:xfrm>
            <a:off x="457200" y="1755230"/>
            <a:ext cx="8305800" cy="4645570"/>
          </a:xfrm>
        </p:spPr>
        <p:txBody>
          <a:bodyPr>
            <a:normAutofit/>
          </a:bodyPr>
          <a:lstStyle/>
          <a:p>
            <a:r>
              <a:rPr lang="en-US" sz="4400" dirty="0"/>
              <a:t>Agency by Agreement of the Parties.</a:t>
            </a:r>
          </a:p>
          <a:p>
            <a:pPr lvl="1"/>
            <a:r>
              <a:rPr lang="en-US" dirty="0"/>
              <a:t>Must be an affirmative indication.</a:t>
            </a:r>
          </a:p>
          <a:p>
            <a:pPr lvl="1"/>
            <a:r>
              <a:rPr lang="en-US" dirty="0"/>
              <a:t>Can be written, or oral.</a:t>
            </a:r>
          </a:p>
          <a:p>
            <a:pPr lvl="1"/>
            <a:r>
              <a:rPr lang="en-US" dirty="0"/>
              <a:t>Can also be implied from conduct.</a:t>
            </a:r>
          </a:p>
        </p:txBody>
      </p:sp>
      <p:sp>
        <p:nvSpPr>
          <p:cNvPr id="5" name="Slide Number Placeholder 4"/>
          <p:cNvSpPr>
            <a:spLocks noGrp="1"/>
          </p:cNvSpPr>
          <p:nvPr>
            <p:ph type="sldNum" sz="quarter" idx="12"/>
          </p:nvPr>
        </p:nvSpPr>
        <p:spPr>
          <a:xfrm>
            <a:off x="6771568" y="6553200"/>
            <a:ext cx="2133600" cy="263856"/>
          </a:xfrm>
        </p:spPr>
        <p:txBody>
          <a:bodyPr/>
          <a:lstStyle/>
          <a:p>
            <a:fld id="{0A8C097E-128F-4FE5-8D65-B30E2BEAC51B}" type="slidenum">
              <a:rPr lang="en-US" smtClean="0"/>
              <a:pPr/>
              <a:t>10</a:t>
            </a:fld>
            <a:endParaRPr lang="en-US" dirty="0"/>
          </a:p>
        </p:txBody>
      </p:sp>
    </p:spTree>
    <p:extLst>
      <p:ext uri="{BB962C8B-B14F-4D97-AF65-F5344CB8AC3E}">
        <p14:creationId xmlns:p14="http://schemas.microsoft.com/office/powerpoint/2010/main" val="4104714223"/>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title"/>
          </p:nvPr>
        </p:nvSpPr>
        <p:spPr/>
        <p:txBody>
          <a:bodyPr/>
          <a:lstStyle/>
          <a:p>
            <a:pPr>
              <a:defRPr/>
            </a:pPr>
            <a:r>
              <a:rPr lang="en-US" sz="200" dirty="0">
                <a:solidFill>
                  <a:srgbClr val="8A7045"/>
                </a:solidFill>
              </a:rPr>
              <a:t>LO1</a:t>
            </a:r>
            <a:r>
              <a:rPr lang="en-US" dirty="0"/>
              <a:t> Agency Formation </a:t>
            </a:r>
            <a:r>
              <a:rPr lang="en-US" sz="4000" b="1" dirty="0">
                <a:latin typeface="Calibri" panose="020F0502020204030204" pitchFamily="34" charset="0"/>
                <a:cs typeface="Calibri" panose="020F0502020204030204" pitchFamily="34" charset="0"/>
              </a:rPr>
              <a:t>(4)</a:t>
            </a:r>
            <a:endParaRPr lang="en-US" dirty="0"/>
          </a:p>
        </p:txBody>
      </p:sp>
      <p:sp>
        <p:nvSpPr>
          <p:cNvPr id="6" name="AutoShape 4">
            <a:extLst>
              <a:ext uri="{FF2B5EF4-FFF2-40B4-BE49-F238E27FC236}">
                <a16:creationId xmlns:a16="http://schemas.microsoft.com/office/drawing/2014/main" id="{5EA9082B-89F8-4B24-9068-288092042B26}"/>
              </a:ext>
            </a:extLst>
          </p:cNvPr>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LO1</a:t>
            </a:r>
          </a:p>
        </p:txBody>
      </p:sp>
      <p:sp>
        <p:nvSpPr>
          <p:cNvPr id="10" name="Content Placeholder 9"/>
          <p:cNvSpPr>
            <a:spLocks noGrp="1"/>
          </p:cNvSpPr>
          <p:nvPr>
            <p:ph idx="1"/>
          </p:nvPr>
        </p:nvSpPr>
        <p:spPr>
          <a:xfrm>
            <a:off x="457200" y="1755230"/>
            <a:ext cx="8305800" cy="4645570"/>
          </a:xfrm>
        </p:spPr>
        <p:txBody>
          <a:bodyPr>
            <a:normAutofit/>
          </a:bodyPr>
          <a:lstStyle/>
          <a:p>
            <a:r>
              <a:rPr lang="en-US" sz="4400" dirty="0"/>
              <a:t>Agency by Ratification.</a:t>
            </a:r>
          </a:p>
          <a:p>
            <a:pPr lvl="1"/>
            <a:r>
              <a:rPr lang="en-US" dirty="0"/>
              <a:t>Confirmation by one person of an act or contract performed or entered into on his or her behalf by another, who did so without express authority.</a:t>
            </a:r>
          </a:p>
        </p:txBody>
      </p:sp>
      <p:sp>
        <p:nvSpPr>
          <p:cNvPr id="5" name="Slide Number Placeholder 4"/>
          <p:cNvSpPr>
            <a:spLocks noGrp="1"/>
          </p:cNvSpPr>
          <p:nvPr>
            <p:ph type="sldNum" sz="quarter" idx="12"/>
          </p:nvPr>
        </p:nvSpPr>
        <p:spPr>
          <a:xfrm>
            <a:off x="6771568" y="6553200"/>
            <a:ext cx="2133600" cy="263856"/>
          </a:xfrm>
        </p:spPr>
        <p:txBody>
          <a:bodyPr/>
          <a:lstStyle/>
          <a:p>
            <a:fld id="{0A8C097E-128F-4FE5-8D65-B30E2BEAC51B}" type="slidenum">
              <a:rPr lang="en-US" smtClean="0"/>
              <a:pPr/>
              <a:t>11</a:t>
            </a:fld>
            <a:endParaRPr lang="en-US" dirty="0"/>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title"/>
          </p:nvPr>
        </p:nvSpPr>
        <p:spPr/>
        <p:txBody>
          <a:bodyPr/>
          <a:lstStyle/>
          <a:p>
            <a:pPr>
              <a:defRPr/>
            </a:pPr>
            <a:r>
              <a:rPr lang="en-US" sz="200" dirty="0">
                <a:solidFill>
                  <a:srgbClr val="8A7045"/>
                </a:solidFill>
              </a:rPr>
              <a:t>LO1</a:t>
            </a:r>
            <a:r>
              <a:rPr lang="en-US" dirty="0"/>
              <a:t> Agency Formation </a:t>
            </a:r>
            <a:r>
              <a:rPr lang="en-US" sz="4000" b="1" dirty="0">
                <a:latin typeface="Calibri" panose="020F0502020204030204" pitchFamily="34" charset="0"/>
                <a:cs typeface="Calibri" panose="020F0502020204030204" pitchFamily="34" charset="0"/>
              </a:rPr>
              <a:t>(5)</a:t>
            </a:r>
            <a:endParaRPr lang="en-US" dirty="0"/>
          </a:p>
        </p:txBody>
      </p:sp>
      <p:sp>
        <p:nvSpPr>
          <p:cNvPr id="6" name="AutoShape 4">
            <a:extLst>
              <a:ext uri="{FF2B5EF4-FFF2-40B4-BE49-F238E27FC236}">
                <a16:creationId xmlns:a16="http://schemas.microsoft.com/office/drawing/2014/main" id="{01F3E16B-0C99-49D9-BEC4-06F7572BA270}"/>
              </a:ext>
            </a:extLst>
          </p:cNvPr>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LO1</a:t>
            </a:r>
          </a:p>
        </p:txBody>
      </p:sp>
      <p:sp>
        <p:nvSpPr>
          <p:cNvPr id="10" name="Content Placeholder 9"/>
          <p:cNvSpPr>
            <a:spLocks noGrp="1"/>
          </p:cNvSpPr>
          <p:nvPr>
            <p:ph idx="1"/>
          </p:nvPr>
        </p:nvSpPr>
        <p:spPr>
          <a:xfrm>
            <a:off x="457200" y="1755230"/>
            <a:ext cx="8305800" cy="5102770"/>
          </a:xfrm>
        </p:spPr>
        <p:txBody>
          <a:bodyPr>
            <a:normAutofit/>
          </a:bodyPr>
          <a:lstStyle/>
          <a:p>
            <a:r>
              <a:rPr lang="en-US" sz="4400" dirty="0"/>
              <a:t>Agency by Estoppel.</a:t>
            </a:r>
          </a:p>
          <a:p>
            <a:pPr lvl="1"/>
            <a:r>
              <a:rPr lang="en-US" dirty="0"/>
              <a:t>Principal causes a third party to reasonably believe the person is her agent.</a:t>
            </a:r>
          </a:p>
          <a:p>
            <a:pPr lvl="1"/>
            <a:r>
              <a:rPr lang="en-US" dirty="0"/>
              <a:t>If the third party deals with the agent, the principal is estopped (barred) from denying the agency.</a:t>
            </a:r>
          </a:p>
        </p:txBody>
      </p:sp>
      <p:sp>
        <p:nvSpPr>
          <p:cNvPr id="5" name="Slide Number Placeholder 4"/>
          <p:cNvSpPr>
            <a:spLocks noGrp="1"/>
          </p:cNvSpPr>
          <p:nvPr>
            <p:ph type="sldNum" sz="quarter" idx="12"/>
          </p:nvPr>
        </p:nvSpPr>
        <p:spPr>
          <a:xfrm>
            <a:off x="6771568" y="6553200"/>
            <a:ext cx="2133600" cy="263856"/>
          </a:xfrm>
        </p:spPr>
        <p:txBody>
          <a:bodyPr/>
          <a:lstStyle/>
          <a:p>
            <a:fld id="{0A8C097E-128F-4FE5-8D65-B30E2BEAC51B}" type="slidenum">
              <a:rPr lang="en-US" smtClean="0"/>
              <a:pPr/>
              <a:t>12</a:t>
            </a:fld>
            <a:endParaRPr lang="en-US" dirty="0"/>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title"/>
          </p:nvPr>
        </p:nvSpPr>
        <p:spPr/>
        <p:txBody>
          <a:bodyPr/>
          <a:lstStyle/>
          <a:p>
            <a:pPr>
              <a:defRPr/>
            </a:pPr>
            <a:r>
              <a:rPr lang="en-US" sz="200" dirty="0">
                <a:solidFill>
                  <a:srgbClr val="8A7045"/>
                </a:solidFill>
              </a:rPr>
              <a:t>LO1</a:t>
            </a:r>
            <a:r>
              <a:rPr lang="en-US" dirty="0">
                <a:solidFill>
                  <a:srgbClr val="8A7045"/>
                </a:solidFill>
              </a:rPr>
              <a:t> </a:t>
            </a:r>
            <a:r>
              <a:rPr lang="en-US" dirty="0"/>
              <a:t>Agency Formation </a:t>
            </a:r>
            <a:r>
              <a:rPr lang="en-US" sz="4000" b="1" dirty="0">
                <a:latin typeface="Calibri" panose="020F0502020204030204" pitchFamily="34" charset="0"/>
                <a:cs typeface="Calibri" panose="020F0502020204030204" pitchFamily="34" charset="0"/>
              </a:rPr>
              <a:t>(6)</a:t>
            </a:r>
            <a:endParaRPr lang="en-US" dirty="0"/>
          </a:p>
        </p:txBody>
      </p:sp>
      <p:sp>
        <p:nvSpPr>
          <p:cNvPr id="6" name="AutoShape 4">
            <a:extLst>
              <a:ext uri="{FF2B5EF4-FFF2-40B4-BE49-F238E27FC236}">
                <a16:creationId xmlns:a16="http://schemas.microsoft.com/office/drawing/2014/main" id="{1E568425-9D50-4722-B648-744AB68473C7}"/>
              </a:ext>
            </a:extLst>
          </p:cNvPr>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LO1</a:t>
            </a:r>
          </a:p>
        </p:txBody>
      </p:sp>
      <p:sp>
        <p:nvSpPr>
          <p:cNvPr id="10" name="Content Placeholder 9"/>
          <p:cNvSpPr>
            <a:spLocks noGrp="1"/>
          </p:cNvSpPr>
          <p:nvPr>
            <p:ph idx="1"/>
          </p:nvPr>
        </p:nvSpPr>
        <p:spPr>
          <a:xfrm>
            <a:off x="457200" y="1755230"/>
            <a:ext cx="8305800" cy="5102770"/>
          </a:xfrm>
        </p:spPr>
        <p:txBody>
          <a:bodyPr>
            <a:normAutofit/>
          </a:bodyPr>
          <a:lstStyle/>
          <a:p>
            <a:r>
              <a:rPr lang="en-US" dirty="0"/>
              <a:t>Agency by Operation of Law.</a:t>
            </a:r>
          </a:p>
          <a:p>
            <a:pPr lvl="1"/>
            <a:r>
              <a:rPr lang="en-US" dirty="0"/>
              <a:t>Courts may enforce this in family relationships.</a:t>
            </a:r>
          </a:p>
          <a:p>
            <a:pPr lvl="1"/>
            <a:r>
              <a:rPr lang="en-US" dirty="0"/>
              <a:t>Also in emergency situations, when principal is unavailable and agent’s failure to act would cause principal substantial losses.</a:t>
            </a:r>
          </a:p>
        </p:txBody>
      </p:sp>
      <p:sp>
        <p:nvSpPr>
          <p:cNvPr id="5" name="Slide Number Placeholder 4"/>
          <p:cNvSpPr>
            <a:spLocks noGrp="1"/>
          </p:cNvSpPr>
          <p:nvPr>
            <p:ph type="sldNum" sz="quarter" idx="12"/>
          </p:nvPr>
        </p:nvSpPr>
        <p:spPr>
          <a:xfrm>
            <a:off x="6771568" y="6553200"/>
            <a:ext cx="2133600" cy="263856"/>
          </a:xfrm>
        </p:spPr>
        <p:txBody>
          <a:bodyPr/>
          <a:lstStyle/>
          <a:p>
            <a:fld id="{0A8C097E-128F-4FE5-8D65-B30E2BEAC51B}" type="slidenum">
              <a:rPr lang="en-US" smtClean="0"/>
              <a:pPr/>
              <a:t>13</a:t>
            </a:fld>
            <a:endParaRPr lang="en-US" dirty="0"/>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 dirty="0">
                <a:solidFill>
                  <a:srgbClr val="8A7045"/>
                </a:solidFill>
              </a:rPr>
              <a:t>LO2 </a:t>
            </a:r>
            <a:r>
              <a:rPr lang="en-US" dirty="0"/>
              <a:t>Duties of Agents </a:t>
            </a:r>
            <a:br>
              <a:rPr lang="en-US" dirty="0"/>
            </a:br>
            <a:r>
              <a:rPr lang="en-US" dirty="0"/>
              <a:t>and Principals </a:t>
            </a:r>
            <a:r>
              <a:rPr lang="en-US" sz="4000" b="1" dirty="0">
                <a:latin typeface="+mj-lt"/>
              </a:rPr>
              <a:t>(1)</a:t>
            </a:r>
          </a:p>
        </p:txBody>
      </p:sp>
      <p:sp>
        <p:nvSpPr>
          <p:cNvPr id="6" name="AutoShape 4">
            <a:extLst>
              <a:ext uri="{FF2B5EF4-FFF2-40B4-BE49-F238E27FC236}">
                <a16:creationId xmlns:a16="http://schemas.microsoft.com/office/drawing/2014/main" id="{7BA05D3D-6C9E-41CF-9010-46B759C2CBC7}"/>
              </a:ext>
            </a:extLst>
          </p:cNvPr>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LO2</a:t>
            </a:r>
          </a:p>
        </p:txBody>
      </p:sp>
      <p:sp>
        <p:nvSpPr>
          <p:cNvPr id="9" name="Content Placeholder 8"/>
          <p:cNvSpPr>
            <a:spLocks noGrp="1"/>
          </p:cNvSpPr>
          <p:nvPr>
            <p:ph idx="1"/>
          </p:nvPr>
        </p:nvSpPr>
        <p:spPr/>
        <p:txBody>
          <a:bodyPr/>
          <a:lstStyle/>
          <a:p>
            <a:r>
              <a:rPr lang="en-US" sz="4400" dirty="0"/>
              <a:t>In general, for every duty of the principal, the agent has a corresponding right, and vice versa.</a:t>
            </a:r>
          </a:p>
          <a:p>
            <a:pPr marL="0" indent="0">
              <a:buNone/>
            </a:pPr>
            <a:endParaRPr lang="en-US" dirty="0"/>
          </a:p>
        </p:txBody>
      </p:sp>
      <p:sp>
        <p:nvSpPr>
          <p:cNvPr id="11" name="Slide Number Placeholder 10"/>
          <p:cNvSpPr>
            <a:spLocks noGrp="1"/>
          </p:cNvSpPr>
          <p:nvPr>
            <p:ph type="sldNum" sz="quarter" idx="12"/>
          </p:nvPr>
        </p:nvSpPr>
        <p:spPr>
          <a:xfrm>
            <a:off x="6771568" y="6553200"/>
            <a:ext cx="2133600" cy="263856"/>
          </a:xfrm>
        </p:spPr>
        <p:txBody>
          <a:bodyPr/>
          <a:lstStyle/>
          <a:p>
            <a:fld id="{0A8C097E-128F-4FE5-8D65-B30E2BEAC51B}" type="slidenum">
              <a:rPr lang="en-US" smtClean="0"/>
              <a:pPr/>
              <a:t>14</a:t>
            </a:fld>
            <a:endParaRPr lang="en-US" dirty="0"/>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 dirty="0">
                <a:solidFill>
                  <a:srgbClr val="8A7045"/>
                </a:solidFill>
              </a:rPr>
              <a:t>LO2 </a:t>
            </a:r>
            <a:r>
              <a:rPr lang="en-US" dirty="0">
                <a:solidFill>
                  <a:prstClr val="white"/>
                </a:solidFill>
              </a:rPr>
              <a:t>Duties of Agents </a:t>
            </a:r>
            <a:br>
              <a:rPr lang="en-US" dirty="0">
                <a:solidFill>
                  <a:prstClr val="white"/>
                </a:solidFill>
              </a:rPr>
            </a:br>
            <a:r>
              <a:rPr lang="en-US" dirty="0">
                <a:solidFill>
                  <a:prstClr val="white"/>
                </a:solidFill>
              </a:rPr>
              <a:t>and Principals </a:t>
            </a:r>
            <a:r>
              <a:rPr lang="en-US" sz="4000" b="1" dirty="0">
                <a:solidFill>
                  <a:prstClr val="white"/>
                </a:solidFill>
                <a:latin typeface="Calibri"/>
              </a:rPr>
              <a:t>(2)</a:t>
            </a:r>
            <a:endParaRPr lang="en-US" dirty="0"/>
          </a:p>
        </p:txBody>
      </p:sp>
      <p:sp>
        <p:nvSpPr>
          <p:cNvPr id="6" name="AutoShape 4">
            <a:extLst>
              <a:ext uri="{FF2B5EF4-FFF2-40B4-BE49-F238E27FC236}">
                <a16:creationId xmlns:a16="http://schemas.microsoft.com/office/drawing/2014/main" id="{C333F5E0-7F0B-4192-A38B-7F394E6EAD94}"/>
              </a:ext>
            </a:extLst>
          </p:cNvPr>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LO2</a:t>
            </a:r>
          </a:p>
        </p:txBody>
      </p:sp>
      <p:sp>
        <p:nvSpPr>
          <p:cNvPr id="9" name="Content Placeholder 8"/>
          <p:cNvSpPr>
            <a:spLocks noGrp="1"/>
          </p:cNvSpPr>
          <p:nvPr>
            <p:ph idx="1"/>
          </p:nvPr>
        </p:nvSpPr>
        <p:spPr/>
        <p:txBody>
          <a:bodyPr/>
          <a:lstStyle/>
          <a:p>
            <a:r>
              <a:rPr lang="en-US" sz="4400" dirty="0"/>
              <a:t>Agent’s Duties to the Principal.</a:t>
            </a:r>
            <a:endParaRPr lang="en-US" dirty="0"/>
          </a:p>
          <a:p>
            <a:pPr marL="1033463" lvl="1" indent="-514350"/>
            <a:r>
              <a:rPr lang="en-US" dirty="0"/>
              <a:t>Performance.</a:t>
            </a:r>
          </a:p>
          <a:p>
            <a:pPr marL="1033463" lvl="1" indent="-514350"/>
            <a:r>
              <a:rPr lang="en-US" dirty="0"/>
              <a:t>Notification.</a:t>
            </a:r>
          </a:p>
          <a:p>
            <a:pPr marL="1033463" lvl="1" indent="-514350"/>
            <a:r>
              <a:rPr lang="en-US" dirty="0"/>
              <a:t>Loyalty.</a:t>
            </a:r>
          </a:p>
          <a:p>
            <a:pPr marL="1033463" lvl="1" indent="-514350"/>
            <a:r>
              <a:rPr lang="en-US" dirty="0"/>
              <a:t>Obedience.</a:t>
            </a:r>
          </a:p>
          <a:p>
            <a:pPr marL="1033463" lvl="1" indent="-514350"/>
            <a:r>
              <a:rPr lang="en-US" dirty="0"/>
              <a:t>Accounting.</a:t>
            </a:r>
          </a:p>
        </p:txBody>
      </p:sp>
      <p:sp>
        <p:nvSpPr>
          <p:cNvPr id="5" name="Slide Number Placeholder 4"/>
          <p:cNvSpPr>
            <a:spLocks noGrp="1"/>
          </p:cNvSpPr>
          <p:nvPr>
            <p:ph type="sldNum" sz="quarter" idx="12"/>
          </p:nvPr>
        </p:nvSpPr>
        <p:spPr>
          <a:xfrm>
            <a:off x="6771568" y="6553200"/>
            <a:ext cx="2133600" cy="263856"/>
          </a:xfrm>
        </p:spPr>
        <p:txBody>
          <a:bodyPr/>
          <a:lstStyle/>
          <a:p>
            <a:fld id="{0A8C097E-128F-4FE5-8D65-B30E2BEAC51B}" type="slidenum">
              <a:rPr lang="en-US" smtClean="0"/>
              <a:pPr/>
              <a:t>15</a:t>
            </a:fld>
            <a:endParaRPr lang="en-US" dirty="0"/>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 dirty="0">
                <a:solidFill>
                  <a:srgbClr val="8A7045"/>
                </a:solidFill>
              </a:rPr>
              <a:t>LO2 </a:t>
            </a:r>
            <a:r>
              <a:rPr lang="en-US" dirty="0">
                <a:solidFill>
                  <a:prstClr val="white"/>
                </a:solidFill>
              </a:rPr>
              <a:t>Duties of Agents </a:t>
            </a:r>
            <a:br>
              <a:rPr lang="en-US" dirty="0">
                <a:solidFill>
                  <a:prstClr val="white"/>
                </a:solidFill>
              </a:rPr>
            </a:br>
            <a:r>
              <a:rPr lang="en-US" dirty="0">
                <a:solidFill>
                  <a:prstClr val="white"/>
                </a:solidFill>
              </a:rPr>
              <a:t>and Principals </a:t>
            </a:r>
            <a:r>
              <a:rPr lang="en-US" sz="4000" b="1" dirty="0">
                <a:solidFill>
                  <a:prstClr val="white"/>
                </a:solidFill>
                <a:latin typeface="Calibri"/>
              </a:rPr>
              <a:t>(3)</a:t>
            </a:r>
            <a:endParaRPr lang="en-US" dirty="0"/>
          </a:p>
        </p:txBody>
      </p:sp>
      <p:sp>
        <p:nvSpPr>
          <p:cNvPr id="6" name="AutoShape 4">
            <a:extLst>
              <a:ext uri="{FF2B5EF4-FFF2-40B4-BE49-F238E27FC236}">
                <a16:creationId xmlns:a16="http://schemas.microsoft.com/office/drawing/2014/main" id="{C333F5E0-7F0B-4192-A38B-7F394E6EAD94}"/>
              </a:ext>
            </a:extLst>
          </p:cNvPr>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LO2</a:t>
            </a:r>
          </a:p>
        </p:txBody>
      </p:sp>
      <p:pic>
        <p:nvPicPr>
          <p:cNvPr id="8" name="Content Placeholder 7" descr="This diagram illustrates the duties of the agent. &#10;There is a single box at the top of the diagram: DUTIES OF THE AGENT. Five separate arrows lead from this box to boxes in the row underneath. 1) Performance. Agent must use reasonable diligence and skill when performing duties. 2) Notification. Agent is required to notify the principal of all matters that concern the subject of the agency. 3) Loyalty. Agent has a duty to act solely for the principal’s benefit. 4) Obedience. Agent must follow all lawful and stated instructions from the principal. 5) Accounting. Agent must provide records of all property and funds received or paid out on the principal’s behalf.&#10;" title="Exhibit 25.1 Duties of the Agent">
            <a:extLst>
              <a:ext uri="{FF2B5EF4-FFF2-40B4-BE49-F238E27FC236}">
                <a16:creationId xmlns:a16="http://schemas.microsoft.com/office/drawing/2014/main" id="{B2BBE9B7-E2DF-46A8-B2A8-F3A80262DABF}"/>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685800" y="2075990"/>
            <a:ext cx="7863283" cy="3423157"/>
          </a:xfrm>
        </p:spPr>
      </p:pic>
      <p:sp>
        <p:nvSpPr>
          <p:cNvPr id="5" name="Slide Number Placeholder 4"/>
          <p:cNvSpPr>
            <a:spLocks noGrp="1"/>
          </p:cNvSpPr>
          <p:nvPr>
            <p:ph type="sldNum" sz="quarter" idx="12"/>
          </p:nvPr>
        </p:nvSpPr>
        <p:spPr>
          <a:xfrm>
            <a:off x="6771568" y="6553200"/>
            <a:ext cx="2133600" cy="263856"/>
          </a:xfrm>
        </p:spPr>
        <p:txBody>
          <a:bodyPr/>
          <a:lstStyle/>
          <a:p>
            <a:fld id="{0A8C097E-128F-4FE5-8D65-B30E2BEAC51B}" type="slidenum">
              <a:rPr lang="en-US" smtClean="0"/>
              <a:pPr/>
              <a:t>16</a:t>
            </a:fld>
            <a:endParaRPr lang="en-US" dirty="0"/>
          </a:p>
        </p:txBody>
      </p:sp>
    </p:spTree>
    <p:extLst>
      <p:ext uri="{BB962C8B-B14F-4D97-AF65-F5344CB8AC3E}">
        <p14:creationId xmlns:p14="http://schemas.microsoft.com/office/powerpoint/2010/main" val="2486684551"/>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 dirty="0">
                <a:solidFill>
                  <a:srgbClr val="8A7045"/>
                </a:solidFill>
              </a:rPr>
              <a:t>LO2 </a:t>
            </a:r>
            <a:r>
              <a:rPr lang="en-US" dirty="0">
                <a:solidFill>
                  <a:prstClr val="white"/>
                </a:solidFill>
              </a:rPr>
              <a:t>Duties of Agents </a:t>
            </a:r>
            <a:br>
              <a:rPr lang="en-US" dirty="0">
                <a:solidFill>
                  <a:prstClr val="white"/>
                </a:solidFill>
              </a:rPr>
            </a:br>
            <a:r>
              <a:rPr lang="en-US" dirty="0">
                <a:solidFill>
                  <a:prstClr val="white"/>
                </a:solidFill>
              </a:rPr>
              <a:t>and Principals </a:t>
            </a:r>
            <a:r>
              <a:rPr lang="en-US" sz="4000" b="1" dirty="0">
                <a:solidFill>
                  <a:prstClr val="white"/>
                </a:solidFill>
                <a:latin typeface="Calibri"/>
              </a:rPr>
              <a:t>(4)</a:t>
            </a:r>
            <a:endParaRPr lang="en-US" dirty="0"/>
          </a:p>
        </p:txBody>
      </p:sp>
      <p:sp>
        <p:nvSpPr>
          <p:cNvPr id="6" name="AutoShape 4">
            <a:extLst>
              <a:ext uri="{FF2B5EF4-FFF2-40B4-BE49-F238E27FC236}">
                <a16:creationId xmlns:a16="http://schemas.microsoft.com/office/drawing/2014/main" id="{3746C989-D854-4053-87EA-1EEC22BEAD3B}"/>
              </a:ext>
            </a:extLst>
          </p:cNvPr>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LO2</a:t>
            </a:r>
          </a:p>
        </p:txBody>
      </p:sp>
      <p:sp>
        <p:nvSpPr>
          <p:cNvPr id="9" name="Content Placeholder 8"/>
          <p:cNvSpPr>
            <a:spLocks noGrp="1"/>
          </p:cNvSpPr>
          <p:nvPr>
            <p:ph idx="1"/>
          </p:nvPr>
        </p:nvSpPr>
        <p:spPr/>
        <p:txBody>
          <a:bodyPr/>
          <a:lstStyle/>
          <a:p>
            <a:r>
              <a:rPr lang="en-US" sz="4400" dirty="0"/>
              <a:t>Principal’s Duties to the Agent.</a:t>
            </a:r>
            <a:endParaRPr lang="en-US" dirty="0"/>
          </a:p>
          <a:p>
            <a:pPr lvl="1"/>
            <a:r>
              <a:rPr lang="en-US" dirty="0"/>
              <a:t>Compensation.</a:t>
            </a:r>
          </a:p>
          <a:p>
            <a:pPr lvl="1"/>
            <a:r>
              <a:rPr lang="en-US" dirty="0"/>
              <a:t>Reimbursement and indemnification.</a:t>
            </a:r>
          </a:p>
          <a:p>
            <a:pPr lvl="1"/>
            <a:r>
              <a:rPr lang="en-US" dirty="0"/>
              <a:t>Cooperation.</a:t>
            </a:r>
          </a:p>
        </p:txBody>
      </p:sp>
      <p:sp>
        <p:nvSpPr>
          <p:cNvPr id="5" name="Slide Number Placeholder 4"/>
          <p:cNvSpPr>
            <a:spLocks noGrp="1"/>
          </p:cNvSpPr>
          <p:nvPr>
            <p:ph type="sldNum" sz="quarter" idx="12"/>
          </p:nvPr>
        </p:nvSpPr>
        <p:spPr>
          <a:xfrm>
            <a:off x="6771568" y="6553200"/>
            <a:ext cx="2133600" cy="263856"/>
          </a:xfrm>
        </p:spPr>
        <p:txBody>
          <a:bodyPr/>
          <a:lstStyle/>
          <a:p>
            <a:fld id="{0A8C097E-128F-4FE5-8D65-B30E2BEAC51B}" type="slidenum">
              <a:rPr lang="en-US" smtClean="0"/>
              <a:pPr/>
              <a:t>17</a:t>
            </a:fld>
            <a:endParaRPr lang="en-US" dirty="0"/>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title"/>
          </p:nvPr>
        </p:nvSpPr>
        <p:spPr/>
        <p:txBody>
          <a:bodyPr/>
          <a:lstStyle/>
          <a:p>
            <a:r>
              <a:rPr lang="en-US" sz="200" dirty="0">
                <a:solidFill>
                  <a:srgbClr val="8A7045"/>
                </a:solidFill>
              </a:rPr>
              <a:t>LO3 </a:t>
            </a:r>
            <a:r>
              <a:rPr lang="en-US" dirty="0"/>
              <a:t>Agent’s Authority</a:t>
            </a:r>
            <a:r>
              <a:rPr lang="en-US" sz="4000" b="1" dirty="0">
                <a:solidFill>
                  <a:prstClr val="white"/>
                </a:solidFill>
                <a:latin typeface="Calibri"/>
              </a:rPr>
              <a:t> (1)</a:t>
            </a:r>
            <a:endParaRPr lang="en-US" dirty="0"/>
          </a:p>
        </p:txBody>
      </p:sp>
      <p:sp>
        <p:nvSpPr>
          <p:cNvPr id="6" name="AutoShape 4">
            <a:extLst>
              <a:ext uri="{FF2B5EF4-FFF2-40B4-BE49-F238E27FC236}">
                <a16:creationId xmlns:a16="http://schemas.microsoft.com/office/drawing/2014/main" id="{8C7C007B-4D7F-4ACE-AF3A-C02131040272}"/>
              </a:ext>
            </a:extLst>
          </p:cNvPr>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LO3</a:t>
            </a:r>
          </a:p>
        </p:txBody>
      </p:sp>
      <p:sp>
        <p:nvSpPr>
          <p:cNvPr id="10" name="Content Placeholder 9"/>
          <p:cNvSpPr>
            <a:spLocks noGrp="1"/>
          </p:cNvSpPr>
          <p:nvPr>
            <p:ph idx="1"/>
          </p:nvPr>
        </p:nvSpPr>
        <p:spPr>
          <a:xfrm>
            <a:off x="457200" y="1600200"/>
            <a:ext cx="8229600" cy="4797970"/>
          </a:xfrm>
        </p:spPr>
        <p:txBody>
          <a:bodyPr>
            <a:normAutofit fontScale="92500"/>
          </a:bodyPr>
          <a:lstStyle/>
          <a:p>
            <a:r>
              <a:rPr lang="en-US" dirty="0"/>
              <a:t>An agent’s authority to act can be either actual (express or implied) or apparent.</a:t>
            </a:r>
          </a:p>
          <a:p>
            <a:r>
              <a:rPr lang="en-US" dirty="0"/>
              <a:t>If an agent contracts outside the scope of his or her authority, the principal may still become liable by ratifying the contract.</a:t>
            </a:r>
          </a:p>
        </p:txBody>
      </p:sp>
      <p:sp>
        <p:nvSpPr>
          <p:cNvPr id="11" name="Slide Number Placeholder 10"/>
          <p:cNvSpPr>
            <a:spLocks noGrp="1"/>
          </p:cNvSpPr>
          <p:nvPr>
            <p:ph type="sldNum" sz="quarter" idx="12"/>
          </p:nvPr>
        </p:nvSpPr>
        <p:spPr>
          <a:xfrm>
            <a:off x="6771568" y="6553200"/>
            <a:ext cx="2133600" cy="263856"/>
          </a:xfrm>
        </p:spPr>
        <p:txBody>
          <a:bodyPr/>
          <a:lstStyle/>
          <a:p>
            <a:fld id="{0A8C097E-128F-4FE5-8D65-B30E2BEAC51B}" type="slidenum">
              <a:rPr lang="en-US" smtClean="0"/>
              <a:pPr/>
              <a:t>18</a:t>
            </a:fld>
            <a:endParaRPr lang="en-US" dirty="0"/>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title"/>
          </p:nvPr>
        </p:nvSpPr>
        <p:spPr/>
        <p:txBody>
          <a:bodyPr/>
          <a:lstStyle/>
          <a:p>
            <a:r>
              <a:rPr lang="en-US" sz="200" dirty="0">
                <a:solidFill>
                  <a:srgbClr val="8A7045"/>
                </a:solidFill>
              </a:rPr>
              <a:t>LO3 </a:t>
            </a:r>
            <a:r>
              <a:rPr lang="en-US" dirty="0"/>
              <a:t>Agent’s Authority</a:t>
            </a:r>
            <a:r>
              <a:rPr lang="en-US" sz="4000" b="1" dirty="0">
                <a:solidFill>
                  <a:prstClr val="white"/>
                </a:solidFill>
                <a:latin typeface="Calibri"/>
              </a:rPr>
              <a:t> (2)</a:t>
            </a:r>
            <a:endParaRPr lang="en-US" dirty="0"/>
          </a:p>
        </p:txBody>
      </p:sp>
      <p:sp>
        <p:nvSpPr>
          <p:cNvPr id="6" name="AutoShape 4">
            <a:extLst>
              <a:ext uri="{FF2B5EF4-FFF2-40B4-BE49-F238E27FC236}">
                <a16:creationId xmlns:a16="http://schemas.microsoft.com/office/drawing/2014/main" id="{AB1F6225-EFA4-4296-9BA2-135942CA8643}"/>
              </a:ext>
            </a:extLst>
          </p:cNvPr>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LO3</a:t>
            </a:r>
          </a:p>
        </p:txBody>
      </p:sp>
      <p:sp>
        <p:nvSpPr>
          <p:cNvPr id="10" name="Content Placeholder 9"/>
          <p:cNvSpPr>
            <a:spLocks noGrp="1"/>
          </p:cNvSpPr>
          <p:nvPr>
            <p:ph idx="1"/>
          </p:nvPr>
        </p:nvSpPr>
        <p:spPr/>
        <p:txBody>
          <a:bodyPr>
            <a:normAutofit/>
          </a:bodyPr>
          <a:lstStyle/>
          <a:p>
            <a:r>
              <a:rPr lang="en-US" sz="4400" dirty="0"/>
              <a:t>Express Authority.</a:t>
            </a:r>
          </a:p>
          <a:p>
            <a:pPr lvl="1"/>
            <a:r>
              <a:rPr lang="en-US" dirty="0"/>
              <a:t>Equal Dignity Rule: In most states, a rule stating that express authority given to an agent must be in writing if the contract to be made on behalf of the principal is required to be in writing.</a:t>
            </a:r>
          </a:p>
        </p:txBody>
      </p:sp>
      <p:sp>
        <p:nvSpPr>
          <p:cNvPr id="5" name="Slide Number Placeholder 4"/>
          <p:cNvSpPr>
            <a:spLocks noGrp="1"/>
          </p:cNvSpPr>
          <p:nvPr>
            <p:ph type="sldNum" sz="quarter" idx="12"/>
          </p:nvPr>
        </p:nvSpPr>
        <p:spPr>
          <a:xfrm>
            <a:off x="6771568" y="6553200"/>
            <a:ext cx="2133600" cy="263856"/>
          </a:xfrm>
        </p:spPr>
        <p:txBody>
          <a:bodyPr/>
          <a:lstStyle/>
          <a:p>
            <a:fld id="{0A8C097E-128F-4FE5-8D65-B30E2BEAC51B}" type="slidenum">
              <a:rPr lang="en-US" smtClean="0"/>
              <a:pPr/>
              <a:t>19</a:t>
            </a:fld>
            <a:endParaRPr lang="en-US"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p:cNvSpPr>
            <a:spLocks noGrp="1" noChangeArrowheads="1"/>
          </p:cNvSpPr>
          <p:nvPr>
            <p:ph type="title" idx="4294967295"/>
          </p:nvPr>
        </p:nvSpPr>
        <p:spPr>
          <a:xfrm>
            <a:off x="8227" y="-137085"/>
            <a:ext cx="9144000" cy="1524000"/>
          </a:xfrm>
          <a:solidFill>
            <a:srgbClr val="8A7045"/>
          </a:solidFill>
          <a:ln>
            <a:noFill/>
          </a:ln>
        </p:spPr>
        <p:txBody>
          <a:bodyPr>
            <a:normAutofit/>
          </a:bodyPr>
          <a:lstStyle/>
          <a:p>
            <a:r>
              <a:rPr lang="en-US" dirty="0"/>
              <a:t>Learning Outcomes </a:t>
            </a:r>
            <a:r>
              <a:rPr lang="en-US" sz="4000" b="1" dirty="0">
                <a:latin typeface="+mj-lt"/>
              </a:rPr>
              <a:t>(1)</a:t>
            </a:r>
          </a:p>
        </p:txBody>
      </p:sp>
      <p:sp>
        <p:nvSpPr>
          <p:cNvPr id="71688" name="AutoShape 8" descr="Shape to emphasize LO1." title="Design arrow"/>
          <p:cNvSpPr>
            <a:spLocks noChangeArrowheads="1"/>
          </p:cNvSpPr>
          <p:nvPr/>
        </p:nvSpPr>
        <p:spPr bwMode="auto">
          <a:xfrm>
            <a:off x="152400" y="180221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endParaRPr lang="en-US" sz="2400" b="1" dirty="0">
              <a:solidFill>
                <a:schemeClr val="bg1"/>
              </a:solidFill>
            </a:endParaRPr>
          </a:p>
        </p:txBody>
      </p:sp>
      <p:sp>
        <p:nvSpPr>
          <p:cNvPr id="3" name="Rectangle 2" descr="Bullet for LO1." title="Rectangle 1">
            <a:extLst>
              <a:ext uri="{FF2B5EF4-FFF2-40B4-BE49-F238E27FC236}">
                <a16:creationId xmlns:a16="http://schemas.microsoft.com/office/drawing/2014/main" id="{1FEF67C8-EDAE-4E96-90E9-FBB72E83F076}"/>
              </a:ext>
            </a:extLst>
          </p:cNvPr>
          <p:cNvSpPr/>
          <p:nvPr/>
        </p:nvSpPr>
        <p:spPr>
          <a:xfrm>
            <a:off x="1234440" y="1925172"/>
            <a:ext cx="137160" cy="137160"/>
          </a:xfrm>
          <a:prstGeom prst="rect">
            <a:avLst/>
          </a:prstGeom>
          <a:solidFill>
            <a:srgbClr val="D5622A"/>
          </a:solidFill>
          <a:ln>
            <a:solidFill>
              <a:srgbClr val="D562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689" name="AutoShape 9" descr="Shape to emphasize LO2." title="Design arrow"/>
          <p:cNvSpPr>
            <a:spLocks noChangeArrowheads="1"/>
          </p:cNvSpPr>
          <p:nvPr/>
        </p:nvSpPr>
        <p:spPr bwMode="auto">
          <a:xfrm>
            <a:off x="152400" y="3153696"/>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endParaRPr lang="en-US" sz="2400" b="1" dirty="0">
              <a:solidFill>
                <a:schemeClr val="bg1"/>
              </a:solidFill>
            </a:endParaRPr>
          </a:p>
        </p:txBody>
      </p:sp>
      <p:sp>
        <p:nvSpPr>
          <p:cNvPr id="11" name="Rectangle 10" descr="Bullet for LO2." title="Rectangle 2">
            <a:extLst>
              <a:ext uri="{FF2B5EF4-FFF2-40B4-BE49-F238E27FC236}">
                <a16:creationId xmlns:a16="http://schemas.microsoft.com/office/drawing/2014/main" id="{1EA2B03A-119F-415E-8263-3E5D5A277247}"/>
              </a:ext>
            </a:extLst>
          </p:cNvPr>
          <p:cNvSpPr/>
          <p:nvPr/>
        </p:nvSpPr>
        <p:spPr>
          <a:xfrm>
            <a:off x="1310640" y="3301672"/>
            <a:ext cx="137160" cy="137160"/>
          </a:xfrm>
          <a:prstGeom prst="rect">
            <a:avLst/>
          </a:prstGeom>
          <a:solidFill>
            <a:srgbClr val="D5622A"/>
          </a:solidFill>
          <a:ln>
            <a:solidFill>
              <a:srgbClr val="D562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690" name="AutoShape 10" descr="Shape to emphasize LO3." title="Design arrow"/>
          <p:cNvSpPr>
            <a:spLocks noChangeArrowheads="1"/>
          </p:cNvSpPr>
          <p:nvPr/>
        </p:nvSpPr>
        <p:spPr bwMode="auto">
          <a:xfrm>
            <a:off x="152400" y="4477665"/>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endParaRPr lang="en-US" sz="2600" b="1" dirty="0">
              <a:solidFill>
                <a:schemeClr val="bg1"/>
              </a:solidFill>
            </a:endParaRPr>
          </a:p>
        </p:txBody>
      </p:sp>
      <p:sp>
        <p:nvSpPr>
          <p:cNvPr id="12" name="Rectangle 11" descr="Bullet for LO3." title="Rectangle 3">
            <a:extLst>
              <a:ext uri="{FF2B5EF4-FFF2-40B4-BE49-F238E27FC236}">
                <a16:creationId xmlns:a16="http://schemas.microsoft.com/office/drawing/2014/main" id="{3CB43A43-A1AA-4C04-8CA6-AE0D5BFCDAA8}"/>
              </a:ext>
            </a:extLst>
          </p:cNvPr>
          <p:cNvSpPr/>
          <p:nvPr/>
        </p:nvSpPr>
        <p:spPr>
          <a:xfrm>
            <a:off x="1310640" y="4637685"/>
            <a:ext cx="137160" cy="137160"/>
          </a:xfrm>
          <a:prstGeom prst="rect">
            <a:avLst/>
          </a:prstGeom>
          <a:solidFill>
            <a:srgbClr val="D5622A"/>
          </a:solidFill>
          <a:ln>
            <a:solidFill>
              <a:srgbClr val="D562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683" name="Rectangle 3"/>
          <p:cNvSpPr>
            <a:spLocks noGrp="1" noChangeArrowheads="1"/>
          </p:cNvSpPr>
          <p:nvPr>
            <p:ph type="body" idx="1"/>
          </p:nvPr>
        </p:nvSpPr>
        <p:spPr>
          <a:xfrm>
            <a:off x="228600" y="1600199"/>
            <a:ext cx="8915400" cy="4678363"/>
          </a:xfrm>
          <a:noFill/>
          <a:ln/>
        </p:spPr>
        <p:txBody>
          <a:bodyPr>
            <a:noAutofit/>
          </a:bodyPr>
          <a:lstStyle/>
          <a:p>
            <a:pPr marL="1198563" indent="-1198563">
              <a:lnSpc>
                <a:spcPct val="90000"/>
              </a:lnSpc>
              <a:buNone/>
            </a:pPr>
            <a:r>
              <a:rPr lang="en-US" sz="2400" b="1" dirty="0">
                <a:solidFill>
                  <a:schemeClr val="bg1"/>
                </a:solidFill>
              </a:rPr>
              <a:t>LO1</a:t>
            </a:r>
            <a:r>
              <a:rPr lang="en-US" sz="2600" dirty="0"/>
              <a:t>    </a:t>
            </a:r>
            <a:r>
              <a:rPr lang="en-US" dirty="0"/>
              <a:t>   </a:t>
            </a:r>
            <a:r>
              <a:rPr lang="en-US" sz="4000" dirty="0"/>
              <a:t>Describe how an agency relationship is created.</a:t>
            </a:r>
          </a:p>
          <a:p>
            <a:pPr marL="1198563" indent="-1198563">
              <a:lnSpc>
                <a:spcPct val="90000"/>
              </a:lnSpc>
              <a:spcBef>
                <a:spcPts val="1800"/>
              </a:spcBef>
              <a:buNone/>
            </a:pPr>
            <a:r>
              <a:rPr lang="en-US" sz="2400" b="1" dirty="0">
                <a:solidFill>
                  <a:schemeClr val="bg1"/>
                </a:solidFill>
              </a:rPr>
              <a:t>LO2</a:t>
            </a:r>
            <a:r>
              <a:rPr lang="en-US" sz="2600" b="1" dirty="0">
                <a:solidFill>
                  <a:schemeClr val="bg1"/>
                </a:solidFill>
              </a:rPr>
              <a:t>          </a:t>
            </a:r>
            <a:r>
              <a:rPr lang="en-US" sz="4000" dirty="0"/>
              <a:t>List the duties of agents and principals.</a:t>
            </a:r>
          </a:p>
          <a:p>
            <a:pPr marL="1258888" indent="-1198563">
              <a:lnSpc>
                <a:spcPct val="90000"/>
              </a:lnSpc>
              <a:spcBef>
                <a:spcPts val="1800"/>
              </a:spcBef>
              <a:buNone/>
            </a:pPr>
            <a:r>
              <a:rPr lang="en-US" sz="2400" b="1" dirty="0">
                <a:solidFill>
                  <a:schemeClr val="bg1"/>
                </a:solidFill>
              </a:rPr>
              <a:t>LO3           </a:t>
            </a:r>
            <a:r>
              <a:rPr lang="en-US" sz="4000" dirty="0"/>
              <a:t>Define the scope of an agent’s     authority.</a:t>
            </a:r>
          </a:p>
          <a:p>
            <a:pPr marL="1198563" indent="-1198563">
              <a:lnSpc>
                <a:spcPct val="90000"/>
              </a:lnSpc>
              <a:buClr>
                <a:srgbClr val="D5622A"/>
              </a:buClr>
              <a:buNone/>
            </a:pPr>
            <a:endParaRPr lang="en-US" dirty="0"/>
          </a:p>
        </p:txBody>
      </p:sp>
      <p:sp>
        <p:nvSpPr>
          <p:cNvPr id="10" name="Slide Number Placeholder 9"/>
          <p:cNvSpPr>
            <a:spLocks noGrp="1"/>
          </p:cNvSpPr>
          <p:nvPr>
            <p:ph type="sldNum" sz="quarter" idx="12"/>
          </p:nvPr>
        </p:nvSpPr>
        <p:spPr/>
        <p:txBody>
          <a:bodyPr/>
          <a:lstStyle/>
          <a:p>
            <a:fld id="{0A8C097E-128F-4FE5-8D65-B30E2BEAC51B}" type="slidenum">
              <a:rPr lang="en-US" smtClean="0"/>
              <a:pPr/>
              <a:t>2</a:t>
            </a:fld>
            <a:endParaRPr lang="en-US" dirty="0"/>
          </a:p>
        </p:txBody>
      </p:sp>
    </p:spTree>
    <p:extLst>
      <p:ext uri="{BB962C8B-B14F-4D97-AF65-F5344CB8AC3E}">
        <p14:creationId xmlns:p14="http://schemas.microsoft.com/office/powerpoint/2010/main" val="1221482852"/>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title"/>
          </p:nvPr>
        </p:nvSpPr>
        <p:spPr/>
        <p:txBody>
          <a:bodyPr/>
          <a:lstStyle/>
          <a:p>
            <a:r>
              <a:rPr lang="en-US" sz="200" dirty="0">
                <a:solidFill>
                  <a:srgbClr val="8A7045"/>
                </a:solidFill>
              </a:rPr>
              <a:t>LO3 </a:t>
            </a:r>
            <a:r>
              <a:rPr lang="en-US" dirty="0">
                <a:solidFill>
                  <a:prstClr val="white"/>
                </a:solidFill>
              </a:rPr>
              <a:t>Agent’s Authority</a:t>
            </a:r>
            <a:r>
              <a:rPr lang="en-US" sz="4000" b="1" dirty="0">
                <a:solidFill>
                  <a:prstClr val="white"/>
                </a:solidFill>
                <a:latin typeface="Calibri"/>
              </a:rPr>
              <a:t> (3)</a:t>
            </a:r>
            <a:endParaRPr lang="en-US" dirty="0"/>
          </a:p>
        </p:txBody>
      </p:sp>
      <p:sp>
        <p:nvSpPr>
          <p:cNvPr id="5" name="AutoShape 4">
            <a:extLst>
              <a:ext uri="{FF2B5EF4-FFF2-40B4-BE49-F238E27FC236}">
                <a16:creationId xmlns:a16="http://schemas.microsoft.com/office/drawing/2014/main" id="{10233D1B-9160-4A89-8EB5-2C693AD44F4F}"/>
              </a:ext>
            </a:extLst>
          </p:cNvPr>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LO3</a:t>
            </a:r>
          </a:p>
        </p:txBody>
      </p:sp>
      <p:sp>
        <p:nvSpPr>
          <p:cNvPr id="10" name="Content Placeholder 9"/>
          <p:cNvSpPr>
            <a:spLocks noGrp="1"/>
          </p:cNvSpPr>
          <p:nvPr>
            <p:ph idx="1"/>
          </p:nvPr>
        </p:nvSpPr>
        <p:spPr/>
        <p:txBody>
          <a:bodyPr>
            <a:normAutofit/>
          </a:bodyPr>
          <a:lstStyle/>
          <a:p>
            <a:r>
              <a:rPr lang="en-US" sz="4400" dirty="0"/>
              <a:t>Express Authority.</a:t>
            </a:r>
          </a:p>
          <a:p>
            <a:pPr marL="800100" lvl="1" indent="-342900" eaLnBrk="0" hangingPunct="0">
              <a:buFontTx/>
              <a:buChar char="•"/>
            </a:pPr>
            <a:r>
              <a:rPr lang="en-US" dirty="0"/>
              <a:t>Power of Attorney: document or instrument authorizing another to act as one’s agent or attorney. </a:t>
            </a:r>
          </a:p>
        </p:txBody>
      </p:sp>
      <p:sp>
        <p:nvSpPr>
          <p:cNvPr id="4" name="Slide Number Placeholder 3"/>
          <p:cNvSpPr>
            <a:spLocks noGrp="1"/>
          </p:cNvSpPr>
          <p:nvPr>
            <p:ph type="sldNum" sz="quarter" idx="12"/>
          </p:nvPr>
        </p:nvSpPr>
        <p:spPr>
          <a:xfrm>
            <a:off x="6771568" y="6553200"/>
            <a:ext cx="2133600" cy="263856"/>
          </a:xfrm>
        </p:spPr>
        <p:txBody>
          <a:bodyPr/>
          <a:lstStyle/>
          <a:p>
            <a:fld id="{0A8C097E-128F-4FE5-8D65-B30E2BEAC51B}" type="slidenum">
              <a:rPr lang="en-US" smtClean="0"/>
              <a:pPr/>
              <a:t>20</a:t>
            </a:fld>
            <a:endParaRPr lang="en-US" dirty="0"/>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title"/>
          </p:nvPr>
        </p:nvSpPr>
        <p:spPr/>
        <p:txBody>
          <a:bodyPr/>
          <a:lstStyle/>
          <a:p>
            <a:r>
              <a:rPr lang="en-US" sz="200" dirty="0">
                <a:solidFill>
                  <a:srgbClr val="8A7045"/>
                </a:solidFill>
              </a:rPr>
              <a:t>LO3 </a:t>
            </a:r>
            <a:r>
              <a:rPr lang="en-US" dirty="0">
                <a:solidFill>
                  <a:prstClr val="white"/>
                </a:solidFill>
              </a:rPr>
              <a:t>Agent’s Authority</a:t>
            </a:r>
            <a:r>
              <a:rPr lang="en-US" sz="4000" b="1" dirty="0">
                <a:solidFill>
                  <a:prstClr val="white"/>
                </a:solidFill>
                <a:latin typeface="Calibri"/>
              </a:rPr>
              <a:t> (4)</a:t>
            </a:r>
            <a:endParaRPr lang="en-US" dirty="0"/>
          </a:p>
        </p:txBody>
      </p:sp>
      <p:sp>
        <p:nvSpPr>
          <p:cNvPr id="5" name="AutoShape 4">
            <a:extLst>
              <a:ext uri="{FF2B5EF4-FFF2-40B4-BE49-F238E27FC236}">
                <a16:creationId xmlns:a16="http://schemas.microsoft.com/office/drawing/2014/main" id="{7C969B3D-218A-4223-8955-A97C0C36D794}"/>
              </a:ext>
            </a:extLst>
          </p:cNvPr>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LO3</a:t>
            </a:r>
          </a:p>
        </p:txBody>
      </p:sp>
      <p:sp>
        <p:nvSpPr>
          <p:cNvPr id="10" name="Content Placeholder 9"/>
          <p:cNvSpPr>
            <a:spLocks noGrp="1"/>
          </p:cNvSpPr>
          <p:nvPr>
            <p:ph idx="1"/>
          </p:nvPr>
        </p:nvSpPr>
        <p:spPr>
          <a:xfrm>
            <a:off x="457200" y="1755230"/>
            <a:ext cx="8458200" cy="4797970"/>
          </a:xfrm>
        </p:spPr>
        <p:txBody>
          <a:bodyPr>
            <a:normAutofit/>
          </a:bodyPr>
          <a:lstStyle/>
          <a:p>
            <a:r>
              <a:rPr lang="en-US" sz="4400" dirty="0"/>
              <a:t>Implied Authority of agent can be:</a:t>
            </a:r>
          </a:p>
          <a:p>
            <a:pPr lvl="1"/>
            <a:r>
              <a:rPr lang="en-US" dirty="0"/>
              <a:t>Implied by custom.</a:t>
            </a:r>
          </a:p>
          <a:p>
            <a:pPr lvl="1"/>
            <a:r>
              <a:rPr lang="en-US" dirty="0"/>
              <a:t>Inferred from the position the agent occupies.</a:t>
            </a:r>
          </a:p>
        </p:txBody>
      </p:sp>
      <p:sp>
        <p:nvSpPr>
          <p:cNvPr id="4" name="Slide Number Placeholder 3"/>
          <p:cNvSpPr>
            <a:spLocks noGrp="1"/>
          </p:cNvSpPr>
          <p:nvPr>
            <p:ph type="sldNum" sz="quarter" idx="12"/>
          </p:nvPr>
        </p:nvSpPr>
        <p:spPr>
          <a:xfrm>
            <a:off x="6771568" y="6553200"/>
            <a:ext cx="2133600" cy="263856"/>
          </a:xfrm>
        </p:spPr>
        <p:txBody>
          <a:bodyPr/>
          <a:lstStyle/>
          <a:p>
            <a:fld id="{0A8C097E-128F-4FE5-8D65-B30E2BEAC51B}" type="slidenum">
              <a:rPr lang="en-US" smtClean="0"/>
              <a:pPr/>
              <a:t>21</a:t>
            </a:fld>
            <a:endParaRPr lang="en-US" dirty="0"/>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title"/>
          </p:nvPr>
        </p:nvSpPr>
        <p:spPr/>
        <p:txBody>
          <a:bodyPr/>
          <a:lstStyle/>
          <a:p>
            <a:r>
              <a:rPr lang="en-US" sz="200" dirty="0">
                <a:solidFill>
                  <a:srgbClr val="8A7045"/>
                </a:solidFill>
              </a:rPr>
              <a:t>LO3 </a:t>
            </a:r>
            <a:r>
              <a:rPr lang="en-US" dirty="0">
                <a:solidFill>
                  <a:prstClr val="white"/>
                </a:solidFill>
              </a:rPr>
              <a:t>Agent’s Authority</a:t>
            </a:r>
            <a:r>
              <a:rPr lang="en-US" sz="4000" b="1" dirty="0">
                <a:solidFill>
                  <a:prstClr val="white"/>
                </a:solidFill>
                <a:latin typeface="Calibri"/>
              </a:rPr>
              <a:t> (5)</a:t>
            </a:r>
            <a:endParaRPr lang="en-US" dirty="0"/>
          </a:p>
        </p:txBody>
      </p:sp>
      <p:sp>
        <p:nvSpPr>
          <p:cNvPr id="5" name="AutoShape 4">
            <a:extLst>
              <a:ext uri="{FF2B5EF4-FFF2-40B4-BE49-F238E27FC236}">
                <a16:creationId xmlns:a16="http://schemas.microsoft.com/office/drawing/2014/main" id="{3EA3B154-1221-48D2-8AFC-6223B98D5CE8}"/>
              </a:ext>
            </a:extLst>
          </p:cNvPr>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LO3</a:t>
            </a:r>
          </a:p>
        </p:txBody>
      </p:sp>
      <p:sp>
        <p:nvSpPr>
          <p:cNvPr id="10" name="Content Placeholder 9"/>
          <p:cNvSpPr>
            <a:spLocks noGrp="1"/>
          </p:cNvSpPr>
          <p:nvPr>
            <p:ph idx="1"/>
          </p:nvPr>
        </p:nvSpPr>
        <p:spPr>
          <a:xfrm>
            <a:off x="457200" y="1755230"/>
            <a:ext cx="8458200" cy="4797970"/>
          </a:xfrm>
        </p:spPr>
        <p:txBody>
          <a:bodyPr>
            <a:normAutofit/>
          </a:bodyPr>
          <a:lstStyle/>
          <a:p>
            <a:r>
              <a:rPr lang="en-US" sz="4400" dirty="0"/>
              <a:t>Apparent Authority.</a:t>
            </a:r>
          </a:p>
          <a:p>
            <a:pPr lvl="1"/>
            <a:r>
              <a:rPr lang="en-US" dirty="0"/>
              <a:t>Apparent authority exists when principal, by either word or action, causes a </a:t>
            </a:r>
            <a:r>
              <a:rPr lang="en-US" i="1" dirty="0"/>
              <a:t>third party </a:t>
            </a:r>
            <a:r>
              <a:rPr lang="en-US" dirty="0"/>
              <a:t>reasonably to believe that an agent has authority to act, even though the agent has no express or implied authority.</a:t>
            </a:r>
          </a:p>
        </p:txBody>
      </p:sp>
      <p:sp>
        <p:nvSpPr>
          <p:cNvPr id="4" name="Slide Number Placeholder 3"/>
          <p:cNvSpPr>
            <a:spLocks noGrp="1"/>
          </p:cNvSpPr>
          <p:nvPr>
            <p:ph type="sldNum" sz="quarter" idx="12"/>
          </p:nvPr>
        </p:nvSpPr>
        <p:spPr>
          <a:xfrm>
            <a:off x="6771568" y="6553200"/>
            <a:ext cx="2133600" cy="263856"/>
          </a:xfrm>
        </p:spPr>
        <p:txBody>
          <a:bodyPr/>
          <a:lstStyle/>
          <a:p>
            <a:fld id="{0A8C097E-128F-4FE5-8D65-B30E2BEAC51B}" type="slidenum">
              <a:rPr lang="en-US" smtClean="0"/>
              <a:pPr/>
              <a:t>22</a:t>
            </a:fld>
            <a:endParaRPr lang="en-US" dirty="0"/>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title"/>
          </p:nvPr>
        </p:nvSpPr>
        <p:spPr/>
        <p:txBody>
          <a:bodyPr/>
          <a:lstStyle/>
          <a:p>
            <a:r>
              <a:rPr lang="en-US" sz="200" dirty="0">
                <a:solidFill>
                  <a:srgbClr val="8A7045"/>
                </a:solidFill>
              </a:rPr>
              <a:t>LO3 </a:t>
            </a:r>
            <a:r>
              <a:rPr lang="en-US" dirty="0">
                <a:solidFill>
                  <a:prstClr val="white"/>
                </a:solidFill>
              </a:rPr>
              <a:t>Agent’s Authority</a:t>
            </a:r>
            <a:r>
              <a:rPr lang="en-US" sz="4000" b="1" dirty="0">
                <a:solidFill>
                  <a:prstClr val="white"/>
                </a:solidFill>
                <a:latin typeface="Calibri"/>
              </a:rPr>
              <a:t> (6)</a:t>
            </a:r>
            <a:endParaRPr lang="en-US" dirty="0"/>
          </a:p>
        </p:txBody>
      </p:sp>
      <p:sp>
        <p:nvSpPr>
          <p:cNvPr id="5" name="AutoShape 4">
            <a:extLst>
              <a:ext uri="{FF2B5EF4-FFF2-40B4-BE49-F238E27FC236}">
                <a16:creationId xmlns:a16="http://schemas.microsoft.com/office/drawing/2014/main" id="{1866406E-F77E-4647-A799-7BFE4AF77468}"/>
              </a:ext>
            </a:extLst>
          </p:cNvPr>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LO3</a:t>
            </a:r>
          </a:p>
        </p:txBody>
      </p:sp>
      <p:sp>
        <p:nvSpPr>
          <p:cNvPr id="10" name="Content Placeholder 9"/>
          <p:cNvSpPr>
            <a:spLocks noGrp="1"/>
          </p:cNvSpPr>
          <p:nvPr>
            <p:ph idx="1"/>
          </p:nvPr>
        </p:nvSpPr>
        <p:spPr>
          <a:xfrm>
            <a:off x="457200" y="1755230"/>
            <a:ext cx="8458200" cy="4797970"/>
          </a:xfrm>
        </p:spPr>
        <p:txBody>
          <a:bodyPr>
            <a:normAutofit/>
          </a:bodyPr>
          <a:lstStyle/>
          <a:p>
            <a:r>
              <a:rPr lang="en-US" sz="4400" dirty="0"/>
              <a:t>Apparent Authority.</a:t>
            </a:r>
          </a:p>
          <a:p>
            <a:pPr lvl="1"/>
            <a:r>
              <a:rPr lang="en-US" dirty="0"/>
              <a:t>If the third party changes his or her position in reliance on the principal’s representations, the principal may be estopped (barred) from denying that the agent had authority.</a:t>
            </a:r>
          </a:p>
        </p:txBody>
      </p:sp>
      <p:sp>
        <p:nvSpPr>
          <p:cNvPr id="4" name="Slide Number Placeholder 3"/>
          <p:cNvSpPr>
            <a:spLocks noGrp="1"/>
          </p:cNvSpPr>
          <p:nvPr>
            <p:ph type="sldNum" sz="quarter" idx="12"/>
          </p:nvPr>
        </p:nvSpPr>
        <p:spPr>
          <a:xfrm>
            <a:off x="6771568" y="6553200"/>
            <a:ext cx="2133600" cy="263856"/>
          </a:xfrm>
        </p:spPr>
        <p:txBody>
          <a:bodyPr/>
          <a:lstStyle/>
          <a:p>
            <a:fld id="{0A8C097E-128F-4FE5-8D65-B30E2BEAC51B}" type="slidenum">
              <a:rPr lang="en-US" smtClean="0"/>
              <a:pPr/>
              <a:t>23</a:t>
            </a:fld>
            <a:endParaRPr lang="en-US" dirty="0"/>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title"/>
          </p:nvPr>
        </p:nvSpPr>
        <p:spPr/>
        <p:txBody>
          <a:bodyPr/>
          <a:lstStyle/>
          <a:p>
            <a:r>
              <a:rPr lang="en-US" sz="200" dirty="0">
                <a:solidFill>
                  <a:srgbClr val="8A7045"/>
                </a:solidFill>
              </a:rPr>
              <a:t>LO3 </a:t>
            </a:r>
            <a:r>
              <a:rPr lang="en-US" dirty="0">
                <a:solidFill>
                  <a:prstClr val="white"/>
                </a:solidFill>
              </a:rPr>
              <a:t>Agent’s Authority</a:t>
            </a:r>
            <a:r>
              <a:rPr lang="en-US" sz="4000" b="1" dirty="0">
                <a:solidFill>
                  <a:prstClr val="white"/>
                </a:solidFill>
                <a:latin typeface="Calibri"/>
              </a:rPr>
              <a:t> (7)</a:t>
            </a:r>
            <a:endParaRPr lang="en-US" dirty="0"/>
          </a:p>
        </p:txBody>
      </p:sp>
      <p:sp>
        <p:nvSpPr>
          <p:cNvPr id="5" name="AutoShape 4">
            <a:extLst>
              <a:ext uri="{FF2B5EF4-FFF2-40B4-BE49-F238E27FC236}">
                <a16:creationId xmlns:a16="http://schemas.microsoft.com/office/drawing/2014/main" id="{FA7BEDDC-888E-4735-9D61-70A068897DF7}"/>
              </a:ext>
            </a:extLst>
          </p:cNvPr>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LO3</a:t>
            </a:r>
          </a:p>
        </p:txBody>
      </p:sp>
      <p:sp>
        <p:nvSpPr>
          <p:cNvPr id="10" name="Content Placeholder 9"/>
          <p:cNvSpPr>
            <a:spLocks noGrp="1"/>
          </p:cNvSpPr>
          <p:nvPr>
            <p:ph idx="1"/>
          </p:nvPr>
        </p:nvSpPr>
        <p:spPr>
          <a:xfrm>
            <a:off x="457200" y="1600200"/>
            <a:ext cx="8686800" cy="5102770"/>
          </a:xfrm>
        </p:spPr>
        <p:txBody>
          <a:bodyPr>
            <a:normAutofit/>
          </a:bodyPr>
          <a:lstStyle/>
          <a:p>
            <a:r>
              <a:rPr lang="en-US" sz="4400" dirty="0"/>
              <a:t>Ratification.</a:t>
            </a:r>
          </a:p>
          <a:p>
            <a:pPr lvl="1"/>
            <a:r>
              <a:rPr lang="en-US" dirty="0"/>
              <a:t>Affirmation of a previously unauthorized contract or act involving an agent and third party.</a:t>
            </a:r>
          </a:p>
          <a:p>
            <a:pPr lvl="1"/>
            <a:r>
              <a:rPr lang="en-US" dirty="0"/>
              <a:t>Requirements:</a:t>
            </a:r>
          </a:p>
          <a:p>
            <a:pPr marL="1657350" lvl="2" indent="-742950">
              <a:lnSpc>
                <a:spcPts val="4000"/>
              </a:lnSpc>
              <a:buFont typeface="+mj-lt"/>
              <a:buAutoNum type="arabicPeriod"/>
            </a:pPr>
            <a:r>
              <a:rPr lang="en-US" dirty="0"/>
              <a:t>The one who acted as an agent must have acted on behalf of a principal who subsequently ratifies. </a:t>
            </a:r>
          </a:p>
        </p:txBody>
      </p:sp>
      <p:sp>
        <p:nvSpPr>
          <p:cNvPr id="4" name="Slide Number Placeholder 3"/>
          <p:cNvSpPr>
            <a:spLocks noGrp="1"/>
          </p:cNvSpPr>
          <p:nvPr>
            <p:ph type="sldNum" sz="quarter" idx="12"/>
          </p:nvPr>
        </p:nvSpPr>
        <p:spPr>
          <a:xfrm>
            <a:off x="6771568" y="6553200"/>
            <a:ext cx="2133600" cy="263856"/>
          </a:xfrm>
        </p:spPr>
        <p:txBody>
          <a:bodyPr/>
          <a:lstStyle/>
          <a:p>
            <a:fld id="{0A8C097E-128F-4FE5-8D65-B30E2BEAC51B}" type="slidenum">
              <a:rPr lang="en-US" smtClean="0"/>
              <a:pPr/>
              <a:t>24</a:t>
            </a:fld>
            <a:endParaRPr lang="en-US" dirty="0"/>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title"/>
          </p:nvPr>
        </p:nvSpPr>
        <p:spPr/>
        <p:txBody>
          <a:bodyPr/>
          <a:lstStyle/>
          <a:p>
            <a:r>
              <a:rPr lang="en-US" sz="200" dirty="0">
                <a:solidFill>
                  <a:srgbClr val="8A7045"/>
                </a:solidFill>
              </a:rPr>
              <a:t>LO3 </a:t>
            </a:r>
            <a:r>
              <a:rPr lang="en-US" dirty="0">
                <a:solidFill>
                  <a:prstClr val="white"/>
                </a:solidFill>
              </a:rPr>
              <a:t>Agent’s Authority</a:t>
            </a:r>
            <a:r>
              <a:rPr lang="en-US" sz="4000" b="1" dirty="0">
                <a:solidFill>
                  <a:prstClr val="white"/>
                </a:solidFill>
                <a:latin typeface="Calibri"/>
              </a:rPr>
              <a:t> (8)</a:t>
            </a:r>
            <a:endParaRPr lang="en-US" dirty="0"/>
          </a:p>
        </p:txBody>
      </p:sp>
      <p:sp>
        <p:nvSpPr>
          <p:cNvPr id="5" name="AutoShape 4">
            <a:extLst>
              <a:ext uri="{FF2B5EF4-FFF2-40B4-BE49-F238E27FC236}">
                <a16:creationId xmlns:a16="http://schemas.microsoft.com/office/drawing/2014/main" id="{BEBFA161-DD4E-4A15-8EF6-F8435907C633}"/>
              </a:ext>
            </a:extLst>
          </p:cNvPr>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LO3</a:t>
            </a:r>
          </a:p>
        </p:txBody>
      </p:sp>
      <p:sp>
        <p:nvSpPr>
          <p:cNvPr id="10" name="Content Placeholder 9"/>
          <p:cNvSpPr>
            <a:spLocks noGrp="1"/>
          </p:cNvSpPr>
          <p:nvPr>
            <p:ph idx="1"/>
          </p:nvPr>
        </p:nvSpPr>
        <p:spPr>
          <a:xfrm>
            <a:off x="457200" y="1755230"/>
            <a:ext cx="8686800" cy="5102770"/>
          </a:xfrm>
        </p:spPr>
        <p:txBody>
          <a:bodyPr>
            <a:normAutofit/>
          </a:bodyPr>
          <a:lstStyle/>
          <a:p>
            <a:r>
              <a:rPr lang="en-US" sz="4400" dirty="0"/>
              <a:t>Ratification.</a:t>
            </a:r>
          </a:p>
          <a:p>
            <a:pPr lvl="1"/>
            <a:r>
              <a:rPr lang="en-US" dirty="0"/>
              <a:t>Requirements:</a:t>
            </a:r>
          </a:p>
          <a:p>
            <a:pPr marL="1884362" lvl="3" indent="-742950">
              <a:buClr>
                <a:schemeClr val="accent6">
                  <a:lumMod val="75000"/>
                </a:schemeClr>
              </a:buClr>
              <a:buFont typeface="+mj-lt"/>
              <a:buAutoNum type="arabicPeriod" startAt="2"/>
            </a:pPr>
            <a:r>
              <a:rPr lang="en-US" dirty="0"/>
              <a:t>The principal must know of all material facts involved in the transaction.</a:t>
            </a:r>
          </a:p>
          <a:p>
            <a:pPr marL="1884362" lvl="3" indent="-742950">
              <a:buClr>
                <a:schemeClr val="accent6">
                  <a:lumMod val="75000"/>
                </a:schemeClr>
              </a:buClr>
              <a:buFont typeface="+mj-lt"/>
              <a:buAutoNum type="arabicPeriod" startAt="2"/>
            </a:pPr>
            <a:r>
              <a:rPr lang="en-US" dirty="0"/>
              <a:t>The agent’s act must be affirmed in its entirety by the principal.</a:t>
            </a:r>
          </a:p>
        </p:txBody>
      </p:sp>
      <p:sp>
        <p:nvSpPr>
          <p:cNvPr id="4" name="Slide Number Placeholder 3"/>
          <p:cNvSpPr>
            <a:spLocks noGrp="1"/>
          </p:cNvSpPr>
          <p:nvPr>
            <p:ph type="sldNum" sz="quarter" idx="12"/>
          </p:nvPr>
        </p:nvSpPr>
        <p:spPr>
          <a:xfrm>
            <a:off x="6771568" y="6553200"/>
            <a:ext cx="2133600" cy="263856"/>
          </a:xfrm>
        </p:spPr>
        <p:txBody>
          <a:bodyPr/>
          <a:lstStyle/>
          <a:p>
            <a:fld id="{0A8C097E-128F-4FE5-8D65-B30E2BEAC51B}" type="slidenum">
              <a:rPr lang="en-US" smtClean="0"/>
              <a:pPr/>
              <a:t>25</a:t>
            </a:fld>
            <a:endParaRPr lang="en-US" dirty="0"/>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title"/>
          </p:nvPr>
        </p:nvSpPr>
        <p:spPr/>
        <p:txBody>
          <a:bodyPr/>
          <a:lstStyle/>
          <a:p>
            <a:r>
              <a:rPr lang="en-US" sz="200" dirty="0">
                <a:solidFill>
                  <a:srgbClr val="8A7045"/>
                </a:solidFill>
              </a:rPr>
              <a:t>LO3 </a:t>
            </a:r>
            <a:r>
              <a:rPr lang="en-US" dirty="0">
                <a:solidFill>
                  <a:prstClr val="white"/>
                </a:solidFill>
              </a:rPr>
              <a:t>Agent’s Authority</a:t>
            </a:r>
            <a:r>
              <a:rPr lang="en-US" sz="4000" b="1" dirty="0">
                <a:solidFill>
                  <a:prstClr val="white"/>
                </a:solidFill>
                <a:latin typeface="Calibri"/>
              </a:rPr>
              <a:t> (9)</a:t>
            </a:r>
            <a:endParaRPr lang="en-US" dirty="0"/>
          </a:p>
        </p:txBody>
      </p:sp>
      <p:sp>
        <p:nvSpPr>
          <p:cNvPr id="5" name="AutoShape 4">
            <a:extLst>
              <a:ext uri="{FF2B5EF4-FFF2-40B4-BE49-F238E27FC236}">
                <a16:creationId xmlns:a16="http://schemas.microsoft.com/office/drawing/2014/main" id="{EE7A7B26-72E1-4E86-9A6B-37955FF3F5FD}"/>
              </a:ext>
            </a:extLst>
          </p:cNvPr>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LO3</a:t>
            </a:r>
          </a:p>
        </p:txBody>
      </p:sp>
      <p:sp>
        <p:nvSpPr>
          <p:cNvPr id="10" name="Content Placeholder 9"/>
          <p:cNvSpPr>
            <a:spLocks noGrp="1"/>
          </p:cNvSpPr>
          <p:nvPr>
            <p:ph idx="1"/>
          </p:nvPr>
        </p:nvSpPr>
        <p:spPr>
          <a:xfrm>
            <a:off x="457200" y="1676400"/>
            <a:ext cx="8686800" cy="5102770"/>
          </a:xfrm>
        </p:spPr>
        <p:txBody>
          <a:bodyPr>
            <a:normAutofit lnSpcReduction="10000"/>
          </a:bodyPr>
          <a:lstStyle/>
          <a:p>
            <a:r>
              <a:rPr lang="en-US" sz="4400" dirty="0"/>
              <a:t>Ratification.</a:t>
            </a:r>
          </a:p>
          <a:p>
            <a:pPr lvl="1"/>
            <a:r>
              <a:rPr lang="en-US" dirty="0"/>
              <a:t>Requirements:</a:t>
            </a:r>
          </a:p>
          <a:p>
            <a:pPr marL="1657350" lvl="2" indent="-742950">
              <a:buFont typeface="+mj-lt"/>
              <a:buAutoNum type="arabicPeriod" startAt="4"/>
            </a:pPr>
            <a:r>
              <a:rPr lang="en-US" dirty="0"/>
              <a:t>The principal must have the legal authority to authorize the transaction.</a:t>
            </a:r>
          </a:p>
          <a:p>
            <a:pPr marL="1657350" lvl="2" indent="-742950">
              <a:buFont typeface="+mj-lt"/>
              <a:buAutoNum type="arabicPeriod" startAt="4"/>
            </a:pPr>
            <a:r>
              <a:rPr lang="en-US" dirty="0"/>
              <a:t>The principal’s affirmance must occur prior to the withdrawal or change in position of reliance of the third party upon the contract.</a:t>
            </a:r>
          </a:p>
        </p:txBody>
      </p:sp>
      <p:sp>
        <p:nvSpPr>
          <p:cNvPr id="4" name="Slide Number Placeholder 3"/>
          <p:cNvSpPr>
            <a:spLocks noGrp="1"/>
          </p:cNvSpPr>
          <p:nvPr>
            <p:ph type="sldNum" sz="quarter" idx="12"/>
          </p:nvPr>
        </p:nvSpPr>
        <p:spPr>
          <a:xfrm>
            <a:off x="6771568" y="6553200"/>
            <a:ext cx="2133600" cy="263856"/>
          </a:xfrm>
        </p:spPr>
        <p:txBody>
          <a:bodyPr/>
          <a:lstStyle/>
          <a:p>
            <a:fld id="{0A8C097E-128F-4FE5-8D65-B30E2BEAC51B}" type="slidenum">
              <a:rPr lang="en-US" smtClean="0"/>
              <a:pPr/>
              <a:t>26</a:t>
            </a:fld>
            <a:endParaRPr lang="en-US" dirty="0"/>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title"/>
          </p:nvPr>
        </p:nvSpPr>
        <p:spPr/>
        <p:txBody>
          <a:bodyPr/>
          <a:lstStyle/>
          <a:p>
            <a:r>
              <a:rPr lang="en-US" sz="200" dirty="0">
                <a:solidFill>
                  <a:srgbClr val="8A7045"/>
                </a:solidFill>
              </a:rPr>
              <a:t>LO3 </a:t>
            </a:r>
            <a:r>
              <a:rPr lang="en-US" dirty="0">
                <a:solidFill>
                  <a:prstClr val="white"/>
                </a:solidFill>
              </a:rPr>
              <a:t>Agent’s Authority</a:t>
            </a:r>
            <a:r>
              <a:rPr lang="en-US" sz="4000" b="1" dirty="0">
                <a:solidFill>
                  <a:prstClr val="white"/>
                </a:solidFill>
                <a:latin typeface="Calibri"/>
              </a:rPr>
              <a:t> (10)</a:t>
            </a:r>
            <a:endParaRPr lang="en-US" dirty="0"/>
          </a:p>
        </p:txBody>
      </p:sp>
      <p:sp>
        <p:nvSpPr>
          <p:cNvPr id="5" name="AutoShape 4">
            <a:extLst>
              <a:ext uri="{FF2B5EF4-FFF2-40B4-BE49-F238E27FC236}">
                <a16:creationId xmlns:a16="http://schemas.microsoft.com/office/drawing/2014/main" id="{9335C9BA-0823-4AC5-8910-23F7AD78574D}"/>
              </a:ext>
            </a:extLst>
          </p:cNvPr>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LO3</a:t>
            </a:r>
          </a:p>
        </p:txBody>
      </p:sp>
      <p:sp>
        <p:nvSpPr>
          <p:cNvPr id="10" name="Content Placeholder 9"/>
          <p:cNvSpPr>
            <a:spLocks noGrp="1"/>
          </p:cNvSpPr>
          <p:nvPr>
            <p:ph idx="1"/>
          </p:nvPr>
        </p:nvSpPr>
        <p:spPr>
          <a:xfrm>
            <a:off x="457200" y="1755230"/>
            <a:ext cx="8686800" cy="5102770"/>
          </a:xfrm>
        </p:spPr>
        <p:txBody>
          <a:bodyPr>
            <a:normAutofit/>
          </a:bodyPr>
          <a:lstStyle/>
          <a:p>
            <a:r>
              <a:rPr lang="en-US" sz="4400" dirty="0"/>
              <a:t>Ratification.</a:t>
            </a:r>
          </a:p>
          <a:p>
            <a:pPr lvl="1"/>
            <a:r>
              <a:rPr lang="en-US" dirty="0"/>
              <a:t>Requirements:</a:t>
            </a:r>
          </a:p>
          <a:p>
            <a:pPr marL="1657350" lvl="2" indent="-742950">
              <a:buFont typeface="+mj-lt"/>
              <a:buAutoNum type="arabicPeriod" startAt="6"/>
            </a:pPr>
            <a:r>
              <a:rPr lang="en-US" dirty="0"/>
              <a:t>The principal must observe the same formalities as the agent used in the initial authorization.</a:t>
            </a:r>
          </a:p>
        </p:txBody>
      </p:sp>
      <p:sp>
        <p:nvSpPr>
          <p:cNvPr id="4" name="Slide Number Placeholder 3"/>
          <p:cNvSpPr>
            <a:spLocks noGrp="1"/>
          </p:cNvSpPr>
          <p:nvPr>
            <p:ph type="sldNum" sz="quarter" idx="12"/>
          </p:nvPr>
        </p:nvSpPr>
        <p:spPr>
          <a:xfrm>
            <a:off x="6771568" y="6553200"/>
            <a:ext cx="2133600" cy="263856"/>
          </a:xfrm>
        </p:spPr>
        <p:txBody>
          <a:bodyPr/>
          <a:lstStyle/>
          <a:p>
            <a:fld id="{0A8C097E-128F-4FE5-8D65-B30E2BEAC51B}" type="slidenum">
              <a:rPr lang="en-US" smtClean="0"/>
              <a:pPr/>
              <a:t>27</a:t>
            </a:fld>
            <a:endParaRPr lang="en-US" dirty="0"/>
          </a:p>
        </p:txBody>
      </p:sp>
    </p:spTree>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Liability in </a:t>
            </a:r>
            <a:br>
              <a:rPr lang="en-US" dirty="0"/>
            </a:br>
            <a:r>
              <a:rPr lang="en-US" dirty="0"/>
              <a:t>Agency Relationships</a:t>
            </a:r>
          </a:p>
        </p:txBody>
      </p:sp>
      <p:sp>
        <p:nvSpPr>
          <p:cNvPr id="11" name="Content Placeholder 10"/>
          <p:cNvSpPr>
            <a:spLocks noGrp="1"/>
          </p:cNvSpPr>
          <p:nvPr>
            <p:ph idx="1"/>
          </p:nvPr>
        </p:nvSpPr>
        <p:spPr/>
        <p:txBody>
          <a:bodyPr/>
          <a:lstStyle/>
          <a:p>
            <a:r>
              <a:rPr lang="en-US" sz="4400" dirty="0"/>
              <a:t>Liability for Agent’s Contracts.</a:t>
            </a:r>
          </a:p>
          <a:p>
            <a:pPr lvl="1"/>
            <a:r>
              <a:rPr lang="en-US" dirty="0"/>
              <a:t>Disclosed principal.</a:t>
            </a:r>
          </a:p>
          <a:p>
            <a:pPr lvl="1"/>
            <a:r>
              <a:rPr lang="en-US" dirty="0"/>
              <a:t>Partially disclosed principal.</a:t>
            </a:r>
          </a:p>
          <a:p>
            <a:pPr lvl="1"/>
            <a:r>
              <a:rPr lang="en-US" dirty="0"/>
              <a:t>Undisclosed principal.</a:t>
            </a:r>
          </a:p>
          <a:p>
            <a:r>
              <a:rPr lang="en-US" sz="4400" dirty="0"/>
              <a:t>Liability for Agent’s Torts.</a:t>
            </a:r>
          </a:p>
        </p:txBody>
      </p:sp>
      <p:sp>
        <p:nvSpPr>
          <p:cNvPr id="12" name="Slide Number Placeholder 11"/>
          <p:cNvSpPr>
            <a:spLocks noGrp="1"/>
          </p:cNvSpPr>
          <p:nvPr>
            <p:ph type="sldNum" sz="quarter" idx="12"/>
          </p:nvPr>
        </p:nvSpPr>
        <p:spPr>
          <a:xfrm>
            <a:off x="6771568" y="6553200"/>
            <a:ext cx="2133600" cy="263856"/>
          </a:xfrm>
        </p:spPr>
        <p:txBody>
          <a:bodyPr/>
          <a:lstStyle/>
          <a:p>
            <a:fld id="{0A8C097E-128F-4FE5-8D65-B30E2BEAC51B}" type="slidenum">
              <a:rPr lang="en-US" smtClean="0"/>
              <a:pPr/>
              <a:t>28</a:t>
            </a:fld>
            <a:endParaRPr lang="en-US" dirty="0"/>
          </a:p>
        </p:txBody>
      </p:sp>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00" dirty="0">
                <a:solidFill>
                  <a:srgbClr val="8A7045"/>
                </a:solidFill>
              </a:rPr>
              <a:t>LO4</a:t>
            </a:r>
            <a:r>
              <a:rPr lang="en-US" dirty="0"/>
              <a:t> Liability for </a:t>
            </a:r>
            <a:br>
              <a:rPr lang="en-US" dirty="0"/>
            </a:br>
            <a:r>
              <a:rPr lang="en-US" dirty="0"/>
              <a:t>Agent’s Contracts </a:t>
            </a:r>
            <a:r>
              <a:rPr lang="en-US" sz="4000" b="1" dirty="0">
                <a:latin typeface="+mj-lt"/>
              </a:rPr>
              <a:t>(1)</a:t>
            </a:r>
          </a:p>
        </p:txBody>
      </p:sp>
      <p:sp>
        <p:nvSpPr>
          <p:cNvPr id="6" name="AutoShape 4">
            <a:extLst>
              <a:ext uri="{FF2B5EF4-FFF2-40B4-BE49-F238E27FC236}">
                <a16:creationId xmlns:a16="http://schemas.microsoft.com/office/drawing/2014/main" id="{7202CDC3-95FA-40E9-9F50-5ACD39A5F3C7}"/>
              </a:ext>
            </a:extLst>
          </p:cNvPr>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LO4</a:t>
            </a:r>
          </a:p>
        </p:txBody>
      </p:sp>
      <p:sp>
        <p:nvSpPr>
          <p:cNvPr id="11" name="Content Placeholder 10"/>
          <p:cNvSpPr>
            <a:spLocks noGrp="1"/>
          </p:cNvSpPr>
          <p:nvPr>
            <p:ph idx="1"/>
          </p:nvPr>
        </p:nvSpPr>
        <p:spPr>
          <a:xfrm>
            <a:off x="457200" y="1755230"/>
            <a:ext cx="8686800" cy="5102770"/>
          </a:xfrm>
        </p:spPr>
        <p:txBody>
          <a:bodyPr>
            <a:normAutofit/>
          </a:bodyPr>
          <a:lstStyle/>
          <a:p>
            <a:r>
              <a:rPr lang="en-US" sz="4400" dirty="0"/>
              <a:t>Disclosed Principal.</a:t>
            </a:r>
          </a:p>
          <a:p>
            <a:pPr lvl="1"/>
            <a:r>
              <a:rPr lang="en-US" dirty="0"/>
              <a:t>Principal’s identity and existence is known by a third person at the time a transaction is conducted by an agent.</a:t>
            </a:r>
          </a:p>
          <a:p>
            <a:pPr lvl="1"/>
            <a:r>
              <a:rPr lang="en-US" dirty="0"/>
              <a:t>Principal is liable if agent acted within her scope of authority.</a:t>
            </a:r>
          </a:p>
        </p:txBody>
      </p:sp>
      <p:sp>
        <p:nvSpPr>
          <p:cNvPr id="5" name="Slide Number Placeholder 4"/>
          <p:cNvSpPr>
            <a:spLocks noGrp="1"/>
          </p:cNvSpPr>
          <p:nvPr>
            <p:ph type="sldNum" sz="quarter" idx="12"/>
          </p:nvPr>
        </p:nvSpPr>
        <p:spPr>
          <a:xfrm>
            <a:off x="6771568" y="6553200"/>
            <a:ext cx="2133600" cy="263856"/>
          </a:xfrm>
        </p:spPr>
        <p:txBody>
          <a:bodyPr/>
          <a:lstStyle/>
          <a:p>
            <a:fld id="{0A8C097E-128F-4FE5-8D65-B30E2BEAC51B}" type="slidenum">
              <a:rPr lang="en-US" smtClean="0"/>
              <a:pPr/>
              <a:t>29</a:t>
            </a:fld>
            <a:endParaRPr lang="en-US" dirty="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p:cNvSpPr>
            <a:spLocks noGrp="1" noChangeArrowheads="1"/>
          </p:cNvSpPr>
          <p:nvPr>
            <p:ph type="title" idx="4294967295"/>
          </p:nvPr>
        </p:nvSpPr>
        <p:spPr>
          <a:xfrm>
            <a:off x="8227" y="-137085"/>
            <a:ext cx="9144000" cy="1524000"/>
          </a:xfrm>
          <a:solidFill>
            <a:srgbClr val="8A7045"/>
          </a:solidFill>
          <a:ln>
            <a:noFill/>
          </a:ln>
        </p:spPr>
        <p:txBody>
          <a:bodyPr>
            <a:normAutofit/>
          </a:bodyPr>
          <a:lstStyle/>
          <a:p>
            <a:r>
              <a:rPr lang="en-US" dirty="0"/>
              <a:t>Learning Outcomes</a:t>
            </a:r>
            <a:r>
              <a:rPr lang="en-US" sz="4000" b="1" dirty="0">
                <a:solidFill>
                  <a:prstClr val="white"/>
                </a:solidFill>
                <a:latin typeface="Calibri"/>
              </a:rPr>
              <a:t> (2)</a:t>
            </a:r>
            <a:endParaRPr lang="en-US" dirty="0"/>
          </a:p>
        </p:txBody>
      </p:sp>
      <p:sp>
        <p:nvSpPr>
          <p:cNvPr id="71688" name="AutoShape 8" descr="Shape to emphasize LO1." title="Design arrow"/>
          <p:cNvSpPr>
            <a:spLocks noChangeArrowheads="1"/>
          </p:cNvSpPr>
          <p:nvPr/>
        </p:nvSpPr>
        <p:spPr bwMode="auto">
          <a:xfrm>
            <a:off x="76200" y="1696572"/>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endParaRPr lang="en-US" sz="2400" b="1" dirty="0">
              <a:solidFill>
                <a:schemeClr val="bg1"/>
              </a:solidFill>
            </a:endParaRPr>
          </a:p>
        </p:txBody>
      </p:sp>
      <p:sp>
        <p:nvSpPr>
          <p:cNvPr id="3" name="Rectangle 2" descr="Bullet for LO1." title="Rectangle 1">
            <a:extLst>
              <a:ext uri="{FF2B5EF4-FFF2-40B4-BE49-F238E27FC236}">
                <a16:creationId xmlns:a16="http://schemas.microsoft.com/office/drawing/2014/main" id="{1FEF67C8-EDAE-4E96-90E9-FBB72E83F076}"/>
              </a:ext>
            </a:extLst>
          </p:cNvPr>
          <p:cNvSpPr/>
          <p:nvPr/>
        </p:nvSpPr>
        <p:spPr>
          <a:xfrm>
            <a:off x="1220029" y="1844040"/>
            <a:ext cx="137160" cy="137160"/>
          </a:xfrm>
          <a:prstGeom prst="rect">
            <a:avLst/>
          </a:prstGeom>
          <a:solidFill>
            <a:srgbClr val="D5622A"/>
          </a:solidFill>
          <a:ln>
            <a:solidFill>
              <a:srgbClr val="D562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689" name="AutoShape 9" descr="Shape to emphasize LO2." title="Design arrow"/>
          <p:cNvSpPr>
            <a:spLocks noChangeArrowheads="1"/>
          </p:cNvSpPr>
          <p:nvPr/>
        </p:nvSpPr>
        <p:spPr bwMode="auto">
          <a:xfrm>
            <a:off x="84426" y="3053907"/>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endParaRPr lang="en-US" sz="2400" b="1" dirty="0">
              <a:solidFill>
                <a:schemeClr val="bg1"/>
              </a:solidFill>
            </a:endParaRPr>
          </a:p>
        </p:txBody>
      </p:sp>
      <p:sp>
        <p:nvSpPr>
          <p:cNvPr id="11" name="Rectangle 10" descr="Bullet for LO2." title="Rectangle 2">
            <a:extLst>
              <a:ext uri="{FF2B5EF4-FFF2-40B4-BE49-F238E27FC236}">
                <a16:creationId xmlns:a16="http://schemas.microsoft.com/office/drawing/2014/main" id="{1EA2B03A-119F-415E-8263-3E5D5A277247}"/>
              </a:ext>
            </a:extLst>
          </p:cNvPr>
          <p:cNvSpPr/>
          <p:nvPr/>
        </p:nvSpPr>
        <p:spPr>
          <a:xfrm>
            <a:off x="1194966" y="3200400"/>
            <a:ext cx="137160" cy="137160"/>
          </a:xfrm>
          <a:prstGeom prst="rect">
            <a:avLst/>
          </a:prstGeom>
          <a:solidFill>
            <a:srgbClr val="D5622A"/>
          </a:solidFill>
          <a:ln>
            <a:solidFill>
              <a:srgbClr val="D562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683" name="Rectangle 3"/>
          <p:cNvSpPr>
            <a:spLocks noGrp="1" noChangeArrowheads="1"/>
          </p:cNvSpPr>
          <p:nvPr>
            <p:ph type="body" idx="1"/>
          </p:nvPr>
        </p:nvSpPr>
        <p:spPr>
          <a:xfrm>
            <a:off x="152400" y="1600199"/>
            <a:ext cx="8915400" cy="4678363"/>
          </a:xfrm>
          <a:noFill/>
          <a:ln/>
        </p:spPr>
        <p:txBody>
          <a:bodyPr>
            <a:noAutofit/>
          </a:bodyPr>
          <a:lstStyle/>
          <a:p>
            <a:pPr marL="1198563" indent="-1198563">
              <a:lnSpc>
                <a:spcPct val="90000"/>
              </a:lnSpc>
              <a:buNone/>
            </a:pPr>
            <a:r>
              <a:rPr lang="en-US" sz="2400" b="1" dirty="0">
                <a:solidFill>
                  <a:schemeClr val="bg1"/>
                </a:solidFill>
              </a:rPr>
              <a:t>LO4          </a:t>
            </a:r>
            <a:r>
              <a:rPr lang="en-US" sz="4000" dirty="0"/>
              <a:t>Identify the parties’ liability in agency relationships.</a:t>
            </a:r>
          </a:p>
          <a:p>
            <a:pPr marL="1198563" indent="-1198563">
              <a:lnSpc>
                <a:spcPct val="90000"/>
              </a:lnSpc>
              <a:spcBef>
                <a:spcPts val="1200"/>
              </a:spcBef>
              <a:buNone/>
            </a:pPr>
            <a:r>
              <a:rPr lang="en-US" sz="2400" b="1" dirty="0">
                <a:solidFill>
                  <a:schemeClr val="bg1"/>
                </a:solidFill>
              </a:rPr>
              <a:t>LO5</a:t>
            </a:r>
            <a:r>
              <a:rPr lang="en-US" dirty="0"/>
              <a:t>     </a:t>
            </a:r>
            <a:r>
              <a:rPr lang="en-US" sz="4000" dirty="0"/>
              <a:t>Explain how an agency relationship is terminated.</a:t>
            </a:r>
          </a:p>
          <a:p>
            <a:pPr marL="1198563" indent="-1198563">
              <a:lnSpc>
                <a:spcPct val="90000"/>
              </a:lnSpc>
              <a:buClr>
                <a:srgbClr val="D5622A"/>
              </a:buClr>
              <a:buNone/>
            </a:pPr>
            <a:endParaRPr lang="en-US" dirty="0"/>
          </a:p>
        </p:txBody>
      </p:sp>
      <p:sp>
        <p:nvSpPr>
          <p:cNvPr id="10" name="Slide Number Placeholder 9"/>
          <p:cNvSpPr>
            <a:spLocks noGrp="1"/>
          </p:cNvSpPr>
          <p:nvPr>
            <p:ph type="sldNum" sz="quarter" idx="12"/>
          </p:nvPr>
        </p:nvSpPr>
        <p:spPr/>
        <p:txBody>
          <a:bodyPr/>
          <a:lstStyle/>
          <a:p>
            <a:fld id="{0A8C097E-128F-4FE5-8D65-B30E2BEAC51B}" type="slidenum">
              <a:rPr lang="en-US" smtClean="0"/>
              <a:pPr/>
              <a:t>3</a:t>
            </a:fld>
            <a:endParaRPr lang="en-US" dirty="0"/>
          </a:p>
        </p:txBody>
      </p:sp>
    </p:spTree>
    <p:extLst>
      <p:ext uri="{BB962C8B-B14F-4D97-AF65-F5344CB8AC3E}">
        <p14:creationId xmlns:p14="http://schemas.microsoft.com/office/powerpoint/2010/main" val="974316058"/>
      </p:ext>
    </p:extLst>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00" dirty="0">
                <a:solidFill>
                  <a:srgbClr val="8A7045"/>
                </a:solidFill>
              </a:rPr>
              <a:t>LO4</a:t>
            </a:r>
            <a:r>
              <a:rPr lang="en-US" dirty="0">
                <a:solidFill>
                  <a:prstClr val="white"/>
                </a:solidFill>
              </a:rPr>
              <a:t> Liability for </a:t>
            </a:r>
            <a:br>
              <a:rPr lang="en-US" dirty="0">
                <a:solidFill>
                  <a:prstClr val="white"/>
                </a:solidFill>
              </a:rPr>
            </a:br>
            <a:r>
              <a:rPr lang="en-US" dirty="0">
                <a:solidFill>
                  <a:prstClr val="white"/>
                </a:solidFill>
              </a:rPr>
              <a:t>Agent’s Contracts </a:t>
            </a:r>
            <a:r>
              <a:rPr lang="en-US" sz="4000" b="1" dirty="0">
                <a:solidFill>
                  <a:prstClr val="white"/>
                </a:solidFill>
                <a:latin typeface="Calibri"/>
              </a:rPr>
              <a:t>(2)</a:t>
            </a:r>
            <a:endParaRPr lang="en-US" dirty="0"/>
          </a:p>
        </p:txBody>
      </p:sp>
      <p:sp>
        <p:nvSpPr>
          <p:cNvPr id="6" name="AutoShape 4">
            <a:extLst>
              <a:ext uri="{FF2B5EF4-FFF2-40B4-BE49-F238E27FC236}">
                <a16:creationId xmlns:a16="http://schemas.microsoft.com/office/drawing/2014/main" id="{50F7199A-2FFB-4D76-9A38-7963C95586FE}"/>
              </a:ext>
            </a:extLst>
          </p:cNvPr>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LO4</a:t>
            </a:r>
          </a:p>
        </p:txBody>
      </p:sp>
      <p:sp>
        <p:nvSpPr>
          <p:cNvPr id="11" name="Content Placeholder 10"/>
          <p:cNvSpPr>
            <a:spLocks noGrp="1"/>
          </p:cNvSpPr>
          <p:nvPr>
            <p:ph idx="1"/>
          </p:nvPr>
        </p:nvSpPr>
        <p:spPr>
          <a:xfrm>
            <a:off x="457200" y="1755230"/>
            <a:ext cx="8686800" cy="5102770"/>
          </a:xfrm>
        </p:spPr>
        <p:txBody>
          <a:bodyPr>
            <a:normAutofit/>
          </a:bodyPr>
          <a:lstStyle/>
          <a:p>
            <a:r>
              <a:rPr lang="en-US" sz="4400" dirty="0"/>
              <a:t>Partially Disclosed Principal.</a:t>
            </a:r>
          </a:p>
          <a:p>
            <a:pPr lvl="1"/>
            <a:r>
              <a:rPr lang="en-US" dirty="0"/>
              <a:t>Principal’s identity is unknown, but third person knows the agent is (or may be) acting for a principal at the time the contract is made.</a:t>
            </a:r>
          </a:p>
          <a:p>
            <a:pPr lvl="1"/>
            <a:r>
              <a:rPr lang="en-US" dirty="0"/>
              <a:t>Both principal and agent are liable to third party.</a:t>
            </a:r>
          </a:p>
        </p:txBody>
      </p:sp>
      <p:sp>
        <p:nvSpPr>
          <p:cNvPr id="5" name="Slide Number Placeholder 4"/>
          <p:cNvSpPr>
            <a:spLocks noGrp="1"/>
          </p:cNvSpPr>
          <p:nvPr>
            <p:ph type="sldNum" sz="quarter" idx="12"/>
          </p:nvPr>
        </p:nvSpPr>
        <p:spPr>
          <a:xfrm>
            <a:off x="6771568" y="6553200"/>
            <a:ext cx="2133600" cy="263856"/>
          </a:xfrm>
        </p:spPr>
        <p:txBody>
          <a:bodyPr/>
          <a:lstStyle/>
          <a:p>
            <a:fld id="{0A8C097E-128F-4FE5-8D65-B30E2BEAC51B}" type="slidenum">
              <a:rPr lang="en-US" smtClean="0"/>
              <a:pPr/>
              <a:t>30</a:t>
            </a:fld>
            <a:endParaRPr lang="en-US" dirty="0"/>
          </a:p>
        </p:txBody>
      </p:sp>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sz="200" dirty="0">
                <a:solidFill>
                  <a:srgbClr val="8A7045"/>
                </a:solidFill>
              </a:rPr>
              <a:t>LO4</a:t>
            </a:r>
            <a:r>
              <a:rPr lang="en-US" dirty="0">
                <a:solidFill>
                  <a:prstClr val="white"/>
                </a:solidFill>
              </a:rPr>
              <a:t> Liability for </a:t>
            </a:r>
            <a:br>
              <a:rPr lang="en-US" dirty="0">
                <a:solidFill>
                  <a:prstClr val="white"/>
                </a:solidFill>
              </a:rPr>
            </a:br>
            <a:r>
              <a:rPr lang="en-US" dirty="0">
                <a:solidFill>
                  <a:prstClr val="white"/>
                </a:solidFill>
              </a:rPr>
              <a:t>Agent’s Contracts </a:t>
            </a:r>
            <a:r>
              <a:rPr lang="en-US" sz="4000" b="1" dirty="0">
                <a:solidFill>
                  <a:prstClr val="white"/>
                </a:solidFill>
                <a:latin typeface="Calibri"/>
              </a:rPr>
              <a:t>(3)</a:t>
            </a:r>
            <a:endParaRPr lang="en-US" sz="4000" dirty="0"/>
          </a:p>
        </p:txBody>
      </p:sp>
      <p:sp>
        <p:nvSpPr>
          <p:cNvPr id="6" name="AutoShape 4">
            <a:extLst>
              <a:ext uri="{FF2B5EF4-FFF2-40B4-BE49-F238E27FC236}">
                <a16:creationId xmlns:a16="http://schemas.microsoft.com/office/drawing/2014/main" id="{562A7F66-9EC5-4D20-AD3B-D6914D493B49}"/>
              </a:ext>
            </a:extLst>
          </p:cNvPr>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LO4</a:t>
            </a:r>
          </a:p>
        </p:txBody>
      </p:sp>
      <p:sp>
        <p:nvSpPr>
          <p:cNvPr id="11" name="Content Placeholder 10"/>
          <p:cNvSpPr>
            <a:spLocks noGrp="1"/>
          </p:cNvSpPr>
          <p:nvPr>
            <p:ph idx="1"/>
          </p:nvPr>
        </p:nvSpPr>
        <p:spPr>
          <a:xfrm>
            <a:off x="457200" y="1755230"/>
            <a:ext cx="8686800" cy="5102770"/>
          </a:xfrm>
        </p:spPr>
        <p:txBody>
          <a:bodyPr>
            <a:normAutofit/>
          </a:bodyPr>
          <a:lstStyle/>
          <a:p>
            <a:r>
              <a:rPr lang="en-US" sz="4400" dirty="0"/>
              <a:t>Undisclosed Principal.</a:t>
            </a:r>
            <a:endParaRPr lang="en-US" sz="3600" dirty="0"/>
          </a:p>
          <a:p>
            <a:pPr lvl="1"/>
            <a:r>
              <a:rPr lang="en-US" dirty="0"/>
              <a:t>Totally unknown, and third party believes agent is actually a principal.</a:t>
            </a:r>
          </a:p>
          <a:p>
            <a:pPr lvl="1"/>
            <a:r>
              <a:rPr lang="en-US" dirty="0"/>
              <a:t>Principal is liable, unless:</a:t>
            </a:r>
          </a:p>
          <a:p>
            <a:pPr marL="1655762" lvl="3" indent="-514350">
              <a:buFont typeface="Impact" pitchFamily="34" charset="0"/>
              <a:buAutoNum type="arabicPeriod"/>
            </a:pPr>
            <a:r>
              <a:rPr lang="en-US" sz="3200" dirty="0"/>
              <a:t>Expressly excluded from the contract.</a:t>
            </a:r>
          </a:p>
          <a:p>
            <a:pPr marL="1655762" lvl="3" indent="-514350">
              <a:buFont typeface="Impact" pitchFamily="34" charset="0"/>
              <a:buAutoNum type="arabicPeriod"/>
            </a:pPr>
            <a:r>
              <a:rPr lang="en-US" sz="3200" dirty="0"/>
              <a:t>Contract is a negotiable instrument.</a:t>
            </a:r>
          </a:p>
          <a:p>
            <a:pPr marL="1655762" lvl="3" indent="-514350">
              <a:buFont typeface="Impact" pitchFamily="34" charset="0"/>
              <a:buAutoNum type="arabicPeriod"/>
            </a:pPr>
            <a:r>
              <a:rPr lang="en-US" sz="3200" dirty="0"/>
              <a:t>Performance of the agent is personal to the contract.</a:t>
            </a:r>
          </a:p>
        </p:txBody>
      </p:sp>
      <p:sp>
        <p:nvSpPr>
          <p:cNvPr id="5" name="Slide Number Placeholder 4"/>
          <p:cNvSpPr>
            <a:spLocks noGrp="1"/>
          </p:cNvSpPr>
          <p:nvPr>
            <p:ph type="sldNum" sz="quarter" idx="12"/>
          </p:nvPr>
        </p:nvSpPr>
        <p:spPr>
          <a:xfrm>
            <a:off x="6771568" y="6553200"/>
            <a:ext cx="2133600" cy="263856"/>
          </a:xfrm>
        </p:spPr>
        <p:txBody>
          <a:bodyPr/>
          <a:lstStyle/>
          <a:p>
            <a:fld id="{0A8C097E-128F-4FE5-8D65-B30E2BEAC51B}" type="slidenum">
              <a:rPr lang="en-US" smtClean="0"/>
              <a:pPr/>
              <a:t>31</a:t>
            </a:fld>
            <a:endParaRPr lang="en-US" dirty="0"/>
          </a:p>
        </p:txBody>
      </p:sp>
    </p:spTree>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Liability for Agent’s Torts</a:t>
            </a:r>
          </a:p>
        </p:txBody>
      </p:sp>
      <p:sp>
        <p:nvSpPr>
          <p:cNvPr id="9" name="Content Placeholder 8"/>
          <p:cNvSpPr>
            <a:spLocks noGrp="1"/>
          </p:cNvSpPr>
          <p:nvPr>
            <p:ph idx="1"/>
          </p:nvPr>
        </p:nvSpPr>
        <p:spPr>
          <a:xfrm>
            <a:off x="457200" y="1755230"/>
            <a:ext cx="8458200" cy="5102770"/>
          </a:xfrm>
        </p:spPr>
        <p:txBody>
          <a:bodyPr>
            <a:normAutofit/>
          </a:bodyPr>
          <a:lstStyle/>
          <a:p>
            <a:r>
              <a:rPr lang="en-US" sz="4400" dirty="0"/>
              <a:t>Principle is liable under </a:t>
            </a:r>
            <a:r>
              <a:rPr lang="en-US" sz="4400" i="1" dirty="0"/>
              <a:t>respondeat superior</a:t>
            </a:r>
            <a:r>
              <a:rPr lang="en-US" sz="4400" dirty="0"/>
              <a:t>.</a:t>
            </a:r>
          </a:p>
          <a:p>
            <a:pPr lvl="1"/>
            <a:r>
              <a:rPr lang="en-US" dirty="0"/>
              <a:t>Employer is vicariously liable for the wrongful acts committed by an agent or employee while acting within the scope of his agency or employment.</a:t>
            </a:r>
          </a:p>
        </p:txBody>
      </p:sp>
      <p:sp>
        <p:nvSpPr>
          <p:cNvPr id="10" name="Slide Number Placeholder 9"/>
          <p:cNvSpPr>
            <a:spLocks noGrp="1"/>
          </p:cNvSpPr>
          <p:nvPr>
            <p:ph type="sldNum" sz="quarter" idx="12"/>
          </p:nvPr>
        </p:nvSpPr>
        <p:spPr>
          <a:xfrm>
            <a:off x="6771568" y="6553200"/>
            <a:ext cx="2133600" cy="263856"/>
          </a:xfrm>
        </p:spPr>
        <p:txBody>
          <a:bodyPr/>
          <a:lstStyle/>
          <a:p>
            <a:fld id="{0A8C097E-128F-4FE5-8D65-B30E2BEAC51B}" type="slidenum">
              <a:rPr lang="en-US" smtClean="0"/>
              <a:pPr/>
              <a:t>32</a:t>
            </a:fld>
            <a:endParaRPr lang="en-US" dirty="0"/>
          </a:p>
        </p:txBody>
      </p:sp>
    </p:spTree>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title"/>
          </p:nvPr>
        </p:nvSpPr>
        <p:spPr/>
        <p:txBody>
          <a:bodyPr/>
          <a:lstStyle/>
          <a:p>
            <a:pPr eaLnBrk="1" hangingPunct="1">
              <a:defRPr/>
            </a:pPr>
            <a:r>
              <a:rPr lang="en-US" sz="200" dirty="0">
                <a:solidFill>
                  <a:srgbClr val="8A7045"/>
                </a:solidFill>
              </a:rPr>
              <a:t>LO5</a:t>
            </a:r>
            <a:r>
              <a:rPr lang="en-US" dirty="0"/>
              <a:t> Termination of </a:t>
            </a:r>
            <a:br>
              <a:rPr lang="en-US" dirty="0"/>
            </a:br>
            <a:r>
              <a:rPr lang="en-US" dirty="0"/>
              <a:t>Agency Relationships</a:t>
            </a:r>
          </a:p>
        </p:txBody>
      </p:sp>
      <p:sp>
        <p:nvSpPr>
          <p:cNvPr id="6" name="AutoShape 4">
            <a:extLst>
              <a:ext uri="{FF2B5EF4-FFF2-40B4-BE49-F238E27FC236}">
                <a16:creationId xmlns:a16="http://schemas.microsoft.com/office/drawing/2014/main" id="{DF9E5355-E8F3-4A04-AB1D-E53D661C4E61}"/>
              </a:ext>
            </a:extLst>
          </p:cNvPr>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LO5</a:t>
            </a:r>
          </a:p>
        </p:txBody>
      </p:sp>
      <p:sp>
        <p:nvSpPr>
          <p:cNvPr id="10" name="Content Placeholder 9"/>
          <p:cNvSpPr>
            <a:spLocks noGrp="1"/>
          </p:cNvSpPr>
          <p:nvPr>
            <p:ph idx="1"/>
          </p:nvPr>
        </p:nvSpPr>
        <p:spPr>
          <a:xfrm>
            <a:off x="457200" y="1600200"/>
            <a:ext cx="8229600" cy="4797970"/>
          </a:xfrm>
        </p:spPr>
        <p:txBody>
          <a:bodyPr>
            <a:normAutofit fontScale="92500"/>
          </a:bodyPr>
          <a:lstStyle/>
          <a:p>
            <a:r>
              <a:rPr lang="en-US" dirty="0"/>
              <a:t>An agency can terminate by an act of the parties or by operation of law.</a:t>
            </a:r>
          </a:p>
          <a:p>
            <a:r>
              <a:rPr lang="en-US" dirty="0"/>
              <a:t>Once the relationship between the principal and agent has ended, the agent no longer has the right to bind the principal.</a:t>
            </a:r>
          </a:p>
        </p:txBody>
      </p:sp>
      <p:sp>
        <p:nvSpPr>
          <p:cNvPr id="11" name="Slide Number Placeholder 10"/>
          <p:cNvSpPr>
            <a:spLocks noGrp="1"/>
          </p:cNvSpPr>
          <p:nvPr>
            <p:ph type="sldNum" sz="quarter" idx="12"/>
          </p:nvPr>
        </p:nvSpPr>
        <p:spPr>
          <a:xfrm>
            <a:off x="6771568" y="6553200"/>
            <a:ext cx="2133600" cy="263856"/>
          </a:xfrm>
        </p:spPr>
        <p:txBody>
          <a:bodyPr/>
          <a:lstStyle/>
          <a:p>
            <a:fld id="{0A8C097E-128F-4FE5-8D65-B30E2BEAC51B}" type="slidenum">
              <a:rPr lang="en-US" smtClean="0"/>
              <a:pPr/>
              <a:t>33</a:t>
            </a:fld>
            <a:endParaRPr lang="en-US" dirty="0"/>
          </a:p>
        </p:txBody>
      </p:sp>
    </p:spTree>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 dirty="0">
                <a:solidFill>
                  <a:srgbClr val="8A7045"/>
                </a:solidFill>
              </a:rPr>
              <a:t>LO5</a:t>
            </a:r>
            <a:r>
              <a:rPr lang="en-US" dirty="0"/>
              <a:t> Termination by </a:t>
            </a:r>
            <a:br>
              <a:rPr lang="en-US" dirty="0"/>
            </a:br>
            <a:r>
              <a:rPr lang="en-US" dirty="0"/>
              <a:t>Act of the Parties </a:t>
            </a:r>
          </a:p>
        </p:txBody>
      </p:sp>
      <p:sp>
        <p:nvSpPr>
          <p:cNvPr id="6" name="AutoShape 4">
            <a:extLst>
              <a:ext uri="{FF2B5EF4-FFF2-40B4-BE49-F238E27FC236}">
                <a16:creationId xmlns:a16="http://schemas.microsoft.com/office/drawing/2014/main" id="{DBBBE705-7614-4899-A997-F97966696FA4}"/>
              </a:ext>
            </a:extLst>
          </p:cNvPr>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LO5</a:t>
            </a:r>
          </a:p>
        </p:txBody>
      </p:sp>
      <p:sp>
        <p:nvSpPr>
          <p:cNvPr id="10" name="Content Placeholder 9"/>
          <p:cNvSpPr>
            <a:spLocks noGrp="1"/>
          </p:cNvSpPr>
          <p:nvPr>
            <p:ph idx="1"/>
          </p:nvPr>
        </p:nvSpPr>
        <p:spPr>
          <a:xfrm>
            <a:off x="457200" y="1755230"/>
            <a:ext cx="8686800" cy="5102770"/>
          </a:xfrm>
        </p:spPr>
        <p:txBody>
          <a:bodyPr>
            <a:normAutofit/>
          </a:bodyPr>
          <a:lstStyle/>
          <a:p>
            <a:r>
              <a:rPr lang="en-US" sz="4400" dirty="0"/>
              <a:t>Lapse of time.</a:t>
            </a:r>
          </a:p>
          <a:p>
            <a:r>
              <a:rPr lang="en-US" sz="4400" dirty="0"/>
              <a:t>Purpose achieved.</a:t>
            </a:r>
          </a:p>
          <a:p>
            <a:r>
              <a:rPr lang="en-US" sz="4400" dirty="0"/>
              <a:t>Occurrence of a specific event.</a:t>
            </a:r>
          </a:p>
          <a:p>
            <a:r>
              <a:rPr lang="en-US" sz="4400" dirty="0"/>
              <a:t>Mutual agreement.</a:t>
            </a:r>
          </a:p>
          <a:p>
            <a:r>
              <a:rPr lang="en-US" sz="4400" dirty="0"/>
              <a:t>Termination by one party.</a:t>
            </a:r>
          </a:p>
          <a:p>
            <a:r>
              <a:rPr lang="en-US" sz="4400" dirty="0"/>
              <a:t>Agency coupled with an interest.</a:t>
            </a:r>
          </a:p>
        </p:txBody>
      </p:sp>
      <p:sp>
        <p:nvSpPr>
          <p:cNvPr id="11" name="Slide Number Placeholder 10"/>
          <p:cNvSpPr>
            <a:spLocks noGrp="1"/>
          </p:cNvSpPr>
          <p:nvPr>
            <p:ph type="sldNum" sz="quarter" idx="12"/>
          </p:nvPr>
        </p:nvSpPr>
        <p:spPr>
          <a:xfrm>
            <a:off x="6771568" y="6553200"/>
            <a:ext cx="2133600" cy="263856"/>
          </a:xfrm>
        </p:spPr>
        <p:txBody>
          <a:bodyPr/>
          <a:lstStyle/>
          <a:p>
            <a:fld id="{0A8C097E-128F-4FE5-8D65-B30E2BEAC51B}" type="slidenum">
              <a:rPr lang="en-US" smtClean="0"/>
              <a:pPr/>
              <a:t>34</a:t>
            </a:fld>
            <a:endParaRPr lang="en-US" dirty="0"/>
          </a:p>
        </p:txBody>
      </p:sp>
    </p:spTree>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 dirty="0">
                <a:solidFill>
                  <a:srgbClr val="8A7045"/>
                </a:solidFill>
              </a:rPr>
              <a:t>LO5</a:t>
            </a:r>
            <a:r>
              <a:rPr lang="en-US" dirty="0"/>
              <a:t> Termination by </a:t>
            </a:r>
            <a:br>
              <a:rPr lang="en-US" dirty="0"/>
            </a:br>
            <a:r>
              <a:rPr lang="en-US" dirty="0"/>
              <a:t>Operation of Law </a:t>
            </a:r>
            <a:r>
              <a:rPr lang="en-US" b="1" dirty="0">
                <a:latin typeface="+mj-lt"/>
              </a:rPr>
              <a:t>(1) </a:t>
            </a:r>
          </a:p>
        </p:txBody>
      </p:sp>
      <p:sp>
        <p:nvSpPr>
          <p:cNvPr id="6" name="AutoShape 4">
            <a:extLst>
              <a:ext uri="{FF2B5EF4-FFF2-40B4-BE49-F238E27FC236}">
                <a16:creationId xmlns:a16="http://schemas.microsoft.com/office/drawing/2014/main" id="{7C421A72-2FF8-4259-9A2D-D4AEF547C39F}"/>
              </a:ext>
            </a:extLst>
          </p:cNvPr>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LO5</a:t>
            </a:r>
          </a:p>
        </p:txBody>
      </p:sp>
      <p:sp>
        <p:nvSpPr>
          <p:cNvPr id="10" name="Content Placeholder 9"/>
          <p:cNvSpPr>
            <a:spLocks noGrp="1"/>
          </p:cNvSpPr>
          <p:nvPr>
            <p:ph idx="1"/>
          </p:nvPr>
        </p:nvSpPr>
        <p:spPr/>
        <p:txBody>
          <a:bodyPr>
            <a:normAutofit/>
          </a:bodyPr>
          <a:lstStyle/>
          <a:p>
            <a:r>
              <a:rPr lang="en-US" sz="4400" dirty="0"/>
              <a:t>Death or insanity.</a:t>
            </a:r>
          </a:p>
          <a:p>
            <a:r>
              <a:rPr lang="en-US" sz="4400" dirty="0"/>
              <a:t>Impossibility.</a:t>
            </a:r>
          </a:p>
          <a:p>
            <a:r>
              <a:rPr lang="en-US" sz="4400" dirty="0"/>
              <a:t>Changed circumstances.</a:t>
            </a:r>
          </a:p>
          <a:p>
            <a:r>
              <a:rPr lang="en-US" sz="4400" dirty="0"/>
              <a:t>Bankruptcy.</a:t>
            </a:r>
          </a:p>
          <a:p>
            <a:r>
              <a:rPr lang="en-US" sz="4400" dirty="0"/>
              <a:t>War.</a:t>
            </a:r>
          </a:p>
        </p:txBody>
      </p:sp>
      <p:sp>
        <p:nvSpPr>
          <p:cNvPr id="11" name="Slide Number Placeholder 10"/>
          <p:cNvSpPr>
            <a:spLocks noGrp="1"/>
          </p:cNvSpPr>
          <p:nvPr>
            <p:ph type="sldNum" sz="quarter" idx="12"/>
          </p:nvPr>
        </p:nvSpPr>
        <p:spPr>
          <a:xfrm>
            <a:off x="6771568" y="6553200"/>
            <a:ext cx="2133600" cy="263856"/>
          </a:xfrm>
        </p:spPr>
        <p:txBody>
          <a:bodyPr/>
          <a:lstStyle/>
          <a:p>
            <a:fld id="{0A8C097E-128F-4FE5-8D65-B30E2BEAC51B}" type="slidenum">
              <a:rPr lang="en-US" smtClean="0"/>
              <a:pPr/>
              <a:t>35</a:t>
            </a:fld>
            <a:endParaRPr lang="en-US" dirty="0"/>
          </a:p>
        </p:txBody>
      </p:sp>
    </p:spTree>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800" dirty="0">
                <a:solidFill>
                  <a:srgbClr val="8A7045"/>
                </a:solidFill>
              </a:rPr>
              <a:t>LO5</a:t>
            </a:r>
            <a:r>
              <a:rPr lang="en-US" dirty="0">
                <a:solidFill>
                  <a:prstClr val="white"/>
                </a:solidFill>
              </a:rPr>
              <a:t> Termination by </a:t>
            </a:r>
            <a:br>
              <a:rPr lang="en-US" dirty="0">
                <a:solidFill>
                  <a:prstClr val="white"/>
                </a:solidFill>
              </a:rPr>
            </a:br>
            <a:r>
              <a:rPr lang="en-US" dirty="0">
                <a:solidFill>
                  <a:prstClr val="white"/>
                </a:solidFill>
              </a:rPr>
              <a:t>Operation of Law </a:t>
            </a:r>
            <a:r>
              <a:rPr lang="en-US" b="1" dirty="0">
                <a:solidFill>
                  <a:prstClr val="white"/>
                </a:solidFill>
                <a:latin typeface="Calibri"/>
              </a:rPr>
              <a:t>(2) </a:t>
            </a:r>
            <a:endParaRPr lang="en-US" dirty="0"/>
          </a:p>
        </p:txBody>
      </p:sp>
      <p:sp>
        <p:nvSpPr>
          <p:cNvPr id="5" name="AutoShape 4">
            <a:extLst>
              <a:ext uri="{FF2B5EF4-FFF2-40B4-BE49-F238E27FC236}">
                <a16:creationId xmlns:a16="http://schemas.microsoft.com/office/drawing/2014/main" id="{BAF6950B-ABBB-4258-8902-8255F3019209}"/>
              </a:ext>
            </a:extLst>
          </p:cNvPr>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LO5</a:t>
            </a:r>
          </a:p>
        </p:txBody>
      </p:sp>
      <p:sp>
        <p:nvSpPr>
          <p:cNvPr id="10" name="Content Placeholder 9"/>
          <p:cNvSpPr>
            <a:spLocks noGrp="1"/>
          </p:cNvSpPr>
          <p:nvPr>
            <p:ph idx="1"/>
          </p:nvPr>
        </p:nvSpPr>
        <p:spPr/>
        <p:txBody>
          <a:bodyPr/>
          <a:lstStyle/>
          <a:p>
            <a:r>
              <a:rPr lang="en-US" sz="4400" dirty="0"/>
              <a:t>When an agency terminates by operation of law, there is no duty to notify third parties, unless the agent’s authority is coupled with an interest.</a:t>
            </a:r>
          </a:p>
        </p:txBody>
      </p:sp>
      <p:sp>
        <p:nvSpPr>
          <p:cNvPr id="11" name="Slide Number Placeholder 10"/>
          <p:cNvSpPr>
            <a:spLocks noGrp="1"/>
          </p:cNvSpPr>
          <p:nvPr>
            <p:ph type="sldNum" sz="quarter" idx="12"/>
          </p:nvPr>
        </p:nvSpPr>
        <p:spPr>
          <a:xfrm>
            <a:off x="6771568" y="6553200"/>
            <a:ext cx="2133600" cy="263856"/>
          </a:xfrm>
        </p:spPr>
        <p:txBody>
          <a:bodyPr/>
          <a:lstStyle/>
          <a:p>
            <a:fld id="{0A8C097E-128F-4FE5-8D65-B30E2BEAC51B}" type="slidenum">
              <a:rPr lang="en-US" smtClean="0"/>
              <a:pPr/>
              <a:t>36</a:t>
            </a:fld>
            <a:endParaRPr lang="en-US" dirty="0"/>
          </a:p>
        </p:txBody>
      </p:sp>
    </p:spTree>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800" dirty="0">
                <a:solidFill>
                  <a:srgbClr val="8A7045"/>
                </a:solidFill>
              </a:rPr>
              <a:t>LO5</a:t>
            </a:r>
            <a:r>
              <a:rPr lang="en-US" dirty="0">
                <a:solidFill>
                  <a:prstClr val="white"/>
                </a:solidFill>
              </a:rPr>
              <a:t> Termination by </a:t>
            </a:r>
            <a:br>
              <a:rPr lang="en-US" dirty="0">
                <a:solidFill>
                  <a:prstClr val="white"/>
                </a:solidFill>
              </a:rPr>
            </a:br>
            <a:r>
              <a:rPr lang="en-US" dirty="0">
                <a:solidFill>
                  <a:prstClr val="white"/>
                </a:solidFill>
              </a:rPr>
              <a:t>Operation of Law </a:t>
            </a:r>
            <a:r>
              <a:rPr lang="en-US" b="1" dirty="0">
                <a:solidFill>
                  <a:prstClr val="white"/>
                </a:solidFill>
                <a:latin typeface="Calibri"/>
              </a:rPr>
              <a:t>(3) </a:t>
            </a:r>
            <a:endParaRPr lang="en-US" dirty="0"/>
          </a:p>
        </p:txBody>
      </p:sp>
      <p:sp>
        <p:nvSpPr>
          <p:cNvPr id="5" name="AutoShape 4">
            <a:extLst>
              <a:ext uri="{FF2B5EF4-FFF2-40B4-BE49-F238E27FC236}">
                <a16:creationId xmlns:a16="http://schemas.microsoft.com/office/drawing/2014/main" id="{5DACA227-EF90-461C-8660-DD886163CA9D}"/>
              </a:ext>
            </a:extLst>
          </p:cNvPr>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LO5</a:t>
            </a:r>
          </a:p>
        </p:txBody>
      </p:sp>
      <p:sp>
        <p:nvSpPr>
          <p:cNvPr id="10" name="Content Placeholder 9"/>
          <p:cNvSpPr>
            <a:spLocks noGrp="1"/>
          </p:cNvSpPr>
          <p:nvPr>
            <p:ph idx="1"/>
          </p:nvPr>
        </p:nvSpPr>
        <p:spPr>
          <a:xfrm>
            <a:off x="457200" y="1600200"/>
            <a:ext cx="8686800" cy="4797970"/>
          </a:xfrm>
        </p:spPr>
        <p:txBody>
          <a:bodyPr>
            <a:normAutofit/>
          </a:bodyPr>
          <a:lstStyle/>
          <a:p>
            <a:r>
              <a:rPr lang="en-US" sz="4400" dirty="0"/>
              <a:t>If the parties themselves have terminated the agency, however, it is the principal’s duty to inform any third parties who know of the existence of the agency that it has been terminated.</a:t>
            </a:r>
          </a:p>
          <a:p>
            <a:r>
              <a:rPr lang="en-US" sz="4400" dirty="0"/>
              <a:t>No particular form is required.</a:t>
            </a:r>
          </a:p>
        </p:txBody>
      </p:sp>
      <p:sp>
        <p:nvSpPr>
          <p:cNvPr id="4" name="Slide Number Placeholder 3"/>
          <p:cNvSpPr>
            <a:spLocks noGrp="1"/>
          </p:cNvSpPr>
          <p:nvPr>
            <p:ph type="sldNum" sz="quarter" idx="12"/>
          </p:nvPr>
        </p:nvSpPr>
        <p:spPr>
          <a:xfrm>
            <a:off x="6771568" y="6553200"/>
            <a:ext cx="2133600" cy="263856"/>
          </a:xfrm>
        </p:spPr>
        <p:txBody>
          <a:bodyPr/>
          <a:lstStyle/>
          <a:p>
            <a:fld id="{0A8C097E-128F-4FE5-8D65-B30E2BEAC51B}" type="slidenum">
              <a:rPr lang="en-US" smtClean="0"/>
              <a:pPr/>
              <a:t>37</a:t>
            </a:fld>
            <a:endParaRPr lang="en-US"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Introduction</a:t>
            </a:r>
          </a:p>
        </p:txBody>
      </p:sp>
      <p:sp>
        <p:nvSpPr>
          <p:cNvPr id="9" name="Content Placeholder 8"/>
          <p:cNvSpPr>
            <a:spLocks noGrp="1"/>
          </p:cNvSpPr>
          <p:nvPr>
            <p:ph idx="1"/>
          </p:nvPr>
        </p:nvSpPr>
        <p:spPr/>
        <p:txBody>
          <a:bodyPr>
            <a:normAutofit fontScale="92500"/>
          </a:bodyPr>
          <a:lstStyle/>
          <a:p>
            <a:r>
              <a:rPr lang="en-US" sz="4400" dirty="0"/>
              <a:t>Agency relationship: relationship in which one party (the agent) acts for another (the principal).</a:t>
            </a:r>
          </a:p>
          <a:p>
            <a:r>
              <a:rPr lang="en-US" sz="4400" dirty="0"/>
              <a:t>Agent: person authorized to act for another.</a:t>
            </a:r>
          </a:p>
          <a:p>
            <a:r>
              <a:rPr lang="en-US" sz="4400" dirty="0"/>
              <a:t>Principal: person who authorizes an agent to act on his or her behalf.</a:t>
            </a:r>
          </a:p>
        </p:txBody>
      </p:sp>
      <p:sp>
        <p:nvSpPr>
          <p:cNvPr id="10" name="Slide Number Placeholder 9"/>
          <p:cNvSpPr>
            <a:spLocks noGrp="1"/>
          </p:cNvSpPr>
          <p:nvPr>
            <p:ph type="sldNum" sz="quarter" idx="12"/>
          </p:nvPr>
        </p:nvSpPr>
        <p:spPr>
          <a:xfrm>
            <a:off x="6771568" y="6553200"/>
            <a:ext cx="2133600" cy="263856"/>
          </a:xfrm>
        </p:spPr>
        <p:txBody>
          <a:bodyPr/>
          <a:lstStyle/>
          <a:p>
            <a:fld id="{0A8C097E-128F-4FE5-8D65-B30E2BEAC51B}" type="slidenum">
              <a:rPr lang="en-US" smtClean="0"/>
              <a:pPr/>
              <a:t>4</a:t>
            </a:fld>
            <a:endParaRPr lang="en-US" dirty="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Principal-Agent Relationships </a:t>
            </a:r>
            <a:r>
              <a:rPr lang="en-US" sz="4000" b="1" dirty="0">
                <a:latin typeface="Calibri" panose="020F0502020204030204" pitchFamily="34" charset="0"/>
                <a:cs typeface="Calibri" panose="020F0502020204030204" pitchFamily="34" charset="0"/>
              </a:rPr>
              <a:t>(1)</a:t>
            </a:r>
          </a:p>
        </p:txBody>
      </p:sp>
      <p:sp>
        <p:nvSpPr>
          <p:cNvPr id="9" name="Content Placeholder 8"/>
          <p:cNvSpPr>
            <a:spLocks noGrp="1"/>
          </p:cNvSpPr>
          <p:nvPr>
            <p:ph idx="1"/>
          </p:nvPr>
        </p:nvSpPr>
        <p:spPr>
          <a:xfrm>
            <a:off x="457200" y="1755230"/>
            <a:ext cx="8382000" cy="4797970"/>
          </a:xfrm>
        </p:spPr>
        <p:txBody>
          <a:bodyPr>
            <a:normAutofit/>
          </a:bodyPr>
          <a:lstStyle/>
          <a:p>
            <a:r>
              <a:rPr lang="en-US" sz="4400" dirty="0"/>
              <a:t>Employer-Employee.</a:t>
            </a:r>
          </a:p>
          <a:p>
            <a:pPr lvl="1"/>
            <a:r>
              <a:rPr lang="en-US" dirty="0"/>
              <a:t>An employee is one whose physical conduct is </a:t>
            </a:r>
            <a:r>
              <a:rPr lang="en-US" i="1" dirty="0"/>
              <a:t>controlled, </a:t>
            </a:r>
            <a:r>
              <a:rPr lang="en-US" dirty="0"/>
              <a:t>or subject to control, by the employer. </a:t>
            </a:r>
          </a:p>
          <a:p>
            <a:pPr lvl="1"/>
            <a:r>
              <a:rPr lang="en-US" dirty="0"/>
              <a:t>Normally, all employees who deal with third parties are deemed to be agents.</a:t>
            </a:r>
          </a:p>
        </p:txBody>
      </p:sp>
      <p:sp>
        <p:nvSpPr>
          <p:cNvPr id="4" name="Slide Number Placeholder 3"/>
          <p:cNvSpPr>
            <a:spLocks noGrp="1"/>
          </p:cNvSpPr>
          <p:nvPr>
            <p:ph type="sldNum" sz="quarter" idx="12"/>
          </p:nvPr>
        </p:nvSpPr>
        <p:spPr>
          <a:xfrm>
            <a:off x="6771568" y="6553200"/>
            <a:ext cx="2133600" cy="263856"/>
          </a:xfrm>
        </p:spPr>
        <p:txBody>
          <a:bodyPr/>
          <a:lstStyle/>
          <a:p>
            <a:fld id="{0A8C097E-128F-4FE5-8D65-B30E2BEAC51B}" type="slidenum">
              <a:rPr lang="en-US" smtClean="0"/>
              <a:pPr/>
              <a:t>5</a:t>
            </a:fld>
            <a:endParaRPr lang="en-US" dirty="0"/>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Principal-Agent Relationships </a:t>
            </a:r>
            <a:r>
              <a:rPr lang="en-US" sz="4000" b="1" dirty="0">
                <a:latin typeface="Calibri" panose="020F0502020204030204" pitchFamily="34" charset="0"/>
                <a:cs typeface="Calibri" panose="020F0502020204030204" pitchFamily="34" charset="0"/>
              </a:rPr>
              <a:t>(2)</a:t>
            </a:r>
            <a:endParaRPr lang="en-US" dirty="0"/>
          </a:p>
        </p:txBody>
      </p:sp>
      <p:sp>
        <p:nvSpPr>
          <p:cNvPr id="9" name="Content Placeholder 8"/>
          <p:cNvSpPr>
            <a:spLocks noGrp="1"/>
          </p:cNvSpPr>
          <p:nvPr>
            <p:ph idx="1"/>
          </p:nvPr>
        </p:nvSpPr>
        <p:spPr>
          <a:xfrm>
            <a:off x="457200" y="1755230"/>
            <a:ext cx="8458200" cy="5102770"/>
          </a:xfrm>
        </p:spPr>
        <p:txBody>
          <a:bodyPr>
            <a:normAutofit/>
          </a:bodyPr>
          <a:lstStyle/>
          <a:p>
            <a:r>
              <a:rPr lang="en-US" sz="4400" dirty="0"/>
              <a:t>Employer-Independent Contractor.</a:t>
            </a:r>
          </a:p>
          <a:p>
            <a:pPr lvl="1"/>
            <a:r>
              <a:rPr lang="en-US" dirty="0"/>
              <a:t>Contractor: a person whose working conditions are not controlled by an employer. </a:t>
            </a:r>
          </a:p>
        </p:txBody>
      </p:sp>
      <p:sp>
        <p:nvSpPr>
          <p:cNvPr id="4" name="Slide Number Placeholder 3"/>
          <p:cNvSpPr>
            <a:spLocks noGrp="1"/>
          </p:cNvSpPr>
          <p:nvPr>
            <p:ph type="sldNum" sz="quarter" idx="12"/>
          </p:nvPr>
        </p:nvSpPr>
        <p:spPr>
          <a:xfrm>
            <a:off x="6771568" y="6553200"/>
            <a:ext cx="2133600" cy="263856"/>
          </a:xfrm>
        </p:spPr>
        <p:txBody>
          <a:bodyPr/>
          <a:lstStyle/>
          <a:p>
            <a:fld id="{0A8C097E-128F-4FE5-8D65-B30E2BEAC51B}" type="slidenum">
              <a:rPr lang="en-US" smtClean="0"/>
              <a:pPr/>
              <a:t>6</a:t>
            </a:fld>
            <a:endParaRPr lang="en-US" dirty="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Principal-Agent Relationships </a:t>
            </a:r>
            <a:r>
              <a:rPr lang="en-US" sz="4000" b="1" dirty="0">
                <a:latin typeface="Calibri" panose="020F0502020204030204" pitchFamily="34" charset="0"/>
                <a:cs typeface="Calibri" panose="020F0502020204030204" pitchFamily="34" charset="0"/>
              </a:rPr>
              <a:t>(3)</a:t>
            </a:r>
            <a:endParaRPr lang="en-US" dirty="0"/>
          </a:p>
        </p:txBody>
      </p:sp>
      <p:sp>
        <p:nvSpPr>
          <p:cNvPr id="9" name="Content Placeholder 8"/>
          <p:cNvSpPr>
            <a:spLocks noGrp="1"/>
          </p:cNvSpPr>
          <p:nvPr>
            <p:ph idx="1"/>
          </p:nvPr>
        </p:nvSpPr>
        <p:spPr>
          <a:xfrm>
            <a:off x="457200" y="1755230"/>
            <a:ext cx="8382000" cy="4797970"/>
          </a:xfrm>
        </p:spPr>
        <p:txBody>
          <a:bodyPr>
            <a:normAutofit/>
          </a:bodyPr>
          <a:lstStyle/>
          <a:p>
            <a:r>
              <a:rPr lang="en-US" sz="4400" dirty="0"/>
              <a:t>Employer-Independent Contractor.</a:t>
            </a:r>
          </a:p>
          <a:p>
            <a:pPr lvl="1"/>
            <a:r>
              <a:rPr lang="en-US" dirty="0"/>
              <a:t>An independent contractor is not an employee but may be an agent.</a:t>
            </a:r>
          </a:p>
          <a:p>
            <a:pPr lvl="1"/>
            <a:r>
              <a:rPr lang="en-US" dirty="0"/>
              <a:t>The greater control an employer has, the more likely the worker is an employee.</a:t>
            </a:r>
          </a:p>
          <a:p>
            <a:pPr lvl="1"/>
            <a:endParaRPr lang="en-US" sz="3600" dirty="0"/>
          </a:p>
        </p:txBody>
      </p:sp>
      <p:sp>
        <p:nvSpPr>
          <p:cNvPr id="4" name="Slide Number Placeholder 3"/>
          <p:cNvSpPr>
            <a:spLocks noGrp="1"/>
          </p:cNvSpPr>
          <p:nvPr>
            <p:ph type="sldNum" sz="quarter" idx="12"/>
          </p:nvPr>
        </p:nvSpPr>
        <p:spPr>
          <a:xfrm>
            <a:off x="6771568" y="6553200"/>
            <a:ext cx="2133600" cy="263856"/>
          </a:xfrm>
        </p:spPr>
        <p:txBody>
          <a:bodyPr/>
          <a:lstStyle/>
          <a:p>
            <a:fld id="{0A8C097E-128F-4FE5-8D65-B30E2BEAC51B}" type="slidenum">
              <a:rPr lang="en-US" smtClean="0"/>
              <a:pPr/>
              <a:t>7</a:t>
            </a:fld>
            <a:endParaRPr lang="en-US" dirty="0"/>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title"/>
          </p:nvPr>
        </p:nvSpPr>
        <p:spPr/>
        <p:txBody>
          <a:bodyPr/>
          <a:lstStyle/>
          <a:p>
            <a:pPr eaLnBrk="1" hangingPunct="1">
              <a:defRPr/>
            </a:pPr>
            <a:r>
              <a:rPr lang="en-US" sz="200" dirty="0">
                <a:solidFill>
                  <a:srgbClr val="8A7045"/>
                </a:solidFill>
              </a:rPr>
              <a:t>LO1</a:t>
            </a:r>
            <a:r>
              <a:rPr lang="en-US" dirty="0"/>
              <a:t> Agency Formation </a:t>
            </a:r>
            <a:r>
              <a:rPr lang="en-US" sz="4000" b="1" dirty="0">
                <a:latin typeface="Calibri" panose="020F0502020204030204" pitchFamily="34" charset="0"/>
                <a:cs typeface="Calibri" panose="020F0502020204030204" pitchFamily="34" charset="0"/>
              </a:rPr>
              <a:t>(1)</a:t>
            </a:r>
          </a:p>
        </p:txBody>
      </p:sp>
      <p:sp>
        <p:nvSpPr>
          <p:cNvPr id="6" name="AutoShape 4">
            <a:extLst>
              <a:ext uri="{FF2B5EF4-FFF2-40B4-BE49-F238E27FC236}">
                <a16:creationId xmlns:a16="http://schemas.microsoft.com/office/drawing/2014/main" id="{A4C3E9B1-7CA1-46DA-9052-645CC3CE09EA}"/>
              </a:ext>
            </a:extLst>
          </p:cNvPr>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LO1</a:t>
            </a:r>
          </a:p>
        </p:txBody>
      </p:sp>
      <p:sp>
        <p:nvSpPr>
          <p:cNvPr id="10" name="Content Placeholder 9"/>
          <p:cNvSpPr>
            <a:spLocks noGrp="1"/>
          </p:cNvSpPr>
          <p:nvPr>
            <p:ph idx="1"/>
          </p:nvPr>
        </p:nvSpPr>
        <p:spPr>
          <a:xfrm>
            <a:off x="457200" y="1755230"/>
            <a:ext cx="8686800" cy="5102770"/>
          </a:xfrm>
        </p:spPr>
        <p:txBody>
          <a:bodyPr>
            <a:normAutofit/>
          </a:bodyPr>
          <a:lstStyle/>
          <a:p>
            <a:r>
              <a:rPr lang="en-US" sz="4400" dirty="0"/>
              <a:t>Agency agreement need not be in writing, with two exceptions:</a:t>
            </a:r>
          </a:p>
          <a:p>
            <a:pPr marL="971550" lvl="1" indent="-514350">
              <a:buFont typeface="Impact" pitchFamily="34" charset="0"/>
              <a:buAutoNum type="arabicPeriod"/>
            </a:pPr>
            <a:r>
              <a:rPr lang="en-US" dirty="0"/>
              <a:t>If the Statute of Frauds requires it.</a:t>
            </a:r>
          </a:p>
          <a:p>
            <a:pPr marL="971550" lvl="1" indent="-514350">
              <a:buFont typeface="Impact" pitchFamily="34" charset="0"/>
              <a:buAutoNum type="arabicPeriod"/>
            </a:pPr>
            <a:r>
              <a:rPr lang="en-US" dirty="0"/>
              <a:t>Powers of attorney.</a:t>
            </a:r>
          </a:p>
          <a:p>
            <a:r>
              <a:rPr lang="en-US" sz="4400" dirty="0"/>
              <a:t>A principal must have the contractual capacity to enter into an agency agreement.</a:t>
            </a:r>
          </a:p>
          <a:p>
            <a:endParaRPr lang="en-US" dirty="0"/>
          </a:p>
        </p:txBody>
      </p:sp>
      <p:sp>
        <p:nvSpPr>
          <p:cNvPr id="11" name="Slide Number Placeholder 10"/>
          <p:cNvSpPr>
            <a:spLocks noGrp="1"/>
          </p:cNvSpPr>
          <p:nvPr>
            <p:ph type="sldNum" sz="quarter" idx="12"/>
          </p:nvPr>
        </p:nvSpPr>
        <p:spPr>
          <a:xfrm>
            <a:off x="6771568" y="6553200"/>
            <a:ext cx="2133600" cy="263856"/>
          </a:xfrm>
        </p:spPr>
        <p:txBody>
          <a:bodyPr/>
          <a:lstStyle/>
          <a:p>
            <a:fld id="{0A8C097E-128F-4FE5-8D65-B30E2BEAC51B}" type="slidenum">
              <a:rPr lang="en-US" smtClean="0"/>
              <a:pPr/>
              <a:t>8</a:t>
            </a:fld>
            <a:endParaRPr lang="en-US" dirty="0"/>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title"/>
          </p:nvPr>
        </p:nvSpPr>
        <p:spPr/>
        <p:txBody>
          <a:bodyPr/>
          <a:lstStyle/>
          <a:p>
            <a:pPr>
              <a:defRPr/>
            </a:pPr>
            <a:r>
              <a:rPr lang="en-US" sz="200" dirty="0">
                <a:solidFill>
                  <a:srgbClr val="8A7045"/>
                </a:solidFill>
              </a:rPr>
              <a:t>LO1</a:t>
            </a:r>
            <a:r>
              <a:rPr lang="en-US" dirty="0">
                <a:solidFill>
                  <a:srgbClr val="8A7045"/>
                </a:solidFill>
              </a:rPr>
              <a:t> </a:t>
            </a:r>
            <a:r>
              <a:rPr lang="en-US" dirty="0"/>
              <a:t>Agency Formation </a:t>
            </a:r>
            <a:r>
              <a:rPr lang="en-US" sz="4000" b="1" dirty="0">
                <a:latin typeface="Calibri" panose="020F0502020204030204" pitchFamily="34" charset="0"/>
                <a:cs typeface="Calibri" panose="020F0502020204030204" pitchFamily="34" charset="0"/>
              </a:rPr>
              <a:t>(2)</a:t>
            </a:r>
            <a:endParaRPr lang="en-US" dirty="0"/>
          </a:p>
        </p:txBody>
      </p:sp>
      <p:sp>
        <p:nvSpPr>
          <p:cNvPr id="6" name="AutoShape 4">
            <a:extLst>
              <a:ext uri="{FF2B5EF4-FFF2-40B4-BE49-F238E27FC236}">
                <a16:creationId xmlns:a16="http://schemas.microsoft.com/office/drawing/2014/main" id="{737BAF50-047D-4BE6-B181-03B70B4F6969}"/>
              </a:ext>
            </a:extLst>
          </p:cNvPr>
          <p:cNvSpPr>
            <a:spLocks noChangeArrowheads="1"/>
          </p:cNvSpPr>
          <p:nvPr/>
        </p:nvSpPr>
        <p:spPr bwMode="auto">
          <a:xfrm>
            <a:off x="423863" y="490538"/>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LO1</a:t>
            </a:r>
          </a:p>
        </p:txBody>
      </p:sp>
      <p:sp>
        <p:nvSpPr>
          <p:cNvPr id="10" name="Content Placeholder 9"/>
          <p:cNvSpPr>
            <a:spLocks noGrp="1"/>
          </p:cNvSpPr>
          <p:nvPr>
            <p:ph idx="1"/>
          </p:nvPr>
        </p:nvSpPr>
        <p:spPr>
          <a:xfrm>
            <a:off x="152400" y="1755230"/>
            <a:ext cx="8991600" cy="4645570"/>
          </a:xfrm>
        </p:spPr>
        <p:txBody>
          <a:bodyPr>
            <a:normAutofit/>
          </a:bodyPr>
          <a:lstStyle/>
          <a:p>
            <a:r>
              <a:rPr lang="en-US" sz="4400" dirty="0"/>
              <a:t>Agency can be created four ways:</a:t>
            </a:r>
            <a:endParaRPr lang="en-US" dirty="0"/>
          </a:p>
          <a:p>
            <a:pPr marL="1200150" lvl="1" indent="-742950">
              <a:buFont typeface="+mj-lt"/>
              <a:buAutoNum type="arabicPeriod"/>
            </a:pPr>
            <a:r>
              <a:rPr lang="en-US" sz="3900" dirty="0"/>
              <a:t>Agency by Agreement of the Parties.</a:t>
            </a:r>
          </a:p>
          <a:p>
            <a:pPr marL="1200150" lvl="1" indent="-742950">
              <a:buFont typeface="+mj-lt"/>
              <a:buAutoNum type="arabicPeriod"/>
            </a:pPr>
            <a:r>
              <a:rPr lang="en-US" sz="3900" dirty="0"/>
              <a:t>Agency by Ratification.</a:t>
            </a:r>
          </a:p>
          <a:p>
            <a:pPr marL="1200150" lvl="1" indent="-742950">
              <a:buFont typeface="+mj-lt"/>
              <a:buAutoNum type="arabicPeriod"/>
            </a:pPr>
            <a:r>
              <a:rPr lang="en-US" sz="3900" dirty="0"/>
              <a:t>Agency by Estoppel.</a:t>
            </a:r>
          </a:p>
          <a:p>
            <a:pPr marL="1200150" lvl="1" indent="-742950">
              <a:buFont typeface="+mj-lt"/>
              <a:buAutoNum type="arabicPeriod"/>
            </a:pPr>
            <a:r>
              <a:rPr lang="en-US" sz="3900" dirty="0"/>
              <a:t>Agency by Operation of Law.</a:t>
            </a:r>
          </a:p>
        </p:txBody>
      </p:sp>
      <p:sp>
        <p:nvSpPr>
          <p:cNvPr id="5" name="Slide Number Placeholder 4"/>
          <p:cNvSpPr>
            <a:spLocks noGrp="1"/>
          </p:cNvSpPr>
          <p:nvPr>
            <p:ph type="sldNum" sz="quarter" idx="12"/>
          </p:nvPr>
        </p:nvSpPr>
        <p:spPr>
          <a:xfrm>
            <a:off x="6771568" y="6553200"/>
            <a:ext cx="2133600" cy="263856"/>
          </a:xfrm>
        </p:spPr>
        <p:txBody>
          <a:bodyPr/>
          <a:lstStyle/>
          <a:p>
            <a:fld id="{0A8C097E-128F-4FE5-8D65-B30E2BEAC51B}" type="slidenum">
              <a:rPr lang="en-US" smtClean="0"/>
              <a:pPr/>
              <a:t>9</a:t>
            </a:fld>
            <a:endParaRPr lang="en-US" dirty="0"/>
          </a:p>
        </p:txBody>
      </p:sp>
    </p:spTree>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10459</TotalTime>
  <Words>1347</Words>
  <Application>Microsoft Office PowerPoint</Application>
  <PresentationFormat>On-screen Show (4:3)</PresentationFormat>
  <Paragraphs>250</Paragraphs>
  <Slides>37</Slides>
  <Notes>37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Calibri</vt:lpstr>
      <vt:lpstr>Impact</vt:lpstr>
      <vt:lpstr>Wingdings</vt:lpstr>
      <vt:lpstr>Office Theme</vt:lpstr>
      <vt:lpstr>Business Law Text &amp; Exercises Ninth Edition Roger LeRoy Miller William Eric Hollowell</vt:lpstr>
      <vt:lpstr>Learning Outcomes (1)</vt:lpstr>
      <vt:lpstr>Learning Outcomes (2)</vt:lpstr>
      <vt:lpstr>Introduction</vt:lpstr>
      <vt:lpstr>Principal-Agent Relationships (1)</vt:lpstr>
      <vt:lpstr>Principal-Agent Relationships (2)</vt:lpstr>
      <vt:lpstr>Principal-Agent Relationships (3)</vt:lpstr>
      <vt:lpstr>LO1 Agency Formation (1)</vt:lpstr>
      <vt:lpstr>LO1 Agency Formation (2)</vt:lpstr>
      <vt:lpstr>LO1 Agency Formation (3)</vt:lpstr>
      <vt:lpstr>LO1 Agency Formation (4)</vt:lpstr>
      <vt:lpstr>LO1 Agency Formation (5)</vt:lpstr>
      <vt:lpstr>LO1 Agency Formation (6)</vt:lpstr>
      <vt:lpstr>LO2 Duties of Agents  and Principals (1)</vt:lpstr>
      <vt:lpstr>LO2 Duties of Agents  and Principals (2)</vt:lpstr>
      <vt:lpstr>LO2 Duties of Agents  and Principals (3)</vt:lpstr>
      <vt:lpstr>LO2 Duties of Agents  and Principals (4)</vt:lpstr>
      <vt:lpstr>LO3 Agent’s Authority (1)</vt:lpstr>
      <vt:lpstr>LO3 Agent’s Authority (2)</vt:lpstr>
      <vt:lpstr>LO3 Agent’s Authority (3)</vt:lpstr>
      <vt:lpstr>LO3 Agent’s Authority (4)</vt:lpstr>
      <vt:lpstr>LO3 Agent’s Authority (5)</vt:lpstr>
      <vt:lpstr>LO3 Agent’s Authority (6)</vt:lpstr>
      <vt:lpstr>LO3 Agent’s Authority (7)</vt:lpstr>
      <vt:lpstr>LO3 Agent’s Authority (8)</vt:lpstr>
      <vt:lpstr>LO3 Agent’s Authority (9)</vt:lpstr>
      <vt:lpstr>LO3 Agent’s Authority (10)</vt:lpstr>
      <vt:lpstr>Liability in  Agency Relationships</vt:lpstr>
      <vt:lpstr>LO4 Liability for  Agent’s Contracts (1)</vt:lpstr>
      <vt:lpstr>LO4 Liability for  Agent’s Contracts (2)</vt:lpstr>
      <vt:lpstr>LO4 Liability for  Agent’s Contracts (3)</vt:lpstr>
      <vt:lpstr>Liability for Agent’s Torts</vt:lpstr>
      <vt:lpstr>LO5 Termination of  Agency Relationships</vt:lpstr>
      <vt:lpstr>LO5 Termination by  Act of the Parties </vt:lpstr>
      <vt:lpstr>LO5 Termination by  Operation of Law (1) </vt:lpstr>
      <vt:lpstr>LO5 Termination by  Operation of Law (2) </vt:lpstr>
      <vt:lpstr>LO5 Termination by  Operation of Law (3)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Law: Texts and Exercises 7e</dc:title>
  <dc:creator>Joseph Zavaletta</dc:creator>
  <cp:lastModifiedBy>Mandy</cp:lastModifiedBy>
  <cp:revision>448</cp:revision>
  <dcterms:created xsi:type="dcterms:W3CDTF">2012-07-24T19:26:18Z</dcterms:created>
  <dcterms:modified xsi:type="dcterms:W3CDTF">2017-10-29T19:50:13Z</dcterms:modified>
</cp:coreProperties>
</file>