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11" r:id="rId2"/>
    <p:sldId id="310" r:id="rId3"/>
    <p:sldId id="259" r:id="rId4"/>
    <p:sldId id="283" r:id="rId5"/>
    <p:sldId id="260" r:id="rId6"/>
    <p:sldId id="261" r:id="rId7"/>
    <p:sldId id="284" r:id="rId8"/>
    <p:sldId id="312" r:id="rId9"/>
    <p:sldId id="262"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1" r:id="rId26"/>
    <p:sldId id="302" r:id="rId27"/>
    <p:sldId id="275" r:id="rId28"/>
    <p:sldId id="305" r:id="rId29"/>
    <p:sldId id="278" r:id="rId30"/>
    <p:sldId id="281" r:id="rId31"/>
    <p:sldId id="308" r:id="rId32"/>
    <p:sldId id="30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045"/>
    <a:srgbClr val="E4B71F"/>
    <a:srgbClr val="0066A4"/>
    <a:srgbClr val="0067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49" autoAdjust="0"/>
    <p:restoredTop sz="85305" autoAdjust="0"/>
  </p:normalViewPr>
  <p:slideViewPr>
    <p:cSldViewPr showGuides="1">
      <p:cViewPr varScale="1">
        <p:scale>
          <a:sx n="96" d="100"/>
          <a:sy n="96" d="100"/>
        </p:scale>
        <p:origin x="202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4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08718-41FD-42B2-A1E0-5A1B107DE40B}" type="datetimeFigureOut">
              <a:rPr lang="en-US" smtClean="0"/>
              <a:pPr/>
              <a:t>10/30/2017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A4E7F-74F9-4424-B466-94E6FC2777F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a:t>
            </a:fld>
            <a:endParaRPr lang="en-US" dirty="0"/>
          </a:p>
        </p:txBody>
      </p:sp>
    </p:spTree>
    <p:extLst>
      <p:ext uri="{BB962C8B-B14F-4D97-AF65-F5344CB8AC3E}">
        <p14:creationId xmlns:p14="http://schemas.microsoft.com/office/powerpoint/2010/main" val="1761706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4D01-BD3B-4B35-8DEE-38DF3E8B33FA}" type="slidenum">
              <a:rPr lang="en-US"/>
              <a:pPr/>
              <a:t>2</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339121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CA9499D-7CDD-4E35-A351-E2AC5FC1F85E}" type="slidenum">
              <a:rPr lang="en-US" smtClean="0"/>
              <a:pPr/>
              <a:t>3</a:t>
            </a:fld>
            <a:endParaRPr lang="en-US" dirty="0"/>
          </a:p>
        </p:txBody>
      </p:sp>
      <p:sp>
        <p:nvSpPr>
          <p:cNvPr id="3072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072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32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8</a:t>
            </a:fld>
            <a:endParaRPr lang="en-US" dirty="0"/>
          </a:p>
        </p:txBody>
      </p:sp>
    </p:spTree>
    <p:extLst>
      <p:ext uri="{BB962C8B-B14F-4D97-AF65-F5344CB8AC3E}">
        <p14:creationId xmlns:p14="http://schemas.microsoft.com/office/powerpoint/2010/main" val="3624549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7592B-BD86-4096-97AC-942924B64178}"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5230"/>
            <a:ext cx="8229600" cy="4525963"/>
          </a:xfrm>
        </p:spPr>
        <p:txBody>
          <a:bodyPr/>
          <a:lstStyle>
            <a:lvl1pPr>
              <a:buClr>
                <a:srgbClr val="D5622A"/>
              </a:buClr>
              <a:buFont typeface="Wingdings" pitchFamily="2" charset="2"/>
              <a:buChar char="§"/>
              <a:defRPr b="0">
                <a:solidFill>
                  <a:schemeClr val="tx1"/>
                </a:solidFill>
                <a:effectLst/>
              </a:defRPr>
            </a:lvl1pPr>
            <a:lvl2pPr>
              <a:spcBef>
                <a:spcPts val="600"/>
              </a:spcBef>
              <a:buClr>
                <a:srgbClr val="D5622A"/>
              </a:buClr>
              <a:defRPr sz="4000">
                <a:solidFill>
                  <a:schemeClr val="tx1"/>
                </a:solidFill>
                <a:effectLst/>
              </a:defRPr>
            </a:lvl2pPr>
            <a:lvl3pPr>
              <a:buClr>
                <a:srgbClr val="D5622A"/>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a:xfrm>
            <a:off x="6771568" y="6400800"/>
            <a:ext cx="2010123" cy="416256"/>
          </a:xfrm>
        </p:spPr>
        <p:txBody>
          <a:bodyPr/>
          <a:lstStyle>
            <a:lvl1pPr>
              <a:defRPr sz="1800">
                <a:solidFill>
                  <a:schemeClr val="bg1"/>
                </a:solidFill>
              </a:defRPr>
            </a:lvl1pPr>
          </a:lstStyle>
          <a:p>
            <a:fld id="{0A8C097E-128F-4FE5-8D65-B30E2BEAC51B}" type="slidenum">
              <a:rPr lang="en-US" smtClean="0"/>
              <a:pPr/>
              <a:t>‹#›</a:t>
            </a:fld>
            <a:endParaRPr lang="en-US" dirty="0"/>
          </a:p>
        </p:txBody>
      </p:sp>
      <p:sp>
        <p:nvSpPr>
          <p:cNvPr id="7" name="Footer Placeholder 4"/>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Text Placeholder 8">
            <a:extLst>
              <a:ext uri="{FF2B5EF4-FFF2-40B4-BE49-F238E27FC236}">
                <a16:creationId xmlns:a16="http://schemas.microsoft.com/office/drawing/2014/main" id="{01CE43A3-AB8E-4ACC-8946-A454C67F60FD}"/>
              </a:ext>
            </a:extLst>
          </p:cNvPr>
          <p:cNvSpPr>
            <a:spLocks noGrp="1"/>
          </p:cNvSpPr>
          <p:nvPr>
            <p:ph type="body" sz="quarter" idx="13"/>
          </p:nvPr>
        </p:nvSpPr>
        <p:spPr>
          <a:xfrm>
            <a:off x="104775" y="228600"/>
            <a:ext cx="8963025" cy="1066800"/>
          </a:xfrm>
        </p:spPr>
        <p:txBody>
          <a:bodyPr/>
          <a:lstStyle>
            <a:lvl1pPr marL="0" indent="0" algn="ctr">
              <a:buNone/>
              <a:defRPr>
                <a:solidFill>
                  <a:schemeClr val="bg1"/>
                </a:solidFill>
                <a:effectLst/>
                <a:latin typeface="Impact" panose="020B0806030902050204" pitchFamily="34" charset="0"/>
              </a:defRPr>
            </a:lvl1pPr>
          </a:lstStyle>
          <a:p>
            <a:pPr lvl="0"/>
            <a:endParaRPr lang="en-US"/>
          </a:p>
        </p:txBody>
      </p:sp>
    </p:spTree>
    <p:extLst>
      <p:ext uri="{BB962C8B-B14F-4D97-AF65-F5344CB8AC3E}">
        <p14:creationId xmlns:p14="http://schemas.microsoft.com/office/powerpoint/2010/main" val="631037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extLst>
      <p:ext uri="{BB962C8B-B14F-4D97-AF65-F5344CB8AC3E}">
        <p14:creationId xmlns:p14="http://schemas.microsoft.com/office/powerpoint/2010/main" val="175307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lvl1pPr>
              <a:defRPr spc="200" baseline="0"/>
            </a:lvl1pPr>
          </a:lstStyle>
          <a:p>
            <a:r>
              <a:rPr lang="en-US" dirty="0"/>
              <a:t>Click to edit Master title style</a:t>
            </a:r>
          </a:p>
        </p:txBody>
      </p:sp>
      <p:sp>
        <p:nvSpPr>
          <p:cNvPr id="3" name="Content Placeholder 2"/>
          <p:cNvSpPr>
            <a:spLocks noGrp="1"/>
          </p:cNvSpPr>
          <p:nvPr>
            <p:ph idx="1"/>
          </p:nvPr>
        </p:nvSpPr>
        <p:spPr>
          <a:xfrm>
            <a:off x="457200" y="1755230"/>
            <a:ext cx="8229600" cy="4797970"/>
          </a:xfrm>
        </p:spPr>
        <p:txBody>
          <a:bodyPr/>
          <a:lstStyle>
            <a:lvl1pPr marL="454025" indent="-454025">
              <a:spcBef>
                <a:spcPts val="0"/>
              </a:spcBef>
              <a:buClr>
                <a:schemeClr val="accent6">
                  <a:lumMod val="75000"/>
                </a:schemeClr>
              </a:buClr>
              <a:buFont typeface="Wingdings" pitchFamily="2" charset="2"/>
              <a:buChar char="§"/>
              <a:defRPr b="0">
                <a:solidFill>
                  <a:schemeClr val="tx1"/>
                </a:solidFill>
                <a:effectLst/>
              </a:defRPr>
            </a:lvl1pPr>
            <a:lvl2pPr marL="915988" indent="-458788">
              <a:spcBef>
                <a:spcPts val="0"/>
              </a:spcBef>
              <a:buClr>
                <a:schemeClr val="accent6">
                  <a:lumMod val="75000"/>
                </a:schemeClr>
              </a:buClr>
              <a:defRPr sz="4000">
                <a:solidFill>
                  <a:schemeClr val="tx1"/>
                </a:solidFill>
                <a:effectLst/>
              </a:defRPr>
            </a:lvl2pPr>
            <a:lvl3pPr>
              <a:spcBef>
                <a:spcPts val="0"/>
              </a:spcBef>
              <a:buClr>
                <a:schemeClr val="accent6">
                  <a:lumMod val="75000"/>
                </a:schemeClr>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4">
            <a:extLst>
              <a:ext uri="{FF2B5EF4-FFF2-40B4-BE49-F238E27FC236}">
                <a16:creationId xmlns:a16="http://schemas.microsoft.com/office/drawing/2014/main" id="{3646D1B0-31DC-4C96-801F-0FF951E13C1F}"/>
              </a:ext>
            </a:extLst>
          </p:cNvPr>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Slide Number Placeholder 5">
            <a:extLst>
              <a:ext uri="{FF2B5EF4-FFF2-40B4-BE49-F238E27FC236}">
                <a16:creationId xmlns:a16="http://schemas.microsoft.com/office/drawing/2014/main" id="{0480084F-462C-4D36-B516-824685383B44}"/>
              </a:ext>
            </a:extLst>
          </p:cNvPr>
          <p:cNvSpPr>
            <a:spLocks noGrp="1"/>
          </p:cNvSpPr>
          <p:nvPr>
            <p:ph type="sldNum" sz="quarter" idx="12"/>
          </p:nvPr>
        </p:nvSpPr>
        <p:spPr>
          <a:xfrm>
            <a:off x="6771568" y="652272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9" name="Slide Number Placeholder 8"/>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5" name="Slide Number Placeholder 4"/>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4" name="Slide Number Placeholder 3"/>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A4">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600200"/>
          </a:xfrm>
          <a:prstGeom prst="rect">
            <a:avLst/>
          </a:prstGeom>
          <a:solidFill>
            <a:srgbClr val="8A7045"/>
          </a:solidFill>
          <a:ln w="19050">
            <a:solidFill>
              <a:srgbClr val="8A7045"/>
            </a:solidFill>
          </a:ln>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764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C097E-128F-4FE5-8D65-B30E2BEAC51B}" type="slidenum">
              <a:rPr lang="en-US" smtClean="0"/>
              <a:pPr/>
              <a:t>‹#›</a:t>
            </a:fld>
            <a:endParaRPr lang="en-US" dirty="0"/>
          </a:p>
        </p:txBody>
      </p:sp>
      <p:sp>
        <p:nvSpPr>
          <p:cNvPr id="7" name="Rectangle 6"/>
          <p:cNvSpPr/>
          <p:nvPr userDrawn="1"/>
        </p:nvSpPr>
        <p:spPr>
          <a:xfrm>
            <a:off x="0" y="6400800"/>
            <a:ext cx="9144000" cy="457200"/>
          </a:xfrm>
          <a:prstGeom prst="rect">
            <a:avLst/>
          </a:prstGeom>
          <a:solidFill>
            <a:srgbClr val="8A7045"/>
          </a:solidFill>
          <a:ln w="12700">
            <a:solidFill>
              <a:srgbClr val="8A704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800" kern="1200">
          <a:solidFill>
            <a:schemeClr val="bg1"/>
          </a:solidFill>
          <a:effectLst/>
          <a:latin typeface="Impact" pitchFamily="34" charset="0"/>
          <a:ea typeface="+mj-ea"/>
          <a:cs typeface="+mj-cs"/>
        </a:defRPr>
      </a:lvl1pPr>
    </p:titleStyle>
    <p:bodyStyle>
      <a:lvl1pPr marL="342900" indent="-342900" algn="l" defTabSz="914400" rtl="0" eaLnBrk="1" latinLnBrk="0" hangingPunct="1">
        <a:spcBef>
          <a:spcPts val="0"/>
        </a:spcBef>
        <a:buFont typeface="Arial" pitchFamily="34" charset="0"/>
        <a:buChar char="•"/>
        <a:defRPr sz="4800" kern="1200">
          <a:solidFill>
            <a:schemeClr val="bg1"/>
          </a:solidFill>
          <a:effectLst>
            <a:outerShdw blurRad="50800" dist="38100" dir="2700000" algn="tl" rotWithShape="0">
              <a:prstClr val="black">
                <a:alpha val="80000"/>
              </a:prstClr>
            </a:outerShdw>
          </a:effectLst>
          <a:latin typeface="+mn-lt"/>
          <a:ea typeface="+mn-ea"/>
          <a:cs typeface="+mn-cs"/>
        </a:defRPr>
      </a:lvl1pPr>
      <a:lvl2pPr marL="742950" indent="-285750" algn="l" defTabSz="914400" rtl="0" eaLnBrk="1" latinLnBrk="0" hangingPunct="1">
        <a:spcBef>
          <a:spcPts val="0"/>
        </a:spcBef>
        <a:buFont typeface="Arial" pitchFamily="34" charset="0"/>
        <a:buChar char="–"/>
        <a:defRPr sz="4400" kern="1200">
          <a:solidFill>
            <a:schemeClr val="bg1"/>
          </a:solidFill>
          <a:effectLst>
            <a:outerShdw blurRad="50800" dist="38100" dir="2700000" algn="tl" rotWithShape="0">
              <a:prstClr val="black">
                <a:alpha val="80000"/>
              </a:prstClr>
            </a:outerShdw>
          </a:effectLst>
          <a:latin typeface="+mn-lt"/>
          <a:ea typeface="+mn-ea"/>
          <a:cs typeface="+mn-cs"/>
        </a:defRPr>
      </a:lvl2pPr>
      <a:lvl3pPr marL="1143000" indent="-228600" algn="l" defTabSz="914400" rtl="0" eaLnBrk="1" latinLnBrk="0" hangingPunct="1">
        <a:spcBef>
          <a:spcPts val="0"/>
        </a:spcBef>
        <a:buFont typeface="Arial" pitchFamily="34" charset="0"/>
        <a:buChar char="•"/>
        <a:defRPr sz="4000" kern="1200">
          <a:solidFill>
            <a:schemeClr val="bg1"/>
          </a:solidFill>
          <a:effectLst>
            <a:outerShdw blurRad="50800" dist="38100" dir="2700000" algn="tl" rotWithShape="0">
              <a:prstClr val="black">
                <a:alpha val="80000"/>
              </a:prstClr>
            </a:outerShdw>
          </a:effectLst>
          <a:latin typeface="+mn-lt"/>
          <a:ea typeface="+mn-ea"/>
          <a:cs typeface="+mn-cs"/>
        </a:defRPr>
      </a:lvl3pPr>
      <a:lvl4pPr marL="16002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4pPr>
      <a:lvl5pPr marL="20574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93AABA-F1B5-4B95-84DB-C4EA7B73DD63}"/>
              </a:ext>
            </a:extLst>
          </p:cNvPr>
          <p:cNvSpPr>
            <a:spLocks noGrp="1"/>
          </p:cNvSpPr>
          <p:nvPr>
            <p:ph type="title" idx="4294967295"/>
          </p:nvPr>
        </p:nvSpPr>
        <p:spPr>
          <a:xfrm>
            <a:off x="152400" y="533400"/>
            <a:ext cx="8839200" cy="1600200"/>
          </a:xfrm>
        </p:spPr>
        <p:txBody>
          <a:bodyPr>
            <a:normAutofit/>
          </a:bodyPr>
          <a:lstStyle/>
          <a:p>
            <a:r>
              <a:rPr lang="en-US" sz="1200" dirty="0">
                <a:latin typeface="Calibri" panose="020F0502020204030204" pitchFamily="34" charset="0"/>
                <a:cs typeface="Calibri" panose="020F0502020204030204" pitchFamily="34" charset="0"/>
              </a:rPr>
              <a:t>Business</a:t>
            </a:r>
            <a:r>
              <a:rPr lang="en-US" sz="1200" baseline="0" dirty="0">
                <a:latin typeface="Calibri" panose="020F0502020204030204" pitchFamily="34" charset="0"/>
                <a:cs typeface="Calibri" panose="020F0502020204030204" pitchFamily="34" charset="0"/>
              </a:rPr>
              <a:t> Law</a:t>
            </a:r>
            <a:br>
              <a:rPr lang="en-US" sz="1200" baseline="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Text &amp; Exercises</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Ninth Edition</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Roger LeRoy Miller</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William Eric Hollowell</a:t>
            </a:r>
          </a:p>
        </p:txBody>
      </p:sp>
      <p:sp>
        <p:nvSpPr>
          <p:cNvPr id="3" name="Subtitle 2"/>
          <p:cNvSpPr>
            <a:spLocks noGrp="1"/>
          </p:cNvSpPr>
          <p:nvPr>
            <p:ph type="subTitle" idx="1"/>
          </p:nvPr>
        </p:nvSpPr>
        <p:spPr>
          <a:xfrm>
            <a:off x="0" y="5407306"/>
            <a:ext cx="9144000" cy="1450694"/>
          </a:xfrm>
          <a:solidFill>
            <a:srgbClr val="8A7045"/>
          </a:solidFill>
          <a:ln w="38100">
            <a:solidFill>
              <a:srgbClr val="8A7045"/>
            </a:solidFill>
          </a:ln>
          <a:effectLst/>
        </p:spPr>
        <p:txBody>
          <a:bodyPr anchor="ctr" anchorCtr="0">
            <a:noAutofit/>
          </a:bodyPr>
          <a:lstStyle/>
          <a:p>
            <a:pPr>
              <a:spcBef>
                <a:spcPts val="0"/>
              </a:spcBef>
            </a:pPr>
            <a:r>
              <a:rPr lang="en-US" cap="small" dirty="0">
                <a:solidFill>
                  <a:schemeClr val="bg1"/>
                </a:solidFill>
                <a:effectLst>
                  <a:outerShdw blurRad="50800" dist="63500" dir="2700000" algn="tl" rotWithShape="0">
                    <a:srgbClr val="000000"/>
                  </a:outerShdw>
                </a:effectLst>
                <a:latin typeface="Impact" pitchFamily="34" charset="0"/>
              </a:rPr>
              <a:t>Chapter 28    Types of Business Organizations</a:t>
            </a:r>
          </a:p>
        </p:txBody>
      </p:sp>
      <p:pic>
        <p:nvPicPr>
          <p:cNvPr id="4" name="Picture 3" descr="This is the cover image for Business Law Text &amp; Exercises, Ninth Edition. Men and women in business suits are pictured walking in front of a cityscape." title="Cover Image">
            <a:extLst>
              <a:ext uri="{FF2B5EF4-FFF2-40B4-BE49-F238E27FC236}">
                <a16:creationId xmlns:a16="http://schemas.microsoft.com/office/drawing/2014/main" id="{DB3A8E3E-B757-4FAC-A228-6B19335B2BC9}"/>
              </a:ext>
            </a:extLst>
          </p:cNvPr>
          <p:cNvPicPr>
            <a:picLocks noChangeAspect="1"/>
          </p:cNvPicPr>
          <p:nvPr/>
        </p:nvPicPr>
        <p:blipFill>
          <a:blip r:embed="rId3"/>
          <a:stretch>
            <a:fillRect/>
          </a:stretch>
        </p:blipFill>
        <p:spPr>
          <a:xfrm>
            <a:off x="0" y="0"/>
            <a:ext cx="9148384" cy="5407306"/>
          </a:xfrm>
          <a:prstGeom prst="rect">
            <a:avLst/>
          </a:prstGeom>
        </p:spPr>
      </p:pic>
    </p:spTree>
    <p:extLst>
      <p:ext uri="{BB962C8B-B14F-4D97-AF65-F5344CB8AC3E}">
        <p14:creationId xmlns:p14="http://schemas.microsoft.com/office/powerpoint/2010/main" val="346173495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(5)</a:t>
            </a:r>
            <a:endParaRPr lang="en-US" dirty="0"/>
          </a:p>
        </p:txBody>
      </p:sp>
      <p:sp>
        <p:nvSpPr>
          <p:cNvPr id="7" name="AutoShape 4">
            <a:extLst>
              <a:ext uri="{FF2B5EF4-FFF2-40B4-BE49-F238E27FC236}">
                <a16:creationId xmlns:a16="http://schemas.microsoft.com/office/drawing/2014/main" id="{249431B8-9B0D-49A7-A884-753552D150E0}"/>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p:txBody>
          <a:bodyPr>
            <a:normAutofit/>
          </a:bodyPr>
          <a:lstStyle/>
          <a:p>
            <a:r>
              <a:rPr lang="en-US" sz="4400" dirty="0"/>
              <a:t>Formation.</a:t>
            </a:r>
          </a:p>
          <a:p>
            <a:pPr lvl="1"/>
            <a:r>
              <a:rPr lang="en-US" dirty="0"/>
              <a:t>Partnership By Agreement.</a:t>
            </a:r>
          </a:p>
          <a:p>
            <a:pPr lvl="2"/>
            <a:r>
              <a:rPr lang="en-US" dirty="0"/>
              <a:t>Can be oral, but some agreements must be written under Statute of Frauds. </a:t>
            </a:r>
          </a:p>
          <a:p>
            <a:pPr lvl="2"/>
            <a:r>
              <a:rPr lang="en-US" dirty="0"/>
              <a:t>Partnership agreement is called articles of partnership.</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10</a:t>
            </a:fld>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(6)</a:t>
            </a:r>
            <a:endParaRPr lang="en-US" dirty="0"/>
          </a:p>
        </p:txBody>
      </p:sp>
      <p:sp>
        <p:nvSpPr>
          <p:cNvPr id="7" name="AutoShape 4">
            <a:extLst>
              <a:ext uri="{FF2B5EF4-FFF2-40B4-BE49-F238E27FC236}">
                <a16:creationId xmlns:a16="http://schemas.microsoft.com/office/drawing/2014/main" id="{BA590343-5B72-4593-8077-5B34DC08012D}"/>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p:txBody>
          <a:bodyPr>
            <a:normAutofit/>
          </a:bodyPr>
          <a:lstStyle/>
          <a:p>
            <a:r>
              <a:rPr lang="en-US" sz="4400" dirty="0"/>
              <a:t>Formation.</a:t>
            </a:r>
          </a:p>
          <a:p>
            <a:pPr lvl="1"/>
            <a:r>
              <a:rPr lang="en-US" dirty="0"/>
              <a:t>Partnership by Estoppel. </a:t>
            </a:r>
          </a:p>
          <a:p>
            <a:pPr marL="1371600" lvl="2" indent="-457200"/>
            <a:r>
              <a:rPr lang="en-US" dirty="0"/>
              <a:t>Occurs when a party who is not a partner represents himself as such to third persons, who rely on the representations. </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11</a:t>
            </a:fld>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(7)</a:t>
            </a:r>
            <a:endParaRPr lang="en-US" dirty="0"/>
          </a:p>
        </p:txBody>
      </p:sp>
      <p:sp>
        <p:nvSpPr>
          <p:cNvPr id="7" name="AutoShape 4">
            <a:extLst>
              <a:ext uri="{FF2B5EF4-FFF2-40B4-BE49-F238E27FC236}">
                <a16:creationId xmlns:a16="http://schemas.microsoft.com/office/drawing/2014/main" id="{0B8A4428-2649-48A9-BEC2-6935EB747A30}"/>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p:txBody>
          <a:bodyPr>
            <a:normAutofit/>
          </a:bodyPr>
          <a:lstStyle/>
          <a:p>
            <a:r>
              <a:rPr lang="en-US" sz="4400" dirty="0"/>
              <a:t>Formation.</a:t>
            </a:r>
          </a:p>
          <a:p>
            <a:pPr lvl="1"/>
            <a:r>
              <a:rPr lang="en-US" dirty="0"/>
              <a:t>Partnership by Estoppel.</a:t>
            </a:r>
          </a:p>
          <a:p>
            <a:pPr marL="1370013" lvl="2" indent="-455613"/>
            <a:r>
              <a:rPr lang="en-US" dirty="0"/>
              <a:t>Or, when a partner represents that a nonpartner is a member of the firm.  The nonpartner is regarded as an agent whose acts are binding on the partnership.</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12</a:t>
            </a:fld>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(8)</a:t>
            </a:r>
            <a:endParaRPr lang="en-US" dirty="0"/>
          </a:p>
        </p:txBody>
      </p:sp>
      <p:sp>
        <p:nvSpPr>
          <p:cNvPr id="7" name="AutoShape 4">
            <a:extLst>
              <a:ext uri="{FF2B5EF4-FFF2-40B4-BE49-F238E27FC236}">
                <a16:creationId xmlns:a16="http://schemas.microsoft.com/office/drawing/2014/main" id="{B048A8D2-3E52-483D-8065-3EAC644EF121}"/>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p:txBody>
          <a:bodyPr>
            <a:normAutofit/>
          </a:bodyPr>
          <a:lstStyle/>
          <a:p>
            <a:r>
              <a:rPr lang="en-US" sz="4400" dirty="0"/>
              <a:t>Formation.</a:t>
            </a:r>
          </a:p>
          <a:p>
            <a:pPr lvl="1"/>
            <a:r>
              <a:rPr lang="en-US" dirty="0"/>
              <a:t>Partnership by Estoppel.</a:t>
            </a:r>
          </a:p>
          <a:p>
            <a:pPr marL="1198562" lvl="2" indent="-514350"/>
            <a:r>
              <a:rPr lang="en-US" dirty="0"/>
              <a:t>Third person relies on representation that the nonpartner was part of the partnership.</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13</a:t>
            </a:fld>
            <a:endParaRPr 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(9)</a:t>
            </a:r>
            <a:endParaRPr lang="en-US" dirty="0"/>
          </a:p>
        </p:txBody>
      </p:sp>
      <p:sp>
        <p:nvSpPr>
          <p:cNvPr id="7" name="AutoShape 4">
            <a:extLst>
              <a:ext uri="{FF2B5EF4-FFF2-40B4-BE49-F238E27FC236}">
                <a16:creationId xmlns:a16="http://schemas.microsoft.com/office/drawing/2014/main" id="{092C95A7-A0C5-49A7-959D-6A4CBC582767}"/>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p:txBody>
          <a:bodyPr>
            <a:normAutofit/>
          </a:bodyPr>
          <a:lstStyle/>
          <a:p>
            <a:r>
              <a:rPr lang="en-US" sz="4400" dirty="0"/>
              <a:t>Formation.</a:t>
            </a:r>
          </a:p>
          <a:p>
            <a:pPr lvl="1"/>
            <a:r>
              <a:rPr lang="en-US" dirty="0"/>
              <a:t>Partnership by Estoppel.</a:t>
            </a:r>
          </a:p>
          <a:p>
            <a:pPr marL="1371600" lvl="2" indent="-514350"/>
            <a:r>
              <a:rPr lang="en-US" dirty="0"/>
              <a:t>Partners (and the nonpartner) are liable to third party and estopped (prevented or barred) from denying that the nonpartner is a partner.</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14</a:t>
            </a:fld>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(10)</a:t>
            </a:r>
            <a:endParaRPr lang="en-US" dirty="0"/>
          </a:p>
        </p:txBody>
      </p:sp>
      <p:sp>
        <p:nvSpPr>
          <p:cNvPr id="7" name="AutoShape 4">
            <a:extLst>
              <a:ext uri="{FF2B5EF4-FFF2-40B4-BE49-F238E27FC236}">
                <a16:creationId xmlns:a16="http://schemas.microsoft.com/office/drawing/2014/main" id="{9A48E1A0-A4A3-48FB-AFA9-BCBFDA0C3DED}"/>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a:xfrm>
            <a:off x="457200" y="1755230"/>
            <a:ext cx="8686800" cy="4797970"/>
          </a:xfrm>
        </p:spPr>
        <p:txBody>
          <a:bodyPr>
            <a:normAutofit/>
          </a:bodyPr>
          <a:lstStyle/>
          <a:p>
            <a:r>
              <a:rPr lang="en-US" sz="4400" dirty="0"/>
              <a:t>Rights of Partners.</a:t>
            </a:r>
          </a:p>
          <a:p>
            <a:pPr lvl="1"/>
            <a:r>
              <a:rPr lang="en-US" dirty="0"/>
              <a:t>Management Rights.</a:t>
            </a:r>
          </a:p>
          <a:p>
            <a:pPr lvl="1"/>
            <a:r>
              <a:rPr lang="en-US" dirty="0"/>
              <a:t>Sharing Partnership Profits and Losses.</a:t>
            </a:r>
          </a:p>
          <a:p>
            <a:pPr lvl="1"/>
            <a:r>
              <a:rPr lang="en-US" dirty="0"/>
              <a:t>Compensation.</a:t>
            </a:r>
          </a:p>
          <a:p>
            <a:pPr lvl="1"/>
            <a:r>
              <a:rPr lang="en-US" dirty="0"/>
              <a:t>Inspection of Partnership Books.</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15</a:t>
            </a:fld>
            <a:endParaRPr lang="en-US"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(11)</a:t>
            </a:r>
            <a:endParaRPr lang="en-US" dirty="0"/>
          </a:p>
        </p:txBody>
      </p:sp>
      <p:sp>
        <p:nvSpPr>
          <p:cNvPr id="5" name="AutoShape 4">
            <a:extLst>
              <a:ext uri="{FF2B5EF4-FFF2-40B4-BE49-F238E27FC236}">
                <a16:creationId xmlns:a16="http://schemas.microsoft.com/office/drawing/2014/main" id="{D593F375-7D0A-4851-8A47-C7123CC67570}"/>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a:xfrm>
            <a:off x="457200" y="1755230"/>
            <a:ext cx="8686800" cy="4797970"/>
          </a:xfrm>
        </p:spPr>
        <p:txBody>
          <a:bodyPr>
            <a:normAutofit/>
          </a:bodyPr>
          <a:lstStyle/>
          <a:p>
            <a:r>
              <a:rPr lang="en-US" sz="4400" dirty="0"/>
              <a:t>Rights of Partners.</a:t>
            </a:r>
          </a:p>
          <a:p>
            <a:pPr lvl="1"/>
            <a:r>
              <a:rPr lang="en-US" dirty="0"/>
              <a:t>Partner’s Interest in the Firm. </a:t>
            </a:r>
          </a:p>
          <a:p>
            <a:pPr lvl="2"/>
            <a:r>
              <a:rPr lang="en-US" dirty="0"/>
              <a:t>personal asset consisting of proportional share of profits and return of capital.  Partner’s personal creditors can sue for that interest. </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16</a:t>
            </a:fld>
            <a:endParaRPr lang="en-US"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(12)</a:t>
            </a:r>
            <a:endParaRPr lang="en-US" dirty="0"/>
          </a:p>
        </p:txBody>
      </p:sp>
      <p:sp>
        <p:nvSpPr>
          <p:cNvPr id="5" name="AutoShape 4">
            <a:extLst>
              <a:ext uri="{FF2B5EF4-FFF2-40B4-BE49-F238E27FC236}">
                <a16:creationId xmlns:a16="http://schemas.microsoft.com/office/drawing/2014/main" id="{CDFEC7E4-CA8C-4EFE-A8C3-D034277C7634}"/>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a:xfrm>
            <a:off x="457200" y="1755230"/>
            <a:ext cx="8153400" cy="4797970"/>
          </a:xfrm>
        </p:spPr>
        <p:txBody>
          <a:bodyPr>
            <a:normAutofit/>
          </a:bodyPr>
          <a:lstStyle/>
          <a:p>
            <a:r>
              <a:rPr lang="en-US" sz="4400" dirty="0"/>
              <a:t>Rights of Partners.</a:t>
            </a:r>
          </a:p>
          <a:p>
            <a:pPr lvl="1"/>
            <a:r>
              <a:rPr lang="en-US" dirty="0"/>
              <a:t>Partnership Property.</a:t>
            </a:r>
          </a:p>
          <a:p>
            <a:pPr marL="1377950" lvl="2" indent="-463550"/>
            <a:r>
              <a:rPr lang="en-US" dirty="0"/>
              <a:t>A partner may use or possess partnership property only on behalf of the partnership. </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17</a:t>
            </a:fld>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(13)</a:t>
            </a:r>
            <a:endParaRPr lang="en-US" dirty="0"/>
          </a:p>
        </p:txBody>
      </p:sp>
      <p:sp>
        <p:nvSpPr>
          <p:cNvPr id="5" name="AutoShape 4">
            <a:extLst>
              <a:ext uri="{FF2B5EF4-FFF2-40B4-BE49-F238E27FC236}">
                <a16:creationId xmlns:a16="http://schemas.microsoft.com/office/drawing/2014/main" id="{76F42C96-03FD-498F-9165-9DF896A2E3CB}"/>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a:xfrm>
            <a:off x="457200" y="1755230"/>
            <a:ext cx="8686800" cy="4797970"/>
          </a:xfrm>
        </p:spPr>
        <p:txBody>
          <a:bodyPr>
            <a:normAutofit/>
          </a:bodyPr>
          <a:lstStyle/>
          <a:p>
            <a:r>
              <a:rPr lang="en-US" sz="4400" dirty="0"/>
              <a:t>Rights of Partners.</a:t>
            </a:r>
          </a:p>
          <a:p>
            <a:pPr lvl="1"/>
            <a:r>
              <a:rPr lang="en-US" dirty="0"/>
              <a:t>Partnership Property.</a:t>
            </a:r>
          </a:p>
          <a:p>
            <a:pPr marL="1370013" lvl="2" indent="-455613"/>
            <a:r>
              <a:rPr lang="en-US" dirty="0"/>
              <a:t>A partner is not a co-owner of partnership property and has no interest in the property that can be transferred. Partnership property is owned by the partnership as an entity and not by the individual partners.</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18</a:t>
            </a:fld>
            <a:endParaRPr lang="en-US"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(14)</a:t>
            </a:r>
            <a:endParaRPr lang="en-US" dirty="0"/>
          </a:p>
        </p:txBody>
      </p:sp>
      <p:sp>
        <p:nvSpPr>
          <p:cNvPr id="5" name="AutoShape 4">
            <a:extLst>
              <a:ext uri="{FF2B5EF4-FFF2-40B4-BE49-F238E27FC236}">
                <a16:creationId xmlns:a16="http://schemas.microsoft.com/office/drawing/2014/main" id="{A24E7DCF-4171-45F3-B108-C10847F4DB69}"/>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a:xfrm>
            <a:off x="457200" y="1755230"/>
            <a:ext cx="8686800" cy="4797970"/>
          </a:xfrm>
        </p:spPr>
        <p:txBody>
          <a:bodyPr>
            <a:normAutofit lnSpcReduction="10000"/>
          </a:bodyPr>
          <a:lstStyle/>
          <a:p>
            <a:r>
              <a:rPr lang="en-US" sz="4400" dirty="0"/>
              <a:t>Duties, Powers, and Liabilities of Partners.</a:t>
            </a:r>
            <a:endParaRPr lang="en-US" sz="3600" dirty="0"/>
          </a:p>
          <a:p>
            <a:pPr lvl="1"/>
            <a:r>
              <a:rPr lang="en-US" dirty="0"/>
              <a:t>Fiduciary Duties: partners are fiduciaries of each other, based on extraordinary trust and loyalty.</a:t>
            </a:r>
          </a:p>
          <a:p>
            <a:pPr lvl="2"/>
            <a:r>
              <a:rPr lang="en-US" dirty="0"/>
              <a:t>Good faith, duty of care, duty of loyalty.</a:t>
            </a:r>
          </a:p>
          <a:p>
            <a:pPr lvl="2"/>
            <a:r>
              <a:rPr lang="en-US" dirty="0"/>
              <a:t>May pursue personal rights as long as fiduciary duties are not violated. </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19</a:t>
            </a:fld>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p:cNvSpPr>
            <a:spLocks noGrp="1" noChangeArrowheads="1"/>
          </p:cNvSpPr>
          <p:nvPr>
            <p:ph type="title" idx="4294967295"/>
          </p:nvPr>
        </p:nvSpPr>
        <p:spPr>
          <a:xfrm>
            <a:off x="8227" y="-137085"/>
            <a:ext cx="9144000" cy="1524000"/>
          </a:xfrm>
          <a:solidFill>
            <a:srgbClr val="8A7045"/>
          </a:solidFill>
          <a:ln>
            <a:noFill/>
          </a:ln>
        </p:spPr>
        <p:txBody>
          <a:bodyPr>
            <a:normAutofit/>
          </a:bodyPr>
          <a:lstStyle/>
          <a:p>
            <a:r>
              <a:rPr lang="en-US" dirty="0"/>
              <a:t>Learning Outcomes</a:t>
            </a:r>
          </a:p>
        </p:txBody>
      </p:sp>
      <p:sp>
        <p:nvSpPr>
          <p:cNvPr id="71688" name="AutoShape 8" descr="Shape to emphasize LO1." title="Design arrow"/>
          <p:cNvSpPr>
            <a:spLocks noChangeArrowheads="1"/>
          </p:cNvSpPr>
          <p:nvPr/>
        </p:nvSpPr>
        <p:spPr bwMode="auto">
          <a:xfrm>
            <a:off x="76200" y="180221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3" name="Rectangle 2" descr="Bullet for LO1." title="Rectangle 1">
            <a:extLst>
              <a:ext uri="{FF2B5EF4-FFF2-40B4-BE49-F238E27FC236}">
                <a16:creationId xmlns:a16="http://schemas.microsoft.com/office/drawing/2014/main" id="{1FEF67C8-EDAE-4E96-90E9-FBB72E83F076}"/>
              </a:ext>
            </a:extLst>
          </p:cNvPr>
          <p:cNvSpPr/>
          <p:nvPr/>
        </p:nvSpPr>
        <p:spPr>
          <a:xfrm>
            <a:off x="1220029" y="1925172"/>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9" name="AutoShape 9" descr="Shape to emphasize LO2." title="Design arrow"/>
          <p:cNvSpPr>
            <a:spLocks noChangeArrowheads="1"/>
          </p:cNvSpPr>
          <p:nvPr/>
        </p:nvSpPr>
        <p:spPr bwMode="auto">
          <a:xfrm>
            <a:off x="76200" y="2928673"/>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11" name="Rectangle 10" descr="Bullet for LO2." title="Rectangle 2">
            <a:extLst>
              <a:ext uri="{FF2B5EF4-FFF2-40B4-BE49-F238E27FC236}">
                <a16:creationId xmlns:a16="http://schemas.microsoft.com/office/drawing/2014/main" id="{1EA2B03A-119F-415E-8263-3E5D5A277247}"/>
              </a:ext>
            </a:extLst>
          </p:cNvPr>
          <p:cNvSpPr/>
          <p:nvPr/>
        </p:nvSpPr>
        <p:spPr>
          <a:xfrm>
            <a:off x="1194966" y="3060163"/>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90" name="AutoShape 10" descr="Shape to emphasize LO3." title="Design arrow"/>
          <p:cNvSpPr>
            <a:spLocks noChangeArrowheads="1"/>
          </p:cNvSpPr>
          <p:nvPr/>
        </p:nvSpPr>
        <p:spPr bwMode="auto">
          <a:xfrm>
            <a:off x="76200" y="4055136"/>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2" name="Rectangle 11" descr="Bullet for LO3." title="Rectangle 3">
            <a:extLst>
              <a:ext uri="{FF2B5EF4-FFF2-40B4-BE49-F238E27FC236}">
                <a16:creationId xmlns:a16="http://schemas.microsoft.com/office/drawing/2014/main" id="{3CB43A43-A1AA-4C04-8CA6-AE0D5BFCDAA8}"/>
              </a:ext>
            </a:extLst>
          </p:cNvPr>
          <p:cNvSpPr/>
          <p:nvPr/>
        </p:nvSpPr>
        <p:spPr>
          <a:xfrm>
            <a:off x="1194229" y="4194984"/>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91" name="AutoShape 11" descr="Shape to emphasize LO4." title="Design arrow."/>
          <p:cNvSpPr>
            <a:spLocks noChangeArrowheads="1"/>
          </p:cNvSpPr>
          <p:nvPr/>
        </p:nvSpPr>
        <p:spPr bwMode="auto">
          <a:xfrm>
            <a:off x="76200" y="51816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3" name="Rectangle 12" descr="Rectangle for LO4." title="Bullet 4">
            <a:extLst>
              <a:ext uri="{FF2B5EF4-FFF2-40B4-BE49-F238E27FC236}">
                <a16:creationId xmlns:a16="http://schemas.microsoft.com/office/drawing/2014/main" id="{C3BC9B90-7054-4B7E-8E17-A093D0AACC69}"/>
              </a:ext>
            </a:extLst>
          </p:cNvPr>
          <p:cNvSpPr/>
          <p:nvPr/>
        </p:nvSpPr>
        <p:spPr>
          <a:xfrm>
            <a:off x="1194229" y="5294845"/>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3" name="Rectangle 3"/>
          <p:cNvSpPr>
            <a:spLocks noGrp="1" noChangeArrowheads="1"/>
          </p:cNvSpPr>
          <p:nvPr>
            <p:ph type="body" idx="1"/>
          </p:nvPr>
        </p:nvSpPr>
        <p:spPr>
          <a:xfrm>
            <a:off x="152400" y="1600199"/>
            <a:ext cx="9059574" cy="4678363"/>
          </a:xfrm>
          <a:noFill/>
          <a:ln/>
        </p:spPr>
        <p:txBody>
          <a:bodyPr>
            <a:noAutofit/>
          </a:bodyPr>
          <a:lstStyle/>
          <a:p>
            <a:pPr marL="1198563" indent="-1198563">
              <a:lnSpc>
                <a:spcPct val="90000"/>
              </a:lnSpc>
              <a:buClr>
                <a:srgbClr val="D5622A"/>
              </a:buClr>
              <a:buNone/>
            </a:pPr>
            <a:r>
              <a:rPr lang="en-US" sz="2400" b="1" dirty="0">
                <a:solidFill>
                  <a:schemeClr val="bg1"/>
                </a:solidFill>
              </a:rPr>
              <a:t>LO1</a:t>
            </a:r>
            <a:r>
              <a:rPr lang="en-US" sz="2600" dirty="0"/>
              <a:t>    </a:t>
            </a:r>
            <a:r>
              <a:rPr lang="en-US" dirty="0"/>
              <a:t>   </a:t>
            </a:r>
            <a:r>
              <a:rPr lang="en-US" sz="4000" dirty="0"/>
              <a:t>Describe a sole proprietorship.</a:t>
            </a:r>
          </a:p>
          <a:p>
            <a:pPr marL="1198563" indent="-1198563">
              <a:lnSpc>
                <a:spcPct val="90000"/>
              </a:lnSpc>
              <a:buClr>
                <a:srgbClr val="D5622A"/>
              </a:buClr>
              <a:buNone/>
            </a:pPr>
            <a:endParaRPr lang="en-US" sz="4000" dirty="0"/>
          </a:p>
          <a:p>
            <a:pPr marL="1198563" indent="-1198563">
              <a:lnSpc>
                <a:spcPct val="90000"/>
              </a:lnSpc>
              <a:buClr>
                <a:srgbClr val="D5622A"/>
              </a:buClr>
              <a:buNone/>
            </a:pPr>
            <a:r>
              <a:rPr lang="en-US" sz="2400" b="1" dirty="0">
                <a:solidFill>
                  <a:schemeClr val="bg1"/>
                </a:solidFill>
              </a:rPr>
              <a:t>LO2</a:t>
            </a:r>
            <a:r>
              <a:rPr lang="en-US" sz="2600" b="1" dirty="0">
                <a:solidFill>
                  <a:schemeClr val="bg1"/>
                </a:solidFill>
              </a:rPr>
              <a:t>         </a:t>
            </a:r>
            <a:r>
              <a:rPr lang="en-US" sz="4000" dirty="0"/>
              <a:t>Identify the feature of a general partnership.</a:t>
            </a:r>
          </a:p>
          <a:p>
            <a:pPr marL="1198563" indent="-1198563">
              <a:lnSpc>
                <a:spcPct val="90000"/>
              </a:lnSpc>
              <a:buClr>
                <a:srgbClr val="D5622A"/>
              </a:buClr>
              <a:buNone/>
            </a:pPr>
            <a:r>
              <a:rPr lang="en-US" sz="2400" b="1" dirty="0">
                <a:solidFill>
                  <a:schemeClr val="bg1"/>
                </a:solidFill>
              </a:rPr>
              <a:t>LO3          </a:t>
            </a:r>
            <a:r>
              <a:rPr lang="en-US" sz="4000" dirty="0"/>
              <a:t>Outline the elements of a limited partnership.</a:t>
            </a:r>
          </a:p>
          <a:p>
            <a:pPr marL="1198563" indent="-1198563">
              <a:lnSpc>
                <a:spcPct val="90000"/>
              </a:lnSpc>
              <a:buClr>
                <a:srgbClr val="D5622A"/>
              </a:buClr>
              <a:buNone/>
            </a:pPr>
            <a:r>
              <a:rPr lang="en-US" sz="2400" b="1" dirty="0">
                <a:solidFill>
                  <a:schemeClr val="bg1"/>
                </a:solidFill>
              </a:rPr>
              <a:t>LO4</a:t>
            </a:r>
            <a:r>
              <a:rPr lang="en-US" dirty="0"/>
              <a:t>     </a:t>
            </a:r>
            <a:r>
              <a:rPr lang="en-US" sz="4000" dirty="0"/>
              <a:t>List the advantages of a limited liability company.</a:t>
            </a:r>
            <a:endParaRPr lang="en-US" dirty="0"/>
          </a:p>
        </p:txBody>
      </p:sp>
      <p:sp>
        <p:nvSpPr>
          <p:cNvPr id="10" name="Slide Number Placeholder 9"/>
          <p:cNvSpPr>
            <a:spLocks noGrp="1"/>
          </p:cNvSpPr>
          <p:nvPr>
            <p:ph type="sldNum" sz="quarter" idx="12"/>
          </p:nvPr>
        </p:nvSpPr>
        <p:spPr/>
        <p:txBody>
          <a:bodyPr/>
          <a:lstStyle/>
          <a:p>
            <a:fld id="{0A8C097E-128F-4FE5-8D65-B30E2BEAC51B}" type="slidenum">
              <a:rPr lang="en-US" smtClean="0"/>
              <a:pPr/>
              <a:t>2</a:t>
            </a:fld>
            <a:endParaRPr lang="en-US" dirty="0"/>
          </a:p>
        </p:txBody>
      </p:sp>
    </p:spTree>
    <p:extLst>
      <p:ext uri="{BB962C8B-B14F-4D97-AF65-F5344CB8AC3E}">
        <p14:creationId xmlns:p14="http://schemas.microsoft.com/office/powerpoint/2010/main" val="1552145134"/>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(15)</a:t>
            </a:r>
            <a:endParaRPr lang="en-US" dirty="0"/>
          </a:p>
        </p:txBody>
      </p:sp>
      <p:sp>
        <p:nvSpPr>
          <p:cNvPr id="5" name="AutoShape 4">
            <a:extLst>
              <a:ext uri="{FF2B5EF4-FFF2-40B4-BE49-F238E27FC236}">
                <a16:creationId xmlns:a16="http://schemas.microsoft.com/office/drawing/2014/main" id="{055D9045-462C-4F01-AF03-828ABE7AC5E3}"/>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a:xfrm>
            <a:off x="457200" y="1755230"/>
            <a:ext cx="8229600" cy="4797970"/>
          </a:xfrm>
        </p:spPr>
        <p:txBody>
          <a:bodyPr>
            <a:normAutofit lnSpcReduction="10000"/>
          </a:bodyPr>
          <a:lstStyle/>
          <a:p>
            <a:r>
              <a:rPr lang="en-US" sz="4400" dirty="0"/>
              <a:t>Duties, Powers, and Liabilities of Partners.</a:t>
            </a:r>
            <a:endParaRPr lang="en-US" sz="3600" dirty="0"/>
          </a:p>
          <a:p>
            <a:pPr lvl="1"/>
            <a:r>
              <a:rPr lang="en-US" dirty="0"/>
              <a:t>Agency Powers: partners are general agents of the partnership.</a:t>
            </a:r>
          </a:p>
          <a:p>
            <a:pPr lvl="1"/>
            <a:r>
              <a:rPr lang="en-US" dirty="0"/>
              <a:t>Joint and Several Liability: third party may sue one or more of the partners separately or all of them together, at his option. </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20</a:t>
            </a:fld>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(16)</a:t>
            </a:r>
            <a:endParaRPr lang="en-US" dirty="0"/>
          </a:p>
        </p:txBody>
      </p:sp>
      <p:sp>
        <p:nvSpPr>
          <p:cNvPr id="5" name="AutoShape 4">
            <a:extLst>
              <a:ext uri="{FF2B5EF4-FFF2-40B4-BE49-F238E27FC236}">
                <a16:creationId xmlns:a16="http://schemas.microsoft.com/office/drawing/2014/main" id="{F79983D3-148F-4113-BB3B-972B14E349B8}"/>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a:xfrm>
            <a:off x="457200" y="1755230"/>
            <a:ext cx="8686800" cy="4797970"/>
          </a:xfrm>
        </p:spPr>
        <p:txBody>
          <a:bodyPr>
            <a:normAutofit fontScale="92500" lnSpcReduction="10000"/>
          </a:bodyPr>
          <a:lstStyle/>
          <a:p>
            <a:r>
              <a:rPr lang="en-US" sz="4400" dirty="0"/>
              <a:t>Duties, Powers, and Liabilities of Partners.</a:t>
            </a:r>
            <a:endParaRPr lang="en-US" sz="3600" dirty="0"/>
          </a:p>
          <a:p>
            <a:pPr lvl="1"/>
            <a:r>
              <a:rPr lang="en-US" dirty="0"/>
              <a:t>Joint and Several Liability.</a:t>
            </a:r>
          </a:p>
          <a:p>
            <a:pPr lvl="2"/>
            <a:r>
              <a:rPr lang="en-US" dirty="0"/>
              <a:t>If third party is successful, he may collect judgment only against assets of those partners sued.</a:t>
            </a:r>
          </a:p>
          <a:p>
            <a:pPr lvl="2"/>
            <a:r>
              <a:rPr lang="en-US" dirty="0"/>
              <a:t>Partner who commits tort resulting in judgment against partnership is required to repay damages to the firm.</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21</a:t>
            </a:fld>
            <a:endParaRPr lang="en-US"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(17)</a:t>
            </a:r>
            <a:endParaRPr lang="en-US" dirty="0"/>
          </a:p>
        </p:txBody>
      </p:sp>
      <p:sp>
        <p:nvSpPr>
          <p:cNvPr id="5" name="AutoShape 4">
            <a:extLst>
              <a:ext uri="{FF2B5EF4-FFF2-40B4-BE49-F238E27FC236}">
                <a16:creationId xmlns:a16="http://schemas.microsoft.com/office/drawing/2014/main" id="{797555CC-6925-4D43-B48D-2B669E260473}"/>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a:xfrm>
            <a:off x="457200" y="1755230"/>
            <a:ext cx="8686800" cy="4797970"/>
          </a:xfrm>
        </p:spPr>
        <p:txBody>
          <a:bodyPr>
            <a:normAutofit/>
          </a:bodyPr>
          <a:lstStyle/>
          <a:p>
            <a:r>
              <a:rPr lang="en-US" sz="4400" dirty="0"/>
              <a:t>Partner’s Dissociation.</a:t>
            </a:r>
            <a:endParaRPr lang="en-US" sz="3600" dirty="0"/>
          </a:p>
          <a:p>
            <a:pPr lvl="1"/>
            <a:r>
              <a:rPr lang="en-US" dirty="0"/>
              <a:t>Severance of the relationship between a partner and a partnership when the partner ceases to be associated with the carrying on of the partnership business.</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22</a:t>
            </a:fld>
            <a:endParaRPr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(18)</a:t>
            </a:r>
            <a:endParaRPr lang="en-US" dirty="0"/>
          </a:p>
        </p:txBody>
      </p:sp>
      <p:sp>
        <p:nvSpPr>
          <p:cNvPr id="5" name="AutoShape 4">
            <a:extLst>
              <a:ext uri="{FF2B5EF4-FFF2-40B4-BE49-F238E27FC236}">
                <a16:creationId xmlns:a16="http://schemas.microsoft.com/office/drawing/2014/main" id="{0AEA98F9-E88E-4249-9DF5-4249E01F58B8}"/>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a:xfrm>
            <a:off x="457200" y="1755230"/>
            <a:ext cx="8686800" cy="4797970"/>
          </a:xfrm>
        </p:spPr>
        <p:txBody>
          <a:bodyPr>
            <a:normAutofit/>
          </a:bodyPr>
          <a:lstStyle/>
          <a:p>
            <a:r>
              <a:rPr lang="en-US" sz="4400" dirty="0"/>
              <a:t>Partner’s Dissociation.</a:t>
            </a:r>
            <a:endParaRPr lang="en-US" sz="3600" dirty="0"/>
          </a:p>
          <a:p>
            <a:pPr lvl="1"/>
            <a:r>
              <a:rPr lang="en-US" dirty="0"/>
              <a:t>Events that Cause Dissociation.</a:t>
            </a:r>
          </a:p>
          <a:p>
            <a:pPr lvl="2"/>
            <a:r>
              <a:rPr lang="en-US" dirty="0"/>
              <a:t>Notice.</a:t>
            </a:r>
          </a:p>
          <a:p>
            <a:pPr lvl="2"/>
            <a:r>
              <a:rPr lang="en-US" dirty="0"/>
              <a:t>Bankruptcy.</a:t>
            </a:r>
          </a:p>
          <a:p>
            <a:pPr lvl="2"/>
            <a:r>
              <a:rPr lang="en-US" dirty="0"/>
              <a:t>Assignment of partnership interest.</a:t>
            </a:r>
          </a:p>
          <a:p>
            <a:pPr lvl="2"/>
            <a:r>
              <a:rPr lang="en-US" dirty="0"/>
              <a:t>Incapacity.</a:t>
            </a:r>
          </a:p>
          <a:p>
            <a:pPr lvl="2"/>
            <a:r>
              <a:rPr lang="en-US" dirty="0"/>
              <a:t>Death.</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23</a:t>
            </a:fld>
            <a:endParaRPr lang="en-US"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(19)</a:t>
            </a:r>
            <a:endParaRPr lang="en-US" dirty="0"/>
          </a:p>
        </p:txBody>
      </p:sp>
      <p:sp>
        <p:nvSpPr>
          <p:cNvPr id="5" name="AutoShape 4">
            <a:extLst>
              <a:ext uri="{FF2B5EF4-FFF2-40B4-BE49-F238E27FC236}">
                <a16:creationId xmlns:a16="http://schemas.microsoft.com/office/drawing/2014/main" id="{0CAB204B-D75C-4B39-830A-FA5E925CD4AE}"/>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a:xfrm>
            <a:off x="457200" y="1600200"/>
            <a:ext cx="8153400" cy="4797970"/>
          </a:xfrm>
        </p:spPr>
        <p:txBody>
          <a:bodyPr>
            <a:normAutofit/>
          </a:bodyPr>
          <a:lstStyle/>
          <a:p>
            <a:r>
              <a:rPr lang="en-US" sz="4400" dirty="0"/>
              <a:t>Partner’s Dissociation.</a:t>
            </a:r>
            <a:endParaRPr lang="en-US" sz="3600" dirty="0"/>
          </a:p>
          <a:p>
            <a:pPr lvl="1"/>
            <a:r>
              <a:rPr lang="en-US" dirty="0"/>
              <a:t>Effects of Dissociation.</a:t>
            </a:r>
          </a:p>
          <a:p>
            <a:pPr lvl="2"/>
            <a:r>
              <a:rPr lang="en-US" dirty="0"/>
              <a:t>Right to have interest purchased by the partnership. </a:t>
            </a:r>
          </a:p>
          <a:p>
            <a:pPr lvl="2"/>
            <a:r>
              <a:rPr lang="en-US" dirty="0"/>
              <a:t>Right to participate in the management and conduct of the partnership business ends, along with the duty of loyalty. </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24</a:t>
            </a:fld>
            <a:endParaRPr lang="en-US"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(20)</a:t>
            </a:r>
            <a:endParaRPr lang="en-US" dirty="0"/>
          </a:p>
        </p:txBody>
      </p:sp>
      <p:sp>
        <p:nvSpPr>
          <p:cNvPr id="5" name="AutoShape 4">
            <a:extLst>
              <a:ext uri="{FF2B5EF4-FFF2-40B4-BE49-F238E27FC236}">
                <a16:creationId xmlns:a16="http://schemas.microsoft.com/office/drawing/2014/main" id="{8DBD91A7-2A85-415B-983B-F6CC0DF59D71}"/>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a:xfrm>
            <a:off x="457200" y="1755230"/>
            <a:ext cx="8458200" cy="4797970"/>
          </a:xfrm>
        </p:spPr>
        <p:txBody>
          <a:bodyPr>
            <a:normAutofit/>
          </a:bodyPr>
          <a:lstStyle/>
          <a:p>
            <a:r>
              <a:rPr lang="en-US" sz="4400" dirty="0"/>
              <a:t>Partnership Termination.</a:t>
            </a:r>
          </a:p>
          <a:p>
            <a:pPr lvl="1"/>
            <a:r>
              <a:rPr lang="en-US" dirty="0"/>
              <a:t>Acts of Partners.</a:t>
            </a:r>
          </a:p>
          <a:p>
            <a:pPr lvl="1"/>
            <a:r>
              <a:rPr lang="en-US" dirty="0"/>
              <a:t>Operation of Law.</a:t>
            </a:r>
          </a:p>
          <a:p>
            <a:pPr lvl="1"/>
            <a:r>
              <a:rPr lang="en-US" dirty="0"/>
              <a:t>Judicial Decree. </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25</a:t>
            </a:fld>
            <a:endParaRPr lang="en-US"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(21)</a:t>
            </a:r>
            <a:endParaRPr lang="en-US" dirty="0"/>
          </a:p>
        </p:txBody>
      </p:sp>
      <p:sp>
        <p:nvSpPr>
          <p:cNvPr id="5" name="AutoShape 4">
            <a:extLst>
              <a:ext uri="{FF2B5EF4-FFF2-40B4-BE49-F238E27FC236}">
                <a16:creationId xmlns:a16="http://schemas.microsoft.com/office/drawing/2014/main" id="{08395A40-C641-4F4C-BB9F-87415D2A90BC}"/>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a:xfrm>
            <a:off x="457200" y="1755230"/>
            <a:ext cx="8458200" cy="4797970"/>
          </a:xfrm>
        </p:spPr>
        <p:txBody>
          <a:bodyPr>
            <a:normAutofit/>
          </a:bodyPr>
          <a:lstStyle/>
          <a:p>
            <a:r>
              <a:rPr lang="en-US" sz="4400" dirty="0"/>
              <a:t>Winding Up.</a:t>
            </a:r>
          </a:p>
          <a:p>
            <a:pPr lvl="1"/>
            <a:r>
              <a:rPr lang="en-US" dirty="0"/>
              <a:t>Once a partnership is dissolved (terminated), it continues to exist legally until the process of winding up all business affairs (collecting and distributing the firm’s assets) is complete.</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26</a:t>
            </a:fld>
            <a:endParaRPr lang="en-US" dirty="0"/>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1400" spc="0" dirty="0">
                <a:solidFill>
                  <a:srgbClr val="8A7045"/>
                </a:solidFill>
              </a:rPr>
              <a:t> LO3 </a:t>
            </a:r>
            <a:r>
              <a:rPr lang="en-US" dirty="0"/>
              <a:t>Limited Partnerships</a:t>
            </a:r>
            <a:r>
              <a:rPr lang="en-US" sz="4000" b="1" dirty="0">
                <a:solidFill>
                  <a:prstClr val="white"/>
                </a:solidFill>
                <a:latin typeface="Calibri"/>
              </a:rPr>
              <a:t> (1)</a:t>
            </a:r>
            <a:endParaRPr lang="en-US" dirty="0"/>
          </a:p>
        </p:txBody>
      </p:sp>
      <p:sp>
        <p:nvSpPr>
          <p:cNvPr id="8" name="Content Placeholder 7"/>
          <p:cNvSpPr>
            <a:spLocks noGrp="1"/>
          </p:cNvSpPr>
          <p:nvPr>
            <p:ph idx="1"/>
          </p:nvPr>
        </p:nvSpPr>
        <p:spPr>
          <a:xfrm>
            <a:off x="457200" y="1755230"/>
            <a:ext cx="8458200" cy="5102770"/>
          </a:xfrm>
        </p:spPr>
        <p:txBody>
          <a:bodyPr>
            <a:normAutofit/>
          </a:bodyPr>
          <a:lstStyle/>
          <a:p>
            <a:r>
              <a:rPr lang="en-US" sz="4400" dirty="0"/>
              <a:t>Elements.</a:t>
            </a:r>
          </a:p>
          <a:p>
            <a:pPr lvl="1"/>
            <a:r>
              <a:rPr lang="en-US" dirty="0"/>
              <a:t>Consists of one or more general partners and one or more limited partners. </a:t>
            </a:r>
          </a:p>
        </p:txBody>
      </p:sp>
      <p:sp>
        <p:nvSpPr>
          <p:cNvPr id="9" name="Slide Number Placeholder 8"/>
          <p:cNvSpPr>
            <a:spLocks noGrp="1"/>
          </p:cNvSpPr>
          <p:nvPr>
            <p:ph type="sldNum" sz="quarter" idx="12"/>
          </p:nvPr>
        </p:nvSpPr>
        <p:spPr>
          <a:xfrm>
            <a:off x="6771568" y="6553200"/>
            <a:ext cx="2133600" cy="263856"/>
          </a:xfrm>
        </p:spPr>
        <p:txBody>
          <a:bodyPr/>
          <a:lstStyle/>
          <a:p>
            <a:fld id="{0A8C097E-128F-4FE5-8D65-B30E2BEAC51B}" type="slidenum">
              <a:rPr lang="en-US" smtClean="0"/>
              <a:pPr/>
              <a:t>27</a:t>
            </a:fld>
            <a:endParaRPr lang="en-US" dirty="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1400" spc="0" dirty="0">
                <a:solidFill>
                  <a:srgbClr val="8A7045"/>
                </a:solidFill>
              </a:rPr>
              <a:t> LO3 </a:t>
            </a:r>
            <a:r>
              <a:rPr lang="en-US" dirty="0"/>
              <a:t>Limited Partnerships</a:t>
            </a:r>
            <a:r>
              <a:rPr lang="en-US" sz="4000" b="1" dirty="0">
                <a:solidFill>
                  <a:prstClr val="white"/>
                </a:solidFill>
                <a:latin typeface="Calibri"/>
              </a:rPr>
              <a:t> (2)</a:t>
            </a:r>
            <a:endParaRPr lang="en-US" dirty="0"/>
          </a:p>
        </p:txBody>
      </p:sp>
      <p:sp>
        <p:nvSpPr>
          <p:cNvPr id="8" name="Content Placeholder 7"/>
          <p:cNvSpPr>
            <a:spLocks noGrp="1"/>
          </p:cNvSpPr>
          <p:nvPr>
            <p:ph idx="1"/>
          </p:nvPr>
        </p:nvSpPr>
        <p:spPr>
          <a:xfrm>
            <a:off x="457200" y="1755230"/>
            <a:ext cx="8458200" cy="5102770"/>
          </a:xfrm>
        </p:spPr>
        <p:txBody>
          <a:bodyPr>
            <a:normAutofit fontScale="92500"/>
          </a:bodyPr>
          <a:lstStyle/>
          <a:p>
            <a:r>
              <a:rPr lang="en-US" dirty="0"/>
              <a:t>General partner: manages the LP and is fully personally liable for debts and obligations of the LP. </a:t>
            </a:r>
          </a:p>
          <a:p>
            <a:r>
              <a:rPr lang="en-US" dirty="0"/>
              <a:t>Limited partner: does not engage in management and is only liable up to the amount contributed.</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28</a:t>
            </a:fld>
            <a:endParaRPr lang="en-US"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Limited Liability Partnership </a:t>
            </a:r>
          </a:p>
        </p:txBody>
      </p:sp>
      <p:sp>
        <p:nvSpPr>
          <p:cNvPr id="6" name="Content Placeholder 5"/>
          <p:cNvSpPr>
            <a:spLocks noGrp="1"/>
          </p:cNvSpPr>
          <p:nvPr>
            <p:ph idx="1"/>
          </p:nvPr>
        </p:nvSpPr>
        <p:spPr/>
        <p:txBody>
          <a:bodyPr>
            <a:normAutofit/>
          </a:bodyPr>
          <a:lstStyle/>
          <a:p>
            <a:r>
              <a:rPr lang="en-US" sz="4400" dirty="0"/>
              <a:t>A form of partnership that allows professionals to enjoy the tax benefits of a partnership while limiting their personal liability for the malpractice of other partners.</a:t>
            </a:r>
          </a:p>
        </p:txBody>
      </p:sp>
      <p:sp>
        <p:nvSpPr>
          <p:cNvPr id="7" name="Slide Number Placeholder 6"/>
          <p:cNvSpPr>
            <a:spLocks noGrp="1"/>
          </p:cNvSpPr>
          <p:nvPr>
            <p:ph type="sldNum" sz="quarter" idx="12"/>
          </p:nvPr>
        </p:nvSpPr>
        <p:spPr>
          <a:xfrm>
            <a:off x="6771568" y="6553200"/>
            <a:ext cx="2133600" cy="263856"/>
          </a:xfrm>
        </p:spPr>
        <p:txBody>
          <a:bodyPr/>
          <a:lstStyle/>
          <a:p>
            <a:fld id="{0A8C097E-128F-4FE5-8D65-B30E2BEAC51B}" type="slidenum">
              <a:rPr lang="en-US" smtClean="0"/>
              <a:pPr/>
              <a:t>29</a:t>
            </a:fld>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z="1400" spc="0" dirty="0">
                <a:solidFill>
                  <a:srgbClr val="8A7045"/>
                </a:solidFill>
              </a:rPr>
              <a:t> LO1 </a:t>
            </a:r>
            <a:r>
              <a:rPr lang="en-US" dirty="0"/>
              <a:t>Sole Proprietorships</a:t>
            </a:r>
            <a:r>
              <a:rPr lang="en-US" b="1" dirty="0">
                <a:solidFill>
                  <a:prstClr val="white"/>
                </a:solidFill>
                <a:latin typeface="Calibri"/>
              </a:rPr>
              <a:t> </a:t>
            </a:r>
            <a:r>
              <a:rPr lang="en-US" sz="4000" b="1" dirty="0">
                <a:solidFill>
                  <a:prstClr val="white"/>
                </a:solidFill>
                <a:latin typeface="Calibri"/>
              </a:rPr>
              <a:t>(1)</a:t>
            </a:r>
            <a:endParaRPr lang="en-US" dirty="0"/>
          </a:p>
        </p:txBody>
      </p:sp>
      <p:sp>
        <p:nvSpPr>
          <p:cNvPr id="6" name="AutoShape 4">
            <a:extLst>
              <a:ext uri="{FF2B5EF4-FFF2-40B4-BE49-F238E27FC236}">
                <a16:creationId xmlns:a16="http://schemas.microsoft.com/office/drawing/2014/main" id="{CF601021-8712-4304-8282-BEABB530BCAD}"/>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a:xfrm>
            <a:off x="457200" y="1676400"/>
            <a:ext cx="8382000" cy="4797970"/>
          </a:xfrm>
        </p:spPr>
        <p:txBody>
          <a:bodyPr>
            <a:normAutofit fontScale="92500"/>
          </a:bodyPr>
          <a:lstStyle/>
          <a:p>
            <a:r>
              <a:rPr lang="en-US" dirty="0"/>
              <a:t>The simplest form of business in which the owner is the business.</a:t>
            </a:r>
          </a:p>
          <a:p>
            <a:r>
              <a:rPr lang="en-US" dirty="0"/>
              <a:t>A sole proprietor reports business income on his or her personal income tax return and is legally responsible for all debts of the business.</a:t>
            </a:r>
          </a:p>
        </p:txBody>
      </p:sp>
      <p:sp>
        <p:nvSpPr>
          <p:cNvPr id="8" name="Slide Number Placeholder 7"/>
          <p:cNvSpPr>
            <a:spLocks noGrp="1"/>
          </p:cNvSpPr>
          <p:nvPr>
            <p:ph type="sldNum" sz="quarter" idx="12"/>
          </p:nvPr>
        </p:nvSpPr>
        <p:spPr>
          <a:xfrm>
            <a:off x="6771568" y="6553200"/>
            <a:ext cx="2133600" cy="263856"/>
          </a:xfrm>
        </p:spPr>
        <p:txBody>
          <a:bodyPr/>
          <a:lstStyle/>
          <a:p>
            <a:fld id="{0A8C097E-128F-4FE5-8D65-B30E2BEAC51B}" type="slidenum">
              <a:rPr lang="en-US" smtClean="0"/>
              <a:pPr/>
              <a:t>3</a:t>
            </a:fld>
            <a:endParaRPr lang="en-US" dirty="0"/>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Limited Liability </a:t>
            </a:r>
            <a:br>
              <a:rPr lang="en-US"/>
            </a:br>
            <a:r>
              <a:rPr lang="en-US"/>
              <a:t>Companies</a:t>
            </a:r>
            <a:r>
              <a:rPr lang="en-US" sz="4000" b="1">
                <a:solidFill>
                  <a:prstClr val="white"/>
                </a:solidFill>
                <a:latin typeface="Calibri"/>
              </a:rPr>
              <a:t> (1)</a:t>
            </a:r>
            <a:r>
              <a:rPr lang="en-US"/>
              <a:t> </a:t>
            </a:r>
            <a:endParaRPr lang="en-US" dirty="0"/>
          </a:p>
        </p:txBody>
      </p:sp>
      <p:sp>
        <p:nvSpPr>
          <p:cNvPr id="8" name="Content Placeholder 7"/>
          <p:cNvSpPr>
            <a:spLocks noGrp="1"/>
          </p:cNvSpPr>
          <p:nvPr>
            <p:ph idx="1"/>
          </p:nvPr>
        </p:nvSpPr>
        <p:spPr/>
        <p:txBody>
          <a:bodyPr>
            <a:normAutofit/>
          </a:bodyPr>
          <a:lstStyle/>
          <a:p>
            <a:r>
              <a:rPr lang="en-US" sz="4400" dirty="0"/>
              <a:t>An LLC is a hybrid form of business enterprise that offers the limited liability of the corporation but the tax advantages of a partnership.</a:t>
            </a:r>
          </a:p>
        </p:txBody>
      </p:sp>
      <p:sp>
        <p:nvSpPr>
          <p:cNvPr id="9" name="Slide Number Placeholder 8"/>
          <p:cNvSpPr>
            <a:spLocks noGrp="1"/>
          </p:cNvSpPr>
          <p:nvPr>
            <p:ph type="sldNum" sz="quarter" idx="12"/>
          </p:nvPr>
        </p:nvSpPr>
        <p:spPr>
          <a:xfrm>
            <a:off x="6771568" y="6553200"/>
            <a:ext cx="2133600" cy="263856"/>
          </a:xfrm>
        </p:spPr>
        <p:txBody>
          <a:bodyPr/>
          <a:lstStyle/>
          <a:p>
            <a:fld id="{0A8C097E-128F-4FE5-8D65-B30E2BEAC51B}" type="slidenum">
              <a:rPr lang="en-US" smtClean="0"/>
              <a:pPr/>
              <a:t>30</a:t>
            </a:fld>
            <a:endParaRPr lang="en-US" dirty="0"/>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Limited Liability </a:t>
            </a:r>
            <a:br>
              <a:rPr lang="en-US"/>
            </a:br>
            <a:r>
              <a:rPr lang="en-US"/>
              <a:t>Companies</a:t>
            </a:r>
            <a:r>
              <a:rPr lang="en-US" sz="4000" b="1">
                <a:solidFill>
                  <a:prstClr val="white"/>
                </a:solidFill>
                <a:latin typeface="Calibri"/>
              </a:rPr>
              <a:t> (2)</a:t>
            </a:r>
            <a:r>
              <a:rPr lang="en-US"/>
              <a:t> </a:t>
            </a:r>
            <a:endParaRPr lang="en-US" dirty="0"/>
          </a:p>
        </p:txBody>
      </p:sp>
      <p:sp>
        <p:nvSpPr>
          <p:cNvPr id="8" name="AutoShape 4">
            <a:extLst>
              <a:ext uri="{FF2B5EF4-FFF2-40B4-BE49-F238E27FC236}">
                <a16:creationId xmlns:a16="http://schemas.microsoft.com/office/drawing/2014/main" id="{5A6F66CA-DF06-4831-A571-CF89B56F862D}"/>
              </a:ext>
            </a:extLst>
          </p:cNvPr>
          <p:cNvSpPr>
            <a:spLocks noChangeArrowheads="1"/>
          </p:cNvSpPr>
          <p:nvPr/>
        </p:nvSpPr>
        <p:spPr bwMode="auto">
          <a:xfrm flipH="1">
            <a:off x="4114800" y="19050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6" name="Content Placeholder 5"/>
          <p:cNvSpPr>
            <a:spLocks noGrp="1"/>
          </p:cNvSpPr>
          <p:nvPr>
            <p:ph idx="1"/>
          </p:nvPr>
        </p:nvSpPr>
        <p:spPr/>
        <p:txBody>
          <a:bodyPr>
            <a:normAutofit/>
          </a:bodyPr>
          <a:lstStyle/>
          <a:p>
            <a:r>
              <a:rPr lang="en-US" sz="4400" dirty="0"/>
              <a:t>Advantages.</a:t>
            </a:r>
          </a:p>
          <a:p>
            <a:pPr lvl="1"/>
            <a:r>
              <a:rPr lang="en-US" dirty="0"/>
              <a:t>Profits pass through and taxes are paid individually.</a:t>
            </a:r>
          </a:p>
          <a:p>
            <a:pPr lvl="1"/>
            <a:r>
              <a:rPr lang="en-US" dirty="0"/>
              <a:t>Liability is limited to a member’s investment.</a:t>
            </a:r>
          </a:p>
          <a:p>
            <a:pPr lvl="1"/>
            <a:r>
              <a:rPr lang="en-US" dirty="0"/>
              <a:t>Managers need not be members.</a:t>
            </a:r>
          </a:p>
        </p:txBody>
      </p:sp>
      <p:sp>
        <p:nvSpPr>
          <p:cNvPr id="7" name="Slide Number Placeholder 6"/>
          <p:cNvSpPr>
            <a:spLocks noGrp="1"/>
          </p:cNvSpPr>
          <p:nvPr>
            <p:ph type="sldNum" sz="quarter" idx="12"/>
          </p:nvPr>
        </p:nvSpPr>
        <p:spPr>
          <a:xfrm>
            <a:off x="6771568" y="6553200"/>
            <a:ext cx="2133600" cy="263856"/>
          </a:xfrm>
        </p:spPr>
        <p:txBody>
          <a:bodyPr/>
          <a:lstStyle/>
          <a:p>
            <a:fld id="{0A8C097E-128F-4FE5-8D65-B30E2BEAC51B}" type="slidenum">
              <a:rPr lang="en-US" smtClean="0"/>
              <a:pPr/>
              <a:t>31</a:t>
            </a:fld>
            <a:endParaRPr lang="en-US" dirty="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Limited Liability </a:t>
            </a:r>
            <a:br>
              <a:rPr lang="en-US"/>
            </a:br>
            <a:r>
              <a:rPr lang="en-US"/>
              <a:t>Companies</a:t>
            </a:r>
            <a:r>
              <a:rPr lang="en-US" sz="4000" b="1">
                <a:solidFill>
                  <a:prstClr val="white"/>
                </a:solidFill>
                <a:latin typeface="Calibri"/>
              </a:rPr>
              <a:t> (3)</a:t>
            </a:r>
            <a:r>
              <a:rPr lang="en-US"/>
              <a:t> </a:t>
            </a:r>
            <a:endParaRPr lang="en-US" dirty="0"/>
          </a:p>
        </p:txBody>
      </p:sp>
      <p:sp>
        <p:nvSpPr>
          <p:cNvPr id="7" name="AutoShape 4">
            <a:extLst>
              <a:ext uri="{FF2B5EF4-FFF2-40B4-BE49-F238E27FC236}">
                <a16:creationId xmlns:a16="http://schemas.microsoft.com/office/drawing/2014/main" id="{50280960-A084-4E4C-926F-49FAD71C3A34}"/>
              </a:ext>
            </a:extLst>
          </p:cNvPr>
          <p:cNvSpPr>
            <a:spLocks noChangeArrowheads="1"/>
          </p:cNvSpPr>
          <p:nvPr/>
        </p:nvSpPr>
        <p:spPr bwMode="auto">
          <a:xfrm flipH="1">
            <a:off x="4114800" y="19050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6" name="Content Placeholder 5"/>
          <p:cNvSpPr>
            <a:spLocks noGrp="1"/>
          </p:cNvSpPr>
          <p:nvPr>
            <p:ph idx="1"/>
          </p:nvPr>
        </p:nvSpPr>
        <p:spPr/>
        <p:txBody>
          <a:bodyPr>
            <a:normAutofit/>
          </a:bodyPr>
          <a:lstStyle/>
          <a:p>
            <a:r>
              <a:rPr lang="en-US" sz="4400" dirty="0"/>
              <a:t>Advantages.</a:t>
            </a:r>
          </a:p>
          <a:p>
            <a:pPr lvl="1"/>
            <a:r>
              <a:rPr lang="en-US" dirty="0"/>
              <a:t>Corporations, partnerships, and foreign investors can be members.</a:t>
            </a:r>
          </a:p>
          <a:p>
            <a:pPr lvl="1"/>
            <a:r>
              <a:rPr lang="en-US" dirty="0"/>
              <a:t>No limit on members.</a:t>
            </a:r>
          </a:p>
          <a:p>
            <a:pPr lvl="1"/>
            <a:r>
              <a:rPr lang="en-US" dirty="0"/>
              <a:t>Flexibility of a simple operating agreement.</a:t>
            </a:r>
          </a:p>
          <a:p>
            <a:pPr lvl="1"/>
            <a:endParaRPr lang="en-US" b="1" dirty="0"/>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32</a:t>
            </a:fld>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1400" spc="0" dirty="0">
                <a:solidFill>
                  <a:srgbClr val="8A7045"/>
                </a:solidFill>
              </a:rPr>
              <a:t> LO1 </a:t>
            </a:r>
            <a:r>
              <a:rPr lang="en-US" dirty="0">
                <a:solidFill>
                  <a:prstClr val="white"/>
                </a:solidFill>
              </a:rPr>
              <a:t>Sole Proprietorships</a:t>
            </a:r>
            <a:r>
              <a:rPr lang="en-US" b="1" dirty="0">
                <a:solidFill>
                  <a:prstClr val="white"/>
                </a:solidFill>
                <a:latin typeface="Calibri"/>
              </a:rPr>
              <a:t> </a:t>
            </a:r>
            <a:r>
              <a:rPr lang="en-US" sz="4000" b="1" dirty="0">
                <a:solidFill>
                  <a:prstClr val="white"/>
                </a:solidFill>
                <a:latin typeface="Calibri"/>
              </a:rPr>
              <a:t>(2)</a:t>
            </a:r>
            <a:endParaRPr lang="en-US" dirty="0"/>
          </a:p>
        </p:txBody>
      </p:sp>
      <p:sp>
        <p:nvSpPr>
          <p:cNvPr id="8" name="AutoShape 4">
            <a:extLst>
              <a:ext uri="{FF2B5EF4-FFF2-40B4-BE49-F238E27FC236}">
                <a16:creationId xmlns:a16="http://schemas.microsoft.com/office/drawing/2014/main" id="{F01915F7-A912-401B-8FE3-D2725A14A934}"/>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a:xfrm>
            <a:off x="457200" y="1755230"/>
            <a:ext cx="8686800" cy="4645570"/>
          </a:xfrm>
        </p:spPr>
        <p:txBody>
          <a:bodyPr>
            <a:normAutofit/>
          </a:bodyPr>
          <a:lstStyle/>
          <a:p>
            <a:r>
              <a:rPr lang="en-US" sz="4400" dirty="0"/>
              <a:t>Advantages.</a:t>
            </a:r>
          </a:p>
          <a:p>
            <a:pPr lvl="1"/>
            <a:r>
              <a:rPr lang="en-US" dirty="0"/>
              <a:t>Proprietor receives all profits.</a:t>
            </a:r>
          </a:p>
          <a:p>
            <a:pPr lvl="1"/>
            <a:r>
              <a:rPr lang="en-US" dirty="0"/>
              <a:t>Less costly to startup.</a:t>
            </a:r>
          </a:p>
          <a:p>
            <a:pPr lvl="1"/>
            <a:r>
              <a:rPr lang="en-US" dirty="0"/>
              <a:t>Taxed once. </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4</a:t>
            </a:fld>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1400" spc="0" dirty="0">
                <a:solidFill>
                  <a:srgbClr val="8A7045"/>
                </a:solidFill>
              </a:rPr>
              <a:t> LO1 </a:t>
            </a:r>
            <a:r>
              <a:rPr lang="en-US" dirty="0">
                <a:solidFill>
                  <a:prstClr val="white"/>
                </a:solidFill>
              </a:rPr>
              <a:t>Sole Proprietorships</a:t>
            </a:r>
            <a:r>
              <a:rPr lang="en-US" b="1" dirty="0">
                <a:solidFill>
                  <a:prstClr val="white"/>
                </a:solidFill>
                <a:latin typeface="Calibri"/>
              </a:rPr>
              <a:t> </a:t>
            </a:r>
            <a:r>
              <a:rPr lang="en-US" sz="4000" b="1" dirty="0">
                <a:solidFill>
                  <a:prstClr val="white"/>
                </a:solidFill>
                <a:latin typeface="Calibri"/>
              </a:rPr>
              <a:t>(3)</a:t>
            </a:r>
            <a:endParaRPr lang="en-US" dirty="0"/>
          </a:p>
        </p:txBody>
      </p:sp>
      <p:sp>
        <p:nvSpPr>
          <p:cNvPr id="9" name="AutoShape 4">
            <a:extLst>
              <a:ext uri="{FF2B5EF4-FFF2-40B4-BE49-F238E27FC236}">
                <a16:creationId xmlns:a16="http://schemas.microsoft.com/office/drawing/2014/main" id="{05ACCA06-B921-4E39-8B6C-3974F013DAC1}"/>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a:xfrm>
            <a:off x="457200" y="1755230"/>
            <a:ext cx="8686800" cy="4645570"/>
          </a:xfrm>
        </p:spPr>
        <p:txBody>
          <a:bodyPr>
            <a:normAutofit/>
          </a:bodyPr>
          <a:lstStyle/>
          <a:p>
            <a:r>
              <a:rPr lang="en-US" sz="4400" dirty="0"/>
              <a:t>Disadvantages.</a:t>
            </a:r>
          </a:p>
          <a:p>
            <a:pPr lvl="1"/>
            <a:r>
              <a:rPr lang="en-US" dirty="0"/>
              <a:t>Proprietor bears all liability.</a:t>
            </a:r>
          </a:p>
          <a:p>
            <a:pPr lvl="1"/>
            <a:r>
              <a:rPr lang="en-US" dirty="0"/>
              <a:t>Limited opportunity for raising capital.</a:t>
            </a:r>
          </a:p>
          <a:p>
            <a:pPr lvl="1"/>
            <a:r>
              <a:rPr lang="en-US" dirty="0"/>
              <a:t>Business is dissolved upon death.</a:t>
            </a:r>
          </a:p>
        </p:txBody>
      </p:sp>
      <p:sp>
        <p:nvSpPr>
          <p:cNvPr id="8" name="Slide Number Placeholder 7"/>
          <p:cNvSpPr>
            <a:spLocks noGrp="1"/>
          </p:cNvSpPr>
          <p:nvPr>
            <p:ph type="sldNum" sz="quarter" idx="12"/>
          </p:nvPr>
        </p:nvSpPr>
        <p:spPr>
          <a:xfrm>
            <a:off x="6771568" y="6553200"/>
            <a:ext cx="2133600" cy="263856"/>
          </a:xfrm>
        </p:spPr>
        <p:txBody>
          <a:bodyPr/>
          <a:lstStyle/>
          <a:p>
            <a:fld id="{0A8C097E-128F-4FE5-8D65-B30E2BEAC51B}" type="slidenum">
              <a:rPr lang="en-US" smtClean="0"/>
              <a:pPr/>
              <a:t>5</a:t>
            </a:fld>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1400" spc="0" dirty="0">
                <a:solidFill>
                  <a:srgbClr val="8A7045"/>
                </a:solidFill>
              </a:rPr>
              <a:t> LO2 </a:t>
            </a:r>
            <a:r>
              <a:rPr lang="en-US" dirty="0"/>
              <a:t>Partnerships</a:t>
            </a:r>
            <a:r>
              <a:rPr lang="en-US" sz="4000" b="1" dirty="0">
                <a:solidFill>
                  <a:prstClr val="white"/>
                </a:solidFill>
                <a:latin typeface="Calibri"/>
              </a:rPr>
              <a:t> (1)</a:t>
            </a:r>
            <a:endParaRPr lang="en-US" dirty="0"/>
          </a:p>
        </p:txBody>
      </p:sp>
      <p:sp>
        <p:nvSpPr>
          <p:cNvPr id="5" name="AutoShape 4">
            <a:extLst>
              <a:ext uri="{FF2B5EF4-FFF2-40B4-BE49-F238E27FC236}">
                <a16:creationId xmlns:a16="http://schemas.microsoft.com/office/drawing/2014/main" id="{4F24DE48-64D5-4C5E-B961-3C709E313EF7}"/>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p:txBody>
          <a:bodyPr>
            <a:noAutofit/>
          </a:bodyPr>
          <a:lstStyle/>
          <a:p>
            <a:r>
              <a:rPr lang="en-US" sz="4000" dirty="0"/>
              <a:t>An association of two or more persons to carry on, as co-owners, a business for profit.</a:t>
            </a:r>
          </a:p>
          <a:p>
            <a:r>
              <a:rPr lang="en-US" sz="4000" dirty="0"/>
              <a:t>Uniform Partnership Act (UPA) governs in the absence of a different agreement among partners. </a:t>
            </a:r>
          </a:p>
        </p:txBody>
      </p:sp>
      <p:sp>
        <p:nvSpPr>
          <p:cNvPr id="7" name="Slide Number Placeholder 6"/>
          <p:cNvSpPr>
            <a:spLocks noGrp="1"/>
          </p:cNvSpPr>
          <p:nvPr>
            <p:ph type="sldNum" sz="quarter" idx="12"/>
          </p:nvPr>
        </p:nvSpPr>
        <p:spPr>
          <a:xfrm>
            <a:off x="6771568" y="6553200"/>
            <a:ext cx="2133600" cy="263856"/>
          </a:xfrm>
        </p:spPr>
        <p:txBody>
          <a:bodyPr/>
          <a:lstStyle/>
          <a:p>
            <a:fld id="{0A8C097E-128F-4FE5-8D65-B30E2BEAC51B}" type="slidenum">
              <a:rPr lang="en-US" smtClean="0"/>
              <a:pPr/>
              <a:t>6</a:t>
            </a:fld>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(2)</a:t>
            </a:r>
            <a:endParaRPr lang="en-US" dirty="0"/>
          </a:p>
        </p:txBody>
      </p:sp>
      <p:sp>
        <p:nvSpPr>
          <p:cNvPr id="5" name="AutoShape 4">
            <a:extLst>
              <a:ext uri="{FF2B5EF4-FFF2-40B4-BE49-F238E27FC236}">
                <a16:creationId xmlns:a16="http://schemas.microsoft.com/office/drawing/2014/main" id="{3C4B0727-7265-418C-8AF0-ED513FFC3ACE}"/>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p:txBody>
          <a:bodyPr>
            <a:normAutofit/>
          </a:bodyPr>
          <a:lstStyle/>
          <a:p>
            <a:r>
              <a:rPr lang="en-US" sz="4400" dirty="0"/>
              <a:t>Elements.</a:t>
            </a:r>
          </a:p>
          <a:p>
            <a:pPr lvl="1"/>
            <a:r>
              <a:rPr lang="en-US" dirty="0"/>
              <a:t>Sharing of profits and losses.</a:t>
            </a:r>
          </a:p>
          <a:p>
            <a:pPr lvl="1"/>
            <a:r>
              <a:rPr lang="en-US" dirty="0"/>
              <a:t>Joint ownership of the business.</a:t>
            </a:r>
          </a:p>
          <a:p>
            <a:pPr lvl="1"/>
            <a:r>
              <a:rPr lang="en-US" dirty="0"/>
              <a:t>Equal rights in the management of the business.</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7</a:t>
            </a:fld>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(3)</a:t>
            </a:r>
            <a:endParaRPr lang="en-US" dirty="0"/>
          </a:p>
        </p:txBody>
      </p:sp>
      <p:sp>
        <p:nvSpPr>
          <p:cNvPr id="5" name="AutoShape 4">
            <a:extLst>
              <a:ext uri="{FF2B5EF4-FFF2-40B4-BE49-F238E27FC236}">
                <a16:creationId xmlns:a16="http://schemas.microsoft.com/office/drawing/2014/main" id="{A9743668-5236-40C8-B9CF-0F8813C87D1A}"/>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p:txBody>
          <a:bodyPr/>
          <a:lstStyle/>
          <a:p>
            <a:r>
              <a:rPr lang="en-US" sz="4400" dirty="0"/>
              <a:t>Characteristics.</a:t>
            </a:r>
          </a:p>
          <a:p>
            <a:pPr lvl="1"/>
            <a:r>
              <a:rPr lang="en-US" dirty="0"/>
              <a:t>Independent entity.</a:t>
            </a:r>
          </a:p>
          <a:p>
            <a:pPr lvl="2"/>
            <a:r>
              <a:rPr lang="en-US" dirty="0"/>
              <a:t>Can sue or be sued, collect judgments, and have all accounting procedures performed in the name of the partnership entity. </a:t>
            </a:r>
          </a:p>
        </p:txBody>
      </p:sp>
      <p:sp>
        <p:nvSpPr>
          <p:cNvPr id="7" name="Slide Number Placeholder 6"/>
          <p:cNvSpPr>
            <a:spLocks noGrp="1"/>
          </p:cNvSpPr>
          <p:nvPr>
            <p:ph type="sldNum" sz="quarter" idx="12"/>
          </p:nvPr>
        </p:nvSpPr>
        <p:spPr>
          <a:xfrm>
            <a:off x="6771568" y="6553200"/>
            <a:ext cx="2133600" cy="263856"/>
          </a:xfrm>
        </p:spPr>
        <p:txBody>
          <a:bodyPr/>
          <a:lstStyle/>
          <a:p>
            <a:fld id="{0A8C097E-128F-4FE5-8D65-B30E2BEAC51B}" type="slidenum">
              <a:rPr lang="en-US" smtClean="0"/>
              <a:pPr/>
              <a:t>8</a:t>
            </a:fld>
            <a:endParaRPr lang="en-US" dirty="0"/>
          </a:p>
        </p:txBody>
      </p:sp>
    </p:spTree>
    <p:extLst>
      <p:ext uri="{BB962C8B-B14F-4D97-AF65-F5344CB8AC3E}">
        <p14:creationId xmlns:p14="http://schemas.microsoft.com/office/powerpoint/2010/main" val="309221341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spc="0" dirty="0">
                <a:solidFill>
                  <a:srgbClr val="8A7045"/>
                </a:solidFill>
              </a:rPr>
              <a:t> LO2 </a:t>
            </a:r>
            <a:r>
              <a:rPr lang="en-US" dirty="0">
                <a:solidFill>
                  <a:prstClr val="white"/>
                </a:solidFill>
              </a:rPr>
              <a:t>Partnerships</a:t>
            </a:r>
            <a:r>
              <a:rPr lang="en-US" sz="4000" b="1" dirty="0">
                <a:solidFill>
                  <a:prstClr val="white"/>
                </a:solidFill>
                <a:latin typeface="Calibri"/>
              </a:rPr>
              <a:t> (4)</a:t>
            </a:r>
            <a:endParaRPr lang="en-US" dirty="0"/>
          </a:p>
        </p:txBody>
      </p:sp>
      <p:sp>
        <p:nvSpPr>
          <p:cNvPr id="5" name="AutoShape 4">
            <a:extLst>
              <a:ext uri="{FF2B5EF4-FFF2-40B4-BE49-F238E27FC236}">
                <a16:creationId xmlns:a16="http://schemas.microsoft.com/office/drawing/2014/main" id="{A2B3E84A-0F8A-4D8A-9BEC-E3C968A327D1}"/>
              </a:ext>
            </a:extLst>
          </p:cNvPr>
          <p:cNvSpPr>
            <a:spLocks noChangeArrowheads="1"/>
          </p:cNvSpPr>
          <p:nvPr/>
        </p:nvSpPr>
        <p:spPr bwMode="auto">
          <a:xfrm>
            <a:off x="3048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6" name="Content Placeholder 5"/>
          <p:cNvSpPr>
            <a:spLocks noGrp="1"/>
          </p:cNvSpPr>
          <p:nvPr>
            <p:ph idx="1"/>
          </p:nvPr>
        </p:nvSpPr>
        <p:spPr/>
        <p:txBody>
          <a:bodyPr/>
          <a:lstStyle/>
          <a:p>
            <a:r>
              <a:rPr lang="en-US" sz="4400" dirty="0"/>
              <a:t>Tax Treatment.</a:t>
            </a:r>
          </a:p>
          <a:p>
            <a:pPr lvl="1"/>
            <a:r>
              <a:rPr lang="en-US" dirty="0"/>
              <a:t>Aggregate of the individual partners.</a:t>
            </a:r>
          </a:p>
          <a:p>
            <a:pPr lvl="1"/>
            <a:r>
              <a:rPr lang="en-US" dirty="0"/>
              <a:t>Pass-through entity.</a:t>
            </a:r>
          </a:p>
        </p:txBody>
      </p:sp>
      <p:sp>
        <p:nvSpPr>
          <p:cNvPr id="7" name="Slide Number Placeholder 6"/>
          <p:cNvSpPr>
            <a:spLocks noGrp="1"/>
          </p:cNvSpPr>
          <p:nvPr>
            <p:ph type="sldNum" sz="quarter" idx="12"/>
          </p:nvPr>
        </p:nvSpPr>
        <p:spPr>
          <a:xfrm>
            <a:off x="6771568" y="6553200"/>
            <a:ext cx="2133600" cy="263856"/>
          </a:xfrm>
        </p:spPr>
        <p:txBody>
          <a:bodyPr/>
          <a:lstStyle/>
          <a:p>
            <a:fld id="{0A8C097E-128F-4FE5-8D65-B30E2BEAC51B}" type="slidenum">
              <a:rPr lang="en-US" smtClean="0"/>
              <a:pPr/>
              <a:t>9</a:t>
            </a:fld>
            <a:endParaRPr lang="en-US" dirty="0"/>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6365</TotalTime>
  <Words>1179</Words>
  <Application>Microsoft Office PowerPoint</Application>
  <PresentationFormat>On-screen Show (4:3)</PresentationFormat>
  <Paragraphs>223</Paragraphs>
  <Slides>32</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Impact</vt:lpstr>
      <vt:lpstr>Wingdings</vt:lpstr>
      <vt:lpstr>Office Theme</vt:lpstr>
      <vt:lpstr>Business Law Text &amp; Exercises Ninth Edition Roger LeRoy Miller William Eric Hollowell</vt:lpstr>
      <vt:lpstr>Learning Outcomes</vt:lpstr>
      <vt:lpstr> LO1 Sole Proprietorships (1)</vt:lpstr>
      <vt:lpstr> LO1 Sole Proprietorships (2)</vt:lpstr>
      <vt:lpstr> LO1 Sole Proprietorships (3)</vt:lpstr>
      <vt:lpstr> LO2 Partnerships (1)</vt:lpstr>
      <vt:lpstr> LO2 Partnerships (2)</vt:lpstr>
      <vt:lpstr> LO2 Partnerships (3)</vt:lpstr>
      <vt:lpstr> LO2 Partnerships (4)</vt:lpstr>
      <vt:lpstr> LO2 Partnerships (5)</vt:lpstr>
      <vt:lpstr> LO2 Partnerships (6)</vt:lpstr>
      <vt:lpstr> LO2 Partnerships (7)</vt:lpstr>
      <vt:lpstr> LO2 Partnerships (8)</vt:lpstr>
      <vt:lpstr> LO2 Partnerships (9)</vt:lpstr>
      <vt:lpstr> LO2 Partnerships (10)</vt:lpstr>
      <vt:lpstr> LO2 Partnerships (11)</vt:lpstr>
      <vt:lpstr> LO2 Partnerships (12)</vt:lpstr>
      <vt:lpstr> LO2 Partnerships (13)</vt:lpstr>
      <vt:lpstr> LO2 Partnerships (14)</vt:lpstr>
      <vt:lpstr> LO2 Partnerships (15)</vt:lpstr>
      <vt:lpstr> LO2 Partnerships (16)</vt:lpstr>
      <vt:lpstr> LO2 Partnerships (17)</vt:lpstr>
      <vt:lpstr> LO2 Partnerships (18)</vt:lpstr>
      <vt:lpstr> LO2 Partnerships (19)</vt:lpstr>
      <vt:lpstr> LO2 Partnerships (20)</vt:lpstr>
      <vt:lpstr> LO2 Partnerships (21)</vt:lpstr>
      <vt:lpstr> LO3 Limited Partnerships (1)</vt:lpstr>
      <vt:lpstr> LO3 Limited Partnerships (2)</vt:lpstr>
      <vt:lpstr>Limited Liability Partnership </vt:lpstr>
      <vt:lpstr>Limited Liability  Companies (1) </vt:lpstr>
      <vt:lpstr>Limited Liability  Companies (2) </vt:lpstr>
      <vt:lpstr>Limited Liability  Companies (3)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 Texts and Exercises 7e</dc:title>
  <dc:creator>Joseph Zavaletta</dc:creator>
  <cp:lastModifiedBy>Mandy</cp:lastModifiedBy>
  <cp:revision>489</cp:revision>
  <dcterms:created xsi:type="dcterms:W3CDTF">2012-07-24T19:26:18Z</dcterms:created>
  <dcterms:modified xsi:type="dcterms:W3CDTF">2017-10-30T15:32:46Z</dcterms:modified>
</cp:coreProperties>
</file>