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1" r:id="rId2"/>
    <p:sldId id="312" r:id="rId3"/>
    <p:sldId id="313" r:id="rId4"/>
    <p:sldId id="287" r:id="rId5"/>
    <p:sldId id="288" r:id="rId6"/>
    <p:sldId id="289" r:id="rId7"/>
    <p:sldId id="290" r:id="rId8"/>
    <p:sldId id="292" r:id="rId9"/>
    <p:sldId id="293" r:id="rId10"/>
    <p:sldId id="294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7" r:id="rId21"/>
    <p:sldId id="308" r:id="rId22"/>
    <p:sldId id="309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2" autoAdjust="0"/>
    <p:restoredTop sz="93867" autoAdjust="0"/>
  </p:normalViewPr>
  <p:slideViewPr>
    <p:cSldViewPr showGuides="1">
      <p:cViewPr varScale="1">
        <p:scale>
          <a:sx n="60" d="100"/>
          <a:sy n="60" d="100"/>
        </p:scale>
        <p:origin x="11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38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32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8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2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F19B83-BD2E-4C15-BC10-E3F4716A17E6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4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" y="533400"/>
            <a:ext cx="83058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39 Landlord and Tenant Law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  <a:cs typeface="Arial" charset="0"/>
              </a:rPr>
              <a:t>LO2 </a:t>
            </a:r>
            <a:r>
              <a:rPr lang="en-US" spc="0" dirty="0">
                <a:solidFill>
                  <a:prstClr val="white"/>
                </a:solidFill>
                <a:cs typeface="Arial" charset="0"/>
              </a:rPr>
              <a:t>The Lease Agreement </a:t>
            </a:r>
            <a:r>
              <a:rPr lang="en-US" sz="4000" b="1" spc="0" dirty="0">
                <a:solidFill>
                  <a:prstClr val="white"/>
                </a:solidFill>
                <a:latin typeface="Calibri"/>
                <a:cs typeface="Arial" charset="0"/>
              </a:rPr>
              <a:t>(4)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42154FC1-3E3F-4DAB-93DC-448C9C3C6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Lease Agreement.</a:t>
            </a:r>
          </a:p>
          <a:p>
            <a:pPr lvl="1"/>
            <a:r>
              <a:rPr lang="en-US" dirty="0">
                <a:cs typeface="Arial" charset="0"/>
              </a:rPr>
              <a:t>5. Indicate the length of the term, the amount of the rent, and how and when the rent is to be paid.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/>
              <a:t> Rights and Duties of    Landlords and Tenants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C6F9E43B-4D3D-4B19-A253-E04445EC3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Possession.</a:t>
            </a:r>
          </a:p>
          <a:p>
            <a:pPr lvl="1"/>
            <a:r>
              <a:rPr lang="en-US" dirty="0">
                <a:cs typeface="Arial" charset="0"/>
              </a:rPr>
              <a:t>Tenant’s right to exclusive possession is only subject to landlord’s limited right to come unto the property.</a:t>
            </a:r>
            <a:endParaRPr lang="en-US" sz="3600" dirty="0">
              <a:cs typeface="Arial" charset="0"/>
            </a:endParaRPr>
          </a:p>
          <a:p>
            <a:pPr lvl="1"/>
            <a:endParaRPr lang="en-US" sz="3600" dirty="0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Rights and Duties of    Landlords and Tenants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9880366A-F5CC-4160-BF18-5133CBA0E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Possession.</a:t>
            </a:r>
          </a:p>
          <a:p>
            <a:pPr lvl="1"/>
            <a:r>
              <a:rPr lang="en-US" dirty="0">
                <a:cs typeface="Arial" charset="0"/>
              </a:rPr>
              <a:t>Covenant of Quiet Enjoyment: Landlord promises Tenant’s peace and enjoyment of the property.</a:t>
            </a:r>
          </a:p>
          <a:p>
            <a:pPr lvl="1"/>
            <a:endParaRPr lang="en-US" sz="3600" dirty="0">
              <a:cs typeface="Arial" charset="0"/>
            </a:endParaRPr>
          </a:p>
          <a:p>
            <a:pPr lvl="1"/>
            <a:endParaRPr lang="en-US" sz="3600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Rights and Duties of    Landlords and Tenants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6BCA8C75-E917-4697-8181-A042032FE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Possession.</a:t>
            </a:r>
          </a:p>
          <a:p>
            <a:pPr lvl="1"/>
            <a:r>
              <a:rPr lang="en-US" dirty="0">
                <a:cs typeface="Arial" charset="0"/>
              </a:rPr>
              <a:t>Eviction: occurs when Landlord deprives tenant of possession of the leased property; </a:t>
            </a:r>
            <a:r>
              <a:rPr lang="en-US" u="sng" dirty="0">
                <a:cs typeface="Arial" charset="0"/>
              </a:rPr>
              <a:t>or</a:t>
            </a:r>
            <a:r>
              <a:rPr lang="en-US" dirty="0">
                <a:cs typeface="Arial" charset="0"/>
              </a:rPr>
              <a:t> interferes with use or enjoyment of the property to the extent that Tenant cannot use or enjoy.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Rights and Duties of    Landlords and Tenants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9223BF19-E71F-4E7A-A891-B66898F7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Rights and Duties: Possession.</a:t>
            </a:r>
          </a:p>
          <a:p>
            <a:pPr lvl="1"/>
            <a:r>
              <a:rPr lang="en-US" dirty="0">
                <a:cs typeface="Arial" charset="0"/>
              </a:rPr>
              <a:t>Constructive Eviction: occurs when landlord breaches lease or covenant or quiet enjoyment; </a:t>
            </a:r>
            <a:r>
              <a:rPr lang="en-US" u="sng" dirty="0">
                <a:cs typeface="Arial" charset="0"/>
              </a:rPr>
              <a:t>and</a:t>
            </a:r>
            <a:r>
              <a:rPr lang="en-US" dirty="0">
                <a:cs typeface="Arial" charset="0"/>
              </a:rPr>
              <a:t> landlord makes it impossible for the tenant to use and enjoy the property</a:t>
            </a:r>
            <a:r>
              <a:rPr lang="en-US" sz="2200" dirty="0">
                <a:cs typeface="Arial" charset="0"/>
              </a:rPr>
              <a:t>.</a:t>
            </a:r>
            <a:endParaRPr lang="en-US" sz="1700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Rights and Duties of    Landlords and Tenants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CEB5A449-35E6-4DFD-8A2B-B07005CA3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Use and Maintenance.</a:t>
            </a:r>
          </a:p>
          <a:p>
            <a:pPr lvl="1"/>
            <a:r>
              <a:rPr lang="en-US" dirty="0">
                <a:cs typeface="Arial" charset="0"/>
              </a:rPr>
              <a:t>Implied Warranty of Habitability: Landlord must furnish premises in habitable condition.</a:t>
            </a:r>
          </a:p>
          <a:p>
            <a:pPr lvl="1"/>
            <a:endParaRPr lang="en-US" sz="3600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Rights and Duties of    Landlords and Tenants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F53A3EEA-B285-4ADB-9086-AAA8755E1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Use and Maintenance.</a:t>
            </a:r>
          </a:p>
          <a:p>
            <a:pPr lvl="1"/>
            <a:r>
              <a:rPr lang="en-US" dirty="0">
                <a:cs typeface="Arial" charset="0"/>
              </a:rPr>
              <a:t>Implied Warranty of Habitability: landlord responsible for maintaining common areas (e.g., stairs, parking lots, elevators), and repairing major or substantial defects.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Rights and Duties of    Landlords and Tenants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182EECAB-75BB-41F9-9B8C-B377370F2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Rent for Leased Property.</a:t>
            </a:r>
          </a:p>
          <a:p>
            <a:pPr lvl="1"/>
            <a:r>
              <a:rPr lang="en-US" dirty="0">
                <a:cs typeface="Arial" charset="0"/>
              </a:rPr>
              <a:t>Payment based on agreement, custom,  state statute, waiver.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Rights and Duties of    Landlords and Tenants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7FD0CCE5-A045-4CD5-8644-AC78C6D2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Rent for Leased Property.</a:t>
            </a:r>
          </a:p>
          <a:p>
            <a:pPr lvl="1"/>
            <a:r>
              <a:rPr lang="en-US" dirty="0">
                <a:cs typeface="Arial" charset="0"/>
              </a:rPr>
              <a:t>Tenant can deposit rent into an ‘escrow’ account if landlord breaches the implied warranty of habitability.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8A7045"/>
                </a:solidFill>
              </a:rPr>
              <a:t>LO4 </a:t>
            </a:r>
            <a:r>
              <a:rPr lang="en-US" dirty="0"/>
              <a:t>Transferring Rights to Leased Property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95ED5F3F-0BF1-443F-A340-41578CFD5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dirty="0">
                <a:cs typeface="Arial" charset="0"/>
              </a:rPr>
              <a:t>Landlord may sell any and all of his rights in the real property.</a:t>
            </a:r>
          </a:p>
          <a:p>
            <a:pPr lvl="1"/>
            <a:r>
              <a:rPr lang="en-US" dirty="0">
                <a:cs typeface="Arial" charset="0"/>
              </a:rPr>
              <a:t>New owner buys “subject to the lease,” if lease is recorded.</a:t>
            </a:r>
          </a:p>
          <a:p>
            <a:pPr lvl="1"/>
            <a:endParaRPr lang="en-US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7561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87913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8826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1412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38862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0538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37940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254125" indent="-125412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Identify the different types of tenancies.</a:t>
            </a:r>
          </a:p>
          <a:p>
            <a:pPr marL="1254125" indent="-125412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Describe a lease agreement.</a:t>
            </a:r>
          </a:p>
          <a:p>
            <a:pPr marL="1200150" indent="-1200150">
              <a:lnSpc>
                <a:spcPct val="90000"/>
              </a:lnSpc>
              <a:spcBef>
                <a:spcPts val="38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Outline the rights and duties under a lease agreement.</a:t>
            </a:r>
          </a:p>
          <a:p>
            <a:pPr marL="1200150" indent="-1200150"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dirty="0"/>
              <a:t>     </a:t>
            </a:r>
            <a:r>
              <a:rPr lang="en-US" sz="4000" dirty="0"/>
              <a:t>Discuss the transfer of rights to leased property.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8933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Transferring Rights to Leased Property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7ECF3DDF-D862-4C63-9734-FAC10680B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Assignment.</a:t>
            </a:r>
          </a:p>
          <a:p>
            <a:pPr lvl="1"/>
            <a:r>
              <a:rPr lang="en-US" dirty="0">
                <a:cs typeface="Arial" charset="0"/>
              </a:rPr>
              <a:t>Tenant transfers his or her entire interest in the lease to a third person, but original Tenant is not released from liability under the lease.</a:t>
            </a:r>
          </a:p>
          <a:p>
            <a:pPr lvl="1"/>
            <a:endParaRPr lang="en-US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8A7045"/>
                </a:solidFill>
              </a:rPr>
              <a:t>LO4 </a:t>
            </a:r>
            <a:r>
              <a:rPr lang="en-US" dirty="0">
                <a:solidFill>
                  <a:prstClr val="white"/>
                </a:solidFill>
              </a:rPr>
              <a:t>Transferring Rights to Leased Property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425EC9E0-BDB4-467F-A98F-DB0714EFB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048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Sublease</a:t>
            </a:r>
          </a:p>
          <a:p>
            <a:pPr lvl="1"/>
            <a:r>
              <a:rPr lang="en-US" dirty="0">
                <a:cs typeface="Arial" charset="0"/>
              </a:rPr>
              <a:t>Tenant transfers all or part of his interest in the lease for a shorter period of time than the lease.  The original tenant is not relieved of liability under the lease.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8A7045"/>
                </a:solidFill>
              </a:rPr>
              <a:t>LO5 </a:t>
            </a:r>
            <a:r>
              <a:rPr lang="en-US" dirty="0"/>
              <a:t>Terminating the Lease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5935F588-4F3C-432D-B22F-FEF2D785D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dirty="0">
                <a:cs typeface="Arial" charset="0"/>
              </a:rPr>
              <a:t>Usually terminates when it ends; tenant surrenders property and landlord retakes possession.</a:t>
            </a:r>
          </a:p>
          <a:p>
            <a:pPr lvl="1"/>
            <a:r>
              <a:rPr lang="en-US" dirty="0">
                <a:cs typeface="Arial" charset="0"/>
              </a:rPr>
              <a:t>Once lease terminates, tenant has no legal right to remain.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8A7045"/>
                </a:solidFill>
              </a:rPr>
              <a:t>LO5 </a:t>
            </a:r>
            <a:r>
              <a:rPr lang="en-US" dirty="0">
                <a:solidFill>
                  <a:prstClr val="white"/>
                </a:solidFill>
              </a:rPr>
              <a:t>Terminating the Lease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52592B2E-07F9-42D0-AF3B-74B5BBAC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Terminating The Lease.</a:t>
            </a:r>
          </a:p>
          <a:p>
            <a:pPr lvl="1"/>
            <a:r>
              <a:rPr lang="en-US" dirty="0">
                <a:cs typeface="Arial" charset="0"/>
              </a:rPr>
              <a:t>What happens when a tenant abandons the premises?</a:t>
            </a:r>
          </a:p>
          <a:p>
            <a:pPr lvl="2"/>
            <a:r>
              <a:rPr lang="en-US" dirty="0">
                <a:cs typeface="Arial" charset="0"/>
              </a:rPr>
              <a:t>Tenant is responsible to pay the rent, but landlord is responsible to mitigate his damages by making reasonable attempts to lease the property.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7561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87913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826" y="1524000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254125" indent="-125412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LO5</a:t>
            </a:r>
            <a:r>
              <a:rPr lang="en-US" sz="2600" dirty="0"/>
              <a:t>   </a:t>
            </a:r>
            <a:r>
              <a:rPr lang="en-US" dirty="0"/>
              <a:t>   </a:t>
            </a:r>
            <a:r>
              <a:rPr lang="en-US" sz="4000" dirty="0"/>
              <a:t>Explain how a lease usually terminates.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252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  <a:cs typeface="Arial" charset="0"/>
              </a:rPr>
              <a:t>LO1 </a:t>
            </a:r>
            <a:r>
              <a:rPr lang="en-US" spc="0" dirty="0">
                <a:cs typeface="Arial" charset="0"/>
              </a:rPr>
              <a:t>Types of Tenancies </a:t>
            </a:r>
            <a:r>
              <a:rPr lang="en-US" sz="4000" b="1" spc="0" dirty="0">
                <a:latin typeface="+mj-lt"/>
                <a:cs typeface="Arial" charset="0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25DD9305-B052-4326-AE4C-B2189D784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Tenancy for Years.</a:t>
            </a:r>
          </a:p>
          <a:p>
            <a:pPr lvl="1"/>
            <a:r>
              <a:rPr lang="en-US" dirty="0">
                <a:cs typeface="Arial" charset="0"/>
              </a:rPr>
              <a:t>Created by an express contract.</a:t>
            </a:r>
          </a:p>
          <a:p>
            <a:pPr lvl="1"/>
            <a:r>
              <a:rPr lang="en-US" dirty="0">
                <a:cs typeface="Arial" charset="0"/>
              </a:rPr>
              <a:t>Property is leased for a specified period of time.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  <a:cs typeface="Arial" charset="0"/>
              </a:rPr>
              <a:t>LO1 </a:t>
            </a:r>
            <a:r>
              <a:rPr lang="en-US" spc="0" dirty="0">
                <a:solidFill>
                  <a:prstClr val="white"/>
                </a:solidFill>
                <a:cs typeface="Arial" charset="0"/>
              </a:rPr>
              <a:t>Types of Tenancies </a:t>
            </a:r>
            <a:r>
              <a:rPr lang="en-US" sz="4000" b="1" spc="0" dirty="0">
                <a:solidFill>
                  <a:prstClr val="white"/>
                </a:solidFill>
                <a:latin typeface="Calibri"/>
                <a:cs typeface="Arial" charset="0"/>
              </a:rPr>
              <a:t>(2)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D07AF577-3BB9-4D50-B9C2-74656A74D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Periodic Tenancy.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Does not specify how long lease lasts.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</a:rPr>
              <a:t>But rent paid at certain intervals.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  <a:cs typeface="Arial" charset="0"/>
              </a:rPr>
              <a:t>LO1 </a:t>
            </a:r>
            <a:r>
              <a:rPr lang="en-US" spc="0" dirty="0">
                <a:solidFill>
                  <a:prstClr val="white"/>
                </a:solidFill>
                <a:cs typeface="Arial" charset="0"/>
              </a:rPr>
              <a:t>Types of Tenancies </a:t>
            </a:r>
            <a:r>
              <a:rPr lang="en-US" sz="4000" b="1" spc="0" dirty="0">
                <a:solidFill>
                  <a:prstClr val="white"/>
                </a:solidFill>
                <a:latin typeface="Calibri"/>
                <a:cs typeface="Arial" charset="0"/>
              </a:rPr>
              <a:t>(3)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50F95296-5244-43A6-92B6-06966991C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Tenancy at Will.</a:t>
            </a:r>
          </a:p>
          <a:p>
            <a:pPr lvl="1"/>
            <a:r>
              <a:rPr lang="en-US" dirty="0">
                <a:cs typeface="Arial" charset="0"/>
              </a:rPr>
              <a:t>For as long as both agree. </a:t>
            </a:r>
          </a:p>
          <a:p>
            <a:r>
              <a:rPr lang="en-US" sz="4400" dirty="0">
                <a:cs typeface="Arial" charset="0"/>
              </a:rPr>
              <a:t>Tenancy at Sufferance.</a:t>
            </a:r>
          </a:p>
          <a:p>
            <a:pPr lvl="1"/>
            <a:r>
              <a:rPr lang="en-US" dirty="0">
                <a:cs typeface="Arial" charset="0"/>
              </a:rPr>
              <a:t>Wrongful possession without the right to possess.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  <a:cs typeface="Arial" charset="0"/>
              </a:rPr>
              <a:t>LO2 </a:t>
            </a:r>
            <a:r>
              <a:rPr lang="en-US" spc="0" dirty="0">
                <a:solidFill>
                  <a:prstClr val="white"/>
                </a:solidFill>
                <a:cs typeface="Arial" charset="0"/>
              </a:rPr>
              <a:t>The Lease Agreement </a:t>
            </a:r>
            <a:r>
              <a:rPr lang="en-US" sz="4000" b="1" spc="0" dirty="0">
                <a:solidFill>
                  <a:prstClr val="white"/>
                </a:solidFill>
                <a:latin typeface="Calibri"/>
                <a:cs typeface="Arial" charset="0"/>
              </a:rPr>
              <a:t>(1)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C07F991D-2BB2-44E7-928B-79E1C9568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Lease Agreement.</a:t>
            </a:r>
          </a:p>
          <a:p>
            <a:pPr lvl="1"/>
            <a:r>
              <a:rPr lang="en-US" dirty="0">
                <a:cs typeface="Arial" charset="0"/>
              </a:rPr>
              <a:t>Can be oral or written (oral may not be enforceable).</a:t>
            </a:r>
          </a:p>
          <a:p>
            <a:pPr lvl="1"/>
            <a:r>
              <a:rPr lang="en-US" dirty="0">
                <a:cs typeface="Arial" charset="0"/>
              </a:rPr>
              <a:t>Gives tenant the temporary right to exclusively possess the property, and: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  <a:cs typeface="Arial" charset="0"/>
              </a:rPr>
              <a:t>LO2 </a:t>
            </a:r>
            <a:r>
              <a:rPr lang="en-US" spc="0" dirty="0">
                <a:solidFill>
                  <a:prstClr val="white"/>
                </a:solidFill>
                <a:cs typeface="Arial" charset="0"/>
              </a:rPr>
              <a:t>The Lease Agreement </a:t>
            </a:r>
            <a:r>
              <a:rPr lang="en-US" sz="4000" b="1" spc="0" dirty="0">
                <a:solidFill>
                  <a:prstClr val="white"/>
                </a:solidFill>
                <a:latin typeface="Calibri"/>
                <a:cs typeface="Arial" charset="0"/>
              </a:rPr>
              <a:t>(2)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D2F1CEDC-BF76-49A7-AA52-C61DE9DCB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Lease Agreement.</a:t>
            </a:r>
          </a:p>
          <a:p>
            <a:pPr lvl="1"/>
            <a:r>
              <a:rPr lang="en-US" dirty="0">
                <a:cs typeface="Arial" charset="0"/>
              </a:rPr>
              <a:t>1. Express an intent to establish the relationship.</a:t>
            </a:r>
          </a:p>
          <a:p>
            <a:pPr lvl="1"/>
            <a:r>
              <a:rPr lang="en-US" dirty="0">
                <a:cs typeface="Arial" charset="0"/>
              </a:rPr>
              <a:t>2. Transfer the property’s possession to the tenant at the beginning of the term.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spc="0" dirty="0">
                <a:solidFill>
                  <a:srgbClr val="8A7045"/>
                </a:solidFill>
                <a:cs typeface="Arial" charset="0"/>
              </a:rPr>
              <a:t>LO2 </a:t>
            </a:r>
            <a:r>
              <a:rPr lang="en-US" spc="0" dirty="0">
                <a:solidFill>
                  <a:prstClr val="white"/>
                </a:solidFill>
                <a:cs typeface="Arial" charset="0"/>
              </a:rPr>
              <a:t>The Lease Agreement </a:t>
            </a:r>
            <a:r>
              <a:rPr lang="en-US" sz="4000" b="1" spc="0" dirty="0">
                <a:solidFill>
                  <a:prstClr val="white"/>
                </a:solidFill>
                <a:latin typeface="Calibri"/>
                <a:cs typeface="Arial" charset="0"/>
              </a:rPr>
              <a:t>(3)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FFD40FF2-5557-449F-8604-D50B7FBEA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97970"/>
          </a:xfrm>
        </p:spPr>
        <p:txBody>
          <a:bodyPr>
            <a:normAutofit/>
          </a:bodyPr>
          <a:lstStyle/>
          <a:p>
            <a:r>
              <a:rPr lang="en-US" sz="4400" dirty="0">
                <a:cs typeface="Arial" charset="0"/>
              </a:rPr>
              <a:t>Lease Agreement.</a:t>
            </a:r>
          </a:p>
          <a:p>
            <a:pPr lvl="1"/>
            <a:r>
              <a:rPr lang="en-US" dirty="0">
                <a:cs typeface="Arial" charset="0"/>
              </a:rPr>
              <a:t>3. Provide for landlord’s </a:t>
            </a:r>
            <a:r>
              <a:rPr lang="en-US" i="1" dirty="0">
                <a:cs typeface="Arial" charset="0"/>
              </a:rPr>
              <a:t>reversionary </a:t>
            </a:r>
            <a:r>
              <a:rPr lang="en-US" dirty="0">
                <a:cs typeface="Arial" charset="0"/>
              </a:rPr>
              <a:t>(future) interest, allowing her to retake possession of the property. </a:t>
            </a:r>
          </a:p>
          <a:p>
            <a:pPr lvl="1"/>
            <a:r>
              <a:rPr lang="en-US" dirty="0">
                <a:cs typeface="Arial" charset="0"/>
              </a:rPr>
              <a:t>4. Describe the property (give its street address).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9308</TotalTime>
  <Words>839</Words>
  <Application>Microsoft Office PowerPoint</Application>
  <PresentationFormat>On-screen Show (4:3)</PresentationFormat>
  <Paragraphs>142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 (1)</vt:lpstr>
      <vt:lpstr>Learning Outcomes (2)</vt:lpstr>
      <vt:lpstr>LO1 Types of Tenancies (1)</vt:lpstr>
      <vt:lpstr>LO1 Types of Tenancies (2)</vt:lpstr>
      <vt:lpstr>LO1 Types of Tenancies (3)</vt:lpstr>
      <vt:lpstr>LO2 The Lease Agreement (1)</vt:lpstr>
      <vt:lpstr>LO2 The Lease Agreement (2)</vt:lpstr>
      <vt:lpstr>LO2 The Lease Agreement (3)</vt:lpstr>
      <vt:lpstr>LO2 The Lease Agreement (4)</vt:lpstr>
      <vt:lpstr>LO3 Rights and Duties of    Landlords and Tenants (1)</vt:lpstr>
      <vt:lpstr>LO3 Rights and Duties of    Landlords and Tenants (2)</vt:lpstr>
      <vt:lpstr>LO3 Rights and Duties of    Landlords and Tenants (3)</vt:lpstr>
      <vt:lpstr>LO3 Rights and Duties of    Landlords and Tenants (4)</vt:lpstr>
      <vt:lpstr>LO3 Rights and Duties of    Landlords and Tenants (5)</vt:lpstr>
      <vt:lpstr>LO3 Rights and Duties of    Landlords and Tenants (6)</vt:lpstr>
      <vt:lpstr>LO3 Rights and Duties of    Landlords and Tenants (7)</vt:lpstr>
      <vt:lpstr>LO3 Rights and Duties of    Landlords and Tenants (8)</vt:lpstr>
      <vt:lpstr>LO4 Transferring Rights to Leased Property (1)</vt:lpstr>
      <vt:lpstr>LO4 Transferring Rights to Leased Property (2)</vt:lpstr>
      <vt:lpstr>LO4 Transferring Rights to Leased Property (3)</vt:lpstr>
      <vt:lpstr>LO5 Terminating the Lease (1)</vt:lpstr>
      <vt:lpstr>LO5 Terminating the Lease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783</cp:revision>
  <dcterms:created xsi:type="dcterms:W3CDTF">2012-07-24T19:26:18Z</dcterms:created>
  <dcterms:modified xsi:type="dcterms:W3CDTF">2017-11-17T20:33:32Z</dcterms:modified>
</cp:coreProperties>
</file>