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5" r:id="rId2"/>
    <p:sldId id="258" r:id="rId3"/>
    <p:sldId id="286" r:id="rId4"/>
    <p:sldId id="284" r:id="rId5"/>
    <p:sldId id="317" r:id="rId6"/>
    <p:sldId id="289" r:id="rId7"/>
    <p:sldId id="290" r:id="rId8"/>
    <p:sldId id="259"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D5622A"/>
    <a:srgbClr val="005B7F"/>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7" autoAdjust="0"/>
    <p:restoredTop sz="93949" autoAdjust="0"/>
  </p:normalViewPr>
  <p:slideViewPr>
    <p:cSldViewPr showGuides="1">
      <p:cViewPr varScale="1">
        <p:scale>
          <a:sx n="106" d="100"/>
          <a:sy n="106" d="100"/>
        </p:scale>
        <p:origin x="1732" y="80"/>
      </p:cViewPr>
      <p:guideLst>
        <p:guide orient="horz" pos="2160"/>
        <p:guide pos="2880"/>
      </p:guideLst>
    </p:cSldViewPr>
  </p:slideViewPr>
  <p:outlineViewPr>
    <p:cViewPr>
      <p:scale>
        <a:sx n="25" d="100"/>
        <a:sy n="25" d="100"/>
      </p:scale>
      <p:origin x="0" y="-12496"/>
    </p:cViewPr>
  </p:outlineViewPr>
  <p:notesTextViewPr>
    <p:cViewPr>
      <p:scale>
        <a:sx n="100" d="100"/>
        <a:sy n="100" d="100"/>
      </p:scale>
      <p:origin x="0" y="0"/>
    </p:cViewPr>
  </p:notesTextViewPr>
  <p:sorterViewPr>
    <p:cViewPr varScale="1">
      <p:scale>
        <a:sx n="1" d="1"/>
        <a:sy n="1" d="1"/>
      </p:scale>
      <p:origin x="0" y="-5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2886388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10</a:t>
            </a:fld>
            <a:endParaRPr lang="en-US" dirty="0"/>
          </a:p>
        </p:txBody>
      </p:sp>
    </p:spTree>
    <p:extLst>
      <p:ext uri="{BB962C8B-B14F-4D97-AF65-F5344CB8AC3E}">
        <p14:creationId xmlns:p14="http://schemas.microsoft.com/office/powerpoint/2010/main" val="614940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11</a:t>
            </a:fld>
            <a:endParaRPr lang="en-US" dirty="0"/>
          </a:p>
        </p:txBody>
      </p:sp>
    </p:spTree>
    <p:extLst>
      <p:ext uri="{BB962C8B-B14F-4D97-AF65-F5344CB8AC3E}">
        <p14:creationId xmlns:p14="http://schemas.microsoft.com/office/powerpoint/2010/main" val="2438921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12</a:t>
            </a:fld>
            <a:endParaRPr lang="en-US" dirty="0"/>
          </a:p>
        </p:txBody>
      </p:sp>
    </p:spTree>
    <p:extLst>
      <p:ext uri="{BB962C8B-B14F-4D97-AF65-F5344CB8AC3E}">
        <p14:creationId xmlns:p14="http://schemas.microsoft.com/office/powerpoint/2010/main" val="1289115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13</a:t>
            </a:fld>
            <a:endParaRPr lang="en-US" dirty="0"/>
          </a:p>
        </p:txBody>
      </p:sp>
    </p:spTree>
    <p:extLst>
      <p:ext uri="{BB962C8B-B14F-4D97-AF65-F5344CB8AC3E}">
        <p14:creationId xmlns:p14="http://schemas.microsoft.com/office/powerpoint/2010/main" val="24553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14</a:t>
            </a:fld>
            <a:endParaRPr lang="en-US" dirty="0"/>
          </a:p>
        </p:txBody>
      </p:sp>
    </p:spTree>
    <p:extLst>
      <p:ext uri="{BB962C8B-B14F-4D97-AF65-F5344CB8AC3E}">
        <p14:creationId xmlns:p14="http://schemas.microsoft.com/office/powerpoint/2010/main" val="1004539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15</a:t>
            </a:fld>
            <a:endParaRPr lang="en-US" dirty="0"/>
          </a:p>
        </p:txBody>
      </p:sp>
    </p:spTree>
    <p:extLst>
      <p:ext uri="{BB962C8B-B14F-4D97-AF65-F5344CB8AC3E}">
        <p14:creationId xmlns:p14="http://schemas.microsoft.com/office/powerpoint/2010/main" val="34143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16</a:t>
            </a:fld>
            <a:endParaRPr lang="en-US" dirty="0"/>
          </a:p>
        </p:txBody>
      </p:sp>
    </p:spTree>
    <p:extLst>
      <p:ext uri="{BB962C8B-B14F-4D97-AF65-F5344CB8AC3E}">
        <p14:creationId xmlns:p14="http://schemas.microsoft.com/office/powerpoint/2010/main" val="3009561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17</a:t>
            </a:fld>
            <a:endParaRPr lang="en-US" dirty="0"/>
          </a:p>
        </p:txBody>
      </p:sp>
    </p:spTree>
    <p:extLst>
      <p:ext uri="{BB962C8B-B14F-4D97-AF65-F5344CB8AC3E}">
        <p14:creationId xmlns:p14="http://schemas.microsoft.com/office/powerpoint/2010/main" val="3727654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18</a:t>
            </a:fld>
            <a:endParaRPr lang="en-US" dirty="0"/>
          </a:p>
        </p:txBody>
      </p:sp>
    </p:spTree>
    <p:extLst>
      <p:ext uri="{BB962C8B-B14F-4D97-AF65-F5344CB8AC3E}">
        <p14:creationId xmlns:p14="http://schemas.microsoft.com/office/powerpoint/2010/main" val="4128159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19</a:t>
            </a:fld>
            <a:endParaRPr lang="en-US" dirty="0"/>
          </a:p>
        </p:txBody>
      </p:sp>
    </p:spTree>
    <p:extLst>
      <p:ext uri="{BB962C8B-B14F-4D97-AF65-F5344CB8AC3E}">
        <p14:creationId xmlns:p14="http://schemas.microsoft.com/office/powerpoint/2010/main" val="283306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20</a:t>
            </a:fld>
            <a:endParaRPr lang="en-US" dirty="0"/>
          </a:p>
        </p:txBody>
      </p:sp>
    </p:spTree>
    <p:extLst>
      <p:ext uri="{BB962C8B-B14F-4D97-AF65-F5344CB8AC3E}">
        <p14:creationId xmlns:p14="http://schemas.microsoft.com/office/powerpoint/2010/main" val="2938636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21</a:t>
            </a:fld>
            <a:endParaRPr lang="en-US" dirty="0"/>
          </a:p>
        </p:txBody>
      </p:sp>
    </p:spTree>
    <p:extLst>
      <p:ext uri="{BB962C8B-B14F-4D97-AF65-F5344CB8AC3E}">
        <p14:creationId xmlns:p14="http://schemas.microsoft.com/office/powerpoint/2010/main" val="2287771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22</a:t>
            </a:fld>
            <a:endParaRPr lang="en-US" dirty="0"/>
          </a:p>
        </p:txBody>
      </p:sp>
    </p:spTree>
    <p:extLst>
      <p:ext uri="{BB962C8B-B14F-4D97-AF65-F5344CB8AC3E}">
        <p14:creationId xmlns:p14="http://schemas.microsoft.com/office/powerpoint/2010/main" val="3882261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23</a:t>
            </a:fld>
            <a:endParaRPr lang="en-US" dirty="0"/>
          </a:p>
        </p:txBody>
      </p:sp>
    </p:spTree>
    <p:extLst>
      <p:ext uri="{BB962C8B-B14F-4D97-AF65-F5344CB8AC3E}">
        <p14:creationId xmlns:p14="http://schemas.microsoft.com/office/powerpoint/2010/main" val="3814008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24</a:t>
            </a:fld>
            <a:endParaRPr lang="en-US" dirty="0"/>
          </a:p>
        </p:txBody>
      </p:sp>
    </p:spTree>
    <p:extLst>
      <p:ext uri="{BB962C8B-B14F-4D97-AF65-F5344CB8AC3E}">
        <p14:creationId xmlns:p14="http://schemas.microsoft.com/office/powerpoint/2010/main" val="2649332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25</a:t>
            </a:fld>
            <a:endParaRPr lang="en-US" dirty="0"/>
          </a:p>
        </p:txBody>
      </p:sp>
    </p:spTree>
    <p:extLst>
      <p:ext uri="{BB962C8B-B14F-4D97-AF65-F5344CB8AC3E}">
        <p14:creationId xmlns:p14="http://schemas.microsoft.com/office/powerpoint/2010/main" val="2903440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26</a:t>
            </a:fld>
            <a:endParaRPr lang="en-US" dirty="0"/>
          </a:p>
        </p:txBody>
      </p:sp>
    </p:spTree>
    <p:extLst>
      <p:ext uri="{BB962C8B-B14F-4D97-AF65-F5344CB8AC3E}">
        <p14:creationId xmlns:p14="http://schemas.microsoft.com/office/powerpoint/2010/main" val="25983535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27</a:t>
            </a:fld>
            <a:endParaRPr lang="en-US" dirty="0"/>
          </a:p>
        </p:txBody>
      </p:sp>
    </p:spTree>
    <p:extLst>
      <p:ext uri="{BB962C8B-B14F-4D97-AF65-F5344CB8AC3E}">
        <p14:creationId xmlns:p14="http://schemas.microsoft.com/office/powerpoint/2010/main" val="2197343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28</a:t>
            </a:fld>
            <a:endParaRPr lang="en-US" dirty="0"/>
          </a:p>
        </p:txBody>
      </p:sp>
    </p:spTree>
    <p:extLst>
      <p:ext uri="{BB962C8B-B14F-4D97-AF65-F5344CB8AC3E}">
        <p14:creationId xmlns:p14="http://schemas.microsoft.com/office/powerpoint/2010/main" val="3579058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29</a:t>
            </a:fld>
            <a:endParaRPr lang="en-US" dirty="0"/>
          </a:p>
        </p:txBody>
      </p:sp>
    </p:spTree>
    <p:extLst>
      <p:ext uri="{BB962C8B-B14F-4D97-AF65-F5344CB8AC3E}">
        <p14:creationId xmlns:p14="http://schemas.microsoft.com/office/powerpoint/2010/main" val="29670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3</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306543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30</a:t>
            </a:fld>
            <a:endParaRPr lang="en-US" dirty="0"/>
          </a:p>
        </p:txBody>
      </p:sp>
    </p:spTree>
    <p:extLst>
      <p:ext uri="{BB962C8B-B14F-4D97-AF65-F5344CB8AC3E}">
        <p14:creationId xmlns:p14="http://schemas.microsoft.com/office/powerpoint/2010/main" val="36122744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31</a:t>
            </a:fld>
            <a:endParaRPr lang="en-US" dirty="0"/>
          </a:p>
        </p:txBody>
      </p:sp>
    </p:spTree>
    <p:extLst>
      <p:ext uri="{BB962C8B-B14F-4D97-AF65-F5344CB8AC3E}">
        <p14:creationId xmlns:p14="http://schemas.microsoft.com/office/powerpoint/2010/main" val="1035027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32</a:t>
            </a:fld>
            <a:endParaRPr lang="en-US" dirty="0"/>
          </a:p>
        </p:txBody>
      </p:sp>
    </p:spTree>
    <p:extLst>
      <p:ext uri="{BB962C8B-B14F-4D97-AF65-F5344CB8AC3E}">
        <p14:creationId xmlns:p14="http://schemas.microsoft.com/office/powerpoint/2010/main" val="291761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33</a:t>
            </a:fld>
            <a:endParaRPr lang="en-US" dirty="0"/>
          </a:p>
        </p:txBody>
      </p:sp>
    </p:spTree>
    <p:extLst>
      <p:ext uri="{BB962C8B-B14F-4D97-AF65-F5344CB8AC3E}">
        <p14:creationId xmlns:p14="http://schemas.microsoft.com/office/powerpoint/2010/main" val="288169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34</a:t>
            </a:fld>
            <a:endParaRPr lang="en-US" dirty="0"/>
          </a:p>
        </p:txBody>
      </p:sp>
    </p:spTree>
    <p:extLst>
      <p:ext uri="{BB962C8B-B14F-4D97-AF65-F5344CB8AC3E}">
        <p14:creationId xmlns:p14="http://schemas.microsoft.com/office/powerpoint/2010/main" val="1934370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4</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5</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6234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6</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9831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7</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675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9</a:t>
            </a:fld>
            <a:endParaRPr lang="en-US" dirty="0"/>
          </a:p>
        </p:txBody>
      </p:sp>
    </p:spTree>
    <p:extLst>
      <p:ext uri="{BB962C8B-B14F-4D97-AF65-F5344CB8AC3E}">
        <p14:creationId xmlns:p14="http://schemas.microsoft.com/office/powerpoint/2010/main" val="359956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E4B71F"/>
              </a:buClr>
              <a:buFont typeface="Wingdings" pitchFamily="2" charset="2"/>
              <a:buChar char="§"/>
              <a:defRPr b="0">
                <a:solidFill>
                  <a:schemeClr val="tx1"/>
                </a:solidFill>
                <a:effectLst/>
              </a:defRPr>
            </a:lvl1pPr>
            <a:lvl2pPr>
              <a:spcBef>
                <a:spcPts val="600"/>
              </a:spcBef>
              <a:buClr>
                <a:srgbClr val="E4B71F"/>
              </a:buClr>
              <a:defRPr sz="4000">
                <a:solidFill>
                  <a:schemeClr val="tx1"/>
                </a:solidFill>
                <a:effectLst/>
              </a:defRPr>
            </a:lvl2pPr>
            <a:lvl3pP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latin typeface="Impact" panose="020B0806030902050204" pitchFamily="34" charset="0"/>
              </a:defRPr>
            </a:lvl1pPr>
          </a:lstStyle>
          <a:p>
            <a:pPr lvl="0"/>
            <a:endParaRPr lang="en-US"/>
          </a:p>
        </p:txBody>
      </p:sp>
      <p:sp>
        <p:nvSpPr>
          <p:cNvPr id="8" name="AutoShape 4">
            <a:extLst>
              <a:ext uri="{FF2B5EF4-FFF2-40B4-BE49-F238E27FC236}">
                <a16:creationId xmlns:a16="http://schemas.microsoft.com/office/drawing/2014/main" id="{F6783BC4-09F1-48BF-BCFB-352E7777F83B}"/>
              </a:ext>
            </a:extLst>
          </p:cNvPr>
          <p:cNvSpPr>
            <a:spLocks noChangeArrowheads="1"/>
          </p:cNvSpPr>
          <p:nvPr userDrawn="1"/>
        </p:nvSpPr>
        <p:spPr bwMode="auto">
          <a:xfrm>
            <a:off x="-1600200" y="152663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Tree>
    <p:extLst>
      <p:ext uri="{BB962C8B-B14F-4D97-AF65-F5344CB8AC3E}">
        <p14:creationId xmlns:p14="http://schemas.microsoft.com/office/powerpoint/2010/main" val="236728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50800" dist="38100" dir="2700000" algn="tl" rotWithShape="0">
                    <a:prstClr val="black">
                      <a:alpha val="40000"/>
                    </a:prstClr>
                  </a:outerShdw>
                </a:effectLst>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
        <p:nvSpPr>
          <p:cNvPr id="8" name="Footer Placeholder 4">
            <a:extLst>
              <a:ext uri="{FF2B5EF4-FFF2-40B4-BE49-F238E27FC236}">
                <a16:creationId xmlns:a16="http://schemas.microsoft.com/office/drawing/2014/main" id="{BDDB8720-20A0-4193-A0B3-71FB992F011A}"/>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
        <p:nvSpPr>
          <p:cNvPr id="10" name="Footer Placeholder 4">
            <a:extLst>
              <a:ext uri="{FF2B5EF4-FFF2-40B4-BE49-F238E27FC236}">
                <a16:creationId xmlns:a16="http://schemas.microsoft.com/office/drawing/2014/main" id="{D06CAFE3-68F6-431E-85C5-EA879BC8DBFA}"/>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no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a:latin typeface="Calibri" panose="020F0502020204030204" pitchFamily="34" charset="0"/>
                <a:cs typeface="Calibri" panose="020F0502020204030204" pitchFamily="34" charset="0"/>
              </a:rPr>
              <a:t>Business</a:t>
            </a:r>
            <a:r>
              <a:rPr lang="en-US" sz="1200" baseline="0">
                <a:latin typeface="Calibri" panose="020F0502020204030204" pitchFamily="34" charset="0"/>
                <a:cs typeface="Calibri" panose="020F0502020204030204" pitchFamily="34" charset="0"/>
              </a:rPr>
              <a:t> Law</a:t>
            </a:r>
            <a:br>
              <a:rPr lang="en-US" sz="1200" baseline="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Text &amp; Exercises</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Ninth Edition</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Roger LeRoy Miller</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a:solidFill>
                  <a:schemeClr val="bg1"/>
                </a:solidFill>
                <a:effectLst>
                  <a:outerShdw blurRad="50800" dist="63500" dir="2700000" algn="tl" rotWithShape="0">
                    <a:prstClr val="black"/>
                  </a:outerShdw>
                </a:effectLst>
                <a:latin typeface="Impact" pitchFamily="34" charset="0"/>
              </a:rPr>
              <a:t>Chapter 7    Business Crimes</a:t>
            </a:r>
            <a:endParaRPr lang="en-US" cap="small" dirty="0">
              <a:solidFill>
                <a:schemeClr val="bg1"/>
              </a:solidFill>
              <a:effectLst>
                <a:outerShdw blurRad="50800" dist="63500" dir="2700000" algn="tl" rotWithShape="0">
                  <a:prstClr val="black"/>
                </a:outerShdw>
              </a:effectLst>
              <a:latin typeface="Impact" pitchFamily="34" charset="0"/>
            </a:endParaRP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fontScale="90000"/>
          </a:bodyPr>
          <a:lstStyle/>
          <a:p>
            <a:r>
              <a:rPr lang="en-US" sz="200">
                <a:solidFill>
                  <a:srgbClr val="8A7045"/>
                </a:solidFill>
              </a:rPr>
              <a:t> LO1</a:t>
            </a:r>
            <a:r>
              <a:rPr lang="en-US" sz="200"/>
              <a:t> </a:t>
            </a:r>
            <a:r>
              <a:rPr lang="en-US"/>
              <a:t>What Constitutes </a:t>
            </a:r>
            <a:br>
              <a:rPr lang="en-US"/>
            </a:br>
            <a:r>
              <a:rPr lang="en-US"/>
              <a:t>Criminal Liability?</a:t>
            </a:r>
            <a:r>
              <a:rPr lang="en-US">
                <a:solidFill>
                  <a:prstClr val="white"/>
                </a:solidFill>
              </a:rPr>
              <a:t> </a:t>
            </a:r>
            <a:r>
              <a:rPr lang="en-US" sz="4000" b="1">
                <a:solidFill>
                  <a:prstClr val="white"/>
                </a:solidFill>
                <a:latin typeface="Calibri"/>
              </a:rPr>
              <a:t>(3)</a:t>
            </a:r>
            <a:endParaRPr lang="en-US" dirty="0">
              <a:effectLst/>
            </a:endParaRPr>
          </a:p>
        </p:txBody>
      </p:sp>
      <p:sp>
        <p:nvSpPr>
          <p:cNvPr id="142342" name="AutoShape 6"/>
          <p:cNvSpPr>
            <a:spLocks noChangeArrowheads="1"/>
          </p:cNvSpPr>
          <p:nvPr/>
        </p:nvSpPr>
        <p:spPr bwMode="auto">
          <a:xfrm>
            <a:off x="5969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a:t>Intent to Commit a Crime.</a:t>
            </a:r>
          </a:p>
          <a:p>
            <a:pPr lvl="1"/>
            <a:r>
              <a:rPr lang="en-US"/>
              <a:t>A wrongful mental state is as necessary as a wrongful act in establishing criminal liability.</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10</a:t>
            </a:fld>
            <a:endParaRPr lang="en-US" dirty="0"/>
          </a:p>
        </p:txBody>
      </p:sp>
    </p:spTree>
    <p:extLst>
      <p:ext uri="{BB962C8B-B14F-4D97-AF65-F5344CB8AC3E}">
        <p14:creationId xmlns:p14="http://schemas.microsoft.com/office/powerpoint/2010/main" val="358888051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(1)</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lnSpcReduction="10000"/>
          </a:bodyPr>
          <a:lstStyle/>
          <a:p>
            <a:pPr marL="514350" indent="-514350">
              <a:lnSpc>
                <a:spcPct val="110000"/>
              </a:lnSpc>
              <a:buFont typeface="Impact" pitchFamily="34" charset="0"/>
              <a:buAutoNum type="arabicPeriod"/>
            </a:pPr>
            <a:r>
              <a:rPr lang="en-US" sz="4400"/>
              <a:t>Fourth amendment protects against unreasonable searches and seizures.</a:t>
            </a:r>
          </a:p>
          <a:p>
            <a:pPr marL="514350" indent="-514350">
              <a:buFont typeface="Impact" pitchFamily="34" charset="0"/>
              <a:buAutoNum type="arabicPeriod"/>
            </a:pPr>
            <a:r>
              <a:rPr lang="en-US" sz="4400"/>
              <a:t>Fourth Amendment requires that no warrants for a search or an arrest can be issued without probable cause.</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11</a:t>
            </a:fld>
            <a:endParaRPr lang="en-US" dirty="0"/>
          </a:p>
        </p:txBody>
      </p:sp>
    </p:spTree>
    <p:extLst>
      <p:ext uri="{BB962C8B-B14F-4D97-AF65-F5344CB8AC3E}">
        <p14:creationId xmlns:p14="http://schemas.microsoft.com/office/powerpoint/2010/main" val="50734768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(2)</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lnSpcReduction="10000"/>
          </a:bodyPr>
          <a:lstStyle/>
          <a:p>
            <a:pPr marL="514350" indent="-514350">
              <a:lnSpc>
                <a:spcPct val="110000"/>
              </a:lnSpc>
              <a:buFont typeface="Impact" pitchFamily="34" charset="0"/>
              <a:buAutoNum type="arabicPeriod" startAt="3"/>
            </a:pPr>
            <a:r>
              <a:rPr lang="en-US" sz="4400"/>
              <a:t>Fifth amendment requirement for </a:t>
            </a:r>
            <a:r>
              <a:rPr lang="en-US" sz="4400" i="1"/>
              <a:t>due process.</a:t>
            </a:r>
          </a:p>
          <a:p>
            <a:pPr marL="514350" indent="-514350">
              <a:buFont typeface="Impact" pitchFamily="34" charset="0"/>
              <a:buAutoNum type="arabicPeriod" startAt="3"/>
            </a:pPr>
            <a:r>
              <a:rPr lang="en-US" sz="4400"/>
              <a:t>Fifth amendment prohibition against </a:t>
            </a:r>
            <a:r>
              <a:rPr lang="en-US" sz="4400" i="1"/>
              <a:t>double jeopardy.</a:t>
            </a:r>
            <a:r>
              <a:rPr lang="en-US" sz="4400"/>
              <a:t> </a:t>
            </a:r>
          </a:p>
          <a:p>
            <a:pPr marL="514350" indent="-514350">
              <a:buFont typeface="Impact" pitchFamily="34" charset="0"/>
              <a:buAutoNum type="arabicPeriod" startAt="3"/>
            </a:pPr>
            <a:r>
              <a:rPr lang="en-US" sz="4400"/>
              <a:t>Fifth amendment requirement that no person can be forced to incriminate himself.</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12</a:t>
            </a:fld>
            <a:endParaRPr lang="en-US" dirty="0"/>
          </a:p>
        </p:txBody>
      </p:sp>
    </p:spTree>
    <p:extLst>
      <p:ext uri="{BB962C8B-B14F-4D97-AF65-F5344CB8AC3E}">
        <p14:creationId xmlns:p14="http://schemas.microsoft.com/office/powerpoint/2010/main" val="144352148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(3)</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fontScale="92500" lnSpcReduction="20000"/>
          </a:bodyPr>
          <a:lstStyle/>
          <a:p>
            <a:pPr marL="514350" indent="-514350">
              <a:lnSpc>
                <a:spcPct val="120000"/>
              </a:lnSpc>
              <a:buFont typeface="Impact" pitchFamily="34" charset="0"/>
              <a:buAutoNum type="arabicPeriod" startAt="6"/>
            </a:pPr>
            <a:r>
              <a:rPr lang="en-US" sz="4400"/>
              <a:t>Sixth amendment guarantees a speedy, public trial, by jury, the right to confront witnesses, and the right to a lawyer.</a:t>
            </a:r>
          </a:p>
          <a:p>
            <a:pPr marL="514350" indent="-514350">
              <a:lnSpc>
                <a:spcPct val="120000"/>
              </a:lnSpc>
              <a:buFont typeface="Impact" pitchFamily="34" charset="0"/>
              <a:buAutoNum type="arabicPeriod" startAt="6"/>
            </a:pPr>
            <a:r>
              <a:rPr lang="en-US" sz="4400"/>
              <a:t>Eighth amendment prohibits excessive bail and fines, and cruel and unusual punishment.</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13</a:t>
            </a:fld>
            <a:endParaRPr lang="en-US" dirty="0"/>
          </a:p>
        </p:txBody>
      </p:sp>
    </p:spTree>
    <p:extLst>
      <p:ext uri="{BB962C8B-B14F-4D97-AF65-F5344CB8AC3E}">
        <p14:creationId xmlns:p14="http://schemas.microsoft.com/office/powerpoint/2010/main" val="25318333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(4)</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marL="514350" indent="-514350"/>
            <a:r>
              <a:rPr lang="en-US" sz="4400"/>
              <a:t>Searches and Seizures.</a:t>
            </a:r>
          </a:p>
          <a:p>
            <a:pPr lvl="1"/>
            <a:r>
              <a:rPr lang="en-US" u="sng"/>
              <a:t>Search warrant</a:t>
            </a:r>
            <a:r>
              <a:rPr lang="en-US"/>
              <a:t>: an order from a judge or public official giving authorization.</a:t>
            </a:r>
            <a:endParaRPr lang="en-US" sz="4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14</a:t>
            </a:fld>
            <a:endParaRPr lang="en-US" dirty="0"/>
          </a:p>
        </p:txBody>
      </p:sp>
    </p:spTree>
    <p:extLst>
      <p:ext uri="{BB962C8B-B14F-4D97-AF65-F5344CB8AC3E}">
        <p14:creationId xmlns:p14="http://schemas.microsoft.com/office/powerpoint/2010/main" val="284550326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(5)</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marL="514350" indent="-514350"/>
            <a:r>
              <a:rPr lang="en-US" sz="4400"/>
              <a:t>Searches and Seizures.</a:t>
            </a:r>
            <a:endParaRPr lang="en-US"/>
          </a:p>
          <a:p>
            <a:pPr lvl="1"/>
            <a:r>
              <a:rPr lang="en-US" u="sng"/>
              <a:t>Probable cause </a:t>
            </a:r>
            <a:r>
              <a:rPr lang="en-US"/>
              <a:t>requires evidence that would convince a reasonable person that the proposed search or seizure is justified.</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15</a:t>
            </a:fld>
            <a:endParaRPr lang="en-US" dirty="0"/>
          </a:p>
        </p:txBody>
      </p:sp>
    </p:spTree>
    <p:extLst>
      <p:ext uri="{BB962C8B-B14F-4D97-AF65-F5344CB8AC3E}">
        <p14:creationId xmlns:p14="http://schemas.microsoft.com/office/powerpoint/2010/main" val="103365560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a:t>
            </a:r>
            <a:r>
              <a:rPr lang="en-US">
                <a:solidFill>
                  <a:prstClr val="white"/>
                </a:solidFill>
              </a:rPr>
              <a:t> </a:t>
            </a:r>
            <a:r>
              <a:rPr lang="en-US" sz="4000" b="1">
                <a:solidFill>
                  <a:prstClr val="white"/>
                </a:solidFill>
                <a:latin typeface="Calibri"/>
              </a:rPr>
              <a:t>(6)</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marL="514350" indent="-514350"/>
            <a:r>
              <a:rPr lang="en-US" sz="4400"/>
              <a:t>The Exclusionary Rule.</a:t>
            </a:r>
          </a:p>
          <a:p>
            <a:pPr marL="914400" lvl="1" indent="-514350"/>
            <a:r>
              <a:rPr lang="en-US"/>
              <a:t>Evidence obtained in violation of the Fourth, Fifth, and Sixth amendments usually must be excluded (suppressed), as well as all evidence derived from the illegally obtained evidence.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149734244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LO2</a:t>
            </a:r>
            <a:r>
              <a:rPr lang="en-US" sz="200"/>
              <a:t>                                                                                                                                                   </a:t>
            </a:r>
            <a:r>
              <a:rPr lang="en-US"/>
              <a:t>Constitutional Safeguards </a:t>
            </a:r>
            <a:r>
              <a:rPr lang="en-US" sz="4000" b="1">
                <a:latin typeface="+mj-lt"/>
              </a:rPr>
              <a:t>(7)</a:t>
            </a:r>
            <a:endParaRPr lang="en-US" sz="4000" dirty="0">
              <a:effectLst/>
              <a:latin typeface="+mj-l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LO2</a:t>
            </a:r>
            <a:endParaRPr lang="en-US" sz="2400" b="1" dirty="0">
              <a:solidFill>
                <a:schemeClr val="bg1"/>
              </a:solidFill>
            </a:endParaRPr>
          </a:p>
        </p:txBody>
      </p:sp>
      <p:sp>
        <p:nvSpPr>
          <p:cNvPr id="8" name="Content Placeholder 7"/>
          <p:cNvSpPr>
            <a:spLocks noGrp="1"/>
          </p:cNvSpPr>
          <p:nvPr>
            <p:ph idx="1"/>
          </p:nvPr>
        </p:nvSpPr>
        <p:spPr/>
        <p:txBody>
          <a:bodyPr>
            <a:normAutofit fontScale="92500"/>
          </a:bodyPr>
          <a:lstStyle/>
          <a:p>
            <a:pPr marL="514350" indent="-514350"/>
            <a:r>
              <a:rPr lang="en-US" sz="4400"/>
              <a:t>Informing Suspects of Their Rights.</a:t>
            </a:r>
          </a:p>
          <a:p>
            <a:pPr lvl="1"/>
            <a:r>
              <a:rPr lang="en-US"/>
              <a:t>Individuals who are arrested must be informed of their Constitutional rights, otherwise their statements are usually not admissible in court.</a:t>
            </a:r>
          </a:p>
          <a:p>
            <a:pPr lvl="1"/>
            <a:r>
              <a:rPr lang="en-US"/>
              <a:t>Voluntary confessions can be used as evidence in federal cases.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17</a:t>
            </a:fld>
            <a:endParaRPr lang="en-US" dirty="0"/>
          </a:p>
        </p:txBody>
      </p:sp>
    </p:spTree>
    <p:extLst>
      <p:ext uri="{BB962C8B-B14F-4D97-AF65-F5344CB8AC3E}">
        <p14:creationId xmlns:p14="http://schemas.microsoft.com/office/powerpoint/2010/main" val="338276403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(1)</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fontScale="92500" lnSpcReduction="10000"/>
          </a:bodyPr>
          <a:lstStyle/>
          <a:p>
            <a:pPr>
              <a:lnSpc>
                <a:spcPct val="110000"/>
              </a:lnSpc>
            </a:pPr>
            <a:r>
              <a:rPr lang="en-US" i="1"/>
              <a:t>White Collar Crimes:</a:t>
            </a:r>
            <a:r>
              <a:rPr lang="en-US"/>
              <a:t> nonviolent crimes by an individual or business.</a:t>
            </a:r>
          </a:p>
          <a:p>
            <a:pPr lvl="1"/>
            <a:r>
              <a:rPr lang="en-US"/>
              <a:t>Forgery.</a:t>
            </a:r>
          </a:p>
          <a:p>
            <a:pPr lvl="1"/>
            <a:r>
              <a:rPr lang="en-US"/>
              <a:t>Robbery.</a:t>
            </a:r>
          </a:p>
          <a:p>
            <a:pPr lvl="1"/>
            <a:r>
              <a:rPr lang="en-US"/>
              <a:t>Larceny.</a:t>
            </a:r>
          </a:p>
          <a:p>
            <a:pPr lvl="1"/>
            <a:r>
              <a:rPr lang="en-US"/>
              <a:t>Embezzlement.</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18</a:t>
            </a:fld>
            <a:endParaRPr lang="en-US" dirty="0"/>
          </a:p>
        </p:txBody>
      </p:sp>
    </p:spTree>
    <p:extLst>
      <p:ext uri="{BB962C8B-B14F-4D97-AF65-F5344CB8AC3E}">
        <p14:creationId xmlns:p14="http://schemas.microsoft.com/office/powerpoint/2010/main" val="347095732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(2)</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i="1"/>
              <a:t>White Collar Crimes:</a:t>
            </a:r>
            <a:r>
              <a:rPr lang="en-US" sz="4400"/>
              <a:t> nonviolent crimes by an individual or business.</a:t>
            </a:r>
          </a:p>
          <a:p>
            <a:pPr lvl="1"/>
            <a:r>
              <a:rPr lang="en-US"/>
              <a:t>Mail and Wire Fraud.</a:t>
            </a:r>
          </a:p>
          <a:p>
            <a:pPr lvl="1"/>
            <a:r>
              <a:rPr lang="en-US"/>
              <a:t>Cyber Crime.</a:t>
            </a:r>
          </a:p>
          <a:p>
            <a:pPr lvl="1"/>
            <a:r>
              <a:rPr lang="en-US"/>
              <a:t>Bribery.</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19</a:t>
            </a:fld>
            <a:endParaRPr lang="en-US" dirty="0"/>
          </a:p>
        </p:txBody>
      </p:sp>
    </p:spTree>
    <p:extLst>
      <p:ext uri="{BB962C8B-B14F-4D97-AF65-F5344CB8AC3E}">
        <p14:creationId xmlns:p14="http://schemas.microsoft.com/office/powerpoint/2010/main" val="157365443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a:t>Learning Outcomes</a:t>
            </a:r>
            <a:r>
              <a:rPr lang="en-US">
                <a:solidFill>
                  <a:prstClr val="white"/>
                </a:solidFill>
              </a:rPr>
              <a:t> </a:t>
            </a:r>
            <a:r>
              <a:rPr lang="en-US" sz="4000" b="1">
                <a:solidFill>
                  <a:prstClr val="white"/>
                </a:solidFill>
                <a:latin typeface="Calibri"/>
              </a:rPr>
              <a:t>(1)</a:t>
            </a:r>
            <a:endParaRPr lang="en-US" dirty="0"/>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06016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0" name="AutoShape 10" descr="Shape to emphasize LO3." title="Design arrow"/>
          <p:cNvSpPr>
            <a:spLocks noChangeArrowheads="1"/>
          </p:cNvSpPr>
          <p:nvPr/>
        </p:nvSpPr>
        <p:spPr bwMode="auto">
          <a:xfrm>
            <a:off x="76200" y="42672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407048"/>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3" name="Rectangle 3"/>
          <p:cNvSpPr>
            <a:spLocks noGrp="1" noChangeArrowheads="1"/>
          </p:cNvSpPr>
          <p:nvPr>
            <p:ph type="body" idx="1"/>
          </p:nvPr>
        </p:nvSpPr>
        <p:spPr>
          <a:xfrm>
            <a:off x="152400" y="1600199"/>
            <a:ext cx="9059574" cy="4678363"/>
          </a:xfrm>
          <a:noFill/>
          <a:ln/>
        </p:spPr>
        <p:txBody>
          <a:bodyPr>
            <a:noAutofit/>
          </a:bodyPr>
          <a:lstStyle/>
          <a:p>
            <a:pPr marL="0" indent="0">
              <a:lnSpc>
                <a:spcPct val="90000"/>
              </a:lnSpc>
              <a:buClr>
                <a:srgbClr val="D5622A"/>
              </a:buClr>
              <a:buNone/>
            </a:pPr>
            <a:r>
              <a:rPr lang="en-US" sz="2400" b="1">
                <a:solidFill>
                  <a:schemeClr val="bg1"/>
                </a:solidFill>
              </a:rPr>
              <a:t>LO1</a:t>
            </a:r>
            <a:r>
              <a:rPr lang="en-US" sz="2600"/>
              <a:t>    </a:t>
            </a:r>
            <a:r>
              <a:rPr lang="en-US"/>
              <a:t>   </a:t>
            </a:r>
            <a:r>
              <a:rPr lang="en-US" sz="4000"/>
              <a:t>Indicate elements of criminal liability.</a:t>
            </a:r>
          </a:p>
          <a:p>
            <a:pPr marL="1200150" indent="-1200150">
              <a:spcBef>
                <a:spcPts val="4000"/>
              </a:spcBef>
              <a:spcAft>
                <a:spcPts val="600"/>
              </a:spcAft>
              <a:buNone/>
            </a:pPr>
            <a:r>
              <a:rPr lang="en-US" sz="2400" b="1">
                <a:solidFill>
                  <a:schemeClr val="bg1"/>
                </a:solidFill>
              </a:rPr>
              <a:t>LO2</a:t>
            </a:r>
            <a:r>
              <a:rPr lang="en-US" sz="2600" b="1">
                <a:solidFill>
                  <a:schemeClr val="bg1"/>
                </a:solidFill>
              </a:rPr>
              <a:t>         </a:t>
            </a:r>
            <a:r>
              <a:rPr lang="en-US" sz="4000"/>
              <a:t>Outline the rights of criminal suspects.</a:t>
            </a:r>
          </a:p>
          <a:p>
            <a:pPr marL="1200150" indent="-1200150">
              <a:spcAft>
                <a:spcPts val="600"/>
              </a:spcAft>
              <a:buNone/>
            </a:pPr>
            <a:r>
              <a:rPr lang="en-US" sz="2400" b="1">
                <a:solidFill>
                  <a:schemeClr val="bg1"/>
                </a:solidFill>
              </a:rPr>
              <a:t>LO3          </a:t>
            </a:r>
            <a:r>
              <a:rPr lang="en-US" sz="4000"/>
              <a:t>List the crimes that affect business.</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(3)</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u="sng"/>
              <a:t>Forgery</a:t>
            </a:r>
            <a:r>
              <a:rPr lang="en-US" sz="4400"/>
              <a:t>: The fraudulent making or altering of any writing in a way that changes the legal rights and liabilities of another.</a:t>
            </a:r>
          </a:p>
          <a:p>
            <a:pPr lvl="1"/>
            <a:r>
              <a:rPr lang="en-US"/>
              <a:t>Includes changing trademarks, counterfeits.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20</a:t>
            </a:fld>
            <a:endParaRPr lang="en-US" dirty="0"/>
          </a:p>
        </p:txBody>
      </p:sp>
    </p:spTree>
    <p:extLst>
      <p:ext uri="{BB962C8B-B14F-4D97-AF65-F5344CB8AC3E}">
        <p14:creationId xmlns:p14="http://schemas.microsoft.com/office/powerpoint/2010/main" val="344254017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(4)</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u="sng"/>
              <a:t>Robbery</a:t>
            </a:r>
            <a:r>
              <a:rPr lang="en-US" sz="4400"/>
              <a:t> is forcefully and unlawfully taking personal property of any value from another.</a:t>
            </a:r>
          </a:p>
          <a:p>
            <a:pPr lvl="1"/>
            <a:r>
              <a:rPr lang="en-US"/>
              <a:t>Force or intimidation is usually necessary.</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21</a:t>
            </a:fld>
            <a:endParaRPr lang="en-US" dirty="0"/>
          </a:p>
        </p:txBody>
      </p:sp>
    </p:spTree>
    <p:extLst>
      <p:ext uri="{BB962C8B-B14F-4D97-AF65-F5344CB8AC3E}">
        <p14:creationId xmlns:p14="http://schemas.microsoft.com/office/powerpoint/2010/main" val="238278796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 </a:t>
            </a:r>
            <a:r>
              <a:rPr lang="en-US">
                <a:solidFill>
                  <a:prstClr val="white"/>
                </a:solidFill>
              </a:rPr>
              <a:t> </a:t>
            </a:r>
            <a:r>
              <a:rPr lang="en-US" sz="4000" b="1">
                <a:solidFill>
                  <a:prstClr val="white"/>
                </a:solidFill>
                <a:latin typeface="Calibri"/>
              </a:rPr>
              <a:t>(5)</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fontScale="92500" lnSpcReduction="20000"/>
          </a:bodyPr>
          <a:lstStyle/>
          <a:p>
            <a:pPr>
              <a:lnSpc>
                <a:spcPct val="110000"/>
              </a:lnSpc>
            </a:pPr>
            <a:r>
              <a:rPr lang="en-US" u="sng"/>
              <a:t>Larceny</a:t>
            </a:r>
            <a:r>
              <a:rPr lang="en-US"/>
              <a:t>: any person who wrongfully or fraudulently takes and carries away another person’s personal property is guilty of larceny.</a:t>
            </a:r>
          </a:p>
          <a:p>
            <a:pPr lvl="1"/>
            <a:r>
              <a:rPr lang="en-US"/>
              <a:t>Whereas robbery involves force or fear, larceny does not.</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22</a:t>
            </a:fld>
            <a:endParaRPr lang="en-US" dirty="0"/>
          </a:p>
        </p:txBody>
      </p:sp>
    </p:spTree>
    <p:extLst>
      <p:ext uri="{BB962C8B-B14F-4D97-AF65-F5344CB8AC3E}">
        <p14:creationId xmlns:p14="http://schemas.microsoft.com/office/powerpoint/2010/main" val="373703661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(6)</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u="sng"/>
              <a:t>Embezzlement</a:t>
            </a:r>
            <a:r>
              <a:rPr lang="en-US" sz="4400"/>
              <a:t>.</a:t>
            </a:r>
          </a:p>
          <a:p>
            <a:pPr lvl="1"/>
            <a:r>
              <a:rPr lang="en-US"/>
              <a:t>When a person entrusted with another person’s property or money fraudulently appropriates it, embezzlement occurs.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23</a:t>
            </a:fld>
            <a:endParaRPr lang="en-US" dirty="0"/>
          </a:p>
        </p:txBody>
      </p:sp>
    </p:spTree>
    <p:extLst>
      <p:ext uri="{BB962C8B-B14F-4D97-AF65-F5344CB8AC3E}">
        <p14:creationId xmlns:p14="http://schemas.microsoft.com/office/powerpoint/2010/main" val="364817617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(7)</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u="sng"/>
              <a:t>Embezzlement</a:t>
            </a:r>
            <a:r>
              <a:rPr lang="en-US" sz="4400"/>
              <a:t>.</a:t>
            </a:r>
          </a:p>
          <a:p>
            <a:pPr lvl="1"/>
            <a:r>
              <a:rPr lang="en-US"/>
              <a:t>Embezzlement is not larceny, because the wrongdoer does not physically take the property from the possession of another, and it is not robbery, because force or fear is not used.</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24</a:t>
            </a:fld>
            <a:endParaRPr lang="en-US" dirty="0"/>
          </a:p>
        </p:txBody>
      </p:sp>
    </p:spTree>
    <p:extLst>
      <p:ext uri="{BB962C8B-B14F-4D97-AF65-F5344CB8AC3E}">
        <p14:creationId xmlns:p14="http://schemas.microsoft.com/office/powerpoint/2010/main" val="159514075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(8)</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a:lnSpc>
                <a:spcPct val="110000"/>
              </a:lnSpc>
            </a:pPr>
            <a:r>
              <a:rPr lang="en-US" sz="4400" u="sng"/>
              <a:t>Mail and Wire Fraud</a:t>
            </a:r>
            <a:r>
              <a:rPr lang="en-US" sz="4400"/>
              <a:t>.</a:t>
            </a:r>
          </a:p>
          <a:p>
            <a:pPr lvl="1"/>
            <a:r>
              <a:rPr lang="en-US"/>
              <a:t>Federal laws state it is a federal crime to devise a scheme that uses the U.S. mail, commercial carriers, or wire with the intent to defraud the public. </a:t>
            </a:r>
            <a:endParaRPr lang="en-US" sz="3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25</a:t>
            </a:fld>
            <a:endParaRPr lang="en-US" dirty="0"/>
          </a:p>
        </p:txBody>
      </p:sp>
    </p:spTree>
    <p:extLst>
      <p:ext uri="{BB962C8B-B14F-4D97-AF65-F5344CB8AC3E}">
        <p14:creationId xmlns:p14="http://schemas.microsoft.com/office/powerpoint/2010/main" val="21362369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(9)</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a:lnSpc>
                <a:spcPct val="110000"/>
              </a:lnSpc>
            </a:pPr>
            <a:r>
              <a:rPr lang="en-US" sz="4400" u="sng"/>
              <a:t>Bribery</a:t>
            </a:r>
            <a:r>
              <a:rPr lang="en-US" sz="4400"/>
              <a:t>.</a:t>
            </a:r>
          </a:p>
          <a:p>
            <a:pPr lvl="1"/>
            <a:r>
              <a:rPr lang="en-US"/>
              <a:t>Bribery of Public Officials: it is a crime to attempt a public official to act in a way serving private interest.</a:t>
            </a:r>
          </a:p>
          <a:p>
            <a:pPr lvl="1">
              <a:lnSpc>
                <a:spcPct val="90000"/>
              </a:lnSpc>
            </a:pPr>
            <a:r>
              <a:rPr lang="en-US"/>
              <a:t>Commercial Bribery: </a:t>
            </a:r>
            <a:r>
              <a:rPr lang="en-US" i="1"/>
              <a:t>i.e. </a:t>
            </a:r>
            <a:r>
              <a:rPr lang="en-US"/>
              <a:t>industrial espionage.</a:t>
            </a:r>
            <a:endParaRPr lang="en-US" sz="34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26</a:t>
            </a:fld>
            <a:endParaRPr lang="en-US" dirty="0"/>
          </a:p>
        </p:txBody>
      </p:sp>
    </p:spTree>
    <p:extLst>
      <p:ext uri="{BB962C8B-B14F-4D97-AF65-F5344CB8AC3E}">
        <p14:creationId xmlns:p14="http://schemas.microsoft.com/office/powerpoint/2010/main" val="219932556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(10)</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pPr>
              <a:lnSpc>
                <a:spcPct val="110000"/>
              </a:lnSpc>
            </a:pPr>
            <a:r>
              <a:rPr lang="en-US" sz="4400" u="sng"/>
              <a:t>Bribery</a:t>
            </a:r>
            <a:r>
              <a:rPr lang="en-US" sz="4400"/>
              <a:t>.</a:t>
            </a:r>
          </a:p>
          <a:p>
            <a:pPr lvl="1"/>
            <a:r>
              <a:rPr lang="en-US"/>
              <a:t>Bribery of Foreign Officials.</a:t>
            </a:r>
          </a:p>
          <a:p>
            <a:pPr lvl="2"/>
            <a:r>
              <a:rPr lang="en-US"/>
              <a:t>The Foreign Corrupt Practices Act of 1977 prohibits American businessmen from bribing foreign officials for foreign contracts.</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27</a:t>
            </a:fld>
            <a:endParaRPr lang="en-US" dirty="0"/>
          </a:p>
        </p:txBody>
      </p:sp>
    </p:spTree>
    <p:extLst>
      <p:ext uri="{BB962C8B-B14F-4D97-AF65-F5344CB8AC3E}">
        <p14:creationId xmlns:p14="http://schemas.microsoft.com/office/powerpoint/2010/main" val="314322338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(11)</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a:t>Racketeer Influenced and Corrupt Organizations Act (RICO):</a:t>
            </a:r>
          </a:p>
          <a:p>
            <a:pPr marL="914400" lvl="1" indent="-514350">
              <a:lnSpc>
                <a:spcPct val="90000"/>
              </a:lnSpc>
              <a:buFont typeface="Impact" pitchFamily="34" charset="0"/>
              <a:buAutoNum type="arabicPeriod"/>
            </a:pPr>
            <a:r>
              <a:rPr lang="en-US"/>
              <a:t>It is a federal crime to use income from racketeering activity to purchase an enterprise,</a:t>
            </a:r>
          </a:p>
          <a:p>
            <a:pPr marL="914400" lvl="1" indent="-514350">
              <a:lnSpc>
                <a:spcPct val="90000"/>
              </a:lnSpc>
              <a:buFont typeface="Impact" pitchFamily="34" charset="0"/>
              <a:buAutoNum type="arabicPeriod"/>
            </a:pPr>
            <a:r>
              <a:rPr lang="en-US"/>
              <a:t>Acquire an enterprise through racketeering activity,</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28</a:t>
            </a:fld>
            <a:endParaRPr lang="en-US" dirty="0"/>
          </a:p>
        </p:txBody>
      </p:sp>
    </p:spTree>
    <p:extLst>
      <p:ext uri="{BB962C8B-B14F-4D97-AF65-F5344CB8AC3E}">
        <p14:creationId xmlns:p14="http://schemas.microsoft.com/office/powerpoint/2010/main" val="313781193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solidFill>
                  <a:srgbClr val="8A7045"/>
                </a:solidFill>
              </a:rPr>
              <a:t> LO3</a:t>
            </a:r>
            <a:r>
              <a:rPr lang="en-US" sz="200"/>
              <a:t>                                                                                                                                                                                                                                                 </a:t>
            </a:r>
            <a:r>
              <a:rPr lang="en-US"/>
              <a:t>Crimes Affecting Business</a:t>
            </a:r>
            <a:r>
              <a:rPr lang="en-US">
                <a:solidFill>
                  <a:prstClr val="white"/>
                </a:solidFill>
              </a:rPr>
              <a:t> </a:t>
            </a:r>
            <a:r>
              <a:rPr lang="en-US" sz="4000" b="1">
                <a:solidFill>
                  <a:prstClr val="white"/>
                </a:solidFill>
                <a:latin typeface="Calibri"/>
              </a:rPr>
              <a:t>(12)</a:t>
            </a:r>
            <a:endParaRPr lang="en-US" dirty="0">
              <a:effectLst/>
            </a:endParaRPr>
          </a:p>
        </p:txBody>
      </p:sp>
      <p:sp>
        <p:nvSpPr>
          <p:cNvPr id="142342" name="AutoShape 6"/>
          <p:cNvSpPr>
            <a:spLocks noChangeArrowheads="1"/>
          </p:cNvSpPr>
          <p:nvPr/>
        </p:nvSpPr>
        <p:spPr bwMode="auto">
          <a:xfrm>
            <a:off x="3048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a:t>Racketeer Influenced and Corrupt Organizations Act (RICO):</a:t>
            </a:r>
          </a:p>
          <a:p>
            <a:pPr marL="1143000" lvl="1" indent="-742950">
              <a:lnSpc>
                <a:spcPct val="90000"/>
              </a:lnSpc>
              <a:buFont typeface="+mj-lt"/>
              <a:buAutoNum type="arabicPeriod" startAt="3"/>
            </a:pPr>
            <a:r>
              <a:rPr lang="en-US"/>
              <a:t>Participate in an enterprise through racketeering activity,</a:t>
            </a:r>
          </a:p>
          <a:p>
            <a:pPr marL="1143000" lvl="1" indent="-742950">
              <a:lnSpc>
                <a:spcPct val="90000"/>
              </a:lnSpc>
              <a:buFont typeface="+mj-lt"/>
              <a:buAutoNum type="arabicPeriod" startAt="3"/>
            </a:pPr>
            <a:r>
              <a:rPr lang="en-US"/>
              <a:t>Or to conspire to do any of the above.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29</a:t>
            </a:fld>
            <a:endParaRPr lang="en-US" dirty="0"/>
          </a:p>
        </p:txBody>
      </p:sp>
    </p:spTree>
    <p:extLst>
      <p:ext uri="{BB962C8B-B14F-4D97-AF65-F5344CB8AC3E}">
        <p14:creationId xmlns:p14="http://schemas.microsoft.com/office/powerpoint/2010/main" val="10299066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a:t>Learning Outcomes </a:t>
            </a:r>
            <a:r>
              <a:rPr lang="en-US" sz="4000" b="1">
                <a:latin typeface="+mn-lt"/>
              </a:rPr>
              <a:t>(2)</a:t>
            </a:r>
            <a:endParaRPr lang="en-US" b="1" dirty="0">
              <a:latin typeface="+mn-lt"/>
            </a:endParaRP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9" name="AutoShape 9" descr="Shape to emphasize LO2." title="Design arrow"/>
          <p:cNvSpPr>
            <a:spLocks noChangeArrowheads="1"/>
          </p:cNvSpPr>
          <p:nvPr/>
        </p:nvSpPr>
        <p:spPr bwMode="auto">
          <a:xfrm>
            <a:off x="76200" y="3048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1394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3" name="Rectangle 3"/>
          <p:cNvSpPr>
            <a:spLocks noGrp="1" noChangeArrowheads="1"/>
          </p:cNvSpPr>
          <p:nvPr>
            <p:ph type="body" idx="1"/>
          </p:nvPr>
        </p:nvSpPr>
        <p:spPr>
          <a:xfrm>
            <a:off x="152400" y="1600200"/>
            <a:ext cx="9059574" cy="4678363"/>
          </a:xfrm>
          <a:noFill/>
          <a:ln/>
        </p:spPr>
        <p:txBody>
          <a:bodyPr>
            <a:noAutofit/>
          </a:bodyPr>
          <a:lstStyle/>
          <a:p>
            <a:pPr marL="1200150" indent="-1200150">
              <a:lnSpc>
                <a:spcPct val="90000"/>
              </a:lnSpc>
              <a:buClr>
                <a:srgbClr val="D5622A"/>
              </a:buClr>
              <a:buNone/>
            </a:pPr>
            <a:r>
              <a:rPr lang="en-US" sz="2400" b="1">
                <a:solidFill>
                  <a:schemeClr val="bg1"/>
                </a:solidFill>
              </a:rPr>
              <a:t>LO4</a:t>
            </a:r>
            <a:r>
              <a:rPr lang="en-US" sz="2600"/>
              <a:t>    </a:t>
            </a:r>
            <a:r>
              <a:rPr lang="en-US"/>
              <a:t>   </a:t>
            </a:r>
            <a:r>
              <a:rPr lang="en-US" sz="4000"/>
              <a:t>Summarize the defenses to criminal liability.</a:t>
            </a:r>
          </a:p>
          <a:p>
            <a:pPr marL="1200150" indent="-1200150">
              <a:spcBef>
                <a:spcPts val="600"/>
              </a:spcBef>
              <a:buClr>
                <a:srgbClr val="D5622A"/>
              </a:buClr>
              <a:buNone/>
            </a:pPr>
            <a:r>
              <a:rPr lang="en-US" sz="2400" b="1">
                <a:solidFill>
                  <a:schemeClr val="bg1"/>
                </a:solidFill>
              </a:rPr>
              <a:t>LO5</a:t>
            </a:r>
            <a:r>
              <a:rPr lang="en-US" sz="2600" b="1">
                <a:solidFill>
                  <a:schemeClr val="bg1"/>
                </a:solidFill>
              </a:rPr>
              <a:t>         </a:t>
            </a:r>
            <a:r>
              <a:rPr lang="en-US" sz="4000"/>
              <a:t>Know the legal protection for online victims. </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3</a:t>
            </a:fld>
            <a:endParaRPr lang="en-US" dirty="0"/>
          </a:p>
        </p:txBody>
      </p:sp>
    </p:spTree>
    <p:extLst>
      <p:ext uri="{BB962C8B-B14F-4D97-AF65-F5344CB8AC3E}">
        <p14:creationId xmlns:p14="http://schemas.microsoft.com/office/powerpoint/2010/main" val="235288375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fontScale="90000"/>
          </a:bodyPr>
          <a:lstStyle/>
          <a:p>
            <a:r>
              <a:rPr lang="en-US" sz="200">
                <a:solidFill>
                  <a:srgbClr val="8A7045"/>
                </a:solidFill>
              </a:rPr>
              <a:t> LO4</a:t>
            </a:r>
            <a:r>
              <a:rPr lang="en-US" sz="200"/>
              <a:t>                                                                                                                                          </a:t>
            </a:r>
            <a:r>
              <a:rPr lang="en-US" sz="5300"/>
              <a:t>Defenses to </a:t>
            </a:r>
            <a:br>
              <a:rPr lang="en-US" sz="5300"/>
            </a:br>
            <a:r>
              <a:rPr lang="en-US" sz="5300"/>
              <a:t>Criminal Liability</a:t>
            </a:r>
            <a:endParaRPr lang="en-US" dirty="0">
              <a:effectLst/>
            </a:endParaRPr>
          </a:p>
        </p:txBody>
      </p:sp>
      <p:sp>
        <p:nvSpPr>
          <p:cNvPr id="142342" name="AutoShape 6"/>
          <p:cNvSpPr>
            <a:spLocks noChangeArrowheads="1"/>
          </p:cNvSpPr>
          <p:nvPr/>
        </p:nvSpPr>
        <p:spPr bwMode="auto">
          <a:xfrm>
            <a:off x="5969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LO4</a:t>
            </a:r>
            <a:endParaRPr lang="en-US" sz="2400" b="1" dirty="0">
              <a:solidFill>
                <a:schemeClr val="bg1"/>
              </a:solidFill>
            </a:endParaRPr>
          </a:p>
        </p:txBody>
      </p:sp>
      <p:sp>
        <p:nvSpPr>
          <p:cNvPr id="8" name="Content Placeholder 7"/>
          <p:cNvSpPr>
            <a:spLocks noGrp="1"/>
          </p:cNvSpPr>
          <p:nvPr>
            <p:ph idx="1"/>
          </p:nvPr>
        </p:nvSpPr>
        <p:spPr/>
        <p:txBody>
          <a:bodyPr>
            <a:normAutofit fontScale="92500"/>
          </a:bodyPr>
          <a:lstStyle/>
          <a:p>
            <a:r>
              <a:rPr lang="en-US" sz="4400"/>
              <a:t>Mistakes: </a:t>
            </a:r>
            <a:r>
              <a:rPr lang="en-US" sz="4400" i="1"/>
              <a:t>mistake of fact</a:t>
            </a:r>
            <a:r>
              <a:rPr lang="en-US" sz="4400"/>
              <a:t>.</a:t>
            </a:r>
          </a:p>
          <a:p>
            <a:r>
              <a:rPr lang="en-US" sz="4400"/>
              <a:t>Insanity.</a:t>
            </a:r>
          </a:p>
          <a:p>
            <a:r>
              <a:rPr lang="en-US" sz="4400"/>
              <a:t>Entrapment: defendant claims to have been induced to commit a crime he/she would not normally have committed.</a:t>
            </a:r>
          </a:p>
          <a:p>
            <a:r>
              <a:rPr lang="en-US" sz="4400"/>
              <a:t>Immunity: used in plea bargaining. </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30</a:t>
            </a:fld>
            <a:endParaRPr lang="en-US" dirty="0"/>
          </a:p>
        </p:txBody>
      </p:sp>
    </p:spTree>
    <p:extLst>
      <p:ext uri="{BB962C8B-B14F-4D97-AF65-F5344CB8AC3E}">
        <p14:creationId xmlns:p14="http://schemas.microsoft.com/office/powerpoint/2010/main" val="257720443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t>    </a:t>
            </a:r>
            <a:r>
              <a:rPr lang="en-US" sz="5300"/>
              <a:t>Cyber Crime </a:t>
            </a:r>
            <a:r>
              <a:rPr lang="en-US" sz="4000" b="1">
                <a:solidFill>
                  <a:prstClr val="white"/>
                </a:solidFill>
                <a:latin typeface="Calibri"/>
              </a:rPr>
              <a:t>(1)</a:t>
            </a:r>
            <a:endParaRPr lang="en-US" dirty="0">
              <a:effectLst/>
            </a:endParaRPr>
          </a:p>
        </p:txBody>
      </p:sp>
      <p:sp>
        <p:nvSpPr>
          <p:cNvPr id="8" name="Content Placeholder 7"/>
          <p:cNvSpPr>
            <a:spLocks noGrp="1"/>
          </p:cNvSpPr>
          <p:nvPr>
            <p:ph idx="1"/>
          </p:nvPr>
        </p:nvSpPr>
        <p:spPr/>
        <p:txBody>
          <a:bodyPr>
            <a:normAutofit lnSpcReduction="10000"/>
          </a:bodyPr>
          <a:lstStyle/>
          <a:p>
            <a:r>
              <a:rPr lang="en-US" sz="4400"/>
              <a:t>Computer crime: any violation of criminal law that involves knowledge of computer technology for its perpetration, investigation, or prosecution.</a:t>
            </a:r>
          </a:p>
          <a:p>
            <a:r>
              <a:rPr lang="en-US" sz="4400"/>
              <a:t>Cyber crime: criminal activity occurring online. </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31</a:t>
            </a:fld>
            <a:endParaRPr lang="en-US" dirty="0"/>
          </a:p>
        </p:txBody>
      </p:sp>
    </p:spTree>
    <p:extLst>
      <p:ext uri="{BB962C8B-B14F-4D97-AF65-F5344CB8AC3E}">
        <p14:creationId xmlns:p14="http://schemas.microsoft.com/office/powerpoint/2010/main" val="153171884"/>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t>    </a:t>
            </a:r>
            <a:r>
              <a:rPr lang="en-US" sz="5300"/>
              <a:t>Cyber Crime</a:t>
            </a:r>
            <a:r>
              <a:rPr lang="en-US">
                <a:solidFill>
                  <a:prstClr val="white"/>
                </a:solidFill>
              </a:rPr>
              <a:t> </a:t>
            </a:r>
            <a:r>
              <a:rPr lang="en-US" sz="4000" b="1">
                <a:solidFill>
                  <a:prstClr val="white"/>
                </a:solidFill>
                <a:latin typeface="Calibri"/>
              </a:rPr>
              <a:t>(2)</a:t>
            </a:r>
            <a:endParaRPr lang="en-US" dirty="0">
              <a:effectLst/>
            </a:endParaRPr>
          </a:p>
        </p:txBody>
      </p:sp>
      <p:sp>
        <p:nvSpPr>
          <p:cNvPr id="8" name="Content Placeholder 7"/>
          <p:cNvSpPr>
            <a:spLocks noGrp="1"/>
          </p:cNvSpPr>
          <p:nvPr>
            <p:ph idx="1"/>
          </p:nvPr>
        </p:nvSpPr>
        <p:spPr/>
        <p:txBody>
          <a:bodyPr>
            <a:normAutofit/>
          </a:bodyPr>
          <a:lstStyle/>
          <a:p>
            <a:r>
              <a:rPr lang="en-US" sz="4400"/>
              <a:t>Cyber Crime.</a:t>
            </a:r>
          </a:p>
          <a:p>
            <a:pPr lvl="1"/>
            <a:r>
              <a:rPr lang="en-US"/>
              <a:t>Cyber Fraud.</a:t>
            </a:r>
          </a:p>
          <a:p>
            <a:pPr lvl="1"/>
            <a:r>
              <a:rPr lang="en-US"/>
              <a:t>Identity Theft.</a:t>
            </a:r>
          </a:p>
          <a:p>
            <a:pPr lvl="1"/>
            <a:r>
              <a:rPr lang="en-US"/>
              <a:t>Hacking.</a:t>
            </a:r>
          </a:p>
          <a:p>
            <a:pPr lvl="1"/>
            <a:r>
              <a:rPr lang="en-US"/>
              <a:t>Cyberterrorism.</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32</a:t>
            </a:fld>
            <a:endParaRPr lang="en-US" dirty="0"/>
          </a:p>
        </p:txBody>
      </p:sp>
    </p:spTree>
    <p:extLst>
      <p:ext uri="{BB962C8B-B14F-4D97-AF65-F5344CB8AC3E}">
        <p14:creationId xmlns:p14="http://schemas.microsoft.com/office/powerpoint/2010/main" val="110453669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t>    </a:t>
            </a:r>
            <a:r>
              <a:rPr lang="en-US" sz="5300"/>
              <a:t>Cyber Crime</a:t>
            </a:r>
            <a:r>
              <a:rPr lang="en-US">
                <a:solidFill>
                  <a:prstClr val="white"/>
                </a:solidFill>
              </a:rPr>
              <a:t> </a:t>
            </a:r>
            <a:r>
              <a:rPr lang="en-US" sz="4000" b="1">
                <a:solidFill>
                  <a:prstClr val="white"/>
                </a:solidFill>
                <a:latin typeface="Calibri"/>
              </a:rPr>
              <a:t>(3)</a:t>
            </a:r>
            <a:endParaRPr lang="en-US" dirty="0">
              <a:effectLst/>
            </a:endParaRPr>
          </a:p>
        </p:txBody>
      </p:sp>
      <p:sp>
        <p:nvSpPr>
          <p:cNvPr id="8" name="Content Placeholder 7"/>
          <p:cNvSpPr>
            <a:spLocks noGrp="1"/>
          </p:cNvSpPr>
          <p:nvPr>
            <p:ph idx="1"/>
          </p:nvPr>
        </p:nvSpPr>
        <p:spPr/>
        <p:txBody>
          <a:bodyPr>
            <a:normAutofit/>
          </a:bodyPr>
          <a:lstStyle/>
          <a:p>
            <a:r>
              <a:rPr lang="en-US" sz="4400"/>
              <a:t>Prosecuting Cyber Crime.</a:t>
            </a:r>
          </a:p>
          <a:p>
            <a:pPr lvl="1"/>
            <a:r>
              <a:rPr lang="en-US"/>
              <a:t>Jurisdiction and Identification Challenges.</a:t>
            </a:r>
          </a:p>
        </p:txBody>
      </p:sp>
      <p:sp>
        <p:nvSpPr>
          <p:cNvPr id="7" name="Slide Number Placeholder 6"/>
          <p:cNvSpPr>
            <a:spLocks noGrp="1"/>
          </p:cNvSpPr>
          <p:nvPr>
            <p:ph type="sldNum" sz="quarter" idx="12"/>
          </p:nvPr>
        </p:nvSpPr>
        <p:spPr/>
        <p:txBody>
          <a:bodyPr/>
          <a:lstStyle/>
          <a:p>
            <a:fld id="{0A8C097E-128F-4FE5-8D65-B30E2BEAC51B}" type="slidenum">
              <a:rPr lang="en-US" smtClean="0"/>
              <a:pPr/>
              <a:t>33</a:t>
            </a:fld>
            <a:endParaRPr lang="en-US" dirty="0"/>
          </a:p>
        </p:txBody>
      </p:sp>
    </p:spTree>
    <p:extLst>
      <p:ext uri="{BB962C8B-B14F-4D97-AF65-F5344CB8AC3E}">
        <p14:creationId xmlns:p14="http://schemas.microsoft.com/office/powerpoint/2010/main" val="92259150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a:bodyPr>
          <a:lstStyle/>
          <a:p>
            <a:r>
              <a:rPr lang="en-US" sz="200"/>
              <a:t>    </a:t>
            </a:r>
            <a:r>
              <a:rPr lang="en-US" sz="5300"/>
              <a:t>Cyber Crime</a:t>
            </a:r>
            <a:r>
              <a:rPr lang="en-US">
                <a:solidFill>
                  <a:prstClr val="white"/>
                </a:solidFill>
              </a:rPr>
              <a:t> </a:t>
            </a:r>
            <a:r>
              <a:rPr lang="en-US" sz="4000" b="1">
                <a:solidFill>
                  <a:prstClr val="white"/>
                </a:solidFill>
                <a:latin typeface="Calibri"/>
              </a:rPr>
              <a:t>(4)</a:t>
            </a:r>
            <a:endParaRPr lang="en-US" dirty="0">
              <a:effectLst/>
            </a:endParaRPr>
          </a:p>
        </p:txBody>
      </p:sp>
      <p:sp>
        <p:nvSpPr>
          <p:cNvPr id="5" name="AutoShape 9" descr="Shape to emphasize LO2." title="Design arrow">
            <a:extLst>
              <a:ext uri="{FF2B5EF4-FFF2-40B4-BE49-F238E27FC236}">
                <a16:creationId xmlns:a16="http://schemas.microsoft.com/office/drawing/2014/main" id="{0975810E-07C3-4C65-8B6B-9BCFEF0FCFC9}"/>
              </a:ext>
            </a:extLst>
          </p:cNvPr>
          <p:cNvSpPr>
            <a:spLocks noChangeArrowheads="1"/>
          </p:cNvSpPr>
          <p:nvPr/>
        </p:nvSpPr>
        <p:spPr bwMode="auto">
          <a:xfrm>
            <a:off x="-28303" y="2514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LO5</a:t>
            </a:r>
            <a:endParaRPr lang="en-US" sz="2400" b="1" dirty="0">
              <a:solidFill>
                <a:schemeClr val="bg1"/>
              </a:solidFill>
            </a:endParaRPr>
          </a:p>
        </p:txBody>
      </p:sp>
      <p:sp>
        <p:nvSpPr>
          <p:cNvPr id="8" name="Content Placeholder 7"/>
          <p:cNvSpPr>
            <a:spLocks noGrp="1"/>
          </p:cNvSpPr>
          <p:nvPr>
            <p:ph idx="1"/>
          </p:nvPr>
        </p:nvSpPr>
        <p:spPr/>
        <p:txBody>
          <a:bodyPr>
            <a:normAutofit lnSpcReduction="10000"/>
          </a:bodyPr>
          <a:lstStyle/>
          <a:p>
            <a:r>
              <a:rPr lang="en-US" sz="4400"/>
              <a:t>Prosecuting Cyber Crime.</a:t>
            </a:r>
          </a:p>
          <a:p>
            <a:pPr lvl="1"/>
            <a:r>
              <a:rPr lang="en-US"/>
              <a:t>The Computer Fraud and Abuse Act. (CFAA) </a:t>
            </a:r>
          </a:p>
          <a:p>
            <a:pPr lvl="2"/>
            <a:r>
              <a:rPr lang="en-US"/>
              <a:t>A person who accesses a computer online without authority to obtain classified, restricted, or protected data, or attempts to do so, is subject to criminal prosecution.</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34</a:t>
            </a:fld>
            <a:endParaRPr lang="en-US" dirty="0"/>
          </a:p>
        </p:txBody>
      </p:sp>
    </p:spTree>
    <p:extLst>
      <p:ext uri="{BB962C8B-B14F-4D97-AF65-F5344CB8AC3E}">
        <p14:creationId xmlns:p14="http://schemas.microsoft.com/office/powerpoint/2010/main" val="16533870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Civil Law and Criminal Law</a:t>
            </a:r>
            <a:r>
              <a:rPr lang="en-US">
                <a:solidFill>
                  <a:prstClr val="white"/>
                </a:solidFill>
              </a:rPr>
              <a:t> </a:t>
            </a:r>
            <a:r>
              <a:rPr lang="en-US" sz="4000" b="1">
                <a:solidFill>
                  <a:prstClr val="white"/>
                </a:solidFill>
                <a:latin typeface="Calibri"/>
              </a:rPr>
              <a:t>(1)</a:t>
            </a:r>
            <a:endParaRPr lang="en-US" dirty="0"/>
          </a:p>
        </p:txBody>
      </p:sp>
      <p:sp>
        <p:nvSpPr>
          <p:cNvPr id="5" name="Content Placeholder 4"/>
          <p:cNvSpPr>
            <a:spLocks noGrp="1"/>
          </p:cNvSpPr>
          <p:nvPr>
            <p:ph idx="1"/>
          </p:nvPr>
        </p:nvSpPr>
        <p:spPr/>
        <p:txBody>
          <a:bodyPr/>
          <a:lstStyle/>
          <a:p>
            <a:r>
              <a:rPr lang="en-US" sz="4400"/>
              <a:t>Civil Law: duties that exist between persons and their governments.</a:t>
            </a:r>
          </a:p>
          <a:p>
            <a:pPr lvl="1">
              <a:spcBef>
                <a:spcPts val="0"/>
              </a:spcBef>
            </a:pPr>
            <a:r>
              <a:rPr lang="en-US"/>
              <a:t>Contract law is part of civil law.</a:t>
            </a:r>
          </a:p>
          <a:p>
            <a:pPr lvl="1">
              <a:spcBef>
                <a:spcPts val="0"/>
              </a:spcBef>
            </a:pPr>
            <a:r>
              <a:rPr lang="en-US"/>
              <a:t>Tort law is also part of civil law.</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p:nvPr>
        </p:nvSpPr>
        <p:spPr/>
        <p:txBody>
          <a:bodyPr>
            <a:normAutofit/>
          </a:bodyPr>
          <a:lstStyle/>
          <a:p>
            <a:pPr>
              <a:lnSpc>
                <a:spcPct val="90000"/>
              </a:lnSpc>
            </a:pPr>
            <a:r>
              <a:rPr lang="en-US"/>
              <a:t>Civil Law and Criminal Law</a:t>
            </a:r>
            <a:r>
              <a:rPr lang="en-US">
                <a:solidFill>
                  <a:prstClr val="white"/>
                </a:solidFill>
              </a:rPr>
              <a:t> </a:t>
            </a:r>
            <a:r>
              <a:rPr lang="en-US" sz="4000" b="1">
                <a:solidFill>
                  <a:prstClr val="white"/>
                </a:solidFill>
                <a:latin typeface="Calibri"/>
              </a:rPr>
              <a:t>(2)</a:t>
            </a:r>
            <a:endParaRPr lang="en-US" dirty="0"/>
          </a:p>
        </p:txBody>
      </p:sp>
      <p:sp>
        <p:nvSpPr>
          <p:cNvPr id="5" name="Content Placeholder 4"/>
          <p:cNvSpPr>
            <a:spLocks noGrp="1"/>
          </p:cNvSpPr>
          <p:nvPr>
            <p:ph sz="half" idx="1"/>
          </p:nvPr>
        </p:nvSpPr>
        <p:spPr>
          <a:xfrm>
            <a:off x="457200" y="1676401"/>
            <a:ext cx="8382000" cy="838199"/>
          </a:xfrm>
        </p:spPr>
        <p:txBody>
          <a:bodyPr/>
          <a:lstStyle/>
          <a:p>
            <a:pPr lvl="0">
              <a:buClr>
                <a:srgbClr val="D5622A"/>
              </a:buClr>
              <a:buFont typeface="Wingdings" pitchFamily="2" charset="2"/>
              <a:buChar char="§"/>
            </a:pPr>
            <a:r>
              <a:rPr lang="en-US" sz="4400">
                <a:solidFill>
                  <a:prstClr val="black"/>
                </a:solidFill>
                <a:effectLst/>
              </a:rPr>
              <a:t>Key Differences.</a:t>
            </a:r>
            <a:endParaRPr lang="en-US" sz="4400" dirty="0">
              <a:solidFill>
                <a:prstClr val="black"/>
              </a:solidFill>
              <a:effectLst/>
            </a:endParaRPr>
          </a:p>
        </p:txBody>
      </p:sp>
      <p:pic>
        <p:nvPicPr>
          <p:cNvPr id="8" name="Content Placeholder 7" descr="This diagram displays ways in which civil law and criminal law differ. There are two progressive charts, each made up of five boxes. The top chart is labeled Civil Law. The boxes flow from left to right: 1) A wrongful act causes harm to a person or property. 2) The person who suffered harm sues. 3) Burden of Proof—Preponderance of the evidence. 4) Typically three-fourths majority of jury necessary for a verdict. 5) Remedy is compensation (damages) or equitable decree. &#10;The bottom chart is labeled Criminal Law. The boxes also are in line from left to right: 1) A person or entity violates a statute. 2) The government files the complaint. 3) Burden of Proof—Beyond a reasonable doubt. 4) Verdict nearly always requires unanimous jury. 5) Remedy is punishment (imprisonment, fine, or death).&#10;" title="Exhibit 7.1 Key Differences between Civil Law and Criminal Law">
            <a:extLst>
              <a:ext uri="{FF2B5EF4-FFF2-40B4-BE49-F238E27FC236}">
                <a16:creationId xmlns:a16="http://schemas.microsoft.com/office/drawing/2014/main" id="{AD207080-61A3-40FA-8EEF-6CE4C3AEB63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3301" y="2600824"/>
            <a:ext cx="8948403" cy="3608015"/>
          </a:xfrm>
        </p:spPr>
      </p:pic>
      <p:sp>
        <p:nvSpPr>
          <p:cNvPr id="6" name="Slide Number Placeholder 5"/>
          <p:cNvSpPr>
            <a:spLocks noGrp="1"/>
          </p:cNvSpPr>
          <p:nvPr>
            <p:ph type="sldNum" sz="quarter" idx="12"/>
          </p:nvPr>
        </p:nvSpPr>
        <p:spPr/>
        <p:txBody>
          <a:bodyPr/>
          <a:lstStyle/>
          <a:p>
            <a:fld id="{0A8C097E-128F-4FE5-8D65-B30E2BEAC51B}" type="slidenum">
              <a:rPr lang="en-US" smtClean="0"/>
              <a:pPr/>
              <a:t>5</a:t>
            </a:fld>
            <a:endParaRPr lang="en-US" dirty="0"/>
          </a:p>
        </p:txBody>
      </p:sp>
    </p:spTree>
    <p:extLst>
      <p:ext uri="{BB962C8B-B14F-4D97-AF65-F5344CB8AC3E}">
        <p14:creationId xmlns:p14="http://schemas.microsoft.com/office/powerpoint/2010/main" val="133529596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Classification of Crimesv </a:t>
            </a:r>
            <a:r>
              <a:rPr lang="en-US" sz="4000" b="1">
                <a:latin typeface="+mj-lt"/>
              </a:rPr>
              <a:t>(1)</a:t>
            </a:r>
            <a:endParaRPr lang="en-US" b="1" dirty="0">
              <a:latin typeface="+mj-lt"/>
            </a:endParaRPr>
          </a:p>
        </p:txBody>
      </p:sp>
      <p:sp>
        <p:nvSpPr>
          <p:cNvPr id="5" name="Content Placeholder 4"/>
          <p:cNvSpPr>
            <a:spLocks noGrp="1"/>
          </p:cNvSpPr>
          <p:nvPr>
            <p:ph idx="1"/>
          </p:nvPr>
        </p:nvSpPr>
        <p:spPr/>
        <p:txBody>
          <a:bodyPr/>
          <a:lstStyle/>
          <a:p>
            <a:r>
              <a:rPr lang="en-US" sz="4400" u="sng"/>
              <a:t>Felony</a:t>
            </a:r>
            <a:r>
              <a:rPr lang="en-US" sz="4400"/>
              <a:t>: serious crime punishable by death or imprisonment in a federal penitentiary for more than one year.</a:t>
            </a:r>
            <a:endParaRPr lang="en-US" sz="44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6</a:t>
            </a:fld>
            <a:endParaRPr lang="en-US" dirty="0"/>
          </a:p>
        </p:txBody>
      </p:sp>
    </p:spTree>
    <p:extLst>
      <p:ext uri="{BB962C8B-B14F-4D97-AF65-F5344CB8AC3E}">
        <p14:creationId xmlns:p14="http://schemas.microsoft.com/office/powerpoint/2010/main" val="92853698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Classification of Crimes </a:t>
            </a:r>
            <a:r>
              <a:rPr lang="en-US" sz="4000" b="1">
                <a:solidFill>
                  <a:prstClr val="white"/>
                </a:solidFill>
                <a:latin typeface="Calibri"/>
              </a:rPr>
              <a:t>(1)</a:t>
            </a:r>
            <a:endParaRPr lang="en-US" dirty="0"/>
          </a:p>
        </p:txBody>
      </p:sp>
      <p:sp>
        <p:nvSpPr>
          <p:cNvPr id="5" name="Content Placeholder 4"/>
          <p:cNvSpPr>
            <a:spLocks noGrp="1"/>
          </p:cNvSpPr>
          <p:nvPr>
            <p:ph idx="1"/>
          </p:nvPr>
        </p:nvSpPr>
        <p:spPr/>
        <p:txBody>
          <a:bodyPr/>
          <a:lstStyle/>
          <a:p>
            <a:r>
              <a:rPr lang="en-US" sz="4400" u="sng"/>
              <a:t>Misdemeanor</a:t>
            </a:r>
            <a:r>
              <a:rPr lang="en-US" sz="4400"/>
              <a:t>: Under federal law and in most states, any crime that is not a felony, punishable by fine or confinement for up to one year in a local prison.</a:t>
            </a:r>
            <a:endParaRPr lang="en-US" sz="44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7</a:t>
            </a:fld>
            <a:endParaRPr lang="en-US" dirty="0"/>
          </a:p>
        </p:txBody>
      </p:sp>
    </p:spTree>
    <p:extLst>
      <p:ext uri="{BB962C8B-B14F-4D97-AF65-F5344CB8AC3E}">
        <p14:creationId xmlns:p14="http://schemas.microsoft.com/office/powerpoint/2010/main" val="346971136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fontScale="90000"/>
          </a:bodyPr>
          <a:lstStyle/>
          <a:p>
            <a:r>
              <a:rPr lang="en-US" sz="200">
                <a:solidFill>
                  <a:srgbClr val="8A7045"/>
                </a:solidFill>
              </a:rPr>
              <a:t> LO1</a:t>
            </a:r>
            <a:r>
              <a:rPr lang="en-US" sz="200"/>
              <a:t> </a:t>
            </a:r>
            <a:r>
              <a:rPr lang="en-US"/>
              <a:t>What Constitutes </a:t>
            </a:r>
            <a:br>
              <a:rPr lang="en-US"/>
            </a:br>
            <a:r>
              <a:rPr lang="en-US"/>
              <a:t>Criminal Liability?</a:t>
            </a:r>
            <a:r>
              <a:rPr lang="en-US">
                <a:solidFill>
                  <a:prstClr val="white"/>
                </a:solidFill>
              </a:rPr>
              <a:t> </a:t>
            </a:r>
            <a:r>
              <a:rPr lang="en-US" sz="4000" b="1">
                <a:solidFill>
                  <a:prstClr val="white"/>
                </a:solidFill>
                <a:latin typeface="Calibri"/>
              </a:rPr>
              <a:t>(1)</a:t>
            </a:r>
            <a:endParaRPr lang="en-US" dirty="0">
              <a:effectLst/>
            </a:endParaRPr>
          </a:p>
        </p:txBody>
      </p:sp>
      <p:sp>
        <p:nvSpPr>
          <p:cNvPr id="142342" name="AutoShape 6"/>
          <p:cNvSpPr>
            <a:spLocks noChangeArrowheads="1"/>
          </p:cNvSpPr>
          <p:nvPr/>
        </p:nvSpPr>
        <p:spPr bwMode="auto">
          <a:xfrm>
            <a:off x="5969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p:txBody>
          <a:bodyPr>
            <a:normAutofit/>
          </a:bodyPr>
          <a:lstStyle/>
          <a:p>
            <a:r>
              <a:rPr lang="en-US" sz="4400"/>
              <a:t>Two elements must exist for a person to be convicted of a crime:</a:t>
            </a:r>
          </a:p>
          <a:p>
            <a:pPr marL="914400" lvl="1" indent="-514350">
              <a:buFont typeface="Impact" pitchFamily="34" charset="0"/>
              <a:buAutoNum type="arabicPeriod"/>
            </a:pPr>
            <a:r>
              <a:rPr lang="en-US"/>
              <a:t>Criminal </a:t>
            </a:r>
            <a:r>
              <a:rPr lang="en-US" u="sng"/>
              <a:t>Act</a:t>
            </a:r>
            <a:r>
              <a:rPr lang="en-US"/>
              <a:t>. </a:t>
            </a:r>
          </a:p>
          <a:p>
            <a:pPr marL="914400" lvl="1" indent="-514350">
              <a:buFont typeface="Impact" pitchFamily="34" charset="0"/>
              <a:buAutoNum type="arabicPeriod"/>
            </a:pPr>
            <a:r>
              <a:rPr lang="en-US" u="sng"/>
              <a:t>Intent</a:t>
            </a:r>
            <a:r>
              <a:rPr lang="en-US"/>
              <a:t> to Commit a Crime.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rmAutofit fontScale="90000"/>
          </a:bodyPr>
          <a:lstStyle/>
          <a:p>
            <a:r>
              <a:rPr lang="en-US" sz="200">
                <a:solidFill>
                  <a:srgbClr val="8A7045"/>
                </a:solidFill>
              </a:rPr>
              <a:t> LO1</a:t>
            </a:r>
            <a:r>
              <a:rPr lang="en-US" sz="200"/>
              <a:t> </a:t>
            </a:r>
            <a:r>
              <a:rPr lang="en-US"/>
              <a:t>What Constitutes </a:t>
            </a:r>
            <a:br>
              <a:rPr lang="en-US"/>
            </a:br>
            <a:r>
              <a:rPr lang="en-US"/>
              <a:t>Criminal Liability?</a:t>
            </a:r>
            <a:r>
              <a:rPr lang="en-US">
                <a:solidFill>
                  <a:prstClr val="white"/>
                </a:solidFill>
              </a:rPr>
              <a:t> </a:t>
            </a:r>
            <a:r>
              <a:rPr lang="en-US" sz="4000" b="1">
                <a:solidFill>
                  <a:prstClr val="white"/>
                </a:solidFill>
                <a:latin typeface="Calibri"/>
              </a:rPr>
              <a:t>(2)</a:t>
            </a:r>
            <a:endParaRPr lang="en-US" dirty="0">
              <a:effectLst/>
            </a:endParaRPr>
          </a:p>
        </p:txBody>
      </p:sp>
      <p:sp>
        <p:nvSpPr>
          <p:cNvPr id="142342" name="AutoShape 6"/>
          <p:cNvSpPr>
            <a:spLocks noChangeArrowheads="1"/>
          </p:cNvSpPr>
          <p:nvPr/>
        </p:nvSpPr>
        <p:spPr bwMode="auto">
          <a:xfrm>
            <a:off x="596900"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LO1</a:t>
            </a:r>
            <a:endParaRPr lang="en-US" sz="2400" b="1" dirty="0">
              <a:solidFill>
                <a:schemeClr val="bg1"/>
              </a:solidFill>
            </a:endParaRPr>
          </a:p>
        </p:txBody>
      </p:sp>
      <p:sp>
        <p:nvSpPr>
          <p:cNvPr id="8" name="Content Placeholder 7"/>
          <p:cNvSpPr>
            <a:spLocks noGrp="1"/>
          </p:cNvSpPr>
          <p:nvPr>
            <p:ph idx="1"/>
          </p:nvPr>
        </p:nvSpPr>
        <p:spPr/>
        <p:txBody>
          <a:bodyPr>
            <a:normAutofit lnSpcReduction="10000"/>
          </a:bodyPr>
          <a:lstStyle/>
          <a:p>
            <a:r>
              <a:rPr lang="en-US" sz="4400"/>
              <a:t>The Criminal Act.</a:t>
            </a:r>
          </a:p>
          <a:p>
            <a:pPr lvl="1"/>
            <a:r>
              <a:rPr lang="en-US"/>
              <a:t>Most crimes require an act of </a:t>
            </a:r>
            <a:r>
              <a:rPr lang="en-US" i="1"/>
              <a:t>commission </a:t>
            </a:r>
            <a:r>
              <a:rPr lang="en-US"/>
              <a:t>(a person must do something).</a:t>
            </a:r>
          </a:p>
          <a:p>
            <a:pPr lvl="1"/>
            <a:r>
              <a:rPr lang="en-US" i="1"/>
              <a:t>Omission</a:t>
            </a:r>
            <a:r>
              <a:rPr lang="en-US"/>
              <a:t> can be a crime, but only when a person has a legal duty to perform the omitted act.</a:t>
            </a:r>
            <a:endParaRPr lang="en-US" i="1"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9</a:t>
            </a:fld>
            <a:endParaRPr lang="en-US" dirty="0"/>
          </a:p>
        </p:txBody>
      </p:sp>
    </p:spTree>
    <p:extLst>
      <p:ext uri="{BB962C8B-B14F-4D97-AF65-F5344CB8AC3E}">
        <p14:creationId xmlns:p14="http://schemas.microsoft.com/office/powerpoint/2010/main" val="1501376875"/>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1209</Words>
  <Application>Microsoft Office PowerPoint</Application>
  <PresentationFormat>On-screen Show (4:3)</PresentationFormat>
  <Paragraphs>210</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Impact</vt:lpstr>
      <vt:lpstr>Wingdings</vt:lpstr>
      <vt:lpstr>Office Theme</vt:lpstr>
      <vt:lpstr>Business Law Text &amp; Exercises Ninth Edition Roger LeRoy Miller William Eric Hollowell</vt:lpstr>
      <vt:lpstr>Learning Outcomes (1)</vt:lpstr>
      <vt:lpstr>Learning Outcomes (2)</vt:lpstr>
      <vt:lpstr>Civil Law and Criminal Law (1)</vt:lpstr>
      <vt:lpstr>Civil Law and Criminal Law (2)</vt:lpstr>
      <vt:lpstr>Classification of Crimesv (1)</vt:lpstr>
      <vt:lpstr>Classification of Crimes (1)</vt:lpstr>
      <vt:lpstr> LO1 What Constitutes  Criminal Liability? (1)</vt:lpstr>
      <vt:lpstr> LO1 What Constitutes  Criminal Liability? (2)</vt:lpstr>
      <vt:lpstr> LO1 What Constitutes  Criminal Liability? (3)</vt:lpstr>
      <vt:lpstr> LO2                                                                                                                                                   Constitutional Safeguards (1)</vt:lpstr>
      <vt:lpstr> LO2                                                                                                                                                   Constitutional Safeguards (2)</vt:lpstr>
      <vt:lpstr> LO2                                                                                                                                                   Constitutional Safeguards (3)</vt:lpstr>
      <vt:lpstr> LO2                                                                                                                                                   Constitutional Safeguards (4)</vt:lpstr>
      <vt:lpstr> LO2                                                                                                                                                   Constitutional Safeguards (5)</vt:lpstr>
      <vt:lpstr> LO2                                                                                                                                                   Constitutional Safeguards (6)</vt:lpstr>
      <vt:lpstr> LO2                                                                                                                                                   Constitutional Safeguards (7)</vt:lpstr>
      <vt:lpstr> LO3                                                                                                                                                   Crimes Affecting Business (1)</vt:lpstr>
      <vt:lpstr> LO3                                                                                                                                                   Crimes Affecting Business (2)</vt:lpstr>
      <vt:lpstr> LO3                                                                                                                                                   Crimes Affecting Business (3)</vt:lpstr>
      <vt:lpstr> LO3                                                                                                                                                   Crimes Affecting Business (4)</vt:lpstr>
      <vt:lpstr> LO3                                                                                                                                                   Crimes Affecting Business  (5)</vt:lpstr>
      <vt:lpstr> LO3                                                                                                                                                   Crimes Affecting Business (6)</vt:lpstr>
      <vt:lpstr> LO3                                                                                                                                                   Crimes Affecting Business (7)</vt:lpstr>
      <vt:lpstr> LO3                                                                                                                                                   Crimes Affecting Business (8)</vt:lpstr>
      <vt:lpstr> LO3                                                                                                                                                   Crimes Affecting Business (9)</vt:lpstr>
      <vt:lpstr> LO3                                                                                                                                                                                                                       Crimes Affecting Business (10)</vt:lpstr>
      <vt:lpstr> LO3                                                                                                                                                                                                                                           Crimes Affecting Business (11)</vt:lpstr>
      <vt:lpstr> LO3                                                                                                                                                                                                                                                 Crimes Affecting Business (12)</vt:lpstr>
      <vt:lpstr> LO4                                                                                                                                          Defenses to  Criminal Liability</vt:lpstr>
      <vt:lpstr>    Cyber Crime (1)</vt:lpstr>
      <vt:lpstr>    Cyber Crime (2)</vt:lpstr>
      <vt:lpstr>    Cyber Crime (3)</vt:lpstr>
      <vt:lpstr>    Cyber Crime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SME</cp:lastModifiedBy>
  <cp:revision>76</cp:revision>
  <dcterms:created xsi:type="dcterms:W3CDTF">2012-07-24T19:26:18Z</dcterms:created>
  <dcterms:modified xsi:type="dcterms:W3CDTF">2017-10-03T14:40:01Z</dcterms:modified>
</cp:coreProperties>
</file>