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58" r:id="rId3"/>
    <p:sldId id="259" r:id="rId4"/>
    <p:sldId id="286" r:id="rId5"/>
    <p:sldId id="287" r:id="rId6"/>
    <p:sldId id="291" r:id="rId7"/>
    <p:sldId id="290" r:id="rId8"/>
    <p:sldId id="260" r:id="rId9"/>
    <p:sldId id="292" r:id="rId10"/>
    <p:sldId id="293" r:id="rId11"/>
    <p:sldId id="294" r:id="rId12"/>
    <p:sldId id="295" r:id="rId13"/>
    <p:sldId id="296" r:id="rId14"/>
    <p:sldId id="270" r:id="rId15"/>
    <p:sldId id="297" r:id="rId16"/>
    <p:sldId id="298" r:id="rId17"/>
    <p:sldId id="261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4" autoAdjust="0"/>
    <p:restoredTop sz="86392" autoAdjust="0"/>
  </p:normalViewPr>
  <p:slideViewPr>
    <p:cSldViewPr showGuides="1">
      <p:cViewPr varScale="1">
        <p:scale>
          <a:sx n="98" d="100"/>
          <a:sy n="98" d="100"/>
        </p:scale>
        <p:origin x="1968" y="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2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80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71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29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71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82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32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4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0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13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1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42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0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10    Consideration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Lack of Consideration </a:t>
            </a:r>
            <a:r>
              <a:rPr lang="en-US" sz="4000" b="1">
                <a:latin typeface="+mn-lt"/>
              </a:rPr>
              <a:t>(3)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Preexisting Duty.</a:t>
            </a:r>
          </a:p>
          <a:p>
            <a:pPr lvl="1"/>
            <a:r>
              <a:rPr lang="en-US"/>
              <a:t>Exceptions:</a:t>
            </a:r>
          </a:p>
          <a:p>
            <a:pPr lvl="2">
              <a:spcBef>
                <a:spcPts val="600"/>
              </a:spcBef>
            </a:pPr>
            <a:r>
              <a:rPr lang="en-US"/>
              <a:t>Unforeseen Difficulties.</a:t>
            </a:r>
          </a:p>
          <a:p>
            <a:pPr lvl="2">
              <a:spcAft>
                <a:spcPts val="600"/>
              </a:spcAft>
            </a:pPr>
            <a:r>
              <a:rPr lang="en-US"/>
              <a:t>Rescission and New Contract:</a:t>
            </a:r>
          </a:p>
          <a:p>
            <a:pPr lvl="3"/>
            <a:r>
              <a:rPr lang="en-US" sz="3200"/>
              <a:t>The unmaking of an executory contract so as to return the parties to the positions they occupied before the contract was made.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1652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Lack of Consideration </a:t>
            </a:r>
            <a:r>
              <a:rPr lang="en-US" sz="4000" b="1">
                <a:latin typeface="+mn-lt"/>
              </a:rPr>
              <a:t>(4)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Past Consideration.</a:t>
            </a:r>
          </a:p>
          <a:p>
            <a:pPr lvl="1"/>
            <a:r>
              <a:rPr lang="en-US" sz="3600"/>
              <a:t>Promises made in return for actions or events that have already taken place are unenforceable.</a:t>
            </a:r>
            <a:endParaRPr lang="en-US" sz="3600" dirty="0"/>
          </a:p>
          <a:p>
            <a:pPr lvl="1"/>
            <a:r>
              <a:rPr lang="en-US" sz="3600"/>
              <a:t>One cannot bargain for something that has already taken place.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0471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Lack of Consideration </a:t>
            </a:r>
            <a:r>
              <a:rPr lang="en-US" sz="4000" b="1">
                <a:latin typeface="+mn-lt"/>
              </a:rPr>
              <a:t>(5)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Illusory Promises.</a:t>
            </a:r>
          </a:p>
          <a:p>
            <a:pPr lvl="1"/>
            <a:r>
              <a:rPr lang="en-US" sz="3600"/>
              <a:t>Terms of the contract express such uncertainty of performance that the promisor has not definitely promised to do anything.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6329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Lack of Consideration </a:t>
            </a:r>
            <a:r>
              <a:rPr lang="en-US" sz="4000" b="1">
                <a:latin typeface="+mn-lt"/>
              </a:rPr>
              <a:t>(6)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8305800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D5622A"/>
              </a:buClr>
              <a:buNone/>
            </a:pPr>
            <a:endParaRPr lang="en-US" sz="360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3" descr="There are three boxes: Preexisting Duty, Past Consideration, and Illusory Promises.&#10;1) Preexisting Duty: When a person already has a legal duty to perform an action, there is no legally sufficient consideration. Example: A firefighter cannot receive a cash reward from a business owner for putting out a fire in a downtown commercial district. As a city employee, the firefighter had a duty to extinguish the fire.&#10;2) Past Consideration: When a person makes a promise in return for actions or events that have already taken place, there is no consideration. Example: A real estate agent sold a friend’s house without charging a commission, and in return, the friend promises to give the agent $1,000. The friend’s promise is simply an intention to give a gift.&#10;3) Illusory Promises: When a person expresses contract terms with such uncertainty that the terms are not definite, the promise is illusory. Example: A storeowner promises a $500 bonus to each employee who works Christmas Day, as long as the owner feels that they did their jobs well. The owner’s promise is just a statement of something she may or may not do in the future.&#10;" title="Exhibit 10.1 Examples of Agreements That Lack Consideration">
            <a:extLst>
              <a:ext uri="{FF2B5EF4-FFF2-40B4-BE49-F238E27FC236}">
                <a16:creationId xmlns:a16="http://schemas.microsoft.com/office/drawing/2014/main" id="{C597E6B9-855D-42E5-BD4B-5CFC0876D1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8839200" cy="383032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0477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Settlement of Claims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752600"/>
            <a:ext cx="8337550" cy="4525963"/>
          </a:xfrm>
        </p:spPr>
        <p:txBody>
          <a:bodyPr>
            <a:noAutofit/>
          </a:bodyPr>
          <a:lstStyle/>
          <a:p>
            <a:r>
              <a:rPr lang="en-US"/>
              <a:t>Contracts to settle legal claims.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Accord and satisfaction.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Release.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DEFE85CC-66C2-469E-B063-E8536CF3C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19812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Settlement of Claims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75618"/>
            <a:ext cx="8229600" cy="4525963"/>
          </a:xfrm>
        </p:spPr>
        <p:txBody>
          <a:bodyPr>
            <a:noAutofit/>
          </a:bodyPr>
          <a:lstStyle/>
          <a:p>
            <a:r>
              <a:rPr lang="en-US"/>
              <a:t>Accord and Satisfaction.</a:t>
            </a:r>
          </a:p>
          <a:p>
            <a:pPr lvl="1"/>
            <a:r>
              <a:rPr lang="en-US"/>
              <a:t>Settling a claim by the debtor offering to pay less than the creditor claims to be owed.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5296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/>
              <a:t>Settlement of Claims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75618"/>
            <a:ext cx="8229600" cy="4525963"/>
          </a:xfrm>
        </p:spPr>
        <p:txBody>
          <a:bodyPr>
            <a:noAutofit/>
          </a:bodyPr>
          <a:lstStyle/>
          <a:p>
            <a:r>
              <a:rPr lang="en-US"/>
              <a:t>Release.</a:t>
            </a:r>
          </a:p>
          <a:p>
            <a:pPr lvl="1"/>
            <a:r>
              <a:rPr lang="en-US"/>
              <a:t>An agreement in which one party gives up the right to pursue a legal claim against another party.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5099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LO4             </a:t>
            </a:r>
            <a:r>
              <a:rPr lang="en-US">
                <a:solidFill>
                  <a:prstClr val="white"/>
                </a:solidFill>
              </a:rPr>
              <a:t>Promissory Estoppel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/>
              <a:t>Certain promises are enforceable without consideration (detrimental reliance).</a:t>
            </a:r>
          </a:p>
          <a:p>
            <a:pPr>
              <a:spcBef>
                <a:spcPts val="600"/>
              </a:spcBef>
            </a:pPr>
            <a:r>
              <a:rPr lang="en-US" sz="4000"/>
              <a:t>When this doctrine is applied, the promisor is estopped from revoking the promise.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LO4             </a:t>
            </a:r>
            <a:r>
              <a:rPr lang="en-US">
                <a:solidFill>
                  <a:prstClr val="white"/>
                </a:solidFill>
              </a:rPr>
              <a:t>Promissory Estoppel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/>
              <a:t>Requirements: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/>
              <a:t>There must be a clear and definite promise.</a:t>
            </a:r>
          </a:p>
          <a:p>
            <a:pPr marL="914400" lvl="1" indent="-514350">
              <a:buFont typeface="Impact" pitchFamily="34" charset="0"/>
              <a:buAutoNum type="arabicPeriod"/>
            </a:pPr>
            <a:r>
              <a:rPr lang="en-US" sz="3200"/>
              <a:t>The promisee must justifiably rely on the promise.</a:t>
            </a:r>
          </a:p>
          <a:p>
            <a:pPr marL="914400" lvl="1" indent="-514350">
              <a:buFont typeface="Impact" pitchFamily="34" charset="0"/>
              <a:buAutoNum type="arabicPeriod"/>
            </a:pPr>
            <a:r>
              <a:rPr lang="en-US" sz="3200"/>
              <a:t>The reliance normally must be of a substantial and definite character.</a:t>
            </a:r>
          </a:p>
          <a:p>
            <a:pPr marL="914400" lvl="1" indent="-514350">
              <a:buFont typeface="Impact" pitchFamily="34" charset="0"/>
              <a:buAutoNum type="arabicPeriod"/>
            </a:pPr>
            <a:r>
              <a:rPr lang="en-US" sz="3200"/>
              <a:t>Justice will be better served by the enforcement of the promise.</a:t>
            </a:r>
          </a:p>
          <a:p>
            <a:pPr marL="400050" lvl="1" indent="0">
              <a:buNone/>
            </a:pPr>
            <a:endParaRPr lang="en-US" sz="3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14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7561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87913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8826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1412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09099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48947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28796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37940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List the elements of consideration.</a:t>
            </a:r>
          </a:p>
          <a:p>
            <a:pPr marL="0" indent="0">
              <a:spcBef>
                <a:spcPts val="4000"/>
              </a:spcBef>
              <a:spcAft>
                <a:spcPts val="600"/>
              </a:spcAft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State the preexisting duty rule.</a:t>
            </a:r>
          </a:p>
          <a:p>
            <a:pPr marL="1200150" indent="-1200150">
              <a:lnSpc>
                <a:spcPct val="90000"/>
              </a:lnSpc>
              <a:spcBef>
                <a:spcPts val="3800"/>
              </a:spcBef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Name two ways to settle a legal claim.</a:t>
            </a:r>
          </a:p>
          <a:p>
            <a:pPr marL="1200150" indent="-1200150"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Understand the concept of promissory estoppel.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      </a:t>
            </a:r>
            <a:r>
              <a:rPr lang="en-US"/>
              <a:t>Elements of Consideration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/>
              <a:t>Something of legally sufficient value must be given in exchange for promise.</a:t>
            </a:r>
          </a:p>
          <a:p>
            <a:pPr marL="914400" indent="-914400">
              <a:buFont typeface="+mj-lt"/>
              <a:buAutoNum type="arabicPeriod"/>
            </a:pPr>
            <a:r>
              <a:rPr lang="en-US"/>
              <a:t>There must be a bargained-for exchange.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                                                                                                                                                                                              </a:t>
            </a:r>
            <a:r>
              <a:rPr lang="en-US" sz="200"/>
              <a:t> </a:t>
            </a:r>
            <a:r>
              <a:rPr lang="en-US">
                <a:solidFill>
                  <a:prstClr val="white"/>
                </a:solidFill>
              </a:rPr>
              <a:t>Elements of Consideration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/>
              <a:t>Legally Sufficient Value.</a:t>
            </a:r>
          </a:p>
          <a:p>
            <a:pPr lvl="1">
              <a:spcAft>
                <a:spcPts val="1200"/>
              </a:spcAft>
            </a:pPr>
            <a:r>
              <a:rPr lang="en-US"/>
              <a:t>Legal sufficiency:</a:t>
            </a:r>
          </a:p>
          <a:p>
            <a:pPr lvl="2"/>
            <a:r>
              <a:rPr lang="en-US"/>
              <a:t>Consideration must be something of value in the eyes of the law.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172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                     </a:t>
            </a:r>
            <a:r>
              <a:rPr lang="en-US"/>
              <a:t>Elements of Consideration </a:t>
            </a:r>
            <a:r>
              <a:rPr lang="en-US" sz="4000" b="1">
                <a:latin typeface="+mj-lt"/>
              </a:rPr>
              <a:t>(3)</a:t>
            </a:r>
            <a:endParaRPr lang="en-US" sz="4000" b="1" dirty="0">
              <a:effectLst/>
              <a:latin typeface="+mj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755230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/>
              <a:t>Legally Sufficient Value.</a:t>
            </a:r>
          </a:p>
          <a:p>
            <a:pPr lvl="1"/>
            <a:r>
              <a:rPr lang="en-US"/>
              <a:t>May consist of any of the following:</a:t>
            </a:r>
          </a:p>
          <a:p>
            <a:pPr lvl="2"/>
            <a:r>
              <a:rPr lang="en-US"/>
              <a:t>A promise to do something, no legal duty.</a:t>
            </a:r>
          </a:p>
          <a:p>
            <a:pPr lvl="2"/>
            <a:r>
              <a:rPr lang="en-US"/>
              <a:t>The performance of an action, no obligation.</a:t>
            </a:r>
          </a:p>
          <a:p>
            <a:pPr lvl="2"/>
            <a:r>
              <a:rPr lang="en-US"/>
              <a:t>The refraining from an action, legal right to undertake–forebearance.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84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                                                                                                                                                                                              </a:t>
            </a:r>
            <a:r>
              <a:rPr lang="en-US" sz="200"/>
              <a:t> </a:t>
            </a:r>
            <a:r>
              <a:rPr lang="en-US">
                <a:solidFill>
                  <a:prstClr val="white"/>
                </a:solidFill>
              </a:rPr>
              <a:t>Elements of Consideration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/>
              <a:t>Legally Sufficient Value.</a:t>
            </a:r>
          </a:p>
          <a:p>
            <a:pPr lvl="1">
              <a:spcAft>
                <a:spcPts val="1200"/>
              </a:spcAft>
            </a:pPr>
            <a:r>
              <a:rPr lang="en-US">
                <a:solidFill>
                  <a:prstClr val="black"/>
                </a:solidFill>
              </a:rPr>
              <a:t>Adequacy of consideration:</a:t>
            </a:r>
          </a:p>
          <a:p>
            <a:pPr lvl="2">
              <a:spcAft>
                <a:spcPts val="1200"/>
              </a:spcAft>
            </a:pPr>
            <a:r>
              <a:rPr lang="en-US"/>
              <a:t>The fairness of the bargain.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630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                                                                                                                                                                                 </a:t>
            </a:r>
            <a:r>
              <a:rPr lang="en-US"/>
              <a:t>Elements of Consideration </a:t>
            </a:r>
            <a:r>
              <a:rPr lang="en-US" sz="4000" b="1">
                <a:latin typeface="+mj-lt"/>
              </a:rPr>
              <a:t>(5)</a:t>
            </a:r>
            <a:endParaRPr lang="en-US" sz="4000" b="1" dirty="0">
              <a:effectLst/>
              <a:latin typeface="+mj-lt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755230"/>
            <a:ext cx="85344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/>
              <a:t>Bargained-for Exchange.</a:t>
            </a:r>
          </a:p>
          <a:p>
            <a:pPr lvl="1"/>
            <a:r>
              <a:rPr lang="en-US"/>
              <a:t>Item of value must be given or promised by the promisor (offeror).</a:t>
            </a:r>
          </a:p>
          <a:p>
            <a:pPr lvl="1"/>
            <a:r>
              <a:rPr lang="en-US"/>
              <a:t>The promisee must make a promise or perform. </a:t>
            </a:r>
          </a:p>
          <a:p>
            <a:pPr lvl="2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844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Lack of Consideration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One of the parties (or both parties) think consideration has been given when it has not.</a:t>
            </a:r>
          </a:p>
          <a:p>
            <a:pPr lvl="1"/>
            <a:r>
              <a:rPr lang="en-US"/>
              <a:t>Preexisting duty.</a:t>
            </a:r>
          </a:p>
          <a:p>
            <a:pPr lvl="1"/>
            <a:r>
              <a:rPr lang="en-US"/>
              <a:t>Past consideration.</a:t>
            </a:r>
          </a:p>
          <a:p>
            <a:pPr lvl="1"/>
            <a:r>
              <a:rPr lang="en-US"/>
              <a:t>Illusory promises.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The Lack of Consideration </a:t>
            </a:r>
            <a:r>
              <a:rPr lang="en-US" sz="4000" b="1">
                <a:latin typeface="+mn-lt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Preexisting Duty.</a:t>
            </a:r>
          </a:p>
          <a:p>
            <a:pPr lvl="1"/>
            <a:r>
              <a:rPr lang="en-US"/>
              <a:t>Preexisting duty rule: a promise made </a:t>
            </a:r>
            <a:r>
              <a:rPr lang="en-US" u="sng"/>
              <a:t>after</a:t>
            </a:r>
            <a:r>
              <a:rPr lang="en-US"/>
              <a:t> what one already has a legal duty to do is not legally sufficient consideration, because no legal detriment or benefit has been incurred. 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00FDE1FA-9F94-494A-B47B-D2C69D88E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2646611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766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598</Words>
  <Application>Microsoft Office PowerPoint</Application>
  <PresentationFormat>On-screen Show (4:3)</PresentationFormat>
  <Paragraphs>113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LO1                                                                                                                                                                   Elements of Consideration (1)</vt:lpstr>
      <vt:lpstr> LO1                                                                                                                                                                                               Elements of Consideration (2)</vt:lpstr>
      <vt:lpstr> LO1                                                                                                                                                                                  Elements of Consideration (3)</vt:lpstr>
      <vt:lpstr> LO1                                                                                                                                                                                               Elements of Consideration (4)</vt:lpstr>
      <vt:lpstr> LO1                                                                                                                                                                                  Elements of Consideration (5)</vt:lpstr>
      <vt:lpstr>The Lack of Consideration (1)</vt:lpstr>
      <vt:lpstr>The Lack of Consideration (2)</vt:lpstr>
      <vt:lpstr>The Lack of Consideration (3)</vt:lpstr>
      <vt:lpstr>The Lack of Consideration (4)</vt:lpstr>
      <vt:lpstr>The Lack of Consideration (5)</vt:lpstr>
      <vt:lpstr>The Lack of Consideration (6)</vt:lpstr>
      <vt:lpstr>Settlement of Claims (1)</vt:lpstr>
      <vt:lpstr>Settlement of Claims (2)</vt:lpstr>
      <vt:lpstr>Settlement of Claims (3)</vt:lpstr>
      <vt:lpstr>        LO4             Promissory Estoppel (1)</vt:lpstr>
      <vt:lpstr>        LO4             Promissory Estoppel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79</cp:revision>
  <dcterms:created xsi:type="dcterms:W3CDTF">2012-07-24T19:26:18Z</dcterms:created>
  <dcterms:modified xsi:type="dcterms:W3CDTF">2017-09-28T17:16:22Z</dcterms:modified>
</cp:coreProperties>
</file>