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7" r:id="rId2"/>
    <p:sldId id="308" r:id="rId3"/>
    <p:sldId id="259" r:id="rId4"/>
    <p:sldId id="260" r:id="rId5"/>
    <p:sldId id="284" r:id="rId6"/>
    <p:sldId id="285" r:id="rId7"/>
    <p:sldId id="286" r:id="rId8"/>
    <p:sldId id="287" r:id="rId9"/>
    <p:sldId id="288" r:id="rId10"/>
    <p:sldId id="289" r:id="rId11"/>
    <p:sldId id="309" r:id="rId12"/>
    <p:sldId id="290" r:id="rId13"/>
    <p:sldId id="291" r:id="rId14"/>
    <p:sldId id="265" r:id="rId15"/>
    <p:sldId id="292" r:id="rId16"/>
    <p:sldId id="293" r:id="rId17"/>
    <p:sldId id="268" r:id="rId18"/>
    <p:sldId id="294" r:id="rId19"/>
    <p:sldId id="295" r:id="rId20"/>
    <p:sldId id="296" r:id="rId21"/>
    <p:sldId id="297" r:id="rId22"/>
    <p:sldId id="299" r:id="rId23"/>
    <p:sldId id="274" r:id="rId24"/>
    <p:sldId id="275" r:id="rId25"/>
    <p:sldId id="300" r:id="rId26"/>
    <p:sldId id="276" r:id="rId27"/>
    <p:sldId id="301" r:id="rId28"/>
    <p:sldId id="303" r:id="rId29"/>
    <p:sldId id="304" r:id="rId30"/>
    <p:sldId id="305" r:id="rId31"/>
    <p:sldId id="280" r:id="rId32"/>
    <p:sldId id="281" r:id="rId33"/>
    <p:sldId id="282" r:id="rId34"/>
    <p:sldId id="30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4" autoAdjust="0"/>
    <p:restoredTop sz="82521" autoAdjust="0"/>
  </p:normalViewPr>
  <p:slideViewPr>
    <p:cSldViewPr showGuides="1">
      <p:cViewPr varScale="1">
        <p:scale>
          <a:sx n="84" d="100"/>
          <a:sy n="84" d="100"/>
        </p:scale>
        <p:origin x="60" y="2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23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07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0DA97-1209-4D20-946D-5668424A9A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0DA97-1209-4D20-946D-5668424A9A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0DA97-1209-4D20-946D-5668424A9A1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532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58156-5746-4899-80BB-7F8CBA48039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58156-5746-4899-80BB-7F8CBA48039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7912E-80B1-4067-A956-4EA4CBC32FF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7912E-80B1-4067-A956-4EA4CBC32FF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867D8-4919-412B-8611-4F2F0F93352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A86A7-5420-4541-A066-B6D56A808DB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1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8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F0D104-FBAD-4A6A-B514-D142855AC4C3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7306"/>
            <a:ext cx="9144000" cy="1450694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16    Contract Discharge </a:t>
            </a:r>
          </a:p>
          <a:p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and Remedies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EF6CADE-63BB-4B92-9982-71D137C44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6" y="324479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Complete vs. Substantial Performance.</a:t>
            </a:r>
            <a:endParaRPr lang="en-US" dirty="0"/>
          </a:p>
          <a:p>
            <a:pPr lvl="1"/>
            <a:r>
              <a:rPr lang="en-US" dirty="0"/>
              <a:t>To qualify as </a:t>
            </a:r>
            <a:r>
              <a:rPr lang="en-US" i="1" u="sng" dirty="0"/>
              <a:t>substantial</a:t>
            </a:r>
            <a:r>
              <a:rPr lang="en-US" dirty="0"/>
              <a:t>, the performance must not vary greatly from the performance promised in the contract.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Material Breach of a Contract.</a:t>
            </a:r>
            <a:endParaRPr lang="en-US" dirty="0"/>
          </a:p>
          <a:p>
            <a:pPr lvl="1"/>
            <a:r>
              <a:rPr lang="en-US" dirty="0"/>
              <a:t>If performance is not substantial, there is a material breach.</a:t>
            </a:r>
          </a:p>
          <a:p>
            <a:pPr lvl="1"/>
            <a:r>
              <a:rPr lang="en-US" dirty="0"/>
              <a:t>The nonbreaching party is excused from performance and can sue.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8907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Performance to the Satisfaction of Another.</a:t>
            </a:r>
            <a:endParaRPr lang="en-US" dirty="0"/>
          </a:p>
          <a:p>
            <a:pPr lvl="1"/>
            <a:r>
              <a:rPr lang="en-US" dirty="0"/>
              <a:t>When the subject matter of the contract is personal, performance must actually satisfy the party whose satisfaction is required.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(10)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Performance to Satisfaction of Another.</a:t>
            </a:r>
            <a:endParaRPr lang="en-US" dirty="0"/>
          </a:p>
          <a:p>
            <a:pPr lvl="1"/>
            <a:r>
              <a:rPr lang="en-US" u="sng" dirty="0"/>
              <a:t>Personal</a:t>
            </a:r>
            <a:r>
              <a:rPr lang="en-US" dirty="0"/>
              <a:t> contracts (art, medical) must be personally satisfied.</a:t>
            </a:r>
          </a:p>
          <a:p>
            <a:pPr lvl="1"/>
            <a:r>
              <a:rPr lang="en-US" dirty="0"/>
              <a:t>Contracts involving mechanical fitness, utility, or marketability, satisfied by reasonable person.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0" spc="0" dirty="0">
                <a:solidFill>
                  <a:srgbClr val="8A7045"/>
                </a:solidFill>
              </a:rPr>
              <a:t>LO2         </a:t>
            </a:r>
            <a:r>
              <a:rPr lang="en-US" spc="0" dirty="0">
                <a:solidFill>
                  <a:prstClr val="white"/>
                </a:solidFill>
              </a:rPr>
              <a:t>Discharge by Agreement 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7E04B1A-6184-4703-8C22-980CF7580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0772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Mutual Rescission.</a:t>
            </a:r>
          </a:p>
          <a:p>
            <a:pPr lvl="1"/>
            <a:r>
              <a:rPr lang="en-US" dirty="0"/>
              <a:t>Process in which the parties cancel the contract and are returned to the positions they occupied prior to its formation.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pc="0" dirty="0">
                <a:solidFill>
                  <a:srgbClr val="8A7045"/>
                </a:solidFill>
              </a:rPr>
              <a:t>LO2 </a:t>
            </a:r>
            <a:r>
              <a:rPr lang="en-US" spc="0" dirty="0">
                <a:solidFill>
                  <a:prstClr val="white"/>
                </a:solidFill>
              </a:rPr>
              <a:t>Discharge by Agreement 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17C78B3-F491-4796-9337-1FE0A1821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Novation.</a:t>
            </a:r>
          </a:p>
          <a:p>
            <a:pPr lvl="1"/>
            <a:r>
              <a:rPr lang="en-US" dirty="0"/>
              <a:t>Substitution of a third party for one of the original parties. Requires:</a:t>
            </a:r>
          </a:p>
          <a:p>
            <a:pPr marL="1598612" lvl="3" indent="-514350">
              <a:buFont typeface="Impact" pitchFamily="34" charset="0"/>
              <a:buAutoNum type="arabicPeriod"/>
            </a:pPr>
            <a:r>
              <a:rPr lang="en-US" sz="3200" dirty="0"/>
              <a:t>Existence of a previous valid obligation.</a:t>
            </a:r>
          </a:p>
          <a:p>
            <a:pPr marL="1598612" lvl="3" indent="-514350">
              <a:buFont typeface="Impact" pitchFamily="34" charset="0"/>
              <a:buAutoNum type="arabicPeriod"/>
            </a:pPr>
            <a:r>
              <a:rPr lang="en-US" sz="3200" dirty="0"/>
              <a:t>Agreement by all parties to a new contract.</a:t>
            </a:r>
          </a:p>
          <a:p>
            <a:pPr marL="1598612" lvl="3" indent="-514350">
              <a:buFont typeface="Impact" pitchFamily="34" charset="0"/>
              <a:buAutoNum type="arabicPeriod"/>
            </a:pPr>
            <a:r>
              <a:rPr lang="en-US" sz="3200" dirty="0"/>
              <a:t>The extinguishing of the old obligation.</a:t>
            </a:r>
          </a:p>
          <a:p>
            <a:pPr marL="1598612" lvl="3" indent="-514350">
              <a:buFont typeface="Impact" pitchFamily="34" charset="0"/>
              <a:buAutoNum type="arabicPeriod"/>
            </a:pPr>
            <a:r>
              <a:rPr lang="en-US" sz="3200" dirty="0"/>
              <a:t>A new valid contract.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pc="0" dirty="0">
                <a:solidFill>
                  <a:srgbClr val="8A7045"/>
                </a:solidFill>
              </a:rPr>
              <a:t>LO2 </a:t>
            </a:r>
            <a:r>
              <a:rPr lang="en-US" spc="0" dirty="0">
                <a:solidFill>
                  <a:prstClr val="white"/>
                </a:solidFill>
              </a:rPr>
              <a:t>Discharge by Agreement 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498F341-0013-46CC-9536-458BADE4C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Accord and Satisfaction.</a:t>
            </a:r>
          </a:p>
          <a:p>
            <a:pPr lvl="1"/>
            <a:r>
              <a:rPr lang="en-US" dirty="0"/>
              <a:t>Agreement and payment (or other performance) between two parties, one of whom has a right of action against the other.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Discharge </a:t>
            </a:r>
            <a:r>
              <a:rPr lang="en-US"/>
              <a:t>by </a:t>
            </a:r>
            <a:br>
              <a:rPr lang="en-US"/>
            </a:br>
            <a:r>
              <a:rPr lang="en-US"/>
              <a:t>Operation of Law </a:t>
            </a:r>
            <a:r>
              <a:rPr lang="en-US" sz="4000" b="1">
                <a:latin typeface="+mj-lt"/>
              </a:rPr>
              <a:t>(1)</a:t>
            </a:r>
            <a:r>
              <a:rPr lang="en-US" b="1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Statute of Limitations.  </a:t>
            </a:r>
          </a:p>
          <a:p>
            <a:r>
              <a:rPr lang="en-US" dirty="0"/>
              <a:t>Impossibility of Performance.  </a:t>
            </a:r>
          </a:p>
          <a:p>
            <a:r>
              <a:rPr lang="en-US" dirty="0"/>
              <a:t>Commercial Impracticability.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Discharge by </a:t>
            </a:r>
            <a:br>
              <a:rPr lang="en-US">
                <a:solidFill>
                  <a:prstClr val="white"/>
                </a:solidFill>
              </a:rPr>
            </a:br>
            <a:r>
              <a:rPr lang="en-US">
                <a:solidFill>
                  <a:prstClr val="white"/>
                </a:solidFill>
              </a:rPr>
              <a:t>Operation of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r>
              <a:rPr lang="en-US" b="1">
                <a:solidFill>
                  <a:prstClr val="white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Statute of Limitations.</a:t>
            </a:r>
          </a:p>
          <a:p>
            <a:pPr lvl="1"/>
            <a:r>
              <a:rPr lang="en-US" dirty="0"/>
              <a:t>A statute setting the maximum time period during which a certain action can be brought.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Discharge by </a:t>
            </a:r>
            <a:br>
              <a:rPr lang="en-US">
                <a:solidFill>
                  <a:prstClr val="white"/>
                </a:solidFill>
              </a:rPr>
            </a:br>
            <a:r>
              <a:rPr lang="en-US">
                <a:solidFill>
                  <a:prstClr val="white"/>
                </a:solidFill>
              </a:rPr>
              <a:t>Operation of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r>
              <a:rPr lang="en-US" b="1">
                <a:solidFill>
                  <a:prstClr val="white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Impossibility of Performance.</a:t>
            </a:r>
          </a:p>
          <a:p>
            <a:pPr lvl="1"/>
            <a:r>
              <a:rPr lang="en-US" dirty="0"/>
              <a:t>A doctrine under which a party to a contract is relieved of his or her duty to perform when performance becomes impossible or totally impracticable (through no fault of either party).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3589111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7490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259595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4348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499143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158667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Explain the difference between complete and substantial performance.</a:t>
            </a:r>
          </a:p>
          <a:p>
            <a:pPr marL="1198563" indent="-1198563">
              <a:spcBef>
                <a:spcPts val="600"/>
              </a:spcBef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Describe discharge by agreement.</a:t>
            </a:r>
          </a:p>
          <a:p>
            <a:pPr marL="1198563" indent="-1198563">
              <a:spcBef>
                <a:spcPts val="600"/>
              </a:spcBef>
              <a:spcAft>
                <a:spcPts val="600"/>
              </a:spcAft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Identify different types of damages.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dirty="0"/>
              <a:t>     </a:t>
            </a:r>
            <a:r>
              <a:rPr lang="en-US" sz="4000" dirty="0"/>
              <a:t>Define the remedy of rescission and restitution.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2409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Discharge by </a:t>
            </a:r>
            <a:br>
              <a:rPr lang="en-US">
                <a:solidFill>
                  <a:prstClr val="white"/>
                </a:solidFill>
              </a:rPr>
            </a:br>
            <a:r>
              <a:rPr lang="en-US">
                <a:solidFill>
                  <a:prstClr val="white"/>
                </a:solidFill>
              </a:rPr>
              <a:t>Operation of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(4)</a:t>
            </a:r>
            <a:r>
              <a:rPr lang="en-US" b="1">
                <a:solidFill>
                  <a:prstClr val="white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dirty="0"/>
              <a:t>Impossibility of Performance.</a:t>
            </a:r>
          </a:p>
          <a:p>
            <a:pPr lvl="1"/>
            <a:r>
              <a:rPr lang="en-US" dirty="0"/>
              <a:t>Qualifying situations:</a:t>
            </a:r>
          </a:p>
          <a:p>
            <a:pPr marL="1598612" lvl="3" indent="-514350">
              <a:buClr>
                <a:schemeClr val="accent6">
                  <a:lumMod val="75000"/>
                </a:schemeClr>
              </a:buClr>
              <a:buFont typeface="Impact" pitchFamily="34" charset="0"/>
              <a:buAutoNum type="arabicPeriod"/>
            </a:pPr>
            <a:r>
              <a:rPr lang="en-US" dirty="0"/>
              <a:t>One party dies or becomes incapacitated prior to performance.</a:t>
            </a:r>
          </a:p>
          <a:p>
            <a:pPr marL="1598612" lvl="3" indent="-514350">
              <a:buClr>
                <a:schemeClr val="accent6">
                  <a:lumMod val="75000"/>
                </a:schemeClr>
              </a:buClr>
              <a:buFont typeface="Impact" pitchFamily="34" charset="0"/>
              <a:buAutoNum type="arabicPeriod"/>
            </a:pPr>
            <a:r>
              <a:rPr lang="en-US" dirty="0"/>
              <a:t>Subject matter of the contract is destroyed.</a:t>
            </a:r>
          </a:p>
          <a:p>
            <a:pPr marL="1598612" lvl="3" indent="-514350">
              <a:buClr>
                <a:schemeClr val="accent6">
                  <a:lumMod val="75000"/>
                </a:schemeClr>
              </a:buClr>
              <a:buFont typeface="Impact" pitchFamily="34" charset="0"/>
              <a:buAutoNum type="arabicPeriod"/>
            </a:pPr>
            <a:r>
              <a:rPr lang="en-US" dirty="0"/>
              <a:t>Change in law renders performance illegal.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Discharge by </a:t>
            </a:r>
            <a:br>
              <a:rPr lang="en-US">
                <a:solidFill>
                  <a:prstClr val="white"/>
                </a:solidFill>
              </a:rPr>
            </a:br>
            <a:r>
              <a:rPr lang="en-US">
                <a:solidFill>
                  <a:prstClr val="white"/>
                </a:solidFill>
              </a:rPr>
              <a:t>Operation of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(5)</a:t>
            </a:r>
            <a:r>
              <a:rPr lang="en-US" b="1">
                <a:solidFill>
                  <a:prstClr val="white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dirty="0"/>
              <a:t>Commercial Impracticability.</a:t>
            </a:r>
          </a:p>
          <a:p>
            <a:pPr lvl="1"/>
            <a:r>
              <a:rPr lang="en-US" dirty="0"/>
              <a:t>A situation in which the duty to perform becomes too difficult or costly due to unforeseen factors.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Discharge by </a:t>
            </a:r>
            <a:br>
              <a:rPr lang="en-US">
                <a:solidFill>
                  <a:prstClr val="white"/>
                </a:solidFill>
              </a:rPr>
            </a:br>
            <a:r>
              <a:rPr lang="en-US">
                <a:solidFill>
                  <a:prstClr val="white"/>
                </a:solidFill>
              </a:rPr>
              <a:t>Operation of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(6)</a:t>
            </a:r>
            <a:r>
              <a:rPr lang="en-US" b="1">
                <a:solidFill>
                  <a:prstClr val="white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dirty="0"/>
              <a:t>Temporary Impossibility.</a:t>
            </a:r>
          </a:p>
          <a:p>
            <a:pPr lvl="1"/>
            <a:r>
              <a:rPr lang="en-US" dirty="0"/>
              <a:t>An occurrence or event (such as war) that makes it temporarily impossible to perform the act for which a party has contracted operates to suspend performance until the impossibility ceases.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Remedies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Relief given to innocent parties, by law or by contract, to enforce a right or to prevent or compensate for the violation of a right.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pc="0" dirty="0">
                <a:solidFill>
                  <a:srgbClr val="8A7045"/>
                </a:solidFill>
              </a:rPr>
              <a:t>LO3 </a:t>
            </a:r>
            <a:r>
              <a:rPr lang="en-US" spc="0" dirty="0">
                <a:solidFill>
                  <a:prstClr val="white"/>
                </a:solidFill>
              </a:rPr>
              <a:t>Remedies: Damages 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56F3E4D-E493-40CD-9378-D7E1FC15F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1"/>
            <a:ext cx="8153400" cy="4416970"/>
          </a:xfrm>
        </p:spPr>
        <p:txBody>
          <a:bodyPr>
            <a:normAutofit/>
          </a:bodyPr>
          <a:lstStyle/>
          <a:p>
            <a:r>
              <a:rPr lang="en-US" sz="4400" dirty="0"/>
              <a:t>Money sought as a remedy for a breach of contract or a wrongful act.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pc="0" dirty="0">
                <a:solidFill>
                  <a:srgbClr val="8A7045"/>
                </a:solidFill>
              </a:rPr>
              <a:t>LO3 </a:t>
            </a:r>
            <a:r>
              <a:rPr lang="en-US" spc="0" dirty="0">
                <a:solidFill>
                  <a:prstClr val="white"/>
                </a:solidFill>
              </a:rPr>
              <a:t>Remedies: Damages 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BFE70CF-1616-404B-B61A-C033A86BF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153400" cy="4569369"/>
          </a:xfrm>
        </p:spPr>
        <p:txBody>
          <a:bodyPr>
            <a:normAutofit/>
          </a:bodyPr>
          <a:lstStyle/>
          <a:p>
            <a:r>
              <a:rPr lang="en-US" sz="4400" dirty="0"/>
              <a:t>Types of Damages:   </a:t>
            </a:r>
          </a:p>
          <a:p>
            <a:pPr lvl="1"/>
            <a:r>
              <a:rPr lang="en-US" dirty="0"/>
              <a:t>Compensatory damages.</a:t>
            </a:r>
          </a:p>
          <a:p>
            <a:pPr lvl="1"/>
            <a:r>
              <a:rPr lang="en-US" dirty="0"/>
              <a:t>Consequential damages.</a:t>
            </a:r>
          </a:p>
          <a:p>
            <a:pPr lvl="1"/>
            <a:r>
              <a:rPr lang="en-US" dirty="0"/>
              <a:t>Punitive damages.</a:t>
            </a:r>
          </a:p>
          <a:p>
            <a:pPr lvl="1"/>
            <a:r>
              <a:rPr lang="en-US" dirty="0"/>
              <a:t>Liquidated damages.</a:t>
            </a:r>
          </a:p>
          <a:p>
            <a:pPr lvl="1"/>
            <a:r>
              <a:rPr lang="en-US" dirty="0"/>
              <a:t>Penalties.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Compensatory Damages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 money award equivalent to the actual value of injuries or damages sustained by the aggrieved party.</a:t>
            </a:r>
          </a:p>
          <a:p>
            <a:pPr lvl="1"/>
            <a:r>
              <a:rPr lang="en-US" dirty="0"/>
              <a:t>Amount = difference between the value of the promised performance and the actual performance.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Consequential Damages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Special damages to compensate for a loss that goes beyond the contract itself (for example, lost profits).</a:t>
            </a:r>
          </a:p>
          <a:p>
            <a:pPr lvl="1"/>
            <a:r>
              <a:rPr lang="en-US" dirty="0"/>
              <a:t>The special damages must have been reasonably foreseeable at the time the breach or injury occurred.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Punitive Damages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645570"/>
          </a:xfrm>
        </p:spPr>
        <p:txBody>
          <a:bodyPr>
            <a:normAutofit fontScale="92500"/>
          </a:bodyPr>
          <a:lstStyle/>
          <a:p>
            <a:r>
              <a:rPr lang="en-US" dirty="0"/>
              <a:t>Compensation in excess of actual or consequential damages. </a:t>
            </a:r>
          </a:p>
          <a:p>
            <a:r>
              <a:rPr lang="en-US" dirty="0"/>
              <a:t>Awarded in order to punish the wrongdoer and usually will be awarded only in cases involving willful or malicious misconduct.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Liquidated Damages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Fixed amount stipulated by the parties as a reasonable estimation of damages.</a:t>
            </a:r>
          </a:p>
          <a:p>
            <a:r>
              <a:rPr lang="en-US" sz="4400" dirty="0"/>
              <a:t>Penalty.</a:t>
            </a:r>
          </a:p>
          <a:p>
            <a:pPr lvl="1"/>
            <a:r>
              <a:rPr lang="en-US" dirty="0"/>
              <a:t>Fixed amount, not as a measure of compensation, but rather as punishment for breach.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Breach of Contract.</a:t>
            </a:r>
          </a:p>
          <a:p>
            <a:pPr lvl="1"/>
            <a:r>
              <a:rPr lang="en-US" dirty="0"/>
              <a:t>Failure, without legal excuse, of a promisor to perform the obligations of a contract.</a:t>
            </a:r>
          </a:p>
          <a:p>
            <a:pPr lvl="1"/>
            <a:r>
              <a:rPr lang="en-US" dirty="0"/>
              <a:t>Once this occurs, the </a:t>
            </a:r>
            <a:r>
              <a:rPr lang="en-US"/>
              <a:t>nonbreaching</a:t>
            </a:r>
            <a:r>
              <a:rPr lang="en-US" dirty="0"/>
              <a:t> party can choose one or more remedies.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229600" cy="4569370"/>
          </a:xfrm>
          <a:noFill/>
        </p:spPr>
        <p:txBody>
          <a:bodyPr lIns="90488" tIns="44450" rIns="90488" bIns="44450"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5200" dirty="0"/>
              <a:t>Rescission.</a:t>
            </a:r>
          </a:p>
          <a:p>
            <a:pPr lvl="1">
              <a:lnSpc>
                <a:spcPct val="120000"/>
              </a:lnSpc>
            </a:pPr>
            <a:r>
              <a:rPr lang="en-US" sz="4700" dirty="0"/>
              <a:t>An equitable action by a court to undo, or cancel, a contract—to return nonbreaching parties to the positions that they occupied prior to the transaction.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01827738-E897-4258-814F-12A606EC0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>
                <a:solidFill>
                  <a:srgbClr val="8A7045"/>
                </a:solidFill>
              </a:rPr>
              <a:t>LO4 </a:t>
            </a:r>
            <a:r>
              <a:rPr lang="en-US" spc="0" dirty="0">
                <a:solidFill>
                  <a:prstClr val="white"/>
                </a:solidFill>
              </a:rPr>
              <a:t>Rescission and Restitution 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>
                <a:solidFill>
                  <a:srgbClr val="8A7045"/>
                </a:solidFill>
              </a:rPr>
              <a:t>LO4 </a:t>
            </a:r>
            <a:r>
              <a:rPr lang="en-US" spc="0" dirty="0">
                <a:solidFill>
                  <a:prstClr val="white"/>
                </a:solidFill>
              </a:rPr>
              <a:t>Rescission and Restitution 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A8A8B09E-51F4-467C-B1F5-866D9EA83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229600" cy="456937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r>
              <a:rPr lang="en-US" sz="4400" dirty="0"/>
              <a:t>Restitution.</a:t>
            </a:r>
          </a:p>
          <a:p>
            <a:pPr lvl="1"/>
            <a:r>
              <a:rPr lang="en-US" dirty="0"/>
              <a:t>The restoration of goods, property, or funds previously conveyed.</a:t>
            </a:r>
          </a:p>
          <a:p>
            <a:pPr lvl="1"/>
            <a:r>
              <a:rPr lang="en-US" dirty="0"/>
              <a:t>A remedy under which a person is restored to his or her original position prior to formation of a contract.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  Specific Performance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200" dirty="0"/>
              <a:t>Equitable remedy requiring exactly the performance that was specified in a contract. </a:t>
            </a:r>
          </a:p>
          <a:p>
            <a:r>
              <a:rPr lang="en-US" sz="4200" dirty="0"/>
              <a:t>Used when money damages would be an inadequate remedy and the subject matter of the contract is unique.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Remedies for Breach of Contract</a:t>
            </a:r>
          </a:p>
        </p:txBody>
      </p:sp>
      <p:pic>
        <p:nvPicPr>
          <p:cNvPr id="4" name="Content Placeholder 3" descr="This diagram summarizes the remedies available to a nonbreaching party.&#10;At the top of the flowchart is the box: Remedies Available to Nonbreaching Party. The chart then branches down to three boxes in a horizontal row. The first box is Damages: Compensatory, Consequential, Punitive (rare), Liquidated. The second box is Rescission and Restitution. The third box is Specific Performance.&#10;" title="Exhibit 16.2 Remedies for Breach of Contract">
            <a:extLst>
              <a:ext uri="{FF2B5EF4-FFF2-40B4-BE49-F238E27FC236}">
                <a16:creationId xmlns:a16="http://schemas.microsoft.com/office/drawing/2014/main" id="{FA4B35F1-20A6-4CCB-A41C-E4B85FC35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66854"/>
            <a:ext cx="7723410" cy="4481545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of Damages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645570"/>
          </a:xfrm>
        </p:spPr>
        <p:txBody>
          <a:bodyPr/>
          <a:lstStyle/>
          <a:p>
            <a:r>
              <a:rPr lang="en-US" sz="4400" dirty="0"/>
              <a:t>A rule requiring a plaintiff to reasonably minimize the damages caused by the defendant.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Termination </a:t>
            </a:r>
            <a:r>
              <a:rPr lang="en-US" sz="4000" b="1" dirty="0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Most common way to discharge a contract is to fully perform.  </a:t>
            </a:r>
          </a:p>
          <a:p>
            <a:r>
              <a:rPr lang="en-US" sz="4400" dirty="0"/>
              <a:t>Other ways to discharge:</a:t>
            </a:r>
          </a:p>
          <a:p>
            <a:pPr lvl="1"/>
            <a:r>
              <a:rPr lang="en-US" dirty="0"/>
              <a:t>Failure of a Condition. </a:t>
            </a:r>
          </a:p>
          <a:p>
            <a:pPr lvl="1"/>
            <a:r>
              <a:rPr lang="en-US" dirty="0"/>
              <a:t>By Performance.</a:t>
            </a:r>
          </a:p>
          <a:p>
            <a:pPr lvl="1"/>
            <a:r>
              <a:rPr lang="en-US" dirty="0"/>
              <a:t>By Agreement. </a:t>
            </a:r>
          </a:p>
          <a:p>
            <a:pPr lvl="1"/>
            <a:r>
              <a:rPr lang="en-US" dirty="0"/>
              <a:t>By Operation of Law.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pic>
        <p:nvPicPr>
          <p:cNvPr id="4" name="Picture 3" descr="This diagram illustrates all the ways a contract can be discharged.&#10;At the center of the diagram is a circle labeled: Contract Discharge. There are five arrows pointing from this center circles to pieces of a bigger oval. The pieces are as follows (clockwise from the top right, in no order of importance): 1) By Performance— ▪Complete, ▪Substantial; 2) By Breach— ▪Material breach; 3) By Operation of Law— ▪Statute of limitations ▪Impossibility of impracticability of performance; 4) By Failure of a Condition— If a performance is conditional, duty to perform does not become absolute until the condition occurs. 5) By Agreement— ▪Mutual rescission, ▪Novation, ▪Accord and satisfaction&#10;" title="Exhibit 16.4 Contract Discharge">
            <a:extLst>
              <a:ext uri="{FF2B5EF4-FFF2-40B4-BE49-F238E27FC236}">
                <a16:creationId xmlns:a16="http://schemas.microsoft.com/office/drawing/2014/main" id="{9F00AD04-A344-49AD-A7A1-805538CD1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244" y="1813560"/>
            <a:ext cx="6353556" cy="443368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Discharge by Failure of a Condition.</a:t>
            </a:r>
          </a:p>
          <a:p>
            <a:pPr lvl="1"/>
            <a:r>
              <a:rPr lang="en-US" dirty="0"/>
              <a:t>In some contracts, performance can be conditioned on the occurrence (or non occurrence) of a certain event.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Discharge by Performance.</a:t>
            </a:r>
            <a:endParaRPr lang="en-US" dirty="0"/>
          </a:p>
          <a:p>
            <a:pPr lvl="1"/>
            <a:r>
              <a:rPr lang="en-US" dirty="0"/>
              <a:t>In contract law, the fulfillment of one’s duties arising under a contract with another; the normal way of discharging one’s contractual obligations.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Discharge by Performance.</a:t>
            </a:r>
            <a:endParaRPr lang="en-US" dirty="0"/>
          </a:p>
          <a:p>
            <a:pPr lvl="1"/>
            <a:r>
              <a:rPr lang="en-US" dirty="0"/>
              <a:t>Tender: an unconditional offer to perform by a person who is ready, willing, and able to do so.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Contract </a:t>
            </a:r>
            <a:r>
              <a:rPr lang="en-US" dirty="0">
                <a:solidFill>
                  <a:prstClr val="white"/>
                </a:solidFill>
              </a:rPr>
              <a:t>Termination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Complete vs. Substantial Performance.</a:t>
            </a:r>
            <a:endParaRPr lang="en-US" dirty="0"/>
          </a:p>
          <a:p>
            <a:pPr lvl="1"/>
            <a:r>
              <a:rPr lang="en-US" dirty="0"/>
              <a:t>Normally, conditions expressly stated in the contract must fully occur in all aspects for </a:t>
            </a:r>
            <a:r>
              <a:rPr lang="en-US" i="1" u="sng" dirty="0"/>
              <a:t>complete</a:t>
            </a:r>
            <a:r>
              <a:rPr lang="en-US" dirty="0"/>
              <a:t> (or strict) performance to take place. 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53C90AEC-2EEF-44F8-9272-D7EDBD455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6" y="324479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1108</Words>
  <Application>Microsoft Office PowerPoint</Application>
  <PresentationFormat>On-screen Show (4:3)</PresentationFormat>
  <Paragraphs>194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Introduction</vt:lpstr>
      <vt:lpstr>Contract Termination (1)</vt:lpstr>
      <vt:lpstr>Contract Termination (2)</vt:lpstr>
      <vt:lpstr>Contract Termination (3)</vt:lpstr>
      <vt:lpstr>Contract Termination (4)</vt:lpstr>
      <vt:lpstr>Contract Termination (5)</vt:lpstr>
      <vt:lpstr>Contract Termination (6)</vt:lpstr>
      <vt:lpstr>Contract Termination (7)</vt:lpstr>
      <vt:lpstr>Contract Termination (8)</vt:lpstr>
      <vt:lpstr>Contract Termination (9)</vt:lpstr>
      <vt:lpstr>Contract Termination (10)</vt:lpstr>
      <vt:lpstr>LO2         Discharge by Agreement (1)</vt:lpstr>
      <vt:lpstr>LO2 Discharge by Agreement (2)</vt:lpstr>
      <vt:lpstr>LO2 Discharge by Agreement (3)</vt:lpstr>
      <vt:lpstr>Discharge by  Operation of Law (1) </vt:lpstr>
      <vt:lpstr>Discharge by  Operation of Law (2) </vt:lpstr>
      <vt:lpstr>Discharge by  Operation of Law (3) </vt:lpstr>
      <vt:lpstr>Discharge by  Operation of Law (4) </vt:lpstr>
      <vt:lpstr>Discharge by  Operation of Law (5) </vt:lpstr>
      <vt:lpstr>Discharge by  Operation of Law (6) </vt:lpstr>
      <vt:lpstr>Contract Remedies</vt:lpstr>
      <vt:lpstr>LO3 Remedies: Damages (1)</vt:lpstr>
      <vt:lpstr>LO3 Remedies: Damages (2)</vt:lpstr>
      <vt:lpstr>Compensatory Damages</vt:lpstr>
      <vt:lpstr>Consequential Damages</vt:lpstr>
      <vt:lpstr>Punitive Damages</vt:lpstr>
      <vt:lpstr>Liquidated Damages</vt:lpstr>
      <vt:lpstr>LO4 Rescission and Restitution (1)</vt:lpstr>
      <vt:lpstr>LO4 Rescission and Restitution (2)</vt:lpstr>
      <vt:lpstr>   Specific Performance</vt:lpstr>
      <vt:lpstr>Remedies for Breach of Contract</vt:lpstr>
      <vt:lpstr>Mitigation of Damages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242</cp:revision>
  <dcterms:created xsi:type="dcterms:W3CDTF">2012-07-24T19:26:18Z</dcterms:created>
  <dcterms:modified xsi:type="dcterms:W3CDTF">2017-10-24T20:43:09Z</dcterms:modified>
</cp:coreProperties>
</file>