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4" r:id="rId2"/>
    <p:sldId id="325" r:id="rId3"/>
    <p:sldId id="326" r:id="rId4"/>
    <p:sldId id="259" r:id="rId5"/>
    <p:sldId id="287" r:id="rId6"/>
    <p:sldId id="327" r:id="rId7"/>
    <p:sldId id="328" r:id="rId8"/>
    <p:sldId id="261" r:id="rId9"/>
    <p:sldId id="288" r:id="rId10"/>
    <p:sldId id="289" r:id="rId11"/>
    <p:sldId id="290" r:id="rId12"/>
    <p:sldId id="291" r:id="rId13"/>
    <p:sldId id="292" r:id="rId14"/>
    <p:sldId id="293" r:id="rId15"/>
    <p:sldId id="268" r:id="rId16"/>
    <p:sldId id="300" r:id="rId17"/>
    <p:sldId id="269" r:id="rId18"/>
    <p:sldId id="301" r:id="rId19"/>
    <p:sldId id="271" r:id="rId20"/>
    <p:sldId id="302" r:id="rId21"/>
    <p:sldId id="304" r:id="rId22"/>
    <p:sldId id="303" r:id="rId23"/>
    <p:sldId id="305" r:id="rId24"/>
    <p:sldId id="306" r:id="rId25"/>
    <p:sldId id="329" r:id="rId26"/>
    <p:sldId id="308" r:id="rId27"/>
    <p:sldId id="310" r:id="rId28"/>
    <p:sldId id="311" r:id="rId29"/>
    <p:sldId id="312" r:id="rId30"/>
    <p:sldId id="313" r:id="rId31"/>
    <p:sldId id="314" r:id="rId32"/>
    <p:sldId id="319" r:id="rId33"/>
    <p:sldId id="320" r:id="rId34"/>
    <p:sldId id="321" r:id="rId35"/>
    <p:sldId id="32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7045"/>
    <a:srgbClr val="E4B71F"/>
    <a:srgbClr val="0066A4"/>
    <a:srgbClr val="0067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3891" autoAdjust="0"/>
  </p:normalViewPr>
  <p:slideViewPr>
    <p:cSldViewPr showGuides="1">
      <p:cViewPr varScale="1">
        <p:scale>
          <a:sx n="60" d="100"/>
          <a:sy n="60" d="100"/>
        </p:scale>
        <p:origin x="1416" y="56"/>
      </p:cViewPr>
      <p:guideLst>
        <p:guide orient="horz" pos="2160"/>
        <p:guide pos="2880"/>
      </p:guideLst>
    </p:cSldViewPr>
  </p:slideViewPr>
  <p:outlineViewPr>
    <p:cViewPr>
      <p:scale>
        <a:sx n="33" d="100"/>
        <a:sy n="33" d="100"/>
      </p:scale>
      <p:origin x="0" y="-2260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808718-41FD-42B2-A1E0-5A1B107DE40B}" type="datetimeFigureOut">
              <a:rPr lang="en-US" smtClean="0"/>
              <a:pPr/>
              <a:t>10/29/2017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4E7F-74F9-4424-B466-94E6FC2777F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EA4E7F-74F9-4424-B466-94E6FC2777F9}" type="slidenum">
              <a:rPr lang="en-US" smtClean="0"/>
              <a:pPr/>
              <a:t>1</a:t>
            </a:fld>
            <a:endParaRPr lang="en-US" dirty="0"/>
          </a:p>
        </p:txBody>
      </p:sp>
    </p:spTree>
    <p:extLst>
      <p:ext uri="{BB962C8B-B14F-4D97-AF65-F5344CB8AC3E}">
        <p14:creationId xmlns:p14="http://schemas.microsoft.com/office/powerpoint/2010/main" val="717477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FAE890F-F49F-4FEC-B474-F35017D527BA}" type="slidenum">
              <a:rPr lang="en-US" smtClean="0"/>
              <a:pPr/>
              <a:t>10</a:t>
            </a:fld>
            <a:endParaRPr lang="en-US" dirty="0"/>
          </a:p>
        </p:txBody>
      </p:sp>
      <p:sp>
        <p:nvSpPr>
          <p:cNvPr id="40963"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0964"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FAE890F-F49F-4FEC-B474-F35017D527BA}" type="slidenum">
              <a:rPr lang="en-US" smtClean="0"/>
              <a:pPr/>
              <a:t>11</a:t>
            </a:fld>
            <a:endParaRPr lang="en-US" dirty="0"/>
          </a:p>
        </p:txBody>
      </p:sp>
      <p:sp>
        <p:nvSpPr>
          <p:cNvPr id="40963"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0964"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FAE890F-F49F-4FEC-B474-F35017D527BA}" type="slidenum">
              <a:rPr lang="en-US" smtClean="0"/>
              <a:pPr/>
              <a:t>12</a:t>
            </a:fld>
            <a:endParaRPr lang="en-US" dirty="0"/>
          </a:p>
        </p:txBody>
      </p:sp>
      <p:sp>
        <p:nvSpPr>
          <p:cNvPr id="40963"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0964"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FAE890F-F49F-4FEC-B474-F35017D527BA}" type="slidenum">
              <a:rPr lang="en-US" smtClean="0"/>
              <a:pPr/>
              <a:t>13</a:t>
            </a:fld>
            <a:endParaRPr lang="en-US" dirty="0"/>
          </a:p>
        </p:txBody>
      </p:sp>
      <p:sp>
        <p:nvSpPr>
          <p:cNvPr id="40963"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0964"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FAE890F-F49F-4FEC-B474-F35017D527BA}" type="slidenum">
              <a:rPr lang="en-US" smtClean="0"/>
              <a:pPr/>
              <a:t>14</a:t>
            </a:fld>
            <a:endParaRPr lang="en-US" dirty="0"/>
          </a:p>
        </p:txBody>
      </p:sp>
      <p:sp>
        <p:nvSpPr>
          <p:cNvPr id="40963"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0964"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0F90245-F77C-43A2-A7DB-F2EAE75E3C52}" type="slidenum">
              <a:rPr lang="en-US" smtClean="0"/>
              <a:pPr/>
              <a:t>15</a:t>
            </a:fld>
            <a:endParaRPr lang="en-US" dirty="0"/>
          </a:p>
        </p:txBody>
      </p:sp>
      <p:sp>
        <p:nvSpPr>
          <p:cNvPr id="44035"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4036"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336C0D-2DA1-4F9A-8D58-A8AB8F9B5677}"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336C0D-2DA1-4F9A-8D58-A8AB8F9B5677}"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336C0D-2DA1-4F9A-8D58-A8AB8F9B5677}"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336C0D-2DA1-4F9A-8D58-A8AB8F9B5677}"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3C4D01-BD3B-4B35-8DEE-38DF3E8B33FA}" type="slidenum">
              <a:rPr lang="en-US"/>
              <a:pPr/>
              <a:t>2</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34069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336C0D-2DA1-4F9A-8D58-A8AB8F9B5677}"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336C0D-2DA1-4F9A-8D58-A8AB8F9B5677}"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336C0D-2DA1-4F9A-8D58-A8AB8F9B5677}"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336C0D-2DA1-4F9A-8D58-A8AB8F9B5677}"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336C0D-2DA1-4F9A-8D58-A8AB8F9B5677}"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336C0D-2DA1-4F9A-8D58-A8AB8F9B5677}" type="slidenum">
              <a:rPr lang="en-US" smtClean="0"/>
              <a:pPr>
                <a:defRPr/>
              </a:pPr>
              <a:t>25</a:t>
            </a:fld>
            <a:endParaRPr lang="en-US" dirty="0"/>
          </a:p>
        </p:txBody>
      </p:sp>
    </p:spTree>
    <p:extLst>
      <p:ext uri="{BB962C8B-B14F-4D97-AF65-F5344CB8AC3E}">
        <p14:creationId xmlns:p14="http://schemas.microsoft.com/office/powerpoint/2010/main" val="42537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336C0D-2DA1-4F9A-8D58-A8AB8F9B5677}"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336C0D-2DA1-4F9A-8D58-A8AB8F9B5677}"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EA4E7F-74F9-4424-B466-94E6FC2777F9}"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336C0D-2DA1-4F9A-8D58-A8AB8F9B5677}"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3C4D01-BD3B-4B35-8DEE-38DF3E8B33FA}" type="slidenum">
              <a:rPr lang="en-US"/>
              <a:pPr/>
              <a:t>3</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77436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336C0D-2DA1-4F9A-8D58-A8AB8F9B5677}"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336C0D-2DA1-4F9A-8D58-A8AB8F9B5677}"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EA4E7F-74F9-4424-B466-94E6FC2777F9}"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EA4E7F-74F9-4424-B466-94E6FC2777F9}"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EA4E7F-74F9-4424-B466-94E6FC2777F9}"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EA4E7F-74F9-4424-B466-94E6FC2777F9}" type="slidenum">
              <a:rPr lang="en-US" smtClean="0"/>
              <a:pPr/>
              <a:t>35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336C0D-2DA1-4F9A-8D58-A8AB8F9B5677}"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336C0D-2DA1-4F9A-8D58-A8AB8F9B5677}"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336C0D-2DA1-4F9A-8D58-A8AB8F9B5677}" type="slidenum">
              <a:rPr lang="en-US" smtClean="0"/>
              <a:pPr>
                <a:defRPr/>
              </a:pPr>
              <a:t>6</a:t>
            </a:fld>
            <a:endParaRPr lang="en-US" dirty="0"/>
          </a:p>
        </p:txBody>
      </p:sp>
    </p:spTree>
    <p:extLst>
      <p:ext uri="{BB962C8B-B14F-4D97-AF65-F5344CB8AC3E}">
        <p14:creationId xmlns:p14="http://schemas.microsoft.com/office/powerpoint/2010/main" val="3516912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8336C0D-2DA1-4F9A-8D58-A8AB8F9B5677}" type="slidenum">
              <a:rPr lang="en-US" smtClean="0"/>
              <a:pPr>
                <a:defRPr/>
              </a:pPr>
              <a:t>7</a:t>
            </a:fld>
            <a:endParaRPr lang="en-US" dirty="0"/>
          </a:p>
        </p:txBody>
      </p:sp>
    </p:spTree>
    <p:extLst>
      <p:ext uri="{BB962C8B-B14F-4D97-AF65-F5344CB8AC3E}">
        <p14:creationId xmlns:p14="http://schemas.microsoft.com/office/powerpoint/2010/main" val="2894544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FAE890F-F49F-4FEC-B474-F35017D527BA}" type="slidenum">
              <a:rPr lang="en-US" smtClean="0"/>
              <a:pPr/>
              <a:t>8</a:t>
            </a:fld>
            <a:endParaRPr lang="en-US" dirty="0"/>
          </a:p>
        </p:txBody>
      </p:sp>
      <p:sp>
        <p:nvSpPr>
          <p:cNvPr id="40963"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0964"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FAE890F-F49F-4FEC-B474-F35017D527BA}" type="slidenum">
              <a:rPr lang="en-US" smtClean="0"/>
              <a:pPr/>
              <a:t>9</a:t>
            </a:fld>
            <a:endParaRPr lang="en-US" dirty="0"/>
          </a:p>
        </p:txBody>
      </p:sp>
      <p:sp>
        <p:nvSpPr>
          <p:cNvPr id="40963"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0964" name="Rectangle 3"/>
          <p:cNvSpPr>
            <a:spLocks noGrp="1" noChangeArrowheads="1"/>
          </p:cNvSpPr>
          <p:nvPr>
            <p:ph type="body" idx="1"/>
          </p:nvPr>
        </p:nvSpPr>
        <p:spPr>
          <a:xfrm>
            <a:off x="914400" y="4343400"/>
            <a:ext cx="5029200" cy="4114800"/>
          </a:xfrm>
          <a:noFill/>
          <a:ln/>
        </p:spPr>
        <p:txBody>
          <a:bodyPr lIns="90476" tIns="44444" rIns="90476" bIns="44444"/>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 2011 Cengage Learning. All Rights Reserved. May not be copied, scanned, or duplicated, in whole or in part, except for use as permitted in a license distributed with a certain product or service or otherwise on a password-protected website for classroom use. </a:t>
            </a:r>
          </a:p>
        </p:txBody>
      </p:sp>
      <p:sp>
        <p:nvSpPr>
          <p:cNvPr id="6" name="Slide Number Placeholder 5"/>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 2011 Cengage Learning. All Rights Reserved. May not be copied, scanned, or duplicated, in whole or in part, except for use as permitted in a license distributed with a certain product or service or otherwise on a password-protected website for classroom use. </a:t>
            </a:r>
          </a:p>
        </p:txBody>
      </p:sp>
      <p:sp>
        <p:nvSpPr>
          <p:cNvPr id="6" name="Slide Number Placeholder 5"/>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 2011 Cengage Learning. All Rights Reserved. May not be copied, scanned, or duplicated, in whole or in part, except for use as permitted in a license distributed with a certain product or service or otherwise on a password-protected website for classroom use. </a:t>
            </a:r>
          </a:p>
        </p:txBody>
      </p:sp>
      <p:sp>
        <p:nvSpPr>
          <p:cNvPr id="6" name="Slide Number Placeholder 5"/>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8C097E-128F-4FE5-8D65-B30E2BEAC51B}" type="slidenum">
              <a:rPr lang="en-US" smtClean="0"/>
              <a:pPr/>
              <a:t>‹#›</a:t>
            </a:fld>
            <a:endParaRPr lang="en-US" dirty="0"/>
          </a:p>
        </p:txBody>
      </p:sp>
    </p:spTree>
    <p:extLst>
      <p:ext uri="{BB962C8B-B14F-4D97-AF65-F5344CB8AC3E}">
        <p14:creationId xmlns:p14="http://schemas.microsoft.com/office/powerpoint/2010/main" val="4143946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5230"/>
            <a:ext cx="8229600" cy="4525963"/>
          </a:xfrm>
        </p:spPr>
        <p:txBody>
          <a:bodyPr/>
          <a:lstStyle>
            <a:lvl1pPr>
              <a:buClr>
                <a:srgbClr val="D5622A"/>
              </a:buClr>
              <a:buFont typeface="Wingdings" pitchFamily="2" charset="2"/>
              <a:buChar char="§"/>
              <a:defRPr b="0">
                <a:solidFill>
                  <a:schemeClr val="tx1"/>
                </a:solidFill>
                <a:effectLst/>
              </a:defRPr>
            </a:lvl1pPr>
            <a:lvl2pPr>
              <a:spcBef>
                <a:spcPts val="600"/>
              </a:spcBef>
              <a:buClr>
                <a:srgbClr val="D5622A"/>
              </a:buClr>
              <a:defRPr sz="4000">
                <a:solidFill>
                  <a:schemeClr val="tx1"/>
                </a:solidFill>
                <a:effectLst/>
              </a:defRPr>
            </a:lvl2pPr>
            <a:lvl3pPr>
              <a:buClr>
                <a:srgbClr val="D5622A"/>
              </a:buClr>
              <a:defRPr sz="3600">
                <a:solidFill>
                  <a:schemeClr val="tx1"/>
                </a:solidFill>
                <a:effectLst/>
              </a:defRPr>
            </a:lvl3pPr>
            <a:lvl4pPr>
              <a:defRPr>
                <a:solidFill>
                  <a:schemeClr val="tx1"/>
                </a:solidFill>
                <a:effectLst/>
              </a:defRPr>
            </a:lvl4pPr>
            <a:lvl5pPr>
              <a:defRPr>
                <a:solidFill>
                  <a:schemeClr val="tx1"/>
                </a:solidFill>
                <a:effectLst/>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6771568" y="6553200"/>
            <a:ext cx="2133600" cy="263856"/>
          </a:xfrm>
        </p:spPr>
        <p:txBody>
          <a:bodyPr/>
          <a:lstStyle>
            <a:lvl1pPr>
              <a:defRPr sz="1800">
                <a:solidFill>
                  <a:schemeClr val="bg1"/>
                </a:solidFill>
              </a:defRPr>
            </a:lvl1pPr>
          </a:lstStyle>
          <a:p>
            <a:fld id="{0A8C097E-128F-4FE5-8D65-B30E2BEAC51B}" type="slidenum">
              <a:rPr lang="en-US" smtClean="0"/>
              <a:pPr/>
              <a:t>‹#›</a:t>
            </a:fld>
            <a:endParaRPr lang="en-US" dirty="0"/>
          </a:p>
        </p:txBody>
      </p:sp>
      <p:sp>
        <p:nvSpPr>
          <p:cNvPr id="7" name="Footer Placeholder 4"/>
          <p:cNvSpPr txBox="1">
            <a:spLocks/>
          </p:cNvSpPr>
          <p:nvPr userDrawn="1"/>
        </p:nvSpPr>
        <p:spPr>
          <a:xfrm>
            <a:off x="104775" y="6581080"/>
            <a:ext cx="6781800" cy="123111"/>
          </a:xfrm>
          <a:prstGeom prst="rect">
            <a:avLst/>
          </a:prstGeom>
        </p:spPr>
        <p:txBody>
          <a:bodyPr vert="horz" wrap="square" lIns="0" tIns="0" rIns="0" bIns="0" rtlCol="0" anchor="ctr" anchorCtr="0">
            <a:spAutoFit/>
          </a:bodyPr>
          <a:lstStyle>
            <a:lvl1pP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bg1"/>
                </a:solidFill>
                <a:effectLst/>
                <a:latin typeface="+mn-lt"/>
                <a:ea typeface="+mn-ea"/>
                <a:cs typeface="+mn-cs"/>
              </a:rPr>
              <a:t>© 2019 Cengage. All rights reserved.</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Text Placeholder 8">
            <a:extLst>
              <a:ext uri="{FF2B5EF4-FFF2-40B4-BE49-F238E27FC236}">
                <a16:creationId xmlns:a16="http://schemas.microsoft.com/office/drawing/2014/main" id="{01CE43A3-AB8E-4ACC-8946-A454C67F60FD}"/>
              </a:ext>
            </a:extLst>
          </p:cNvPr>
          <p:cNvSpPr>
            <a:spLocks noGrp="1"/>
          </p:cNvSpPr>
          <p:nvPr>
            <p:ph type="body" sz="quarter" idx="13"/>
          </p:nvPr>
        </p:nvSpPr>
        <p:spPr>
          <a:xfrm>
            <a:off x="104775" y="228600"/>
            <a:ext cx="8963025" cy="1066800"/>
          </a:xfrm>
        </p:spPr>
        <p:txBody>
          <a:bodyPr/>
          <a:lstStyle>
            <a:lvl1pPr marL="0" indent="0" algn="ctr">
              <a:buNone/>
              <a:defRPr>
                <a:solidFill>
                  <a:schemeClr val="bg1"/>
                </a:solidFill>
                <a:effectLst/>
                <a:latin typeface="Impact" panose="020B0806030902050204" pitchFamily="34" charset="0"/>
              </a:defRPr>
            </a:lvl1pPr>
          </a:lstStyle>
          <a:p>
            <a:pPr lvl="0"/>
            <a:endParaRPr lang="en-US"/>
          </a:p>
        </p:txBody>
      </p:sp>
    </p:spTree>
    <p:extLst>
      <p:ext uri="{BB962C8B-B14F-4D97-AF65-F5344CB8AC3E}">
        <p14:creationId xmlns:p14="http://schemas.microsoft.com/office/powerpoint/2010/main" val="133482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lvl1pPr>
              <a:defRPr spc="200" baseline="0"/>
            </a:lvl1pPr>
          </a:lstStyle>
          <a:p>
            <a:r>
              <a:rPr lang="en-US" dirty="0"/>
              <a:t>Click to edit Master title style</a:t>
            </a:r>
          </a:p>
        </p:txBody>
      </p:sp>
      <p:sp>
        <p:nvSpPr>
          <p:cNvPr id="3" name="Content Placeholder 2"/>
          <p:cNvSpPr>
            <a:spLocks noGrp="1"/>
          </p:cNvSpPr>
          <p:nvPr>
            <p:ph idx="1"/>
          </p:nvPr>
        </p:nvSpPr>
        <p:spPr>
          <a:xfrm>
            <a:off x="457200" y="1755230"/>
            <a:ext cx="8229600" cy="4797970"/>
          </a:xfrm>
        </p:spPr>
        <p:txBody>
          <a:bodyPr/>
          <a:lstStyle>
            <a:lvl1pPr marL="454025" indent="-454025">
              <a:spcBef>
                <a:spcPts val="0"/>
              </a:spcBef>
              <a:buClr>
                <a:schemeClr val="accent6">
                  <a:lumMod val="75000"/>
                </a:schemeClr>
              </a:buClr>
              <a:buFont typeface="Wingdings" pitchFamily="2" charset="2"/>
              <a:buChar char="§"/>
              <a:defRPr b="0">
                <a:solidFill>
                  <a:schemeClr val="tx1"/>
                </a:solidFill>
                <a:effectLst/>
              </a:defRPr>
            </a:lvl1pPr>
            <a:lvl2pPr marL="915988" indent="-458788">
              <a:spcBef>
                <a:spcPts val="0"/>
              </a:spcBef>
              <a:buClr>
                <a:schemeClr val="accent6">
                  <a:lumMod val="75000"/>
                </a:schemeClr>
              </a:buClr>
              <a:defRPr sz="4000">
                <a:solidFill>
                  <a:schemeClr val="tx1"/>
                </a:solidFill>
                <a:effectLst/>
              </a:defRPr>
            </a:lvl2pPr>
            <a:lvl3pPr>
              <a:spcBef>
                <a:spcPts val="0"/>
              </a:spcBef>
              <a:buClr>
                <a:schemeClr val="accent6">
                  <a:lumMod val="75000"/>
                </a:schemeClr>
              </a:buClr>
              <a:defRPr sz="3600">
                <a:solidFill>
                  <a:schemeClr val="tx1"/>
                </a:solidFill>
                <a:effectLst/>
              </a:defRPr>
            </a:lvl3pPr>
            <a:lvl4pPr>
              <a:defRPr>
                <a:solidFill>
                  <a:schemeClr val="tx1"/>
                </a:solidFill>
                <a:effectLst/>
              </a:defRPr>
            </a:lvl4pPr>
            <a:lvl5pPr>
              <a:defRPr>
                <a:solidFill>
                  <a:schemeClr val="tx1"/>
                </a:solidFill>
                <a:effectLst/>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4">
            <a:extLst>
              <a:ext uri="{FF2B5EF4-FFF2-40B4-BE49-F238E27FC236}">
                <a16:creationId xmlns:a16="http://schemas.microsoft.com/office/drawing/2014/main" id="{45EE7699-FB36-445A-845C-B006731C5629}"/>
              </a:ext>
            </a:extLst>
          </p:cNvPr>
          <p:cNvSpPr txBox="1">
            <a:spLocks/>
          </p:cNvSpPr>
          <p:nvPr userDrawn="1"/>
        </p:nvSpPr>
        <p:spPr>
          <a:xfrm>
            <a:off x="104775" y="6581080"/>
            <a:ext cx="6781800" cy="123111"/>
          </a:xfrm>
          <a:prstGeom prst="rect">
            <a:avLst/>
          </a:prstGeom>
        </p:spPr>
        <p:txBody>
          <a:bodyPr vert="horz" wrap="square" lIns="0" tIns="0" rIns="0" bIns="0" rtlCol="0" anchor="ctr" anchorCtr="0">
            <a:spAutoFit/>
          </a:bodyPr>
          <a:lstStyle>
            <a:lvl1pP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bg1"/>
                </a:solidFill>
                <a:effectLst/>
                <a:latin typeface="+mn-lt"/>
                <a:ea typeface="+mn-ea"/>
                <a:cs typeface="+mn-cs"/>
              </a:rPr>
              <a:t>© 2019 Cengage. All rights reserved.</a:t>
            </a:r>
            <a:endParaRPr kumimoji="0" lang="en-US" sz="7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Slide Number Placeholder 5">
            <a:extLst>
              <a:ext uri="{FF2B5EF4-FFF2-40B4-BE49-F238E27FC236}">
                <a16:creationId xmlns:a16="http://schemas.microsoft.com/office/drawing/2014/main" id="{47514543-904A-45DC-9EA1-0053D7AC115A}"/>
              </a:ext>
            </a:extLst>
          </p:cNvPr>
          <p:cNvSpPr>
            <a:spLocks noGrp="1"/>
          </p:cNvSpPr>
          <p:nvPr>
            <p:ph type="sldNum" sz="quarter" idx="12"/>
          </p:nvPr>
        </p:nvSpPr>
        <p:spPr>
          <a:xfrm>
            <a:off x="6771568" y="6477000"/>
            <a:ext cx="2133600" cy="263856"/>
          </a:xfrm>
        </p:spPr>
        <p:txBody>
          <a:bodyPr/>
          <a:lstStyle>
            <a:lvl1pPr>
              <a:defRPr sz="1800">
                <a:solidFill>
                  <a:schemeClr val="bg1"/>
                </a:solidFill>
              </a:defRPr>
            </a:lvl1pPr>
          </a:lstStyle>
          <a:p>
            <a:fld id="{0A8C097E-128F-4FE5-8D65-B30E2BEAC51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 2011 Cengage Learning. All Rights Reserved. May not be copied, scanned, or duplicated, in whole or in part, except for use as permitted in a license distributed with a certain product or service or otherwise on a password-protected website for classroom use. </a:t>
            </a:r>
          </a:p>
        </p:txBody>
      </p:sp>
      <p:sp>
        <p:nvSpPr>
          <p:cNvPr id="6" name="Slide Number Placeholder 5"/>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 2011 Cengage Learning. All Rights Reserved. May not be copied, scanned, or duplicated, in whole or in part, except for use as permitted in a license distributed with a certain product or service or otherwise on a password-protected website for classroom use. </a:t>
            </a:r>
          </a:p>
        </p:txBody>
      </p:sp>
      <p:sp>
        <p:nvSpPr>
          <p:cNvPr id="7" name="Slide Number Placeholder 6"/>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dirty="0"/>
              <a:t>© 2011 Cengage Learning. All Rights Reserved. May not be copied, scanned, or duplicated, in whole or in part, except for use as permitted in a license distributed with a certain product or service or otherwise on a password-protected website for classroom use. </a:t>
            </a:r>
          </a:p>
        </p:txBody>
      </p:sp>
      <p:sp>
        <p:nvSpPr>
          <p:cNvPr id="9" name="Slide Number Placeholder 8"/>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a:t>© 2011 Cengage Learning. All Rights Reserved. May not be copied, scanned, or duplicated, in whole or in part, except for use as permitted in a license distributed with a certain product or service or otherwise on a password-protected website for classroom use. </a:t>
            </a:r>
          </a:p>
        </p:txBody>
      </p:sp>
      <p:sp>
        <p:nvSpPr>
          <p:cNvPr id="5" name="Slide Number Placeholder 4"/>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a:t>© 2011 Cengage Learning. All Rights Reserved. May not be copied, scanned, or duplicated, in whole or in part, except for use as permitted in a license distributed with a certain product or service or otherwise on a password-protected website for classroom use. </a:t>
            </a:r>
          </a:p>
        </p:txBody>
      </p:sp>
      <p:sp>
        <p:nvSpPr>
          <p:cNvPr id="4" name="Slide Number Placeholder 3"/>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 2011 Cengage Learning. All Rights Reserved. May not be copied, scanned, or duplicated, in whole or in part, except for use as permitted in a license distributed with a certain product or service or otherwise on a password-protected website for classroom use. </a:t>
            </a:r>
          </a:p>
        </p:txBody>
      </p:sp>
      <p:sp>
        <p:nvSpPr>
          <p:cNvPr id="7" name="Slide Number Placeholder 6"/>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 2011 Cengage Learning. All Rights Reserved. May not be copied, scanned, or duplicated, in whole or in part, except for use as permitted in a license distributed with a certain product or service or otherwise on a password-protected website for classroom use. </a:t>
            </a:r>
          </a:p>
        </p:txBody>
      </p:sp>
      <p:sp>
        <p:nvSpPr>
          <p:cNvPr id="7" name="Slide Number Placeholder 6"/>
          <p:cNvSpPr>
            <a:spLocks noGrp="1"/>
          </p:cNvSpPr>
          <p:nvPr>
            <p:ph type="sldNum" sz="quarter" idx="12"/>
          </p:nvPr>
        </p:nvSpPr>
        <p:spPr/>
        <p:txBody>
          <a:bodyPr/>
          <a:lstStyle/>
          <a:p>
            <a:fld id="{0A8C097E-128F-4FE5-8D65-B30E2BEAC51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A4">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600200"/>
          </a:xfrm>
          <a:prstGeom prst="rect">
            <a:avLst/>
          </a:prstGeom>
          <a:solidFill>
            <a:srgbClr val="8A7045"/>
          </a:solidFill>
          <a:ln w="19050">
            <a:solidFill>
              <a:srgbClr val="8A7045"/>
            </a:solidFill>
          </a:ln>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64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8C097E-128F-4FE5-8D65-B30E2BEAC51B}" type="slidenum">
              <a:rPr lang="en-US" smtClean="0"/>
              <a:pPr/>
              <a:t>‹#›</a:t>
            </a:fld>
            <a:endParaRPr lang="en-US" dirty="0"/>
          </a:p>
        </p:txBody>
      </p:sp>
      <p:sp>
        <p:nvSpPr>
          <p:cNvPr id="7" name="Rectangle 6"/>
          <p:cNvSpPr/>
          <p:nvPr userDrawn="1"/>
        </p:nvSpPr>
        <p:spPr>
          <a:xfrm>
            <a:off x="0" y="6400800"/>
            <a:ext cx="9144000" cy="457200"/>
          </a:xfrm>
          <a:prstGeom prst="rect">
            <a:avLst/>
          </a:prstGeom>
          <a:solidFill>
            <a:srgbClr val="8A7045"/>
          </a:solidFill>
          <a:ln w="12700">
            <a:solidFill>
              <a:srgbClr val="8A704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800" kern="1200">
          <a:solidFill>
            <a:schemeClr val="bg1"/>
          </a:solidFill>
          <a:effectLst/>
          <a:latin typeface="Impact" pitchFamily="34" charset="0"/>
          <a:ea typeface="+mj-ea"/>
          <a:cs typeface="+mj-cs"/>
        </a:defRPr>
      </a:lvl1pPr>
    </p:titleStyle>
    <p:bodyStyle>
      <a:lvl1pPr marL="342900" indent="-342900" algn="l" defTabSz="914400" rtl="0" eaLnBrk="1" latinLnBrk="0" hangingPunct="1">
        <a:spcBef>
          <a:spcPts val="0"/>
        </a:spcBef>
        <a:buFont typeface="Arial" pitchFamily="34" charset="0"/>
        <a:buChar char="•"/>
        <a:defRPr sz="4800" kern="1200">
          <a:solidFill>
            <a:schemeClr val="bg1"/>
          </a:solidFill>
          <a:effectLst>
            <a:outerShdw blurRad="50800" dist="38100" dir="2700000" algn="tl" rotWithShape="0">
              <a:prstClr val="black">
                <a:alpha val="80000"/>
              </a:prstClr>
            </a:outerShdw>
          </a:effectLst>
          <a:latin typeface="+mn-lt"/>
          <a:ea typeface="+mn-ea"/>
          <a:cs typeface="+mn-cs"/>
        </a:defRPr>
      </a:lvl1pPr>
      <a:lvl2pPr marL="742950" indent="-285750" algn="l" defTabSz="914400" rtl="0" eaLnBrk="1" latinLnBrk="0" hangingPunct="1">
        <a:spcBef>
          <a:spcPts val="0"/>
        </a:spcBef>
        <a:buFont typeface="Arial" pitchFamily="34" charset="0"/>
        <a:buChar char="–"/>
        <a:defRPr sz="4400" kern="1200">
          <a:solidFill>
            <a:schemeClr val="bg1"/>
          </a:solidFill>
          <a:effectLst>
            <a:outerShdw blurRad="50800" dist="38100" dir="2700000" algn="tl" rotWithShape="0">
              <a:prstClr val="black">
                <a:alpha val="80000"/>
              </a:prstClr>
            </a:outerShdw>
          </a:effectLst>
          <a:latin typeface="+mn-lt"/>
          <a:ea typeface="+mn-ea"/>
          <a:cs typeface="+mn-cs"/>
        </a:defRPr>
      </a:lvl2pPr>
      <a:lvl3pPr marL="1143000" indent="-228600" algn="l" defTabSz="914400" rtl="0" eaLnBrk="1" latinLnBrk="0" hangingPunct="1">
        <a:spcBef>
          <a:spcPts val="0"/>
        </a:spcBef>
        <a:buFont typeface="Arial" pitchFamily="34" charset="0"/>
        <a:buChar char="•"/>
        <a:defRPr sz="4000" kern="1200">
          <a:solidFill>
            <a:schemeClr val="bg1"/>
          </a:solidFill>
          <a:effectLst>
            <a:outerShdw blurRad="50800" dist="38100" dir="2700000" algn="tl" rotWithShape="0">
              <a:prstClr val="black">
                <a:alpha val="80000"/>
              </a:prstClr>
            </a:outerShdw>
          </a:effectLst>
          <a:latin typeface="+mn-lt"/>
          <a:ea typeface="+mn-ea"/>
          <a:cs typeface="+mn-cs"/>
        </a:defRPr>
      </a:lvl3pPr>
      <a:lvl4pPr marL="1600200" indent="-228600" algn="l" defTabSz="914400" rtl="0" eaLnBrk="1" latinLnBrk="0" hangingPunct="1">
        <a:spcBef>
          <a:spcPts val="0"/>
        </a:spcBef>
        <a:buFont typeface="Arial" pitchFamily="34" charset="0"/>
        <a:buChar char="–"/>
        <a:defRPr sz="3600" kern="1200">
          <a:solidFill>
            <a:schemeClr val="bg1"/>
          </a:solidFill>
          <a:effectLst>
            <a:outerShdw blurRad="50800" dist="38100" dir="2700000" algn="tl" rotWithShape="0">
              <a:prstClr val="black">
                <a:alpha val="40000"/>
              </a:prstClr>
            </a:outerShdw>
          </a:effectLst>
          <a:latin typeface="+mn-lt"/>
          <a:ea typeface="+mn-ea"/>
          <a:cs typeface="+mn-cs"/>
        </a:defRPr>
      </a:lvl4pPr>
      <a:lvl5pPr marL="2057400" indent="-228600" algn="l" defTabSz="914400" rtl="0" eaLnBrk="1" latinLnBrk="0" hangingPunct="1">
        <a:spcBef>
          <a:spcPts val="0"/>
        </a:spcBef>
        <a:buFont typeface="Arial" pitchFamily="34" charset="0"/>
        <a:buChar char="»"/>
        <a:defRPr sz="3600" kern="1200">
          <a:solidFill>
            <a:schemeClr val="bg1"/>
          </a:solidFill>
          <a:effectLst>
            <a:outerShdw blurRad="50800" dist="38100" dir="2700000" algn="tl"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93AABA-F1B5-4B95-84DB-C4EA7B73DD63}"/>
              </a:ext>
            </a:extLst>
          </p:cNvPr>
          <p:cNvSpPr>
            <a:spLocks noGrp="1"/>
          </p:cNvSpPr>
          <p:nvPr>
            <p:ph type="title" idx="4294967295"/>
          </p:nvPr>
        </p:nvSpPr>
        <p:spPr>
          <a:xfrm>
            <a:off x="76200" y="533400"/>
            <a:ext cx="8991600" cy="1600200"/>
          </a:xfrm>
        </p:spPr>
        <p:txBody>
          <a:bodyPr>
            <a:normAutofit/>
          </a:bodyPr>
          <a:lstStyle/>
          <a:p>
            <a:r>
              <a:rPr lang="en-US" sz="1200" dirty="0">
                <a:latin typeface="Calibri" panose="020F0502020204030204" pitchFamily="34" charset="0"/>
                <a:cs typeface="Calibri" panose="020F0502020204030204" pitchFamily="34" charset="0"/>
              </a:rPr>
              <a:t>Business</a:t>
            </a:r>
            <a:r>
              <a:rPr lang="en-US" sz="1200" baseline="0" dirty="0">
                <a:latin typeface="Calibri" panose="020F0502020204030204" pitchFamily="34" charset="0"/>
                <a:cs typeface="Calibri" panose="020F0502020204030204" pitchFamily="34" charset="0"/>
              </a:rPr>
              <a:t> Law</a:t>
            </a:r>
            <a:br>
              <a:rPr lang="en-US" sz="1200" baseline="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Text &amp; Exercises</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Ninth Edition</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Roger LeRoy Miller</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William Eric Hollowell</a:t>
            </a:r>
          </a:p>
        </p:txBody>
      </p:sp>
      <p:sp>
        <p:nvSpPr>
          <p:cNvPr id="3" name="Subtitle 2"/>
          <p:cNvSpPr>
            <a:spLocks noGrp="1"/>
          </p:cNvSpPr>
          <p:nvPr>
            <p:ph type="subTitle" idx="1"/>
          </p:nvPr>
        </p:nvSpPr>
        <p:spPr>
          <a:xfrm>
            <a:off x="0" y="5029200"/>
            <a:ext cx="9144000" cy="1828800"/>
          </a:xfrm>
          <a:solidFill>
            <a:srgbClr val="8A7045"/>
          </a:solidFill>
          <a:ln w="38100">
            <a:solidFill>
              <a:srgbClr val="8A7045"/>
            </a:solidFill>
          </a:ln>
          <a:effectLst/>
        </p:spPr>
        <p:txBody>
          <a:bodyPr anchor="ctr" anchorCtr="0">
            <a:noAutofit/>
          </a:bodyPr>
          <a:lstStyle/>
          <a:p>
            <a:pPr>
              <a:spcBef>
                <a:spcPts val="0"/>
              </a:spcBef>
            </a:pPr>
            <a:r>
              <a:rPr lang="en-US" cap="small" dirty="0">
                <a:solidFill>
                  <a:schemeClr val="bg1"/>
                </a:solidFill>
                <a:effectLst>
                  <a:outerShdw blurRad="50800" dist="63500" dir="2700000" algn="tl" rotWithShape="0">
                    <a:srgbClr val="000000"/>
                  </a:outerShdw>
                </a:effectLst>
                <a:latin typeface="Impact" pitchFamily="34" charset="0"/>
              </a:rPr>
              <a:t>Chapter 24    Banking in the Digital Age</a:t>
            </a:r>
          </a:p>
        </p:txBody>
      </p:sp>
      <p:pic>
        <p:nvPicPr>
          <p:cNvPr id="4" name="Picture 3" descr="This is the cover image for Business Law Text &amp; Exercises, Ninth Edition. Men and women in business suits are pictured walking in front of a cityscape." title="Cover Image">
            <a:extLst>
              <a:ext uri="{FF2B5EF4-FFF2-40B4-BE49-F238E27FC236}">
                <a16:creationId xmlns:a16="http://schemas.microsoft.com/office/drawing/2014/main" id="{DB3A8E3E-B757-4FAC-A228-6B19335B2BC9}"/>
              </a:ext>
            </a:extLst>
          </p:cNvPr>
          <p:cNvPicPr>
            <a:picLocks noChangeAspect="1"/>
          </p:cNvPicPr>
          <p:nvPr/>
        </p:nvPicPr>
        <p:blipFill>
          <a:blip r:embed="rId3"/>
          <a:stretch>
            <a:fillRect/>
          </a:stretch>
        </p:blipFill>
        <p:spPr>
          <a:xfrm>
            <a:off x="0" y="0"/>
            <a:ext cx="9148384" cy="5407306"/>
          </a:xfrm>
          <a:prstGeom prst="rect">
            <a:avLst/>
          </a:prstGeom>
        </p:spPr>
      </p:pic>
    </p:spTree>
    <p:extLst>
      <p:ext uri="{BB962C8B-B14F-4D97-AF65-F5344CB8AC3E}">
        <p14:creationId xmlns:p14="http://schemas.microsoft.com/office/powerpoint/2010/main" val="346173495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pPr>
              <a:defRPr/>
            </a:pPr>
            <a:r>
              <a:rPr lang="en-US" dirty="0"/>
              <a:t>Honoring Checks</a:t>
            </a:r>
            <a:r>
              <a:rPr lang="en-US" sz="4000" b="1" spc="0" dirty="0">
                <a:solidFill>
                  <a:prstClr val="white"/>
                </a:solidFill>
                <a:latin typeface="Calibri"/>
              </a:rPr>
              <a:t> (3)</a:t>
            </a:r>
            <a:endParaRPr lang="en-US" dirty="0"/>
          </a:p>
        </p:txBody>
      </p:sp>
      <p:sp>
        <p:nvSpPr>
          <p:cNvPr id="8" name="Content Placeholder 7"/>
          <p:cNvSpPr>
            <a:spLocks noGrp="1"/>
          </p:cNvSpPr>
          <p:nvPr>
            <p:ph idx="1"/>
          </p:nvPr>
        </p:nvSpPr>
        <p:spPr>
          <a:xfrm>
            <a:off x="457200" y="1755230"/>
            <a:ext cx="8305800" cy="5102770"/>
          </a:xfrm>
        </p:spPr>
        <p:txBody>
          <a:bodyPr>
            <a:normAutofit/>
          </a:bodyPr>
          <a:lstStyle/>
          <a:p>
            <a:r>
              <a:rPr lang="en-US" sz="4400" dirty="0"/>
              <a:t>Stale Checks.</a:t>
            </a:r>
          </a:p>
          <a:p>
            <a:pPr lvl="1"/>
            <a:r>
              <a:rPr lang="en-US" dirty="0"/>
              <a:t>A check, other than a certified check, that is presented for payment more than six months after its date.</a:t>
            </a:r>
          </a:p>
        </p:txBody>
      </p:sp>
      <p:sp>
        <p:nvSpPr>
          <p:cNvPr id="5" name="Slide Number Placeholder 4"/>
          <p:cNvSpPr>
            <a:spLocks noGrp="1"/>
          </p:cNvSpPr>
          <p:nvPr>
            <p:ph type="sldNum" sz="quarter" idx="12"/>
          </p:nvPr>
        </p:nvSpPr>
        <p:spPr>
          <a:xfrm>
            <a:off x="6771568" y="6553200"/>
            <a:ext cx="2133600" cy="263856"/>
          </a:xfrm>
        </p:spPr>
        <p:txBody>
          <a:bodyPr/>
          <a:lstStyle/>
          <a:p>
            <a:fld id="{0A8C097E-128F-4FE5-8D65-B30E2BEAC51B}" type="slidenum">
              <a:rPr lang="en-US" smtClean="0"/>
              <a:pPr/>
              <a:t>10</a:t>
            </a:fld>
            <a:endParaRPr 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pPr>
              <a:defRPr/>
            </a:pPr>
            <a:r>
              <a:rPr lang="en-US" dirty="0"/>
              <a:t>Honoring Checks</a:t>
            </a:r>
            <a:r>
              <a:rPr lang="en-US" sz="4000" b="1" spc="0" dirty="0">
                <a:solidFill>
                  <a:prstClr val="white"/>
                </a:solidFill>
                <a:latin typeface="Calibri"/>
              </a:rPr>
              <a:t> (4)</a:t>
            </a:r>
            <a:endParaRPr lang="en-US" dirty="0"/>
          </a:p>
        </p:txBody>
      </p:sp>
      <p:sp>
        <p:nvSpPr>
          <p:cNvPr id="8" name="Content Placeholder 7"/>
          <p:cNvSpPr>
            <a:spLocks noGrp="1"/>
          </p:cNvSpPr>
          <p:nvPr>
            <p:ph idx="1"/>
          </p:nvPr>
        </p:nvSpPr>
        <p:spPr>
          <a:xfrm>
            <a:off x="457200" y="1755230"/>
            <a:ext cx="8305800" cy="5102770"/>
          </a:xfrm>
        </p:spPr>
        <p:txBody>
          <a:bodyPr>
            <a:normAutofit/>
          </a:bodyPr>
          <a:lstStyle/>
          <a:p>
            <a:r>
              <a:rPr lang="en-US" sz="4400" dirty="0"/>
              <a:t>Death or Incompetence of a Customer.</a:t>
            </a:r>
          </a:p>
          <a:p>
            <a:pPr lvl="1"/>
            <a:r>
              <a:rPr lang="en-US" dirty="0"/>
              <a:t>Neither death nor incapacity revokes the bank’s authority to pay an item, until the bank knows of the situation and has reasonable time to act.</a:t>
            </a:r>
          </a:p>
        </p:txBody>
      </p:sp>
      <p:sp>
        <p:nvSpPr>
          <p:cNvPr id="4" name="Slide Number Placeholder 3"/>
          <p:cNvSpPr>
            <a:spLocks noGrp="1"/>
          </p:cNvSpPr>
          <p:nvPr>
            <p:ph type="sldNum" sz="quarter" idx="12"/>
          </p:nvPr>
        </p:nvSpPr>
        <p:spPr>
          <a:xfrm>
            <a:off x="6771568" y="6553200"/>
            <a:ext cx="2133600" cy="263856"/>
          </a:xfrm>
        </p:spPr>
        <p:txBody>
          <a:bodyPr/>
          <a:lstStyle/>
          <a:p>
            <a:fld id="{0A8C097E-128F-4FE5-8D65-B30E2BEAC51B}" type="slidenum">
              <a:rPr lang="en-US" smtClean="0"/>
              <a:pPr/>
              <a:t>11</a:t>
            </a:fld>
            <a:endParaRPr lang="en-US"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pPr>
              <a:defRPr/>
            </a:pPr>
            <a:r>
              <a:rPr lang="en-US" dirty="0"/>
              <a:t>Honoring Checks</a:t>
            </a:r>
            <a:r>
              <a:rPr lang="en-US" sz="4000" b="1" spc="0" dirty="0">
                <a:solidFill>
                  <a:prstClr val="white"/>
                </a:solidFill>
                <a:latin typeface="Calibri"/>
              </a:rPr>
              <a:t> (5)</a:t>
            </a:r>
            <a:endParaRPr lang="en-US" dirty="0"/>
          </a:p>
        </p:txBody>
      </p:sp>
      <p:sp>
        <p:nvSpPr>
          <p:cNvPr id="8" name="Content Placeholder 7"/>
          <p:cNvSpPr>
            <a:spLocks noGrp="1"/>
          </p:cNvSpPr>
          <p:nvPr>
            <p:ph idx="1"/>
          </p:nvPr>
        </p:nvSpPr>
        <p:spPr>
          <a:xfrm>
            <a:off x="457200" y="1755230"/>
            <a:ext cx="8305800" cy="5102770"/>
          </a:xfrm>
        </p:spPr>
        <p:txBody>
          <a:bodyPr>
            <a:normAutofit/>
          </a:bodyPr>
          <a:lstStyle/>
          <a:p>
            <a:r>
              <a:rPr lang="en-US" dirty="0"/>
              <a:t>Stop-Payment Orders.</a:t>
            </a:r>
          </a:p>
          <a:p>
            <a:pPr lvl="1"/>
            <a:r>
              <a:rPr lang="en-US" dirty="0"/>
              <a:t>An order by the drawer of a draft or check directing the drawer’s bank not to pay the check.</a:t>
            </a:r>
          </a:p>
        </p:txBody>
      </p:sp>
      <p:sp>
        <p:nvSpPr>
          <p:cNvPr id="4" name="Slide Number Placeholder 3"/>
          <p:cNvSpPr>
            <a:spLocks noGrp="1"/>
          </p:cNvSpPr>
          <p:nvPr>
            <p:ph type="sldNum" sz="quarter" idx="12"/>
          </p:nvPr>
        </p:nvSpPr>
        <p:spPr>
          <a:xfrm>
            <a:off x="6771568" y="6553200"/>
            <a:ext cx="2133600" cy="263856"/>
          </a:xfrm>
        </p:spPr>
        <p:txBody>
          <a:bodyPr/>
          <a:lstStyle/>
          <a:p>
            <a:fld id="{0A8C097E-128F-4FE5-8D65-B30E2BEAC51B}" type="slidenum">
              <a:rPr lang="en-US" smtClean="0"/>
              <a:pPr/>
              <a:t>12</a:t>
            </a:fld>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pPr>
              <a:defRPr/>
            </a:pPr>
            <a:r>
              <a:rPr lang="en-US" dirty="0"/>
              <a:t>Honoring Checks</a:t>
            </a:r>
            <a:r>
              <a:rPr lang="en-US" sz="4000" b="1" spc="0" dirty="0">
                <a:solidFill>
                  <a:prstClr val="white"/>
                </a:solidFill>
                <a:latin typeface="Calibri"/>
              </a:rPr>
              <a:t> (6)</a:t>
            </a:r>
            <a:endParaRPr lang="en-US" dirty="0"/>
          </a:p>
        </p:txBody>
      </p:sp>
      <p:sp>
        <p:nvSpPr>
          <p:cNvPr id="6" name="AutoShape 6">
            <a:extLst>
              <a:ext uri="{FF2B5EF4-FFF2-40B4-BE49-F238E27FC236}">
                <a16:creationId xmlns:a16="http://schemas.microsoft.com/office/drawing/2014/main" id="{8519FC43-B75D-4113-9AFF-9374F04EC53A}"/>
              </a:ext>
            </a:extLst>
          </p:cNvPr>
          <p:cNvSpPr>
            <a:spLocks noChangeArrowheads="1"/>
          </p:cNvSpPr>
          <p:nvPr/>
        </p:nvSpPr>
        <p:spPr bwMode="auto">
          <a:xfrm>
            <a:off x="2458" y="3067664"/>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LO2</a:t>
            </a:r>
          </a:p>
        </p:txBody>
      </p:sp>
      <p:sp>
        <p:nvSpPr>
          <p:cNvPr id="8" name="Content Placeholder 7"/>
          <p:cNvSpPr>
            <a:spLocks noGrp="1"/>
          </p:cNvSpPr>
          <p:nvPr>
            <p:ph idx="1"/>
          </p:nvPr>
        </p:nvSpPr>
        <p:spPr>
          <a:xfrm>
            <a:off x="457200" y="1600200"/>
            <a:ext cx="8382000" cy="5102770"/>
          </a:xfrm>
        </p:spPr>
        <p:txBody>
          <a:bodyPr>
            <a:normAutofit/>
          </a:bodyPr>
          <a:lstStyle/>
          <a:p>
            <a:r>
              <a:rPr lang="en-US" sz="4400" dirty="0"/>
              <a:t>Checks with Forged Drawers’ Signatures.</a:t>
            </a:r>
          </a:p>
          <a:p>
            <a:pPr lvl="1"/>
            <a:r>
              <a:rPr lang="en-US" sz="3900" dirty="0"/>
              <a:t>General rule: bank must recredit the customer’s account.</a:t>
            </a:r>
          </a:p>
          <a:p>
            <a:pPr lvl="1"/>
            <a:r>
              <a:rPr lang="en-US" sz="3900" dirty="0"/>
              <a:t>Bank may recover some loss from:</a:t>
            </a:r>
          </a:p>
          <a:p>
            <a:pPr lvl="2"/>
            <a:r>
              <a:rPr lang="en-US" sz="3500" dirty="0"/>
              <a:t>Negligent customer.</a:t>
            </a:r>
          </a:p>
          <a:p>
            <a:pPr lvl="2"/>
            <a:r>
              <a:rPr lang="en-US" sz="3500" dirty="0"/>
              <a:t>Check’s forger.</a:t>
            </a:r>
          </a:p>
          <a:p>
            <a:pPr lvl="2"/>
            <a:r>
              <a:rPr lang="en-US" sz="3500" dirty="0"/>
              <a:t>Holder who cashes the check.</a:t>
            </a:r>
          </a:p>
        </p:txBody>
      </p:sp>
      <p:sp>
        <p:nvSpPr>
          <p:cNvPr id="5" name="Slide Number Placeholder 4"/>
          <p:cNvSpPr>
            <a:spLocks noGrp="1"/>
          </p:cNvSpPr>
          <p:nvPr>
            <p:ph type="sldNum" sz="quarter" idx="12"/>
          </p:nvPr>
        </p:nvSpPr>
        <p:spPr>
          <a:xfrm>
            <a:off x="6771568" y="6553200"/>
            <a:ext cx="2133600" cy="263856"/>
          </a:xfrm>
        </p:spPr>
        <p:txBody>
          <a:bodyPr/>
          <a:lstStyle/>
          <a:p>
            <a:fld id="{0A8C097E-128F-4FE5-8D65-B30E2BEAC51B}" type="slidenum">
              <a:rPr lang="en-US" smtClean="0"/>
              <a:pPr/>
              <a:t>13</a:t>
            </a:fld>
            <a:endParaRPr lang="en-US"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pPr>
              <a:defRPr/>
            </a:pPr>
            <a:r>
              <a:rPr lang="en-US" dirty="0"/>
              <a:t>Honoring Checks</a:t>
            </a:r>
            <a:r>
              <a:rPr lang="en-US" sz="4000" b="1" spc="0" dirty="0">
                <a:solidFill>
                  <a:prstClr val="white"/>
                </a:solidFill>
                <a:latin typeface="Calibri"/>
              </a:rPr>
              <a:t> (7)</a:t>
            </a:r>
            <a:endParaRPr lang="en-US" dirty="0"/>
          </a:p>
        </p:txBody>
      </p:sp>
      <p:sp>
        <p:nvSpPr>
          <p:cNvPr id="8" name="Content Placeholder 7"/>
          <p:cNvSpPr>
            <a:spLocks noGrp="1"/>
          </p:cNvSpPr>
          <p:nvPr>
            <p:ph idx="1"/>
          </p:nvPr>
        </p:nvSpPr>
        <p:spPr>
          <a:xfrm>
            <a:off x="457200" y="1755230"/>
            <a:ext cx="8686800" cy="5102770"/>
          </a:xfrm>
        </p:spPr>
        <p:txBody>
          <a:bodyPr>
            <a:normAutofit/>
          </a:bodyPr>
          <a:lstStyle/>
          <a:p>
            <a:r>
              <a:rPr lang="en-US" sz="4400" dirty="0"/>
              <a:t>Checks Bearing Forged Indorsements.</a:t>
            </a:r>
          </a:p>
          <a:p>
            <a:pPr lvl="1"/>
            <a:r>
              <a:rPr lang="en-US" dirty="0">
                <a:sym typeface="Wingdings" pitchFamily="2" charset="2"/>
              </a:rPr>
              <a:t>Bank that pays a customer’s check bearing a forged indorsement must recredit the customer’s account or be liable for breach of contract.</a:t>
            </a:r>
          </a:p>
        </p:txBody>
      </p:sp>
      <p:sp>
        <p:nvSpPr>
          <p:cNvPr id="5" name="Slide Number Placeholder 4"/>
          <p:cNvSpPr>
            <a:spLocks noGrp="1"/>
          </p:cNvSpPr>
          <p:nvPr>
            <p:ph type="sldNum" sz="quarter" idx="12"/>
          </p:nvPr>
        </p:nvSpPr>
        <p:spPr>
          <a:xfrm>
            <a:off x="6771568" y="6553200"/>
            <a:ext cx="2133600" cy="263856"/>
          </a:xfrm>
        </p:spPr>
        <p:txBody>
          <a:bodyPr/>
          <a:lstStyle/>
          <a:p>
            <a:fld id="{0A8C097E-128F-4FE5-8D65-B30E2BEAC51B}" type="slidenum">
              <a:rPr lang="en-US" smtClean="0"/>
              <a:pPr/>
              <a:t>14</a:t>
            </a:fld>
            <a:endParaRPr lang="en-US"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pPr>
              <a:defRPr/>
            </a:pPr>
            <a:r>
              <a:rPr lang="en-US" sz="200" dirty="0">
                <a:solidFill>
                  <a:srgbClr val="8A7045"/>
                </a:solidFill>
              </a:rPr>
              <a:t> LO3 </a:t>
            </a:r>
            <a:r>
              <a:rPr lang="en-US" dirty="0"/>
              <a:t>Accepting Deposits</a:t>
            </a:r>
          </a:p>
        </p:txBody>
      </p:sp>
      <p:sp>
        <p:nvSpPr>
          <p:cNvPr id="9" name="AutoShape 4">
            <a:extLst>
              <a:ext uri="{FF2B5EF4-FFF2-40B4-BE49-F238E27FC236}">
                <a16:creationId xmlns:a16="http://schemas.microsoft.com/office/drawing/2014/main" id="{40AE349C-6E53-4F33-8E26-794C92CB0D6E}"/>
              </a:ext>
            </a:extLst>
          </p:cNvPr>
          <p:cNvSpPr>
            <a:spLocks noChangeArrowheads="1"/>
          </p:cNvSpPr>
          <p:nvPr/>
        </p:nvSpPr>
        <p:spPr bwMode="auto">
          <a:xfrm>
            <a:off x="423863" y="49053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LO3</a:t>
            </a:r>
          </a:p>
        </p:txBody>
      </p:sp>
      <p:sp>
        <p:nvSpPr>
          <p:cNvPr id="7" name="Content Placeholder 6"/>
          <p:cNvSpPr>
            <a:spLocks noGrp="1"/>
          </p:cNvSpPr>
          <p:nvPr>
            <p:ph idx="1"/>
          </p:nvPr>
        </p:nvSpPr>
        <p:spPr/>
        <p:txBody>
          <a:bodyPr>
            <a:normAutofit/>
          </a:bodyPr>
          <a:lstStyle/>
          <a:p>
            <a:pPr marL="514350" indent="-514350"/>
            <a:r>
              <a:rPr lang="en-US" sz="4400" dirty="0"/>
              <a:t>Traditional Collection Process.</a:t>
            </a:r>
          </a:p>
          <a:p>
            <a:pPr marL="976313" lvl="1" indent="-514350"/>
            <a:r>
              <a:rPr lang="en-US" dirty="0"/>
              <a:t>Depositary Bank.  </a:t>
            </a:r>
          </a:p>
          <a:p>
            <a:pPr marL="976313" lvl="1" indent="-514350"/>
            <a:r>
              <a:rPr lang="en-US" dirty="0"/>
              <a:t>Payor Bank.  </a:t>
            </a:r>
          </a:p>
          <a:p>
            <a:pPr marL="976313" lvl="1" indent="-514350"/>
            <a:r>
              <a:rPr lang="en-US" dirty="0"/>
              <a:t>Collecting Bank.  </a:t>
            </a:r>
          </a:p>
          <a:p>
            <a:pPr marL="976313" lvl="1" indent="-514350"/>
            <a:r>
              <a:rPr lang="en-US" dirty="0"/>
              <a:t>Intermediary Bank.  </a:t>
            </a:r>
          </a:p>
        </p:txBody>
      </p:sp>
      <p:sp>
        <p:nvSpPr>
          <p:cNvPr id="8" name="Slide Number Placeholder 7"/>
          <p:cNvSpPr>
            <a:spLocks noGrp="1"/>
          </p:cNvSpPr>
          <p:nvPr>
            <p:ph type="sldNum" sz="quarter" idx="12"/>
          </p:nvPr>
        </p:nvSpPr>
        <p:spPr>
          <a:xfrm>
            <a:off x="6771568" y="6553200"/>
            <a:ext cx="2133600" cy="263856"/>
          </a:xfrm>
        </p:spPr>
        <p:txBody>
          <a:bodyPr/>
          <a:lstStyle/>
          <a:p>
            <a:fld id="{0A8C097E-128F-4FE5-8D65-B30E2BEAC51B}" type="slidenum">
              <a:rPr lang="en-US" smtClean="0"/>
              <a:pPr/>
              <a:t>15</a:t>
            </a:fld>
            <a:endParaRPr lang="en-US" dirty="0"/>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Collection Process</a:t>
            </a:r>
            <a:r>
              <a:rPr lang="en-US" sz="4000" b="1" spc="0" dirty="0">
                <a:solidFill>
                  <a:prstClr val="white"/>
                </a:solidFill>
                <a:latin typeface="Calibri"/>
              </a:rPr>
              <a:t> (1)</a:t>
            </a:r>
            <a:endParaRPr lang="en-US" dirty="0"/>
          </a:p>
        </p:txBody>
      </p:sp>
      <p:sp>
        <p:nvSpPr>
          <p:cNvPr id="6" name="Content Placeholder 5"/>
          <p:cNvSpPr>
            <a:spLocks noGrp="1"/>
          </p:cNvSpPr>
          <p:nvPr>
            <p:ph idx="1"/>
          </p:nvPr>
        </p:nvSpPr>
        <p:spPr>
          <a:xfrm>
            <a:off x="457200" y="1755230"/>
            <a:ext cx="8229600" cy="4797970"/>
          </a:xfrm>
        </p:spPr>
        <p:txBody>
          <a:bodyPr>
            <a:normAutofit/>
          </a:bodyPr>
          <a:lstStyle/>
          <a:p>
            <a:r>
              <a:rPr lang="en-US" sz="4400" dirty="0"/>
              <a:t>Depositary Bank.</a:t>
            </a:r>
          </a:p>
          <a:p>
            <a:pPr lvl="1"/>
            <a:r>
              <a:rPr lang="en-US" dirty="0"/>
              <a:t>First bank to which an item is transferred for collection, even though it may also be the payor bank.</a:t>
            </a:r>
          </a:p>
        </p:txBody>
      </p:sp>
      <p:sp>
        <p:nvSpPr>
          <p:cNvPr id="4" name="Slide Number Placeholder 3"/>
          <p:cNvSpPr>
            <a:spLocks noGrp="1"/>
          </p:cNvSpPr>
          <p:nvPr>
            <p:ph type="sldNum" sz="quarter" idx="12"/>
          </p:nvPr>
        </p:nvSpPr>
        <p:spPr>
          <a:xfrm>
            <a:off x="6771568" y="6553200"/>
            <a:ext cx="2133600" cy="263856"/>
          </a:xfrm>
        </p:spPr>
        <p:txBody>
          <a:bodyPr/>
          <a:lstStyle/>
          <a:p>
            <a:fld id="{0A8C097E-128F-4FE5-8D65-B30E2BEAC51B}" type="slidenum">
              <a:rPr lang="en-US" smtClean="0"/>
              <a:pPr/>
              <a:t>16</a:t>
            </a:fld>
            <a:endParaRPr 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Collection Process</a:t>
            </a:r>
            <a:r>
              <a:rPr lang="en-US" sz="4000" b="1" spc="0" dirty="0">
                <a:solidFill>
                  <a:prstClr val="white"/>
                </a:solidFill>
                <a:latin typeface="Calibri"/>
              </a:rPr>
              <a:t> (2)</a:t>
            </a:r>
            <a:endParaRPr lang="en-US" dirty="0"/>
          </a:p>
        </p:txBody>
      </p:sp>
      <p:sp>
        <p:nvSpPr>
          <p:cNvPr id="6" name="Content Placeholder 5"/>
          <p:cNvSpPr>
            <a:spLocks noGrp="1"/>
          </p:cNvSpPr>
          <p:nvPr>
            <p:ph idx="1"/>
          </p:nvPr>
        </p:nvSpPr>
        <p:spPr>
          <a:xfrm>
            <a:off x="457200" y="1755230"/>
            <a:ext cx="8534400" cy="4797970"/>
          </a:xfrm>
        </p:spPr>
        <p:txBody>
          <a:bodyPr>
            <a:normAutofit/>
          </a:bodyPr>
          <a:lstStyle/>
          <a:p>
            <a:r>
              <a:rPr lang="en-US" sz="4400" dirty="0"/>
              <a:t>Payor Bank.</a:t>
            </a:r>
          </a:p>
          <a:p>
            <a:pPr lvl="1"/>
            <a:r>
              <a:rPr lang="en-US" dirty="0"/>
              <a:t>Bank on which an item is payable as drawn (or is payable as accepted).</a:t>
            </a:r>
          </a:p>
          <a:p>
            <a:r>
              <a:rPr lang="en-US" sz="4400" dirty="0"/>
              <a:t>Collecting Bank.</a:t>
            </a:r>
          </a:p>
          <a:p>
            <a:pPr lvl="1"/>
            <a:r>
              <a:rPr lang="en-US" dirty="0"/>
              <a:t>Bank handling an item for collection, except the payor bank.</a:t>
            </a:r>
          </a:p>
        </p:txBody>
      </p:sp>
      <p:sp>
        <p:nvSpPr>
          <p:cNvPr id="8" name="Slide Number Placeholder 7"/>
          <p:cNvSpPr>
            <a:spLocks noGrp="1"/>
          </p:cNvSpPr>
          <p:nvPr>
            <p:ph type="sldNum" sz="quarter" idx="12"/>
          </p:nvPr>
        </p:nvSpPr>
        <p:spPr>
          <a:xfrm>
            <a:off x="6771568" y="6553200"/>
            <a:ext cx="2133600" cy="263856"/>
          </a:xfrm>
        </p:spPr>
        <p:txBody>
          <a:bodyPr/>
          <a:lstStyle/>
          <a:p>
            <a:fld id="{0A8C097E-128F-4FE5-8D65-B30E2BEAC51B}" type="slidenum">
              <a:rPr lang="en-US" smtClean="0"/>
              <a:pPr/>
              <a:t>17</a:t>
            </a:fld>
            <a:endParaRPr lang="en-US"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Collection Process</a:t>
            </a:r>
            <a:r>
              <a:rPr lang="en-US" sz="4000" b="1" spc="0" dirty="0">
                <a:solidFill>
                  <a:prstClr val="white"/>
                </a:solidFill>
                <a:latin typeface="Calibri"/>
              </a:rPr>
              <a:t> (3)</a:t>
            </a:r>
            <a:endParaRPr lang="en-US" dirty="0"/>
          </a:p>
        </p:txBody>
      </p:sp>
      <p:sp>
        <p:nvSpPr>
          <p:cNvPr id="6" name="Content Placeholder 5"/>
          <p:cNvSpPr>
            <a:spLocks noGrp="1"/>
          </p:cNvSpPr>
          <p:nvPr>
            <p:ph idx="1"/>
          </p:nvPr>
        </p:nvSpPr>
        <p:spPr>
          <a:xfrm>
            <a:off x="457200" y="1755230"/>
            <a:ext cx="8382000" cy="4797970"/>
          </a:xfrm>
        </p:spPr>
        <p:txBody>
          <a:bodyPr>
            <a:normAutofit/>
          </a:bodyPr>
          <a:lstStyle/>
          <a:p>
            <a:r>
              <a:rPr lang="en-US" sz="4400" dirty="0"/>
              <a:t>Intermediary bank.</a:t>
            </a:r>
          </a:p>
          <a:p>
            <a:pPr lvl="1"/>
            <a:r>
              <a:rPr lang="en-US" dirty="0"/>
              <a:t>Bank to which an item is transferred in the course of collection, except the depositary or payor bank.</a:t>
            </a:r>
          </a:p>
        </p:txBody>
      </p:sp>
      <p:sp>
        <p:nvSpPr>
          <p:cNvPr id="4" name="Slide Number Placeholder 3"/>
          <p:cNvSpPr>
            <a:spLocks noGrp="1"/>
          </p:cNvSpPr>
          <p:nvPr>
            <p:ph type="sldNum" sz="quarter" idx="12"/>
          </p:nvPr>
        </p:nvSpPr>
        <p:spPr>
          <a:xfrm>
            <a:off x="6771568" y="6553200"/>
            <a:ext cx="2133600" cy="263856"/>
          </a:xfrm>
        </p:spPr>
        <p:txBody>
          <a:bodyPr/>
          <a:lstStyle/>
          <a:p>
            <a:fld id="{0A8C097E-128F-4FE5-8D65-B30E2BEAC51B}" type="slidenum">
              <a:rPr lang="en-US" smtClean="0"/>
              <a:pPr/>
              <a:t>18</a:t>
            </a:fld>
            <a:endParaRPr 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Check Collection Process</a:t>
            </a:r>
          </a:p>
        </p:txBody>
      </p:sp>
      <p:pic>
        <p:nvPicPr>
          <p:cNvPr id="4" name="Picture 3" descr="This diagram illustrates how banks function in the check collection process.&#10;There are five boxes in a circle, connected by arrows pointing in a clockwise direction.&#10;1) DRAWER: Buyer in New York issues check to seller in San Francisco (payee). 2) PAYEE: Seller deposits check in San Francisco Bank (depositary and collecting bank). 3) DEPOSITARY AND COLLECTING BANK: San Francisco Bank sends check for collection to Denver Bank intermediary and collecting bank). 4) INTERMEDIARY AND COLLECTING BANK: Denver Bank sends check for collection to New York Bank (drawee and payor bank). 5) DRAWEE AND PAYOR BANK: New York Bank debits buyer’s (drawer’s) account for the amount of the check.&#10;" title="Exhibit 24.1 The Check Collection Process">
            <a:extLst>
              <a:ext uri="{FF2B5EF4-FFF2-40B4-BE49-F238E27FC236}">
                <a16:creationId xmlns:a16="http://schemas.microsoft.com/office/drawing/2014/main" id="{A88C04BE-07A1-4913-9AFC-737E67D2E5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752600"/>
            <a:ext cx="4910774" cy="4453128"/>
          </a:xfrm>
          <a:prstGeom prst="rect">
            <a:avLst/>
          </a:prstGeom>
        </p:spPr>
      </p:pic>
      <p:sp>
        <p:nvSpPr>
          <p:cNvPr id="8" name="Slide Number Placeholder 7"/>
          <p:cNvSpPr>
            <a:spLocks noGrp="1"/>
          </p:cNvSpPr>
          <p:nvPr>
            <p:ph type="sldNum" sz="quarter" idx="12"/>
          </p:nvPr>
        </p:nvSpPr>
        <p:spPr>
          <a:xfrm>
            <a:off x="6771568" y="6553200"/>
            <a:ext cx="2133600" cy="263856"/>
          </a:xfrm>
        </p:spPr>
        <p:txBody>
          <a:bodyPr/>
          <a:lstStyle/>
          <a:p>
            <a:fld id="{0A8C097E-128F-4FE5-8D65-B30E2BEAC51B}" type="slidenum">
              <a:rPr lang="en-US" smtClean="0"/>
              <a:pPr/>
              <a:t>19</a:t>
            </a:fld>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p:cNvSpPr>
            <a:spLocks noGrp="1" noChangeArrowheads="1"/>
          </p:cNvSpPr>
          <p:nvPr>
            <p:ph type="title" idx="4294967295"/>
          </p:nvPr>
        </p:nvSpPr>
        <p:spPr>
          <a:xfrm>
            <a:off x="8227" y="-137085"/>
            <a:ext cx="9144000" cy="1524000"/>
          </a:xfrm>
          <a:solidFill>
            <a:srgbClr val="8A7045"/>
          </a:solidFill>
          <a:ln>
            <a:noFill/>
          </a:ln>
          <a:effectLst/>
        </p:spPr>
        <p:txBody>
          <a:bodyPr>
            <a:normAutofit/>
          </a:bodyPr>
          <a:lstStyle/>
          <a:p>
            <a:r>
              <a:rPr lang="en-US" dirty="0"/>
              <a:t>Learning Outcomes </a:t>
            </a:r>
            <a:r>
              <a:rPr lang="en-US" sz="4000" b="1" dirty="0">
                <a:latin typeface="+mj-lt"/>
              </a:rPr>
              <a:t>(1)</a:t>
            </a:r>
          </a:p>
        </p:txBody>
      </p:sp>
      <p:sp>
        <p:nvSpPr>
          <p:cNvPr id="71688" name="AutoShape 8" descr="Shape to emphasize LO1." title="Design arrow"/>
          <p:cNvSpPr>
            <a:spLocks noChangeArrowheads="1"/>
          </p:cNvSpPr>
          <p:nvPr/>
        </p:nvSpPr>
        <p:spPr bwMode="auto">
          <a:xfrm>
            <a:off x="76200" y="182880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endParaRPr lang="en-US" sz="2400" b="1" dirty="0">
              <a:solidFill>
                <a:schemeClr val="bg1"/>
              </a:solidFill>
            </a:endParaRPr>
          </a:p>
        </p:txBody>
      </p:sp>
      <p:sp>
        <p:nvSpPr>
          <p:cNvPr id="3" name="Rectangle 2" descr="Bullet for LO1." title="Rectangle 1">
            <a:extLst>
              <a:ext uri="{FF2B5EF4-FFF2-40B4-BE49-F238E27FC236}">
                <a16:creationId xmlns:a16="http://schemas.microsoft.com/office/drawing/2014/main" id="{1FEF67C8-EDAE-4E96-90E9-FBB72E83F076}"/>
              </a:ext>
            </a:extLst>
          </p:cNvPr>
          <p:cNvSpPr/>
          <p:nvPr/>
        </p:nvSpPr>
        <p:spPr>
          <a:xfrm>
            <a:off x="1116633" y="1988820"/>
            <a:ext cx="137160" cy="137160"/>
          </a:xfrm>
          <a:prstGeom prst="rect">
            <a:avLst/>
          </a:prstGeom>
          <a:solidFill>
            <a:srgbClr val="D5622A"/>
          </a:solidFill>
          <a:ln>
            <a:solidFill>
              <a:srgbClr val="D56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89" name="AutoShape 9" descr="Shape to emphasize LO2." title="Design arrow"/>
          <p:cNvSpPr>
            <a:spLocks noChangeArrowheads="1"/>
          </p:cNvSpPr>
          <p:nvPr/>
        </p:nvSpPr>
        <p:spPr bwMode="auto">
          <a:xfrm>
            <a:off x="76200" y="3163528"/>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endParaRPr lang="en-US" sz="2400" b="1" dirty="0">
              <a:solidFill>
                <a:schemeClr val="bg1"/>
              </a:solidFill>
            </a:endParaRPr>
          </a:p>
        </p:txBody>
      </p:sp>
      <p:sp>
        <p:nvSpPr>
          <p:cNvPr id="11" name="Rectangle 10" descr="Bullet for LO2." title="Rectangle 2">
            <a:extLst>
              <a:ext uri="{FF2B5EF4-FFF2-40B4-BE49-F238E27FC236}">
                <a16:creationId xmlns:a16="http://schemas.microsoft.com/office/drawing/2014/main" id="{1EA2B03A-119F-415E-8263-3E5D5A277247}"/>
              </a:ext>
            </a:extLst>
          </p:cNvPr>
          <p:cNvSpPr/>
          <p:nvPr/>
        </p:nvSpPr>
        <p:spPr>
          <a:xfrm>
            <a:off x="1125649" y="3310766"/>
            <a:ext cx="137160" cy="137160"/>
          </a:xfrm>
          <a:prstGeom prst="rect">
            <a:avLst/>
          </a:prstGeom>
          <a:solidFill>
            <a:srgbClr val="D5622A"/>
          </a:solidFill>
          <a:ln>
            <a:solidFill>
              <a:srgbClr val="D56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90" name="AutoShape 10" descr="Shape to emphasize LO3." title="Design arrow"/>
          <p:cNvSpPr>
            <a:spLocks noChangeArrowheads="1"/>
          </p:cNvSpPr>
          <p:nvPr/>
        </p:nvSpPr>
        <p:spPr bwMode="auto">
          <a:xfrm>
            <a:off x="76200" y="4487752"/>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endParaRPr lang="en-US" sz="2600" b="1" dirty="0">
              <a:solidFill>
                <a:schemeClr val="bg1"/>
              </a:solidFill>
            </a:endParaRPr>
          </a:p>
        </p:txBody>
      </p:sp>
      <p:sp>
        <p:nvSpPr>
          <p:cNvPr id="12" name="Rectangle 11" descr="Bullet for LO3." title="Rectangle 3">
            <a:extLst>
              <a:ext uri="{FF2B5EF4-FFF2-40B4-BE49-F238E27FC236}">
                <a16:creationId xmlns:a16="http://schemas.microsoft.com/office/drawing/2014/main" id="{3CB43A43-A1AA-4C04-8CA6-AE0D5BFCDAA8}"/>
              </a:ext>
            </a:extLst>
          </p:cNvPr>
          <p:cNvSpPr/>
          <p:nvPr/>
        </p:nvSpPr>
        <p:spPr>
          <a:xfrm>
            <a:off x="1125649" y="4609657"/>
            <a:ext cx="137160" cy="137160"/>
          </a:xfrm>
          <a:prstGeom prst="rect">
            <a:avLst/>
          </a:prstGeom>
          <a:solidFill>
            <a:srgbClr val="D5622A"/>
          </a:solidFill>
          <a:ln>
            <a:solidFill>
              <a:srgbClr val="D56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83" name="Rectangle 3"/>
          <p:cNvSpPr>
            <a:spLocks noGrp="1" noChangeArrowheads="1"/>
          </p:cNvSpPr>
          <p:nvPr>
            <p:ph type="body" idx="1"/>
          </p:nvPr>
        </p:nvSpPr>
        <p:spPr>
          <a:xfrm>
            <a:off x="152400" y="1611211"/>
            <a:ext cx="9059574" cy="4678363"/>
          </a:xfrm>
          <a:noFill/>
          <a:ln/>
        </p:spPr>
        <p:txBody>
          <a:bodyPr>
            <a:noAutofit/>
          </a:bodyPr>
          <a:lstStyle/>
          <a:p>
            <a:pPr marL="1198563" indent="-1198563">
              <a:lnSpc>
                <a:spcPct val="90000"/>
              </a:lnSpc>
              <a:spcAft>
                <a:spcPts val="1800"/>
              </a:spcAft>
              <a:buClr>
                <a:srgbClr val="D5622A"/>
              </a:buClr>
              <a:buNone/>
            </a:pPr>
            <a:r>
              <a:rPr lang="en-US" sz="2400" b="1" dirty="0">
                <a:solidFill>
                  <a:schemeClr val="bg1"/>
                </a:solidFill>
              </a:rPr>
              <a:t>LO1</a:t>
            </a:r>
            <a:r>
              <a:rPr lang="en-US" sz="2600" dirty="0"/>
              <a:t>    </a:t>
            </a:r>
            <a:r>
              <a:rPr lang="en-US" dirty="0"/>
              <a:t>   </a:t>
            </a:r>
            <a:r>
              <a:rPr lang="en-US" sz="4000" dirty="0"/>
              <a:t>List the types of relationships between banks and customers. </a:t>
            </a:r>
          </a:p>
          <a:p>
            <a:pPr marL="1198563" indent="-1198563">
              <a:lnSpc>
                <a:spcPct val="90000"/>
              </a:lnSpc>
              <a:spcAft>
                <a:spcPts val="1800"/>
              </a:spcAft>
              <a:buClr>
                <a:srgbClr val="D5622A"/>
              </a:buClr>
              <a:buNone/>
            </a:pPr>
            <a:r>
              <a:rPr lang="en-US" sz="2400" b="1" dirty="0">
                <a:solidFill>
                  <a:schemeClr val="bg1"/>
                </a:solidFill>
              </a:rPr>
              <a:t>LO2</a:t>
            </a:r>
            <a:r>
              <a:rPr lang="en-US" sz="2600" b="1" dirty="0">
                <a:solidFill>
                  <a:schemeClr val="bg1"/>
                </a:solidFill>
              </a:rPr>
              <a:t>         </a:t>
            </a:r>
            <a:r>
              <a:rPr lang="en-US" sz="4000" dirty="0"/>
              <a:t>Discuss the liability for forged drawers’ signatures.</a:t>
            </a:r>
          </a:p>
          <a:p>
            <a:pPr marL="1198563" indent="-1198563">
              <a:lnSpc>
                <a:spcPct val="90000"/>
              </a:lnSpc>
              <a:buClr>
                <a:srgbClr val="D5622A"/>
              </a:buClr>
              <a:buNone/>
            </a:pPr>
            <a:r>
              <a:rPr lang="en-US" sz="2400" b="1" dirty="0">
                <a:solidFill>
                  <a:schemeClr val="bg1"/>
                </a:solidFill>
              </a:rPr>
              <a:t>LO3          </a:t>
            </a:r>
            <a:r>
              <a:rPr lang="en-US" sz="4000" dirty="0"/>
              <a:t>Outline a bank’s duty to accept deposits.</a:t>
            </a:r>
          </a:p>
        </p:txBody>
      </p:sp>
      <p:sp>
        <p:nvSpPr>
          <p:cNvPr id="10" name="Slide Number Placeholder 9"/>
          <p:cNvSpPr>
            <a:spLocks noGrp="1"/>
          </p:cNvSpPr>
          <p:nvPr>
            <p:ph type="sldNum" sz="quarter" idx="12"/>
          </p:nvPr>
        </p:nvSpPr>
        <p:spPr/>
        <p:txBody>
          <a:bodyPr/>
          <a:lstStyle/>
          <a:p>
            <a:fld id="{0A8C097E-128F-4FE5-8D65-B30E2BEAC51B}" type="slidenum">
              <a:rPr lang="en-US" smtClean="0"/>
              <a:pPr/>
              <a:t>2</a:t>
            </a:fld>
            <a:endParaRPr lang="en-US" dirty="0"/>
          </a:p>
        </p:txBody>
      </p:sp>
    </p:spTree>
    <p:extLst>
      <p:ext uri="{BB962C8B-B14F-4D97-AF65-F5344CB8AC3E}">
        <p14:creationId xmlns:p14="http://schemas.microsoft.com/office/powerpoint/2010/main" val="161411735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Collection Process</a:t>
            </a:r>
            <a:r>
              <a:rPr lang="en-US" sz="4000" b="1" spc="0" dirty="0">
                <a:solidFill>
                  <a:prstClr val="white"/>
                </a:solidFill>
                <a:latin typeface="Calibri"/>
              </a:rPr>
              <a:t> (4)</a:t>
            </a:r>
            <a:endParaRPr lang="en-US" dirty="0"/>
          </a:p>
        </p:txBody>
      </p:sp>
      <p:sp>
        <p:nvSpPr>
          <p:cNvPr id="6" name="Content Placeholder 5"/>
          <p:cNvSpPr>
            <a:spLocks noGrp="1"/>
          </p:cNvSpPr>
          <p:nvPr>
            <p:ph idx="1"/>
          </p:nvPr>
        </p:nvSpPr>
        <p:spPr>
          <a:xfrm>
            <a:off x="457200" y="1755230"/>
            <a:ext cx="8382000" cy="4797970"/>
          </a:xfrm>
        </p:spPr>
        <p:txBody>
          <a:bodyPr>
            <a:normAutofit/>
          </a:bodyPr>
          <a:lstStyle/>
          <a:p>
            <a:r>
              <a:rPr lang="en-US" sz="4400" dirty="0"/>
              <a:t>Check Collection Between Customers of the Same Bank.</a:t>
            </a:r>
          </a:p>
          <a:p>
            <a:pPr lvl="1"/>
            <a:r>
              <a:rPr lang="en-US" dirty="0"/>
              <a:t>An item that is payable by the depositary bank that receives it.</a:t>
            </a:r>
          </a:p>
          <a:p>
            <a:pPr lvl="1"/>
            <a:r>
              <a:rPr lang="en-US" dirty="0"/>
              <a:t>An “on-us” item.</a:t>
            </a:r>
          </a:p>
        </p:txBody>
      </p:sp>
      <p:sp>
        <p:nvSpPr>
          <p:cNvPr id="4" name="Slide Number Placeholder 3"/>
          <p:cNvSpPr>
            <a:spLocks noGrp="1"/>
          </p:cNvSpPr>
          <p:nvPr>
            <p:ph type="sldNum" sz="quarter" idx="12"/>
          </p:nvPr>
        </p:nvSpPr>
        <p:spPr>
          <a:xfrm>
            <a:off x="6771568" y="6553200"/>
            <a:ext cx="2133600" cy="263856"/>
          </a:xfrm>
        </p:spPr>
        <p:txBody>
          <a:bodyPr/>
          <a:lstStyle/>
          <a:p>
            <a:fld id="{0A8C097E-128F-4FE5-8D65-B30E2BEAC51B}" type="slidenum">
              <a:rPr lang="en-US" smtClean="0"/>
              <a:pPr/>
              <a:t>20</a:t>
            </a:fld>
            <a:endParaRPr lang="en-US"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Collection Process</a:t>
            </a:r>
            <a:r>
              <a:rPr lang="en-US" sz="4000" b="1" spc="0" dirty="0">
                <a:solidFill>
                  <a:prstClr val="white"/>
                </a:solidFill>
                <a:latin typeface="Calibri"/>
              </a:rPr>
              <a:t> (5)</a:t>
            </a:r>
            <a:endParaRPr lang="en-US" dirty="0"/>
          </a:p>
        </p:txBody>
      </p:sp>
      <p:sp>
        <p:nvSpPr>
          <p:cNvPr id="6" name="Content Placeholder 5"/>
          <p:cNvSpPr>
            <a:spLocks noGrp="1"/>
          </p:cNvSpPr>
          <p:nvPr>
            <p:ph idx="1"/>
          </p:nvPr>
        </p:nvSpPr>
        <p:spPr>
          <a:xfrm>
            <a:off x="457200" y="1755230"/>
            <a:ext cx="8382000" cy="4797970"/>
          </a:xfrm>
        </p:spPr>
        <p:txBody>
          <a:bodyPr>
            <a:normAutofit/>
          </a:bodyPr>
          <a:lstStyle/>
          <a:p>
            <a:r>
              <a:rPr lang="en-US" sz="4400" dirty="0"/>
              <a:t>Check Collection Between Customers of Different Banks.</a:t>
            </a:r>
          </a:p>
          <a:p>
            <a:pPr lvl="1"/>
            <a:r>
              <a:rPr lang="en-US" dirty="0"/>
              <a:t>Once a depositary bank receives a check, it must arrange to present it, either directly or through intermediary banks, to the appropriate payor bank.</a:t>
            </a:r>
          </a:p>
        </p:txBody>
      </p:sp>
      <p:sp>
        <p:nvSpPr>
          <p:cNvPr id="4" name="Slide Number Placeholder 3"/>
          <p:cNvSpPr>
            <a:spLocks noGrp="1"/>
          </p:cNvSpPr>
          <p:nvPr>
            <p:ph type="sldNum" sz="quarter" idx="12"/>
          </p:nvPr>
        </p:nvSpPr>
        <p:spPr>
          <a:xfrm>
            <a:off x="6771568" y="6553200"/>
            <a:ext cx="2133600" cy="263856"/>
          </a:xfrm>
        </p:spPr>
        <p:txBody>
          <a:bodyPr/>
          <a:lstStyle/>
          <a:p>
            <a:fld id="{0A8C097E-128F-4FE5-8D65-B30E2BEAC51B}" type="slidenum">
              <a:rPr lang="en-US" smtClean="0"/>
              <a:pPr/>
              <a:t>21</a:t>
            </a:fld>
            <a:endParaRPr lang="en-U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Collection Process</a:t>
            </a:r>
            <a:r>
              <a:rPr lang="en-US" sz="4000" b="1" spc="0" dirty="0">
                <a:solidFill>
                  <a:prstClr val="white"/>
                </a:solidFill>
                <a:latin typeface="Calibri"/>
              </a:rPr>
              <a:t> (6)</a:t>
            </a:r>
            <a:endParaRPr lang="en-US" dirty="0"/>
          </a:p>
        </p:txBody>
      </p:sp>
      <p:sp>
        <p:nvSpPr>
          <p:cNvPr id="6" name="Content Placeholder 5"/>
          <p:cNvSpPr>
            <a:spLocks noGrp="1"/>
          </p:cNvSpPr>
          <p:nvPr>
            <p:ph idx="1"/>
          </p:nvPr>
        </p:nvSpPr>
        <p:spPr>
          <a:xfrm>
            <a:off x="457200" y="1755230"/>
            <a:ext cx="8686800" cy="5102770"/>
          </a:xfrm>
        </p:spPr>
        <p:txBody>
          <a:bodyPr>
            <a:normAutofit/>
          </a:bodyPr>
          <a:lstStyle/>
          <a:p>
            <a:r>
              <a:rPr lang="en-US" sz="4400" dirty="0"/>
              <a:t>Check Collection Between Customers of Different Banks.</a:t>
            </a:r>
          </a:p>
          <a:p>
            <a:pPr lvl="1"/>
            <a:r>
              <a:rPr lang="en-US" dirty="0"/>
              <a:t>Unless payor bank dishonors the check or returns it by midnight on the next banking day following receipt, payor bank is accountable for the face amount of the check.</a:t>
            </a:r>
          </a:p>
        </p:txBody>
      </p:sp>
      <p:sp>
        <p:nvSpPr>
          <p:cNvPr id="4" name="Slide Number Placeholder 3"/>
          <p:cNvSpPr>
            <a:spLocks noGrp="1"/>
          </p:cNvSpPr>
          <p:nvPr>
            <p:ph type="sldNum" sz="quarter" idx="12"/>
          </p:nvPr>
        </p:nvSpPr>
        <p:spPr>
          <a:xfrm>
            <a:off x="6771568" y="6553200"/>
            <a:ext cx="2133600" cy="263856"/>
          </a:xfrm>
        </p:spPr>
        <p:txBody>
          <a:bodyPr/>
          <a:lstStyle/>
          <a:p>
            <a:fld id="{0A8C097E-128F-4FE5-8D65-B30E2BEAC51B}" type="slidenum">
              <a:rPr lang="en-US" smtClean="0"/>
              <a:pPr/>
              <a:t>22</a:t>
            </a:fld>
            <a:endParaRPr lang="en-US"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Collection Process</a:t>
            </a:r>
            <a:r>
              <a:rPr lang="en-US" sz="4000" b="1" spc="0" dirty="0">
                <a:solidFill>
                  <a:prstClr val="white"/>
                </a:solidFill>
                <a:latin typeface="Calibri"/>
              </a:rPr>
              <a:t> (7)</a:t>
            </a:r>
            <a:endParaRPr lang="en-US" dirty="0"/>
          </a:p>
        </p:txBody>
      </p:sp>
      <p:sp>
        <p:nvSpPr>
          <p:cNvPr id="6" name="Content Placeholder 5"/>
          <p:cNvSpPr>
            <a:spLocks noGrp="1"/>
          </p:cNvSpPr>
          <p:nvPr>
            <p:ph idx="1"/>
          </p:nvPr>
        </p:nvSpPr>
        <p:spPr>
          <a:xfrm>
            <a:off x="457200" y="1755230"/>
            <a:ext cx="8686800" cy="5102770"/>
          </a:xfrm>
        </p:spPr>
        <p:txBody>
          <a:bodyPr>
            <a:normAutofit/>
          </a:bodyPr>
          <a:lstStyle/>
          <a:p>
            <a:r>
              <a:rPr lang="en-US" sz="4400" dirty="0"/>
              <a:t>The Role of the Federal Reserve System.</a:t>
            </a:r>
          </a:p>
          <a:p>
            <a:pPr lvl="1"/>
            <a:r>
              <a:rPr lang="en-US" dirty="0"/>
              <a:t>Network of twelve government banks in which private banks have accounts called </a:t>
            </a:r>
            <a:r>
              <a:rPr lang="en-US" i="1" dirty="0"/>
              <a:t>reserve accounts. </a:t>
            </a:r>
          </a:p>
        </p:txBody>
      </p:sp>
      <p:sp>
        <p:nvSpPr>
          <p:cNvPr id="4" name="Slide Number Placeholder 3"/>
          <p:cNvSpPr>
            <a:spLocks noGrp="1"/>
          </p:cNvSpPr>
          <p:nvPr>
            <p:ph type="sldNum" sz="quarter" idx="12"/>
          </p:nvPr>
        </p:nvSpPr>
        <p:spPr>
          <a:xfrm>
            <a:off x="6771568" y="6553200"/>
            <a:ext cx="2133600" cy="263856"/>
          </a:xfrm>
        </p:spPr>
        <p:txBody>
          <a:bodyPr/>
          <a:lstStyle/>
          <a:p>
            <a:fld id="{0A8C097E-128F-4FE5-8D65-B30E2BEAC51B}" type="slidenum">
              <a:rPr lang="en-US" smtClean="0"/>
              <a:pPr/>
              <a:t>23</a:t>
            </a:fld>
            <a:endParaRPr lang="en-US"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Collection Process</a:t>
            </a:r>
            <a:r>
              <a:rPr lang="en-US" sz="4000" b="1" spc="0" dirty="0">
                <a:solidFill>
                  <a:prstClr val="white"/>
                </a:solidFill>
                <a:latin typeface="Calibri"/>
              </a:rPr>
              <a:t> (8)</a:t>
            </a:r>
            <a:endParaRPr lang="en-US" dirty="0"/>
          </a:p>
        </p:txBody>
      </p:sp>
      <p:sp>
        <p:nvSpPr>
          <p:cNvPr id="6" name="Content Placeholder 5"/>
          <p:cNvSpPr>
            <a:spLocks noGrp="1"/>
          </p:cNvSpPr>
          <p:nvPr>
            <p:ph idx="1"/>
          </p:nvPr>
        </p:nvSpPr>
        <p:spPr>
          <a:xfrm>
            <a:off x="457200" y="1755230"/>
            <a:ext cx="8686800" cy="5102770"/>
          </a:xfrm>
        </p:spPr>
        <p:txBody>
          <a:bodyPr>
            <a:normAutofit/>
          </a:bodyPr>
          <a:lstStyle/>
          <a:p>
            <a:r>
              <a:rPr lang="en-US" sz="4400" dirty="0"/>
              <a:t>The Role of the Federal Reserve System.</a:t>
            </a:r>
          </a:p>
          <a:p>
            <a:pPr lvl="1"/>
            <a:r>
              <a:rPr lang="en-US" dirty="0"/>
              <a:t>Gives United States an elastic currency, supervise and regulate banking activities, and facilitate the flow and discounting of commercial paper. </a:t>
            </a:r>
          </a:p>
        </p:txBody>
      </p:sp>
      <p:sp>
        <p:nvSpPr>
          <p:cNvPr id="4" name="Slide Number Placeholder 3"/>
          <p:cNvSpPr>
            <a:spLocks noGrp="1"/>
          </p:cNvSpPr>
          <p:nvPr>
            <p:ph type="sldNum" sz="quarter" idx="12"/>
          </p:nvPr>
        </p:nvSpPr>
        <p:spPr>
          <a:xfrm>
            <a:off x="6771568" y="6553200"/>
            <a:ext cx="2133600" cy="263856"/>
          </a:xfrm>
        </p:spPr>
        <p:txBody>
          <a:bodyPr/>
          <a:lstStyle/>
          <a:p>
            <a:fld id="{0A8C097E-128F-4FE5-8D65-B30E2BEAC51B}" type="slidenum">
              <a:rPr lang="en-US" smtClean="0"/>
              <a:pPr/>
              <a:t>24</a:t>
            </a:fld>
            <a:endParaRPr lang="en-US"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Collection Process</a:t>
            </a:r>
            <a:r>
              <a:rPr lang="en-US" sz="4000" b="1" spc="0" dirty="0">
                <a:solidFill>
                  <a:prstClr val="white"/>
                </a:solidFill>
                <a:latin typeface="Calibri"/>
              </a:rPr>
              <a:t> (9)</a:t>
            </a:r>
            <a:endParaRPr lang="en-US" dirty="0"/>
          </a:p>
        </p:txBody>
      </p:sp>
      <p:sp>
        <p:nvSpPr>
          <p:cNvPr id="4" name="Slide Number Placeholder 3"/>
          <p:cNvSpPr>
            <a:spLocks noGrp="1"/>
          </p:cNvSpPr>
          <p:nvPr>
            <p:ph type="sldNum" sz="quarter" idx="12"/>
          </p:nvPr>
        </p:nvSpPr>
        <p:spPr>
          <a:xfrm>
            <a:off x="6771568" y="6553200"/>
            <a:ext cx="2133600" cy="263856"/>
          </a:xfrm>
        </p:spPr>
        <p:txBody>
          <a:bodyPr/>
          <a:lstStyle/>
          <a:p>
            <a:fld id="{0A8C097E-128F-4FE5-8D65-B30E2BEAC51B}" type="slidenum">
              <a:rPr lang="en-US" smtClean="0"/>
              <a:pPr/>
              <a:t>25</a:t>
            </a:fld>
            <a:endParaRPr lang="en-US" dirty="0"/>
          </a:p>
        </p:txBody>
      </p:sp>
      <p:pic>
        <p:nvPicPr>
          <p:cNvPr id="8" name="Content Placeholder 7" descr="This diagram illustrates how a check is cleared.&#10;A check is displayed at the top of the diagram. It is written by Pamela Moy of Philadelphia (First National Bank of Philadelphia) to Jeanne Sutton in San Francisco for the amount of twenty dollars.&#10;There are 4 steps in the process. (1) When Jeanne receives the check in the mail, she deposits it in her bank. A box displays: City Bank San Francisco. A horizontal line connects to another box: Checking Account Jeanne Sutton +$20.00.&#10;(2) Her bank then deposits the check in the Federal Reserve Bank of San Francisco. A box displays Federal Reserve Bank San Francisco. A horizontal line connects to another box: Reserve Account City Banks +$20.00.&#10;(3) The Federal Reserve Bank of San Francisco then transfers it to the Federal Reserve Bank of Philadelphia. A horizontal line connects to another box: Reserve Account First National Bank of Philadelphia –$20.00.&#10;(4) That Federal Reserve bank then sends the check to Moy’s bank, which deducts the amount of the check from Moy’s account. A horizontal line connects to another box: Checking Account Pamela May –20.00.&#10;" title="Exhibit 24.2 How a Check is Cleared">
            <a:extLst>
              <a:ext uri="{FF2B5EF4-FFF2-40B4-BE49-F238E27FC236}">
                <a16:creationId xmlns:a16="http://schemas.microsoft.com/office/drawing/2014/main" id="{BEA1D476-2F01-45DE-B8E0-8ED1446A78B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4600" y="1752600"/>
            <a:ext cx="3881123" cy="4536176"/>
          </a:xfrm>
        </p:spPr>
      </p:pic>
    </p:spTree>
    <p:extLst>
      <p:ext uri="{BB962C8B-B14F-4D97-AF65-F5344CB8AC3E}">
        <p14:creationId xmlns:p14="http://schemas.microsoft.com/office/powerpoint/2010/main" val="129826166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Collection Process</a:t>
            </a:r>
            <a:r>
              <a:rPr lang="en-US" sz="4000" b="1" spc="0" dirty="0">
                <a:solidFill>
                  <a:prstClr val="white"/>
                </a:solidFill>
                <a:latin typeface="Calibri"/>
              </a:rPr>
              <a:t> (10)</a:t>
            </a:r>
            <a:endParaRPr lang="en-US" dirty="0"/>
          </a:p>
        </p:txBody>
      </p:sp>
      <p:sp>
        <p:nvSpPr>
          <p:cNvPr id="6" name="Content Placeholder 5"/>
          <p:cNvSpPr>
            <a:spLocks noGrp="1"/>
          </p:cNvSpPr>
          <p:nvPr>
            <p:ph idx="1"/>
          </p:nvPr>
        </p:nvSpPr>
        <p:spPr>
          <a:xfrm>
            <a:off x="457200" y="1600200"/>
            <a:ext cx="8686800" cy="5102770"/>
          </a:xfrm>
        </p:spPr>
        <p:txBody>
          <a:bodyPr>
            <a:normAutofit/>
          </a:bodyPr>
          <a:lstStyle/>
          <a:p>
            <a:r>
              <a:rPr lang="en-US" sz="4400" dirty="0"/>
              <a:t>Electronic Presentment.</a:t>
            </a:r>
            <a:endParaRPr lang="en-US" sz="3600" dirty="0"/>
          </a:p>
          <a:p>
            <a:pPr lvl="1"/>
            <a:r>
              <a:rPr lang="en-US" sz="3800" dirty="0"/>
              <a:t>Today, most checks are processed electronically.</a:t>
            </a:r>
          </a:p>
          <a:p>
            <a:pPr lvl="1"/>
            <a:r>
              <a:rPr lang="en-US" sz="3800" dirty="0"/>
              <a:t>Encoded electronic information is exchanged between banks.</a:t>
            </a:r>
          </a:p>
          <a:p>
            <a:pPr lvl="1"/>
            <a:r>
              <a:rPr lang="en-US" sz="3800" dirty="0"/>
              <a:t>Often, the original check is discarded and only an image is kept (see Check 21 Act </a:t>
            </a:r>
            <a:r>
              <a:rPr lang="en-US" sz="3800" dirty="0">
                <a:sym typeface="Wingdings" pitchFamily="2" charset="2"/>
              </a:rPr>
              <a:t>).</a:t>
            </a:r>
            <a:endParaRPr lang="en-US" sz="3800" dirty="0"/>
          </a:p>
        </p:txBody>
      </p:sp>
      <p:sp>
        <p:nvSpPr>
          <p:cNvPr id="4" name="Slide Number Placeholder 3"/>
          <p:cNvSpPr>
            <a:spLocks noGrp="1"/>
          </p:cNvSpPr>
          <p:nvPr>
            <p:ph type="sldNum" sz="quarter" idx="12"/>
          </p:nvPr>
        </p:nvSpPr>
        <p:spPr>
          <a:xfrm>
            <a:off x="6771568" y="6553200"/>
            <a:ext cx="2133600" cy="263856"/>
          </a:xfrm>
        </p:spPr>
        <p:txBody>
          <a:bodyPr/>
          <a:lstStyle/>
          <a:p>
            <a:fld id="{0A8C097E-128F-4FE5-8D65-B30E2BEAC51B}" type="slidenum">
              <a:rPr lang="en-US" smtClean="0"/>
              <a:pPr/>
              <a:t>26</a:t>
            </a:fld>
            <a:endParaRPr lang="en-US"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Collection Process</a:t>
            </a:r>
            <a:r>
              <a:rPr lang="en-US" sz="4000" b="1" spc="0" dirty="0">
                <a:solidFill>
                  <a:prstClr val="white"/>
                </a:solidFill>
                <a:latin typeface="Calibri"/>
              </a:rPr>
              <a:t> (11)</a:t>
            </a:r>
            <a:endParaRPr lang="en-US" dirty="0"/>
          </a:p>
        </p:txBody>
      </p:sp>
      <p:sp>
        <p:nvSpPr>
          <p:cNvPr id="6" name="Content Placeholder 5"/>
          <p:cNvSpPr>
            <a:spLocks noGrp="1"/>
          </p:cNvSpPr>
          <p:nvPr>
            <p:ph idx="1"/>
          </p:nvPr>
        </p:nvSpPr>
        <p:spPr>
          <a:xfrm>
            <a:off x="457200" y="1755230"/>
            <a:ext cx="8686800" cy="5102770"/>
          </a:xfrm>
        </p:spPr>
        <p:txBody>
          <a:bodyPr>
            <a:normAutofit/>
          </a:bodyPr>
          <a:lstStyle/>
          <a:p>
            <a:r>
              <a:rPr lang="en-US" sz="4400" dirty="0"/>
              <a:t>The Check 21 Act.</a:t>
            </a:r>
          </a:p>
          <a:p>
            <a:pPr lvl="1"/>
            <a:r>
              <a:rPr lang="en-US" dirty="0"/>
              <a:t>Substitute check: paper reproduction of the front and back of a check.</a:t>
            </a:r>
          </a:p>
          <a:p>
            <a:pPr lvl="2"/>
            <a:r>
              <a:rPr lang="en-US" dirty="0"/>
              <a:t>Takes place of original, which is discarded.</a:t>
            </a:r>
          </a:p>
        </p:txBody>
      </p:sp>
      <p:sp>
        <p:nvSpPr>
          <p:cNvPr id="4" name="Slide Number Placeholder 3"/>
          <p:cNvSpPr>
            <a:spLocks noGrp="1"/>
          </p:cNvSpPr>
          <p:nvPr>
            <p:ph type="sldNum" sz="quarter" idx="12"/>
          </p:nvPr>
        </p:nvSpPr>
        <p:spPr>
          <a:xfrm>
            <a:off x="6771568" y="6553200"/>
            <a:ext cx="2133600" cy="263856"/>
          </a:xfrm>
        </p:spPr>
        <p:txBody>
          <a:bodyPr/>
          <a:lstStyle/>
          <a:p>
            <a:fld id="{0A8C097E-128F-4FE5-8D65-B30E2BEAC51B}" type="slidenum">
              <a:rPr lang="en-US" smtClean="0"/>
              <a:pPr/>
              <a:t>27</a:t>
            </a:fld>
            <a:endParaRPr lang="en-US"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Substitute Check</a:t>
            </a:r>
          </a:p>
        </p:txBody>
      </p:sp>
      <p:pic>
        <p:nvPicPr>
          <p:cNvPr id="4" name="Picture 3" descr="This is an image of a substitute check.&#10;Outside of the check area, along the left border, it states, “This is a legal copy of your check. You can use it the same way you would use the original check. An image of the actual completed check appears to the right.&#10;" title="Exhibit 24.3 An Example of a Substitute Check">
            <a:extLst>
              <a:ext uri="{FF2B5EF4-FFF2-40B4-BE49-F238E27FC236}">
                <a16:creationId xmlns:a16="http://schemas.microsoft.com/office/drawing/2014/main" id="{26BE2C61-ACC4-4FA3-BDA5-78DF45E65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57400"/>
            <a:ext cx="8263597" cy="3706368"/>
          </a:xfrm>
          <a:prstGeom prst="rect">
            <a:avLst/>
          </a:prstGeom>
        </p:spPr>
      </p:pic>
      <p:sp>
        <p:nvSpPr>
          <p:cNvPr id="5" name="Slide Number Placeholder 4"/>
          <p:cNvSpPr>
            <a:spLocks noGrp="1"/>
          </p:cNvSpPr>
          <p:nvPr>
            <p:ph type="sldNum" sz="quarter" idx="12"/>
          </p:nvPr>
        </p:nvSpPr>
        <p:spPr>
          <a:xfrm>
            <a:off x="6771568" y="6553200"/>
            <a:ext cx="2133600" cy="263856"/>
          </a:xfrm>
        </p:spPr>
        <p:txBody>
          <a:bodyPr/>
          <a:lstStyle/>
          <a:p>
            <a:fld id="{0A8C097E-128F-4FE5-8D65-B30E2BEAC51B}" type="slidenum">
              <a:rPr lang="en-US" smtClean="0"/>
              <a:pPr/>
              <a:t>28</a:t>
            </a:fld>
            <a:endParaRPr lang="en-US"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Electronic Funds Transfers</a:t>
            </a:r>
            <a:r>
              <a:rPr lang="en-US" sz="4000" b="1" spc="0" dirty="0">
                <a:solidFill>
                  <a:prstClr val="white"/>
                </a:solidFill>
                <a:latin typeface="Calibri"/>
              </a:rPr>
              <a:t> (1)</a:t>
            </a:r>
            <a:endParaRPr lang="en-US" dirty="0"/>
          </a:p>
        </p:txBody>
      </p:sp>
      <p:sp>
        <p:nvSpPr>
          <p:cNvPr id="6" name="AutoShape 6">
            <a:extLst>
              <a:ext uri="{FF2B5EF4-FFF2-40B4-BE49-F238E27FC236}">
                <a16:creationId xmlns:a16="http://schemas.microsoft.com/office/drawing/2014/main" id="{9769456C-E4BF-4493-9B8F-C63A2FE45380}"/>
              </a:ext>
            </a:extLst>
          </p:cNvPr>
          <p:cNvSpPr>
            <a:spLocks noChangeArrowheads="1"/>
          </p:cNvSpPr>
          <p:nvPr/>
        </p:nvSpPr>
        <p:spPr bwMode="auto">
          <a:xfrm>
            <a:off x="10886" y="1874870"/>
            <a:ext cx="751114" cy="3810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LO4</a:t>
            </a:r>
          </a:p>
        </p:txBody>
      </p:sp>
      <p:sp>
        <p:nvSpPr>
          <p:cNvPr id="27651" name="Content Placeholder 2"/>
          <p:cNvSpPr>
            <a:spLocks noGrp="1"/>
          </p:cNvSpPr>
          <p:nvPr>
            <p:ph idx="1"/>
          </p:nvPr>
        </p:nvSpPr>
        <p:spPr>
          <a:xfrm>
            <a:off x="719468" y="1755230"/>
            <a:ext cx="8229600" cy="4797970"/>
          </a:xfrm>
        </p:spPr>
        <p:txBody>
          <a:bodyPr>
            <a:normAutofit lnSpcReduction="10000"/>
          </a:bodyPr>
          <a:lstStyle/>
          <a:p>
            <a:r>
              <a:rPr lang="en-US" sz="4400" dirty="0"/>
              <a:t>EFT: transfer of funds though use of electronic terminal, a phone, a computer, or magnetic tape.</a:t>
            </a:r>
          </a:p>
          <a:p>
            <a:r>
              <a:rPr lang="en-US" sz="4400" dirty="0"/>
              <a:t>Types of EFT Systems.</a:t>
            </a:r>
          </a:p>
          <a:p>
            <a:pPr marL="1031875" lvl="1" indent="-574675">
              <a:buFont typeface="+mj-lt"/>
              <a:buAutoNum type="arabicPeriod"/>
            </a:pPr>
            <a:r>
              <a:rPr lang="en-US" sz="3600" dirty="0"/>
              <a:t>Automated teller machines (ATM).</a:t>
            </a:r>
          </a:p>
          <a:p>
            <a:pPr marL="1031875" lvl="1" indent="-574675">
              <a:buFont typeface="+mj-lt"/>
              <a:buAutoNum type="arabicPeriod"/>
            </a:pPr>
            <a:r>
              <a:rPr lang="en-US" sz="3600" dirty="0"/>
              <a:t>Point-of-sale systems. (POS).</a:t>
            </a:r>
          </a:p>
          <a:p>
            <a:pPr marL="1031875" lvl="1" indent="-574675">
              <a:buFont typeface="+mj-lt"/>
              <a:buAutoNum type="arabicPeriod"/>
            </a:pPr>
            <a:r>
              <a:rPr lang="en-US" sz="3600" dirty="0"/>
              <a:t>Direct deposits and withdrawals.</a:t>
            </a:r>
          </a:p>
          <a:p>
            <a:pPr marL="1031875" lvl="1" indent="-574675">
              <a:buFont typeface="+mj-lt"/>
              <a:buAutoNum type="arabicPeriod"/>
            </a:pPr>
            <a:r>
              <a:rPr lang="en-US" sz="3600" dirty="0"/>
              <a:t>Online payment systems.</a:t>
            </a:r>
          </a:p>
        </p:txBody>
      </p:sp>
      <p:sp>
        <p:nvSpPr>
          <p:cNvPr id="5" name="Slide Number Placeholder 4"/>
          <p:cNvSpPr>
            <a:spLocks noGrp="1"/>
          </p:cNvSpPr>
          <p:nvPr>
            <p:ph type="sldNum" sz="quarter" idx="12"/>
          </p:nvPr>
        </p:nvSpPr>
        <p:spPr>
          <a:xfrm>
            <a:off x="6771568" y="6553200"/>
            <a:ext cx="2133600" cy="263856"/>
          </a:xfrm>
        </p:spPr>
        <p:txBody>
          <a:bodyPr/>
          <a:lstStyle/>
          <a:p>
            <a:fld id="{0A8C097E-128F-4FE5-8D65-B30E2BEAC51B}" type="slidenum">
              <a:rPr lang="en-US" smtClean="0"/>
              <a:pPr/>
              <a:t>29</a:t>
            </a:fld>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p:cNvSpPr>
            <a:spLocks noGrp="1" noChangeArrowheads="1"/>
          </p:cNvSpPr>
          <p:nvPr>
            <p:ph type="title" idx="4294967295"/>
          </p:nvPr>
        </p:nvSpPr>
        <p:spPr>
          <a:xfrm>
            <a:off x="8227" y="-137085"/>
            <a:ext cx="9144000" cy="1524000"/>
          </a:xfrm>
          <a:solidFill>
            <a:srgbClr val="8A7045"/>
          </a:solidFill>
          <a:ln>
            <a:noFill/>
          </a:ln>
        </p:spPr>
        <p:txBody>
          <a:bodyPr>
            <a:normAutofit/>
          </a:bodyPr>
          <a:lstStyle/>
          <a:p>
            <a:r>
              <a:rPr lang="en-US" dirty="0"/>
              <a:t>Learning Outcomes</a:t>
            </a:r>
            <a:r>
              <a:rPr lang="en-US" sz="4000" b="1" dirty="0">
                <a:solidFill>
                  <a:prstClr val="white"/>
                </a:solidFill>
                <a:latin typeface="Calibri"/>
              </a:rPr>
              <a:t> (2)</a:t>
            </a:r>
            <a:endParaRPr lang="en-US" dirty="0"/>
          </a:p>
        </p:txBody>
      </p:sp>
      <p:sp>
        <p:nvSpPr>
          <p:cNvPr id="71688" name="AutoShape 8" descr="Shape to emphasize LO1." title="Design arrow"/>
          <p:cNvSpPr>
            <a:spLocks noChangeArrowheads="1"/>
          </p:cNvSpPr>
          <p:nvPr/>
        </p:nvSpPr>
        <p:spPr bwMode="auto">
          <a:xfrm>
            <a:off x="76200" y="1802210"/>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endParaRPr lang="en-US" sz="2400" b="1" dirty="0">
              <a:solidFill>
                <a:schemeClr val="bg1"/>
              </a:solidFill>
            </a:endParaRPr>
          </a:p>
        </p:txBody>
      </p:sp>
      <p:sp>
        <p:nvSpPr>
          <p:cNvPr id="3" name="Rectangle 2" descr="Bullet for LO1." title="Rectangle 1">
            <a:extLst>
              <a:ext uri="{FF2B5EF4-FFF2-40B4-BE49-F238E27FC236}">
                <a16:creationId xmlns:a16="http://schemas.microsoft.com/office/drawing/2014/main" id="{1FEF67C8-EDAE-4E96-90E9-FBB72E83F076}"/>
              </a:ext>
            </a:extLst>
          </p:cNvPr>
          <p:cNvSpPr/>
          <p:nvPr/>
        </p:nvSpPr>
        <p:spPr>
          <a:xfrm>
            <a:off x="1220029" y="1925172"/>
            <a:ext cx="137160" cy="137160"/>
          </a:xfrm>
          <a:prstGeom prst="rect">
            <a:avLst/>
          </a:prstGeom>
          <a:solidFill>
            <a:srgbClr val="D5622A"/>
          </a:solidFill>
          <a:ln>
            <a:solidFill>
              <a:srgbClr val="D56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89" name="AutoShape 9" descr="Shape to emphasize LO2." title="Design arrow"/>
          <p:cNvSpPr>
            <a:spLocks noChangeArrowheads="1"/>
          </p:cNvSpPr>
          <p:nvPr/>
        </p:nvSpPr>
        <p:spPr bwMode="auto">
          <a:xfrm>
            <a:off x="76200" y="2928673"/>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endParaRPr lang="en-US" sz="2400" b="1" dirty="0">
              <a:solidFill>
                <a:schemeClr val="bg1"/>
              </a:solidFill>
            </a:endParaRPr>
          </a:p>
        </p:txBody>
      </p:sp>
      <p:sp>
        <p:nvSpPr>
          <p:cNvPr id="11" name="Rectangle 10" descr="Bullet for LO2." title="Rectangle 2">
            <a:extLst>
              <a:ext uri="{FF2B5EF4-FFF2-40B4-BE49-F238E27FC236}">
                <a16:creationId xmlns:a16="http://schemas.microsoft.com/office/drawing/2014/main" id="{1EA2B03A-119F-415E-8263-3E5D5A277247}"/>
              </a:ext>
            </a:extLst>
          </p:cNvPr>
          <p:cNvSpPr/>
          <p:nvPr/>
        </p:nvSpPr>
        <p:spPr>
          <a:xfrm>
            <a:off x="1194966" y="3060163"/>
            <a:ext cx="137160" cy="137160"/>
          </a:xfrm>
          <a:prstGeom prst="rect">
            <a:avLst/>
          </a:prstGeom>
          <a:solidFill>
            <a:srgbClr val="D5622A"/>
          </a:solidFill>
          <a:ln>
            <a:solidFill>
              <a:srgbClr val="D56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683" name="Rectangle 3"/>
          <p:cNvSpPr>
            <a:spLocks noGrp="1" noChangeArrowheads="1"/>
          </p:cNvSpPr>
          <p:nvPr>
            <p:ph type="body" idx="1"/>
          </p:nvPr>
        </p:nvSpPr>
        <p:spPr>
          <a:xfrm>
            <a:off x="152400" y="1633783"/>
            <a:ext cx="9059574" cy="4678363"/>
          </a:xfrm>
          <a:noFill/>
          <a:ln/>
        </p:spPr>
        <p:txBody>
          <a:bodyPr>
            <a:noAutofit/>
          </a:bodyPr>
          <a:lstStyle/>
          <a:p>
            <a:pPr marL="1198563" indent="-1198563">
              <a:lnSpc>
                <a:spcPct val="90000"/>
              </a:lnSpc>
              <a:buClr>
                <a:srgbClr val="D5622A"/>
              </a:buClr>
              <a:buNone/>
            </a:pPr>
            <a:r>
              <a:rPr lang="en-US" sz="2400" b="1" dirty="0">
                <a:solidFill>
                  <a:schemeClr val="bg1"/>
                </a:solidFill>
              </a:rPr>
              <a:t>LO4          </a:t>
            </a:r>
            <a:r>
              <a:rPr lang="en-US" sz="4000" dirty="0"/>
              <a:t>Define an electronic fund transfer.</a:t>
            </a:r>
          </a:p>
          <a:p>
            <a:pPr marL="1198563" indent="-1198563">
              <a:lnSpc>
                <a:spcPct val="90000"/>
              </a:lnSpc>
              <a:buClr>
                <a:srgbClr val="D5622A"/>
              </a:buClr>
              <a:buNone/>
            </a:pPr>
            <a:endParaRPr lang="en-US" sz="4000" dirty="0"/>
          </a:p>
          <a:p>
            <a:pPr marL="1198563" indent="-1198563">
              <a:lnSpc>
                <a:spcPct val="90000"/>
              </a:lnSpc>
              <a:buClr>
                <a:srgbClr val="D5622A"/>
              </a:buClr>
              <a:buNone/>
            </a:pPr>
            <a:r>
              <a:rPr lang="en-US" sz="2400" b="1" dirty="0">
                <a:solidFill>
                  <a:schemeClr val="bg1"/>
                </a:solidFill>
              </a:rPr>
              <a:t>LO5</a:t>
            </a:r>
            <a:r>
              <a:rPr lang="en-US" dirty="0"/>
              <a:t>     </a:t>
            </a:r>
            <a:r>
              <a:rPr lang="en-US" sz="4000" dirty="0"/>
              <a:t>Define e-money.</a:t>
            </a:r>
            <a:endParaRPr lang="en-US" dirty="0"/>
          </a:p>
        </p:txBody>
      </p:sp>
      <p:sp>
        <p:nvSpPr>
          <p:cNvPr id="10" name="Slide Number Placeholder 9"/>
          <p:cNvSpPr>
            <a:spLocks noGrp="1"/>
          </p:cNvSpPr>
          <p:nvPr>
            <p:ph type="sldNum" sz="quarter" idx="12"/>
          </p:nvPr>
        </p:nvSpPr>
        <p:spPr/>
        <p:txBody>
          <a:bodyPr/>
          <a:lstStyle/>
          <a:p>
            <a:fld id="{0A8C097E-128F-4FE5-8D65-B30E2BEAC51B}" type="slidenum">
              <a:rPr lang="en-US" smtClean="0"/>
              <a:pPr/>
              <a:t>3</a:t>
            </a:fld>
            <a:endParaRPr lang="en-US" dirty="0"/>
          </a:p>
        </p:txBody>
      </p:sp>
    </p:spTree>
    <p:extLst>
      <p:ext uri="{BB962C8B-B14F-4D97-AF65-F5344CB8AC3E}">
        <p14:creationId xmlns:p14="http://schemas.microsoft.com/office/powerpoint/2010/main" val="111808081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Electronic Funds Transfers</a:t>
            </a:r>
            <a:r>
              <a:rPr lang="en-US" sz="4000" b="1" spc="0" dirty="0">
                <a:solidFill>
                  <a:prstClr val="white"/>
                </a:solidFill>
                <a:latin typeface="Calibri"/>
              </a:rPr>
              <a:t> (2)</a:t>
            </a:r>
            <a:endParaRPr lang="en-US" dirty="0"/>
          </a:p>
        </p:txBody>
      </p:sp>
      <p:sp>
        <p:nvSpPr>
          <p:cNvPr id="27651" name="Content Placeholder 2"/>
          <p:cNvSpPr>
            <a:spLocks noGrp="1"/>
          </p:cNvSpPr>
          <p:nvPr>
            <p:ph idx="1"/>
          </p:nvPr>
        </p:nvSpPr>
        <p:spPr/>
        <p:txBody>
          <a:bodyPr>
            <a:normAutofit/>
          </a:bodyPr>
          <a:lstStyle/>
          <a:p>
            <a:r>
              <a:rPr lang="en-US" sz="4400" dirty="0"/>
              <a:t>Consumer Fund Transfers.</a:t>
            </a:r>
          </a:p>
          <a:p>
            <a:pPr lvl="1"/>
            <a:r>
              <a:rPr lang="en-US" dirty="0"/>
              <a:t>Electronic Fund Transfer Act (EFTA) provides framework for rights, liabilities, and responsibilities of users of EFT systems. </a:t>
            </a:r>
          </a:p>
        </p:txBody>
      </p:sp>
      <p:sp>
        <p:nvSpPr>
          <p:cNvPr id="4" name="Slide Number Placeholder 3"/>
          <p:cNvSpPr>
            <a:spLocks noGrp="1"/>
          </p:cNvSpPr>
          <p:nvPr>
            <p:ph type="sldNum" sz="quarter" idx="12"/>
          </p:nvPr>
        </p:nvSpPr>
        <p:spPr>
          <a:xfrm>
            <a:off x="6771568" y="6553200"/>
            <a:ext cx="2133600" cy="263856"/>
          </a:xfrm>
        </p:spPr>
        <p:txBody>
          <a:bodyPr/>
          <a:lstStyle/>
          <a:p>
            <a:fld id="{0A8C097E-128F-4FE5-8D65-B30E2BEAC51B}" type="slidenum">
              <a:rPr lang="en-US" smtClean="0"/>
              <a:pPr/>
              <a:t>30</a:t>
            </a:fld>
            <a:endParaRPr lang="en-US"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Electronic Funds Transfers</a:t>
            </a:r>
            <a:r>
              <a:rPr lang="en-US" sz="4000" b="1" spc="0" dirty="0">
                <a:solidFill>
                  <a:prstClr val="white"/>
                </a:solidFill>
                <a:latin typeface="Calibri"/>
              </a:rPr>
              <a:t> (3)</a:t>
            </a:r>
            <a:endParaRPr lang="en-US" dirty="0"/>
          </a:p>
        </p:txBody>
      </p:sp>
      <p:sp>
        <p:nvSpPr>
          <p:cNvPr id="27651" name="Content Placeholder 2"/>
          <p:cNvSpPr>
            <a:spLocks noGrp="1"/>
          </p:cNvSpPr>
          <p:nvPr>
            <p:ph idx="1"/>
          </p:nvPr>
        </p:nvSpPr>
        <p:spPr/>
        <p:txBody>
          <a:bodyPr>
            <a:normAutofit/>
          </a:bodyPr>
          <a:lstStyle/>
          <a:p>
            <a:r>
              <a:rPr lang="en-US" sz="4400" dirty="0"/>
              <a:t>A transfer is unauthorized if the following conditions are met:</a:t>
            </a:r>
          </a:p>
          <a:p>
            <a:pPr marL="1031875" indent="-574675">
              <a:buFont typeface="+mj-lt"/>
              <a:buAutoNum type="arabicPeriod"/>
            </a:pPr>
            <a:r>
              <a:rPr lang="en-US" sz="4000" dirty="0"/>
              <a:t>Initiated by a person (other than the customer) with no authority.</a:t>
            </a:r>
          </a:p>
          <a:p>
            <a:pPr marL="1031875" indent="-574675">
              <a:buFont typeface="+mj-lt"/>
              <a:buAutoNum type="arabicPeriod"/>
            </a:pPr>
            <a:r>
              <a:rPr lang="en-US" sz="4000" dirty="0"/>
              <a:t>Consumer receives no benefit.</a:t>
            </a:r>
          </a:p>
          <a:p>
            <a:pPr marL="1031875" indent="-574675">
              <a:buFont typeface="+mj-lt"/>
              <a:buAutoNum type="arabicPeriod"/>
            </a:pPr>
            <a:r>
              <a:rPr lang="en-US" sz="4000" dirty="0"/>
              <a:t>Consumer did not furnish access to his or her account.</a:t>
            </a:r>
          </a:p>
        </p:txBody>
      </p:sp>
      <p:sp>
        <p:nvSpPr>
          <p:cNvPr id="4" name="Slide Number Placeholder 3"/>
          <p:cNvSpPr>
            <a:spLocks noGrp="1"/>
          </p:cNvSpPr>
          <p:nvPr>
            <p:ph type="sldNum" sz="quarter" idx="12"/>
          </p:nvPr>
        </p:nvSpPr>
        <p:spPr>
          <a:xfrm>
            <a:off x="6771568" y="6553200"/>
            <a:ext cx="2133600" cy="263856"/>
          </a:xfrm>
        </p:spPr>
        <p:txBody>
          <a:bodyPr/>
          <a:lstStyle/>
          <a:p>
            <a:fld id="{0A8C097E-128F-4FE5-8D65-B30E2BEAC51B}" type="slidenum">
              <a:rPr lang="en-US" smtClean="0"/>
              <a:pPr/>
              <a:t>31</a:t>
            </a:fld>
            <a:endParaRPr lang="en-US"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E-Money and Online Banking</a:t>
            </a:r>
            <a:r>
              <a:rPr lang="en-US" sz="4000" b="1" spc="0" dirty="0">
                <a:solidFill>
                  <a:prstClr val="white"/>
                </a:solidFill>
                <a:latin typeface="Calibri"/>
              </a:rPr>
              <a:t> (1)</a:t>
            </a:r>
            <a:endParaRPr lang="en-US" dirty="0"/>
          </a:p>
        </p:txBody>
      </p:sp>
      <p:sp>
        <p:nvSpPr>
          <p:cNvPr id="5" name="AutoShape 6">
            <a:extLst>
              <a:ext uri="{FF2B5EF4-FFF2-40B4-BE49-F238E27FC236}">
                <a16:creationId xmlns:a16="http://schemas.microsoft.com/office/drawing/2014/main" id="{678123A2-5EBA-46D6-BF7D-38871BB025B2}"/>
              </a:ext>
            </a:extLst>
          </p:cNvPr>
          <p:cNvSpPr>
            <a:spLocks noChangeArrowheads="1"/>
          </p:cNvSpPr>
          <p:nvPr/>
        </p:nvSpPr>
        <p:spPr bwMode="auto">
          <a:xfrm>
            <a:off x="10886" y="1928035"/>
            <a:ext cx="751114" cy="3810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LO5</a:t>
            </a:r>
          </a:p>
        </p:txBody>
      </p:sp>
      <p:sp>
        <p:nvSpPr>
          <p:cNvPr id="3" name="Content Placeholder 2"/>
          <p:cNvSpPr>
            <a:spLocks noGrp="1"/>
          </p:cNvSpPr>
          <p:nvPr>
            <p:ph idx="1"/>
          </p:nvPr>
        </p:nvSpPr>
        <p:spPr>
          <a:xfrm>
            <a:off x="762000" y="1755230"/>
            <a:ext cx="8229600" cy="4797970"/>
          </a:xfrm>
        </p:spPr>
        <p:txBody>
          <a:bodyPr>
            <a:noAutofit/>
          </a:bodyPr>
          <a:lstStyle/>
          <a:p>
            <a:pPr>
              <a:lnSpc>
                <a:spcPct val="110000"/>
              </a:lnSpc>
            </a:pPr>
            <a:r>
              <a:rPr lang="en-US" sz="4200" dirty="0"/>
              <a:t>E-money: funds stored on microchips in laptops, smartphones, and other devices.</a:t>
            </a:r>
          </a:p>
        </p:txBody>
      </p:sp>
      <p:sp>
        <p:nvSpPr>
          <p:cNvPr id="4" name="Slide Number Placeholder 3"/>
          <p:cNvSpPr>
            <a:spLocks noGrp="1"/>
          </p:cNvSpPr>
          <p:nvPr>
            <p:ph type="sldNum" sz="quarter" idx="12"/>
          </p:nvPr>
        </p:nvSpPr>
        <p:spPr>
          <a:xfrm>
            <a:off x="6771568" y="6553200"/>
            <a:ext cx="2133600" cy="263856"/>
          </a:xfrm>
        </p:spPr>
        <p:txBody>
          <a:bodyPr/>
          <a:lstStyle/>
          <a:p>
            <a:fld id="{0A8C097E-128F-4FE5-8D65-B30E2BEAC51B}" type="slidenum">
              <a:rPr lang="en-US" smtClean="0"/>
              <a:pPr/>
              <a:t>32</a:t>
            </a:fld>
            <a:endParaRPr lang="en-US"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E-Money and Online Banking</a:t>
            </a:r>
            <a:r>
              <a:rPr lang="en-US" sz="4000" b="1" spc="0" dirty="0">
                <a:solidFill>
                  <a:prstClr val="white"/>
                </a:solidFill>
                <a:latin typeface="Calibri"/>
              </a:rPr>
              <a:t> (2)</a:t>
            </a:r>
            <a:endParaRPr lang="en-US" dirty="0"/>
          </a:p>
        </p:txBody>
      </p:sp>
      <p:sp>
        <p:nvSpPr>
          <p:cNvPr id="3" name="Content Placeholder 2"/>
          <p:cNvSpPr>
            <a:spLocks noGrp="1"/>
          </p:cNvSpPr>
          <p:nvPr>
            <p:ph idx="1"/>
          </p:nvPr>
        </p:nvSpPr>
        <p:spPr>
          <a:xfrm>
            <a:off x="457200" y="1755230"/>
            <a:ext cx="8229600" cy="4797970"/>
          </a:xfrm>
        </p:spPr>
        <p:txBody>
          <a:bodyPr>
            <a:noAutofit/>
          </a:bodyPr>
          <a:lstStyle/>
          <a:p>
            <a:r>
              <a:rPr lang="en-US" sz="4400" dirty="0"/>
              <a:t>Stored-Value Cards and Smart Cards.</a:t>
            </a:r>
          </a:p>
          <a:p>
            <a:pPr lvl="1"/>
            <a:r>
              <a:rPr lang="en-US" dirty="0"/>
              <a:t>Stored-value cards: bear a magnetic stripe that hold magnetically encoded data, providing access to stored funds (ATM card).</a:t>
            </a:r>
          </a:p>
        </p:txBody>
      </p:sp>
      <p:sp>
        <p:nvSpPr>
          <p:cNvPr id="4" name="Slide Number Placeholder 3"/>
          <p:cNvSpPr>
            <a:spLocks noGrp="1"/>
          </p:cNvSpPr>
          <p:nvPr>
            <p:ph type="sldNum" sz="quarter" idx="12"/>
          </p:nvPr>
        </p:nvSpPr>
        <p:spPr>
          <a:xfrm>
            <a:off x="6771568" y="6553200"/>
            <a:ext cx="2133600" cy="263856"/>
          </a:xfrm>
        </p:spPr>
        <p:txBody>
          <a:bodyPr/>
          <a:lstStyle/>
          <a:p>
            <a:fld id="{0A8C097E-128F-4FE5-8D65-B30E2BEAC51B}" type="slidenum">
              <a:rPr lang="en-US" smtClean="0"/>
              <a:pPr/>
              <a:t>33</a:t>
            </a:fld>
            <a:endParaRPr lang="en-US" dirty="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E-Money and Online Banking</a:t>
            </a:r>
            <a:r>
              <a:rPr lang="en-US" sz="4000" b="1" spc="0" dirty="0">
                <a:solidFill>
                  <a:prstClr val="white"/>
                </a:solidFill>
                <a:latin typeface="Calibri"/>
              </a:rPr>
              <a:t> (3)</a:t>
            </a:r>
            <a:endParaRPr lang="en-US" dirty="0"/>
          </a:p>
        </p:txBody>
      </p:sp>
      <p:sp>
        <p:nvSpPr>
          <p:cNvPr id="3" name="Content Placeholder 2"/>
          <p:cNvSpPr>
            <a:spLocks noGrp="1"/>
          </p:cNvSpPr>
          <p:nvPr>
            <p:ph idx="1"/>
          </p:nvPr>
        </p:nvSpPr>
        <p:spPr>
          <a:xfrm>
            <a:off x="304800" y="1755230"/>
            <a:ext cx="8686800" cy="4797970"/>
          </a:xfrm>
        </p:spPr>
        <p:txBody>
          <a:bodyPr>
            <a:noAutofit/>
          </a:bodyPr>
          <a:lstStyle/>
          <a:p>
            <a:r>
              <a:rPr lang="en-US" sz="4400" dirty="0"/>
              <a:t>Stored-Value Cards and Smart Cards.</a:t>
            </a:r>
          </a:p>
          <a:p>
            <a:pPr lvl="1"/>
            <a:r>
              <a:rPr lang="en-US" sz="3800" dirty="0"/>
              <a:t>Smart cards: contain a microprocessor which carries and processes security programming for financial transactions. The microprocessor can authenticate validity of transaction.</a:t>
            </a:r>
          </a:p>
        </p:txBody>
      </p:sp>
      <p:sp>
        <p:nvSpPr>
          <p:cNvPr id="4" name="Slide Number Placeholder 3"/>
          <p:cNvSpPr>
            <a:spLocks noGrp="1"/>
          </p:cNvSpPr>
          <p:nvPr>
            <p:ph type="sldNum" sz="quarter" idx="12"/>
          </p:nvPr>
        </p:nvSpPr>
        <p:spPr>
          <a:xfrm>
            <a:off x="6771568" y="6553200"/>
            <a:ext cx="2133600" cy="263856"/>
          </a:xfrm>
        </p:spPr>
        <p:txBody>
          <a:bodyPr/>
          <a:lstStyle/>
          <a:p>
            <a:fld id="{0A8C097E-128F-4FE5-8D65-B30E2BEAC51B}" type="slidenum">
              <a:rPr lang="en-US" smtClean="0"/>
              <a:pPr/>
              <a:t>34</a:t>
            </a:fld>
            <a:endParaRPr lang="en-US"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E-Money and Online Banking</a:t>
            </a:r>
            <a:r>
              <a:rPr lang="en-US" sz="4000" b="1" spc="0" dirty="0">
                <a:solidFill>
                  <a:prstClr val="white"/>
                </a:solidFill>
                <a:latin typeface="Calibri"/>
              </a:rPr>
              <a:t> (4)</a:t>
            </a:r>
            <a:endParaRPr lang="en-US" dirty="0"/>
          </a:p>
        </p:txBody>
      </p:sp>
      <p:sp>
        <p:nvSpPr>
          <p:cNvPr id="3" name="Content Placeholder 2"/>
          <p:cNvSpPr>
            <a:spLocks noGrp="1"/>
          </p:cNvSpPr>
          <p:nvPr>
            <p:ph idx="1"/>
          </p:nvPr>
        </p:nvSpPr>
        <p:spPr>
          <a:xfrm>
            <a:off x="457200" y="1602830"/>
            <a:ext cx="8686800" cy="4797970"/>
          </a:xfrm>
        </p:spPr>
        <p:txBody>
          <a:bodyPr>
            <a:noAutofit/>
          </a:bodyPr>
          <a:lstStyle/>
          <a:p>
            <a:r>
              <a:rPr lang="en-US" sz="4400" dirty="0"/>
              <a:t>Online Banking.</a:t>
            </a:r>
          </a:p>
          <a:p>
            <a:pPr lvl="1"/>
            <a:r>
              <a:rPr lang="en-US" dirty="0"/>
              <a:t>Used for paying bills, transfer of funds, loan applications.</a:t>
            </a:r>
          </a:p>
          <a:p>
            <a:pPr lvl="1"/>
            <a:r>
              <a:rPr lang="en-US" dirty="0"/>
              <a:t>Limited availability to deposit and withdraw funds (unless using smart cards).</a:t>
            </a:r>
          </a:p>
          <a:p>
            <a:pPr lvl="2"/>
            <a:r>
              <a:rPr lang="en-US" dirty="0"/>
              <a:t>Apps to make check deposits via smartphones. </a:t>
            </a:r>
          </a:p>
          <a:p>
            <a:endParaRPr lang="en-US" sz="3000" dirty="0"/>
          </a:p>
          <a:p>
            <a:pPr lvl="1"/>
            <a:endParaRPr lang="en-US" sz="3800" dirty="0"/>
          </a:p>
        </p:txBody>
      </p:sp>
      <p:sp>
        <p:nvSpPr>
          <p:cNvPr id="4" name="Slide Number Placeholder 3"/>
          <p:cNvSpPr>
            <a:spLocks noGrp="1"/>
          </p:cNvSpPr>
          <p:nvPr>
            <p:ph type="sldNum" sz="quarter" idx="12"/>
          </p:nvPr>
        </p:nvSpPr>
        <p:spPr>
          <a:xfrm>
            <a:off x="6771568" y="6553200"/>
            <a:ext cx="2133600" cy="263856"/>
          </a:xfrm>
        </p:spPr>
        <p:txBody>
          <a:bodyPr/>
          <a:lstStyle/>
          <a:p>
            <a:fld id="{0A8C097E-128F-4FE5-8D65-B30E2BEAC51B}" type="slidenum">
              <a:rPr lang="en-US" smtClean="0"/>
              <a:pPr/>
              <a:t>35</a:t>
            </a:fld>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Checks and the </a:t>
            </a:r>
            <a:br>
              <a:rPr lang="en-US" dirty="0"/>
            </a:br>
            <a:r>
              <a:rPr lang="en-US" dirty="0"/>
              <a:t>Bank-Customer Relationship </a:t>
            </a:r>
            <a:r>
              <a:rPr lang="en-US" sz="4000" b="1" spc="0" dirty="0">
                <a:solidFill>
                  <a:prstClr val="white"/>
                </a:solidFill>
                <a:latin typeface="Calibri"/>
              </a:rPr>
              <a:t>(1)</a:t>
            </a:r>
            <a:endParaRPr lang="en-US" dirty="0"/>
          </a:p>
        </p:txBody>
      </p:sp>
      <p:sp>
        <p:nvSpPr>
          <p:cNvPr id="6" name="Content Placeholder 5"/>
          <p:cNvSpPr>
            <a:spLocks noGrp="1"/>
          </p:cNvSpPr>
          <p:nvPr>
            <p:ph idx="1"/>
          </p:nvPr>
        </p:nvSpPr>
        <p:spPr>
          <a:xfrm>
            <a:off x="457200" y="1755230"/>
            <a:ext cx="8686800" cy="5102770"/>
          </a:xfrm>
        </p:spPr>
        <p:txBody>
          <a:bodyPr>
            <a:normAutofit lnSpcReduction="10000"/>
          </a:bodyPr>
          <a:lstStyle/>
          <a:p>
            <a:r>
              <a:rPr lang="en-US" sz="4400" dirty="0"/>
              <a:t>A check does not operate as an immediate legal assignment of funds between the drawer and the payee. </a:t>
            </a:r>
          </a:p>
          <a:p>
            <a:pPr lvl="1"/>
            <a:r>
              <a:rPr lang="en-US" dirty="0"/>
              <a:t>The funds in the bank represented by that check do not immediately move from the drawer’s account to the payee’s account.</a:t>
            </a:r>
          </a:p>
        </p:txBody>
      </p:sp>
      <p:sp>
        <p:nvSpPr>
          <p:cNvPr id="7" name="Slide Number Placeholder 6"/>
          <p:cNvSpPr>
            <a:spLocks noGrp="1"/>
          </p:cNvSpPr>
          <p:nvPr>
            <p:ph type="sldNum" sz="quarter" idx="12"/>
          </p:nvPr>
        </p:nvSpPr>
        <p:spPr>
          <a:xfrm>
            <a:off x="6771568" y="6553200"/>
            <a:ext cx="2133600" cy="263856"/>
          </a:xfrm>
        </p:spPr>
        <p:txBody>
          <a:bodyPr/>
          <a:lstStyle/>
          <a:p>
            <a:fld id="{0A8C097E-128F-4FE5-8D65-B30E2BEAC51B}" type="slidenum">
              <a:rPr lang="en-US" smtClean="0"/>
              <a:pPr/>
              <a:t>4</a:t>
            </a:fld>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Checks and the </a:t>
            </a:r>
            <a:br>
              <a:rPr lang="en-US" dirty="0"/>
            </a:br>
            <a:r>
              <a:rPr lang="en-US" dirty="0"/>
              <a:t>Bank-Customer Relationship</a:t>
            </a:r>
            <a:r>
              <a:rPr lang="en-US" sz="4000" b="1" spc="0" dirty="0">
                <a:solidFill>
                  <a:prstClr val="white"/>
                </a:solidFill>
                <a:latin typeface="Calibri"/>
              </a:rPr>
              <a:t> (2)</a:t>
            </a:r>
            <a:endParaRPr lang="en-US" dirty="0"/>
          </a:p>
        </p:txBody>
      </p:sp>
      <p:sp>
        <p:nvSpPr>
          <p:cNvPr id="6" name="Content Placeholder 5"/>
          <p:cNvSpPr>
            <a:spLocks noGrp="1"/>
          </p:cNvSpPr>
          <p:nvPr>
            <p:ph idx="1"/>
          </p:nvPr>
        </p:nvSpPr>
        <p:spPr>
          <a:xfrm>
            <a:off x="457200" y="1755230"/>
            <a:ext cx="8686800" cy="5102770"/>
          </a:xfrm>
        </p:spPr>
        <p:txBody>
          <a:bodyPr>
            <a:normAutofit/>
          </a:bodyPr>
          <a:lstStyle/>
          <a:p>
            <a:r>
              <a:rPr lang="en-US" sz="4400" dirty="0"/>
              <a:t>No underlying debt is discharged until the drawee-bank honors the check and makes final payment. </a:t>
            </a:r>
          </a:p>
          <a:p>
            <a:pPr lvl="1"/>
            <a:r>
              <a:rPr lang="en-US" dirty="0"/>
              <a:t>To transfer checkbook dollars among different banks, each bank acts as the agent of collection for its customer.</a:t>
            </a:r>
          </a:p>
        </p:txBody>
      </p:sp>
      <p:sp>
        <p:nvSpPr>
          <p:cNvPr id="4" name="Slide Number Placeholder 3"/>
          <p:cNvSpPr>
            <a:spLocks noGrp="1"/>
          </p:cNvSpPr>
          <p:nvPr>
            <p:ph type="sldNum" sz="quarter" idx="12"/>
          </p:nvPr>
        </p:nvSpPr>
        <p:spPr>
          <a:xfrm>
            <a:off x="6771568" y="6553200"/>
            <a:ext cx="2133600" cy="263856"/>
          </a:xfrm>
        </p:spPr>
        <p:txBody>
          <a:bodyPr/>
          <a:lstStyle/>
          <a:p>
            <a:fld id="{0A8C097E-128F-4FE5-8D65-B30E2BEAC51B}" type="slidenum">
              <a:rPr lang="en-US" smtClean="0"/>
              <a:pPr/>
              <a:t>5</a:t>
            </a:fld>
            <a:endParaRPr 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Checks and the </a:t>
            </a:r>
            <a:br>
              <a:rPr lang="en-US" dirty="0"/>
            </a:br>
            <a:r>
              <a:rPr lang="en-US" dirty="0"/>
              <a:t>Bank-Customer Relationship</a:t>
            </a:r>
            <a:r>
              <a:rPr lang="en-US" sz="4000" b="1" spc="0" dirty="0">
                <a:solidFill>
                  <a:prstClr val="white"/>
                </a:solidFill>
                <a:latin typeface="Calibri"/>
              </a:rPr>
              <a:t> (3)</a:t>
            </a:r>
            <a:endParaRPr lang="en-US" dirty="0"/>
          </a:p>
        </p:txBody>
      </p:sp>
      <p:sp>
        <p:nvSpPr>
          <p:cNvPr id="6" name="Content Placeholder 5"/>
          <p:cNvSpPr>
            <a:spLocks noGrp="1"/>
          </p:cNvSpPr>
          <p:nvPr>
            <p:ph idx="1"/>
          </p:nvPr>
        </p:nvSpPr>
        <p:spPr>
          <a:xfrm>
            <a:off x="457200" y="1755230"/>
            <a:ext cx="8686800" cy="5102770"/>
          </a:xfrm>
        </p:spPr>
        <p:txBody>
          <a:bodyPr>
            <a:normAutofit/>
          </a:bodyPr>
          <a:lstStyle/>
          <a:p>
            <a:r>
              <a:rPr lang="en-US" sz="4400" dirty="0"/>
              <a:t>Cashier’s check: when a bank draws a check on itself.</a:t>
            </a:r>
          </a:p>
          <a:p>
            <a:r>
              <a:rPr lang="en-US" sz="4400" dirty="0"/>
              <a:t>Certified check: a check that has been accepted in writing by the bank on which it is drawn.</a:t>
            </a:r>
          </a:p>
        </p:txBody>
      </p:sp>
      <p:sp>
        <p:nvSpPr>
          <p:cNvPr id="4" name="Slide Number Placeholder 3"/>
          <p:cNvSpPr>
            <a:spLocks noGrp="1"/>
          </p:cNvSpPr>
          <p:nvPr>
            <p:ph type="sldNum" sz="quarter" idx="12"/>
          </p:nvPr>
        </p:nvSpPr>
        <p:spPr>
          <a:xfrm>
            <a:off x="6771568" y="6553200"/>
            <a:ext cx="2133600" cy="263856"/>
          </a:xfrm>
        </p:spPr>
        <p:txBody>
          <a:bodyPr/>
          <a:lstStyle/>
          <a:p>
            <a:fld id="{0A8C097E-128F-4FE5-8D65-B30E2BEAC51B}" type="slidenum">
              <a:rPr lang="en-US" smtClean="0"/>
              <a:pPr/>
              <a:t>6</a:t>
            </a:fld>
            <a:endParaRPr lang="en-US" dirty="0"/>
          </a:p>
        </p:txBody>
      </p:sp>
    </p:spTree>
    <p:extLst>
      <p:ext uri="{BB962C8B-B14F-4D97-AF65-F5344CB8AC3E}">
        <p14:creationId xmlns:p14="http://schemas.microsoft.com/office/powerpoint/2010/main" val="34193158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Checks and the </a:t>
            </a:r>
            <a:br>
              <a:rPr lang="en-US" dirty="0"/>
            </a:br>
            <a:r>
              <a:rPr lang="en-US" dirty="0"/>
              <a:t>Bank-Customer Relationship</a:t>
            </a:r>
            <a:r>
              <a:rPr lang="en-US" sz="4000" b="1" spc="0" dirty="0">
                <a:solidFill>
                  <a:prstClr val="white"/>
                </a:solidFill>
                <a:latin typeface="Calibri"/>
              </a:rPr>
              <a:t> (4)</a:t>
            </a:r>
            <a:endParaRPr lang="en-US" dirty="0"/>
          </a:p>
        </p:txBody>
      </p:sp>
      <p:sp>
        <p:nvSpPr>
          <p:cNvPr id="5" name="AutoShape 6">
            <a:extLst>
              <a:ext uri="{FF2B5EF4-FFF2-40B4-BE49-F238E27FC236}">
                <a16:creationId xmlns:a16="http://schemas.microsoft.com/office/drawing/2014/main" id="{11198CFD-6B9A-432E-8348-3AB10AA03A02}"/>
              </a:ext>
            </a:extLst>
          </p:cNvPr>
          <p:cNvSpPr>
            <a:spLocks noChangeArrowheads="1"/>
          </p:cNvSpPr>
          <p:nvPr/>
        </p:nvSpPr>
        <p:spPr bwMode="auto">
          <a:xfrm>
            <a:off x="10886" y="2544096"/>
            <a:ext cx="914400" cy="457200"/>
          </a:xfrm>
          <a:prstGeom prst="homePlate">
            <a:avLst>
              <a:gd name="adj" fmla="val 50000"/>
            </a:avLst>
          </a:prstGeom>
          <a:solidFill>
            <a:srgbClr val="005B7F"/>
          </a:solidFill>
          <a:ln w="9525">
            <a:solidFill>
              <a:schemeClr val="tx1"/>
            </a:solidFill>
            <a:miter lim="800000"/>
            <a:headEnd/>
            <a:tailEnd/>
          </a:ln>
          <a:effectLst/>
        </p:spPr>
        <p:txBody>
          <a:bodyPr wrap="none" anchor="ctr"/>
          <a:lstStyle/>
          <a:p>
            <a:pPr algn="ctr"/>
            <a:r>
              <a:rPr lang="en-US" sz="2400" b="1" dirty="0">
                <a:solidFill>
                  <a:schemeClr val="bg1"/>
                </a:solidFill>
              </a:rPr>
              <a:t>LO1</a:t>
            </a:r>
          </a:p>
        </p:txBody>
      </p:sp>
      <p:sp>
        <p:nvSpPr>
          <p:cNvPr id="6" name="Content Placeholder 5"/>
          <p:cNvSpPr>
            <a:spLocks noGrp="1"/>
          </p:cNvSpPr>
          <p:nvPr>
            <p:ph idx="1"/>
          </p:nvPr>
        </p:nvSpPr>
        <p:spPr>
          <a:xfrm>
            <a:off x="457200" y="1755230"/>
            <a:ext cx="8686800" cy="5102770"/>
          </a:xfrm>
        </p:spPr>
        <p:txBody>
          <a:bodyPr>
            <a:normAutofit/>
          </a:bodyPr>
          <a:lstStyle/>
          <a:p>
            <a:r>
              <a:rPr lang="en-US" sz="4400" dirty="0"/>
              <a:t>The Bank-Customer Relationship.</a:t>
            </a:r>
          </a:p>
          <a:p>
            <a:pPr lvl="1"/>
            <a:r>
              <a:rPr lang="en-US" sz="3600" dirty="0"/>
              <a:t>There are three types of relationships established.</a:t>
            </a:r>
          </a:p>
          <a:p>
            <a:pPr marL="1376363" lvl="1" indent="-515938">
              <a:buFont typeface="+mj-lt"/>
              <a:buAutoNum type="arabicPeriod"/>
            </a:pPr>
            <a:r>
              <a:rPr lang="en-US" sz="3600" dirty="0"/>
              <a:t>Creditor-debtor relationship.</a:t>
            </a:r>
          </a:p>
          <a:p>
            <a:pPr marL="1376363" lvl="1" indent="-515938">
              <a:buFont typeface="+mj-lt"/>
              <a:buAutoNum type="arabicPeriod"/>
            </a:pPr>
            <a:r>
              <a:rPr lang="en-US" sz="3600" dirty="0"/>
              <a:t>Agency relationship.</a:t>
            </a:r>
          </a:p>
          <a:p>
            <a:pPr marL="1376363" lvl="1" indent="-515938">
              <a:buFont typeface="+mj-lt"/>
              <a:buAutoNum type="arabicPeriod"/>
            </a:pPr>
            <a:r>
              <a:rPr lang="en-US" sz="3600" dirty="0"/>
              <a:t>Contractual rights and duties.</a:t>
            </a:r>
          </a:p>
        </p:txBody>
      </p:sp>
      <p:sp>
        <p:nvSpPr>
          <p:cNvPr id="4" name="Slide Number Placeholder 3"/>
          <p:cNvSpPr>
            <a:spLocks noGrp="1"/>
          </p:cNvSpPr>
          <p:nvPr>
            <p:ph type="sldNum" sz="quarter" idx="12"/>
          </p:nvPr>
        </p:nvSpPr>
        <p:spPr>
          <a:xfrm>
            <a:off x="6771568" y="6553200"/>
            <a:ext cx="2133600" cy="263856"/>
          </a:xfrm>
        </p:spPr>
        <p:txBody>
          <a:bodyPr/>
          <a:lstStyle/>
          <a:p>
            <a:fld id="{0A8C097E-128F-4FE5-8D65-B30E2BEAC51B}" type="slidenum">
              <a:rPr lang="en-US" smtClean="0"/>
              <a:pPr/>
              <a:t>7</a:t>
            </a:fld>
            <a:endParaRPr lang="en-US" dirty="0"/>
          </a:p>
        </p:txBody>
      </p:sp>
    </p:spTree>
    <p:extLst>
      <p:ext uri="{BB962C8B-B14F-4D97-AF65-F5344CB8AC3E}">
        <p14:creationId xmlns:p14="http://schemas.microsoft.com/office/powerpoint/2010/main" val="308218665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pPr>
              <a:defRPr/>
            </a:pPr>
            <a:r>
              <a:rPr lang="en-US" dirty="0"/>
              <a:t>Honoring Checks</a:t>
            </a:r>
            <a:r>
              <a:rPr lang="en-US" sz="4000" b="1" spc="0" dirty="0">
                <a:solidFill>
                  <a:prstClr val="white"/>
                </a:solidFill>
                <a:latin typeface="Calibri"/>
              </a:rPr>
              <a:t> (1)</a:t>
            </a:r>
            <a:endParaRPr lang="en-US" dirty="0"/>
          </a:p>
        </p:txBody>
      </p:sp>
      <p:sp>
        <p:nvSpPr>
          <p:cNvPr id="8" name="Content Placeholder 7"/>
          <p:cNvSpPr>
            <a:spLocks noGrp="1"/>
          </p:cNvSpPr>
          <p:nvPr>
            <p:ph idx="1"/>
          </p:nvPr>
        </p:nvSpPr>
        <p:spPr>
          <a:xfrm>
            <a:off x="381000" y="1676400"/>
            <a:ext cx="8686800" cy="5102770"/>
          </a:xfrm>
        </p:spPr>
        <p:txBody>
          <a:bodyPr>
            <a:normAutofit/>
          </a:bodyPr>
          <a:lstStyle/>
          <a:p>
            <a:r>
              <a:rPr lang="en-US" sz="4400" dirty="0"/>
              <a:t>Check Dishonor.</a:t>
            </a:r>
          </a:p>
          <a:p>
            <a:pPr lvl="1"/>
            <a:r>
              <a:rPr lang="en-US" sz="3600" dirty="0"/>
              <a:t>A drawee-bank that </a:t>
            </a:r>
            <a:r>
              <a:rPr lang="en-US" sz="3600" i="1" dirty="0"/>
              <a:t>wrongfully</a:t>
            </a:r>
            <a:r>
              <a:rPr lang="en-US" sz="3600" dirty="0"/>
              <a:t> fails to honor a check, is liable to its customer for damages resulting from its refusal to pay. </a:t>
            </a:r>
          </a:p>
          <a:p>
            <a:pPr lvl="1"/>
            <a:r>
              <a:rPr lang="en-US" sz="3600" dirty="0"/>
              <a:t>When the bank properly dishonors a check for insufficient funds, it has no liability to the customer.</a:t>
            </a:r>
          </a:p>
        </p:txBody>
      </p:sp>
      <p:sp>
        <p:nvSpPr>
          <p:cNvPr id="9" name="Slide Number Placeholder 8"/>
          <p:cNvSpPr>
            <a:spLocks noGrp="1"/>
          </p:cNvSpPr>
          <p:nvPr>
            <p:ph type="sldNum" sz="quarter" idx="12"/>
          </p:nvPr>
        </p:nvSpPr>
        <p:spPr>
          <a:xfrm>
            <a:off x="6771568" y="6553200"/>
            <a:ext cx="2133600" cy="263856"/>
          </a:xfrm>
        </p:spPr>
        <p:txBody>
          <a:bodyPr/>
          <a:lstStyle/>
          <a:p>
            <a:fld id="{0A8C097E-128F-4FE5-8D65-B30E2BEAC51B}" type="slidenum">
              <a:rPr lang="en-US" smtClean="0"/>
              <a:pPr/>
              <a:t>8</a:t>
            </a:fld>
            <a:endParaRPr lang="en-US"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title"/>
          </p:nvPr>
        </p:nvSpPr>
        <p:spPr/>
        <p:txBody>
          <a:bodyPr/>
          <a:lstStyle/>
          <a:p>
            <a:pPr>
              <a:defRPr/>
            </a:pPr>
            <a:r>
              <a:rPr lang="en-US" dirty="0"/>
              <a:t>Honoring Checks</a:t>
            </a:r>
            <a:r>
              <a:rPr lang="en-US" sz="4000" b="1" spc="0" dirty="0">
                <a:solidFill>
                  <a:prstClr val="white"/>
                </a:solidFill>
                <a:latin typeface="Calibri"/>
              </a:rPr>
              <a:t> (2)</a:t>
            </a:r>
            <a:endParaRPr lang="en-US" dirty="0"/>
          </a:p>
        </p:txBody>
      </p:sp>
      <p:sp>
        <p:nvSpPr>
          <p:cNvPr id="8" name="Content Placeholder 7"/>
          <p:cNvSpPr>
            <a:spLocks noGrp="1"/>
          </p:cNvSpPr>
          <p:nvPr>
            <p:ph idx="1"/>
          </p:nvPr>
        </p:nvSpPr>
        <p:spPr>
          <a:xfrm>
            <a:off x="457200" y="1755230"/>
            <a:ext cx="8153400" cy="5102770"/>
          </a:xfrm>
        </p:spPr>
        <p:txBody>
          <a:bodyPr>
            <a:normAutofit/>
          </a:bodyPr>
          <a:lstStyle/>
          <a:p>
            <a:r>
              <a:rPr lang="en-US" sz="4400" dirty="0"/>
              <a:t>Overdrafts.</a:t>
            </a:r>
          </a:p>
          <a:p>
            <a:pPr lvl="1"/>
            <a:r>
              <a:rPr lang="en-US" dirty="0"/>
              <a:t>Check written on an account in which there are insufficient funds to cover the check. </a:t>
            </a:r>
          </a:p>
        </p:txBody>
      </p:sp>
      <p:sp>
        <p:nvSpPr>
          <p:cNvPr id="5" name="Slide Number Placeholder 4"/>
          <p:cNvSpPr>
            <a:spLocks noGrp="1"/>
          </p:cNvSpPr>
          <p:nvPr>
            <p:ph type="sldNum" sz="quarter" idx="12"/>
          </p:nvPr>
        </p:nvSpPr>
        <p:spPr>
          <a:xfrm>
            <a:off x="6771568" y="6553200"/>
            <a:ext cx="2133600" cy="263856"/>
          </a:xfrm>
        </p:spPr>
        <p:txBody>
          <a:bodyPr/>
          <a:lstStyle/>
          <a:p>
            <a:fld id="{0A8C097E-128F-4FE5-8D65-B30E2BEAC51B}" type="slidenum">
              <a:rPr lang="en-US" smtClean="0"/>
              <a:pPr/>
              <a:t>9</a:t>
            </a:fld>
            <a:endParaRPr lang="en-US" dirty="0"/>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7244</TotalTime>
  <Words>1187</Words>
  <Application>Microsoft Office PowerPoint</Application>
  <PresentationFormat>On-screen Show (4:3)</PresentationFormat>
  <Paragraphs>198</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Impact</vt:lpstr>
      <vt:lpstr>Wingdings</vt:lpstr>
      <vt:lpstr>Office Theme</vt:lpstr>
      <vt:lpstr>Business Law Text &amp; Exercises Ninth Edition Roger LeRoy Miller William Eric Hollowell</vt:lpstr>
      <vt:lpstr>Learning Outcomes (1)</vt:lpstr>
      <vt:lpstr>Learning Outcomes (2)</vt:lpstr>
      <vt:lpstr>Checks and the  Bank-Customer Relationship (1)</vt:lpstr>
      <vt:lpstr>Checks and the  Bank-Customer Relationship (2)</vt:lpstr>
      <vt:lpstr>Checks and the  Bank-Customer Relationship (3)</vt:lpstr>
      <vt:lpstr>Checks and the  Bank-Customer Relationship (4)</vt:lpstr>
      <vt:lpstr>Honoring Checks (1)</vt:lpstr>
      <vt:lpstr>Honoring Checks (2)</vt:lpstr>
      <vt:lpstr>Honoring Checks (3)</vt:lpstr>
      <vt:lpstr>Honoring Checks (4)</vt:lpstr>
      <vt:lpstr>Honoring Checks (5)</vt:lpstr>
      <vt:lpstr>Honoring Checks (6)</vt:lpstr>
      <vt:lpstr>Honoring Checks (7)</vt:lpstr>
      <vt:lpstr> LO3 Accepting Deposits</vt:lpstr>
      <vt:lpstr>Traditional Collection Process (1)</vt:lpstr>
      <vt:lpstr>Traditional Collection Process (2)</vt:lpstr>
      <vt:lpstr>Traditional Collection Process (3)</vt:lpstr>
      <vt:lpstr>Check Collection Process</vt:lpstr>
      <vt:lpstr>Traditional Collection Process (4)</vt:lpstr>
      <vt:lpstr>Traditional Collection Process (5)</vt:lpstr>
      <vt:lpstr>Traditional Collection Process (6)</vt:lpstr>
      <vt:lpstr>Traditional Collection Process (7)</vt:lpstr>
      <vt:lpstr>Traditional Collection Process (8)</vt:lpstr>
      <vt:lpstr>Traditional Collection Process (9)</vt:lpstr>
      <vt:lpstr>Traditional Collection Process (10)</vt:lpstr>
      <vt:lpstr>Traditional Collection Process (11)</vt:lpstr>
      <vt:lpstr>Substitute Check</vt:lpstr>
      <vt:lpstr>Electronic Funds Transfers (1)</vt:lpstr>
      <vt:lpstr>Electronic Funds Transfers (2)</vt:lpstr>
      <vt:lpstr>Electronic Funds Transfers (3)</vt:lpstr>
      <vt:lpstr>E-Money and Online Banking (1)</vt:lpstr>
      <vt:lpstr>E-Money and Online Banking (2)</vt:lpstr>
      <vt:lpstr>E-Money and Online Banking (3)</vt:lpstr>
      <vt:lpstr>E-Money and Online Banking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Law: Texts and Exercises 7e</dc:title>
  <dc:creator>Joseph Zavaletta</dc:creator>
  <cp:lastModifiedBy>Mandy</cp:lastModifiedBy>
  <cp:revision>433</cp:revision>
  <dcterms:created xsi:type="dcterms:W3CDTF">2012-07-24T19:26:18Z</dcterms:created>
  <dcterms:modified xsi:type="dcterms:W3CDTF">2017-10-29T19:21:18Z</dcterms:modified>
</cp:coreProperties>
</file>