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77" r:id="rId2"/>
    <p:sldId id="278" r:id="rId3"/>
    <p:sldId id="279" r:id="rId4"/>
    <p:sldId id="261" r:id="rId5"/>
    <p:sldId id="262" r:id="rId6"/>
    <p:sldId id="263" r:id="rId7"/>
    <p:sldId id="273" r:id="rId8"/>
    <p:sldId id="281" r:id="rId9"/>
    <p:sldId id="282" r:id="rId10"/>
    <p:sldId id="283" r:id="rId11"/>
    <p:sldId id="274" r:id="rId12"/>
    <p:sldId id="295" r:id="rId13"/>
    <p:sldId id="296" r:id="rId14"/>
    <p:sldId id="297" r:id="rId15"/>
    <p:sldId id="298" r:id="rId16"/>
    <p:sldId id="260" r:id="rId17"/>
    <p:sldId id="284" r:id="rId18"/>
    <p:sldId id="285" r:id="rId19"/>
    <p:sldId id="286" r:id="rId20"/>
    <p:sldId id="264" r:id="rId21"/>
    <p:sldId id="287" r:id="rId22"/>
    <p:sldId id="272" r:id="rId23"/>
    <p:sldId id="288" r:id="rId24"/>
    <p:sldId id="289" r:id="rId25"/>
    <p:sldId id="276" r:id="rId26"/>
    <p:sldId id="290" r:id="rId27"/>
    <p:sldId id="292" r:id="rId28"/>
    <p:sldId id="291" r:id="rId29"/>
    <p:sldId id="293" r:id="rId30"/>
    <p:sldId id="29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7045"/>
    <a:srgbClr val="E4B71F"/>
    <a:srgbClr val="0066A4"/>
    <a:srgbClr val="0067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09" autoAdjust="0"/>
    <p:restoredTop sz="84145" autoAdjust="0"/>
  </p:normalViewPr>
  <p:slideViewPr>
    <p:cSldViewPr showGuides="1">
      <p:cViewPr varScale="1">
        <p:scale>
          <a:sx n="95" d="100"/>
          <a:sy n="95" d="100"/>
        </p:scale>
        <p:origin x="2072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08718-41FD-42B2-A1E0-5A1B107DE40B}" type="datetimeFigureOut">
              <a:rPr lang="en-US" smtClean="0"/>
              <a:pPr/>
              <a:t>10/30/2017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4E7F-74F9-4424-B466-94E6FC2777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9137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58C5F7-FB70-429A-B81D-7A51C681501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2365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58C5F7-FB70-429A-B81D-7A51C681501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58C5F7-FB70-429A-B81D-7A51C681501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1599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58C5F7-FB70-429A-B81D-7A51C681501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853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58C5F7-FB70-429A-B81D-7A51C681501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8340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58C5F7-FB70-429A-B81D-7A51C681501C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0231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599A93-49DE-4830-B4BC-DF75B72A748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599A93-49DE-4830-B4BC-DF75B72A748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2911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599A93-49DE-4830-B4BC-DF75B72A7482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3628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599A93-49DE-4830-B4BC-DF75B72A7482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191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C4D01-BD3B-4B35-8DEE-38DF3E8B33FA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2093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AD916E-C32F-4F78-A1BE-678DD098165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AD916E-C32F-4F78-A1BE-678DD098165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307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AD916E-C32F-4F78-A1BE-678DD098165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AD916E-C32F-4F78-A1BE-678DD0981658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2597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169EF-7A00-4A98-9152-2E9A9E43F6CE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459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169EF-7A00-4A98-9152-2E9A9E43F6CE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169EF-7A00-4A98-9152-2E9A9E43F6CE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38422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169EF-7A00-4A98-9152-2E9A9E43F6CE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77292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169EF-7A00-4A98-9152-2E9A9E43F6CE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62141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169EF-7A00-4A98-9152-2E9A9E43F6CE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177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C4D01-BD3B-4B35-8DEE-38DF3E8B33F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46414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169EF-7A00-4A98-9152-2E9A9E43F6CE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200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AD916E-C32F-4F78-A1BE-678DD098165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AD916E-C32F-4F78-A1BE-678DD098165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8281F5-EAF6-4270-9E87-13080235D04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58C5F7-FB70-429A-B81D-7A51C681501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58C5F7-FB70-429A-B81D-7A51C681501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8598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58C5F7-FB70-429A-B81D-7A51C681501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556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347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525963"/>
          </a:xfrm>
        </p:spPr>
        <p:txBody>
          <a:bodyPr/>
          <a:lstStyle>
            <a:lvl1pPr>
              <a:buClr>
                <a:srgbClr val="D5622A"/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>
              <a:spcBef>
                <a:spcPts val="600"/>
              </a:spcBef>
              <a:buClr>
                <a:srgbClr val="D5622A"/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buClr>
                <a:srgbClr val="D5622A"/>
              </a:buCl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1CE43A3-AB8E-4ACC-8946-A454C67F60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" y="228600"/>
            <a:ext cx="8963025" cy="106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/>
                <a:latin typeface="Impact" panose="020B0806030902050204" pitchFamily="34" charset="0"/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>
            <a:lvl1pPr>
              <a:defRPr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797970"/>
          </a:xfrm>
        </p:spPr>
        <p:txBody>
          <a:bodyPr/>
          <a:lstStyle>
            <a:lvl1pPr marL="454025" indent="-454025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 marL="915988" indent="-458788">
              <a:spcBef>
                <a:spcPts val="0"/>
              </a:spcBef>
              <a:buClr>
                <a:schemeClr val="accent6">
                  <a:lumMod val="75000"/>
                </a:schemeClr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spcBef>
                <a:spcPts val="0"/>
              </a:spcBef>
              <a:buClr>
                <a:schemeClr val="accent6">
                  <a:lumMod val="75000"/>
                </a:schemeClr>
              </a:buCl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A575CE6-456C-41B9-9220-7A1DBFED910B}"/>
              </a:ext>
            </a:extLst>
          </p:cNvPr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AEA12EA-273C-4C08-A80C-440DABAF1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A4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8A7045"/>
          </a:solidFill>
          <a:ln w="19050">
            <a:solidFill>
              <a:srgbClr val="8A7045"/>
            </a:solidFill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8A7045"/>
          </a:solidFill>
          <a:ln w="12700">
            <a:solidFill>
              <a:srgbClr val="8A704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9108C69-8A83-4610-A1DF-504C56A1CF6E}"/>
              </a:ext>
            </a:extLst>
          </p:cNvPr>
          <p:cNvSpPr txBox="1">
            <a:spLocks/>
          </p:cNvSpPr>
          <p:nvPr userDrawn="1"/>
        </p:nvSpPr>
        <p:spPr>
          <a:xfrm>
            <a:off x="6771568" y="6477000"/>
            <a:ext cx="2133600" cy="26385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A8C097E-128F-4FE5-8D65-B30E2BEAC51B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effectLst/>
          <a:latin typeface="Impac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buFont typeface="Arial" pitchFamily="34" charset="0"/>
        <a:buChar char="•"/>
        <a:defRPr sz="4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buFont typeface="Arial" pitchFamily="34" charset="0"/>
        <a:buChar char="–"/>
        <a:defRPr sz="4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4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buFont typeface="Arial" pitchFamily="34" charset="0"/>
        <a:buChar char="»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393AABA-F1B5-4B95-84DB-C4EA7B73DD6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200" y="533400"/>
            <a:ext cx="8991600" cy="1600200"/>
          </a:xfrm>
        </p:spPr>
        <p:txBody>
          <a:bodyPr>
            <a:normAutofit/>
          </a:bodyPr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Business</a:t>
            </a:r>
            <a:r>
              <a:rPr lang="en-US" sz="1200" baseline="0" dirty="0">
                <a:latin typeface="Calibri" panose="020F0502020204030204" pitchFamily="34" charset="0"/>
                <a:cs typeface="Calibri" panose="020F0502020204030204" pitchFamily="34" charset="0"/>
              </a:rPr>
              <a:t> Law</a:t>
            </a:r>
            <a:br>
              <a:rPr lang="en-US" sz="1200" baseline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Text &amp; Exercises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Ninth Edition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Roger LeRoy Miller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William Eric Hollowell</a:t>
            </a:r>
          </a:p>
        </p:txBody>
      </p:sp>
      <p:pic>
        <p:nvPicPr>
          <p:cNvPr id="4" name="Picture 3" descr="This is the cover image for Business Law Text &amp; Exercises, Ninth Edition. Men and women in business suits are pictured walking in front of a cityscape." title="Cover Image">
            <a:extLst>
              <a:ext uri="{FF2B5EF4-FFF2-40B4-BE49-F238E27FC236}">
                <a16:creationId xmlns:a16="http://schemas.microsoft.com/office/drawing/2014/main" id="{DB3A8E3E-B757-4FAC-A228-6B19335B2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894"/>
            <a:ext cx="9148384" cy="540730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407306"/>
            <a:ext cx="9144000" cy="1450694"/>
          </a:xfrm>
          <a:solidFill>
            <a:srgbClr val="8A7045"/>
          </a:solidFill>
          <a:ln w="38100">
            <a:solidFill>
              <a:srgbClr val="8A7045"/>
            </a:solidFill>
          </a:ln>
          <a:effectLst/>
        </p:spPr>
        <p:txBody>
          <a:bodyPr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cap="small" dirty="0">
                <a:solidFill>
                  <a:schemeClr val="bg1"/>
                </a:solidFill>
                <a:effectLst>
                  <a:outerShdw blurRad="50800" dist="63500" dir="2700000" algn="tl" rotWithShape="0">
                    <a:srgbClr val="000000"/>
                  </a:outerShdw>
                </a:effectLst>
                <a:latin typeface="Impact" pitchFamily="34" charset="0"/>
              </a:rPr>
              <a:t>Chapter 26    Employment, Immigration, and Labor Law</a:t>
            </a:r>
          </a:p>
        </p:txBody>
      </p:sp>
    </p:spTree>
    <p:extLst>
      <p:ext uri="{BB962C8B-B14F-4D97-AF65-F5344CB8AC3E}">
        <p14:creationId xmlns:p14="http://schemas.microsoft.com/office/powerpoint/2010/main" val="346173495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Worker Protections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 (5)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5102770"/>
          </a:xfrm>
        </p:spPr>
        <p:txBody>
          <a:bodyPr>
            <a:normAutofit/>
          </a:bodyPr>
          <a:lstStyle/>
          <a:p>
            <a:r>
              <a:rPr lang="en-US" sz="4300" dirty="0"/>
              <a:t>Family and Medical Leave Act (FMLA).</a:t>
            </a:r>
          </a:p>
          <a:p>
            <a:pPr marL="1200150" lvl="1" indent="-742950">
              <a:buFont typeface="+mj-lt"/>
              <a:buAutoNum type="arabicPeriod" startAt="3"/>
            </a:pPr>
            <a:r>
              <a:rPr lang="en-US" sz="3800" dirty="0"/>
              <a:t>To care for the employee’s spouse, child or parent. </a:t>
            </a:r>
          </a:p>
          <a:p>
            <a:pPr marL="1200150" lvl="1" indent="-742950">
              <a:buFont typeface="+mj-lt"/>
              <a:buAutoNum type="arabicPeriod" startAt="3"/>
            </a:pPr>
            <a:r>
              <a:rPr lang="en-US" sz="3800" dirty="0"/>
              <a:t>If the employee suffers from a serious health condition and is unable to perform essential job duties.</a:t>
            </a:r>
          </a:p>
        </p:txBody>
      </p:sp>
    </p:spTree>
    <p:extLst>
      <p:ext uri="{BB962C8B-B14F-4D97-AF65-F5344CB8AC3E}">
        <p14:creationId xmlns:p14="http://schemas.microsoft.com/office/powerpoint/2010/main" val="879076181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Worker Protections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 (6)</a:t>
            </a:r>
            <a:endParaRPr lang="en-US" dirty="0"/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418806B7-0BC9-471E-B2E0-BAB67819A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28" y="17526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20392" y="1631022"/>
            <a:ext cx="8305800" cy="4645570"/>
          </a:xfrm>
        </p:spPr>
        <p:txBody>
          <a:bodyPr>
            <a:normAutofit/>
          </a:bodyPr>
          <a:lstStyle/>
          <a:p>
            <a:r>
              <a:rPr lang="en-US" sz="4400" dirty="0"/>
              <a:t>Fair Labor Standards Act (FLSA).</a:t>
            </a:r>
          </a:p>
          <a:p>
            <a:pPr lvl="1"/>
            <a:r>
              <a:rPr lang="en-US" dirty="0"/>
              <a:t>Child Labor Restrictions.</a:t>
            </a:r>
          </a:p>
          <a:p>
            <a:pPr lvl="1"/>
            <a:r>
              <a:rPr lang="en-US" dirty="0"/>
              <a:t>Minimum Wage Requirement.</a:t>
            </a:r>
          </a:p>
          <a:p>
            <a:pPr lvl="1"/>
            <a:r>
              <a:rPr lang="en-US" dirty="0"/>
              <a:t>Overtime Provisions and Requirements.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Worker Protections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 (7)</a:t>
            </a:r>
            <a:endParaRPr lang="en-US" dirty="0"/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418806B7-0BC9-471E-B2E0-BAB67819A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28" y="17526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20392" y="1631022"/>
            <a:ext cx="8305800" cy="4645570"/>
          </a:xfrm>
        </p:spPr>
        <p:txBody>
          <a:bodyPr>
            <a:normAutofit/>
          </a:bodyPr>
          <a:lstStyle/>
          <a:p>
            <a:r>
              <a:rPr lang="en-US" sz="4400" dirty="0"/>
              <a:t>Fair Labor Standards Act (FLSA).</a:t>
            </a:r>
          </a:p>
          <a:p>
            <a:pPr lvl="1"/>
            <a:r>
              <a:rPr lang="en-US" dirty="0"/>
              <a:t>Child Labor Restrictions.</a:t>
            </a:r>
          </a:p>
          <a:p>
            <a:pPr lvl="2"/>
            <a:r>
              <a:rPr lang="en-US" dirty="0"/>
              <a:t>Protects all children under eighteen from working in hazardous jobs. </a:t>
            </a:r>
          </a:p>
          <a:p>
            <a:pPr lvl="2"/>
            <a:r>
              <a:rPr lang="en-US" dirty="0"/>
              <a:t>Children under fourteen are limited to certain jobs.</a:t>
            </a:r>
          </a:p>
          <a:p>
            <a:pPr lvl="2"/>
            <a:r>
              <a:rPr lang="en-US" dirty="0"/>
              <a:t>Limited weekly hours.</a:t>
            </a:r>
          </a:p>
        </p:txBody>
      </p:sp>
    </p:spTree>
    <p:extLst>
      <p:ext uri="{BB962C8B-B14F-4D97-AF65-F5344CB8AC3E}">
        <p14:creationId xmlns:p14="http://schemas.microsoft.com/office/powerpoint/2010/main" val="302698532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Worker Protections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 (8)</a:t>
            </a:r>
            <a:endParaRPr lang="en-US" dirty="0"/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418806B7-0BC9-471E-B2E0-BAB67819A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28" y="17526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20392" y="1631022"/>
            <a:ext cx="8305800" cy="4645570"/>
          </a:xfrm>
        </p:spPr>
        <p:txBody>
          <a:bodyPr>
            <a:normAutofit/>
          </a:bodyPr>
          <a:lstStyle/>
          <a:p>
            <a:r>
              <a:rPr lang="en-US" sz="4400" dirty="0"/>
              <a:t>Fair Labor Standards Act (FLSA).</a:t>
            </a:r>
          </a:p>
          <a:p>
            <a:pPr lvl="1"/>
            <a:r>
              <a:rPr lang="en-US" dirty="0"/>
              <a:t>Minimum Wage Requirement.</a:t>
            </a:r>
          </a:p>
          <a:p>
            <a:pPr lvl="2"/>
            <a:r>
              <a:rPr lang="en-US" dirty="0"/>
              <a:t>Federal minimum wage.</a:t>
            </a:r>
          </a:p>
          <a:p>
            <a:pPr lvl="2"/>
            <a:r>
              <a:rPr lang="en-US" dirty="0"/>
              <a:t>State minimum usually higher.</a:t>
            </a:r>
          </a:p>
        </p:txBody>
      </p:sp>
    </p:spTree>
    <p:extLst>
      <p:ext uri="{BB962C8B-B14F-4D97-AF65-F5344CB8AC3E}">
        <p14:creationId xmlns:p14="http://schemas.microsoft.com/office/powerpoint/2010/main" val="259345821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Worker Protections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 (9)</a:t>
            </a:r>
            <a:endParaRPr lang="en-US" dirty="0"/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418806B7-0BC9-471E-B2E0-BAB67819A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28" y="17526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20392" y="1631022"/>
            <a:ext cx="8305800" cy="4645570"/>
          </a:xfrm>
        </p:spPr>
        <p:txBody>
          <a:bodyPr>
            <a:normAutofit/>
          </a:bodyPr>
          <a:lstStyle/>
          <a:p>
            <a:r>
              <a:rPr lang="en-US" sz="4400" dirty="0"/>
              <a:t>Fair Labor Standards Act (FLSA).</a:t>
            </a:r>
          </a:p>
          <a:p>
            <a:pPr lvl="1"/>
            <a:r>
              <a:rPr lang="en-US" dirty="0"/>
              <a:t>Overtime Provisions and Requirements.</a:t>
            </a:r>
          </a:p>
          <a:p>
            <a:pPr lvl="2"/>
            <a:r>
              <a:rPr lang="en-US" dirty="0"/>
              <a:t>Employees are entitled to 1.5 times regular pay for any hours in excess of forty hour per workweek.</a:t>
            </a:r>
          </a:p>
        </p:txBody>
      </p:sp>
    </p:spTree>
    <p:extLst>
      <p:ext uri="{BB962C8B-B14F-4D97-AF65-F5344CB8AC3E}">
        <p14:creationId xmlns:p14="http://schemas.microsoft.com/office/powerpoint/2010/main" val="3655634438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Worker Protections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 (10)</a:t>
            </a:r>
            <a:endParaRPr lang="en-US" dirty="0"/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418806B7-0BC9-471E-B2E0-BAB67819A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28" y="17526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20392" y="1631022"/>
            <a:ext cx="8305800" cy="4645570"/>
          </a:xfrm>
        </p:spPr>
        <p:txBody>
          <a:bodyPr>
            <a:normAutofit/>
          </a:bodyPr>
          <a:lstStyle/>
          <a:p>
            <a:r>
              <a:rPr lang="en-US" sz="4400" dirty="0"/>
              <a:t>Fair Labor Standards Act (FLSA).</a:t>
            </a:r>
          </a:p>
          <a:p>
            <a:pPr lvl="1"/>
            <a:r>
              <a:rPr lang="en-US" dirty="0"/>
              <a:t>Child Labor Restrictions.</a:t>
            </a:r>
          </a:p>
          <a:p>
            <a:pPr lvl="1"/>
            <a:r>
              <a:rPr lang="en-US" dirty="0"/>
              <a:t>Minimum Wage Requirement.</a:t>
            </a:r>
          </a:p>
          <a:p>
            <a:pPr lvl="1"/>
            <a:r>
              <a:rPr lang="en-US" dirty="0"/>
              <a:t>Overtime Provisions and Requirements.</a:t>
            </a:r>
          </a:p>
        </p:txBody>
      </p:sp>
    </p:spTree>
    <p:extLst>
      <p:ext uri="{BB962C8B-B14F-4D97-AF65-F5344CB8AC3E}">
        <p14:creationId xmlns:p14="http://schemas.microsoft.com/office/powerpoint/2010/main" val="3365487160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Worker Protections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 (11)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755230"/>
            <a:ext cx="87630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Employee Privacy.</a:t>
            </a:r>
          </a:p>
          <a:p>
            <a:pPr lvl="1"/>
            <a:r>
              <a:rPr lang="en-US" sz="3600" dirty="0"/>
              <a:t>Lie-Detector Tests.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ECPA prohibits employers from requiring employees or applicants to take a lie-detector test.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Restricts employers’ ability to use or ask about results of any lie-detector test. </a:t>
            </a: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Worker Protections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 (12)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755230"/>
            <a:ext cx="87630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Employee Privacy.</a:t>
            </a:r>
          </a:p>
          <a:p>
            <a:pPr lvl="1"/>
            <a:r>
              <a:rPr lang="en-US" dirty="0"/>
              <a:t>Drug Testing.</a:t>
            </a:r>
          </a:p>
          <a:p>
            <a:pPr lvl="2"/>
            <a:r>
              <a:rPr lang="en-US" dirty="0"/>
              <a:t>State statutes may restrict drug testing.</a:t>
            </a:r>
          </a:p>
          <a:p>
            <a:pPr lvl="2"/>
            <a:r>
              <a:rPr lang="en-US" dirty="0"/>
              <a:t>Collective bargaining agreement may provide protection.</a:t>
            </a:r>
          </a:p>
        </p:txBody>
      </p:sp>
    </p:spTree>
    <p:extLst>
      <p:ext uri="{BB962C8B-B14F-4D97-AF65-F5344CB8AC3E}">
        <p14:creationId xmlns:p14="http://schemas.microsoft.com/office/powerpoint/2010/main" val="3781321668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Worker Protections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 (13)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755230"/>
            <a:ext cx="87630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Employee Privacy.</a:t>
            </a:r>
          </a:p>
          <a:p>
            <a:pPr lvl="1"/>
            <a:r>
              <a:rPr lang="en-US" dirty="0"/>
              <a:t>Drug Testing.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Held constitutional for government employees only when:</a:t>
            </a:r>
          </a:p>
          <a:p>
            <a:pPr marL="2114550" lvl="3" indent="-742950">
              <a:buFont typeface="+mj-lt"/>
              <a:buAutoNum type="arabicPeriod"/>
            </a:pPr>
            <a:r>
              <a:rPr lang="en-US" sz="3200" dirty="0"/>
              <a:t>Reasonable basis for suspecting drug use.</a:t>
            </a:r>
          </a:p>
          <a:p>
            <a:pPr marL="2114550" lvl="3" indent="-742950">
              <a:buFont typeface="+mj-lt"/>
              <a:buAutoNum type="arabicPeriod"/>
            </a:pPr>
            <a:r>
              <a:rPr lang="en-US" sz="3200" dirty="0"/>
              <a:t>Drug use in particular job would threaten public safety.</a:t>
            </a:r>
          </a:p>
        </p:txBody>
      </p:sp>
    </p:spTree>
    <p:extLst>
      <p:ext uri="{BB962C8B-B14F-4D97-AF65-F5344CB8AC3E}">
        <p14:creationId xmlns:p14="http://schemas.microsoft.com/office/powerpoint/2010/main" val="1436145591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Worker Protections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 (14)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676400"/>
            <a:ext cx="8763000" cy="5102770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Employee Privacy.</a:t>
            </a:r>
          </a:p>
          <a:p>
            <a:pPr lvl="1"/>
            <a:r>
              <a:rPr lang="en-US" dirty="0"/>
              <a:t>Electronic Monitoring.</a:t>
            </a:r>
          </a:p>
          <a:p>
            <a:pPr lvl="2"/>
            <a:r>
              <a:rPr lang="en-US" sz="3400" dirty="0"/>
              <a:t>More than half of employers engage in some form.</a:t>
            </a:r>
          </a:p>
          <a:p>
            <a:pPr lvl="2"/>
            <a:r>
              <a:rPr lang="en-US" sz="3400" dirty="0"/>
              <a:t>Electronic Communication Privacy Act prohibits intentional interception of communications. </a:t>
            </a:r>
          </a:p>
          <a:p>
            <a:pPr lvl="3"/>
            <a:r>
              <a:rPr lang="en-US" sz="2800" dirty="0"/>
              <a:t>If the device is provided by the company for business use, the employer is allowed to monitor business communications. </a:t>
            </a:r>
          </a:p>
        </p:txBody>
      </p:sp>
    </p:spTree>
    <p:extLst>
      <p:ext uri="{BB962C8B-B14F-4D97-AF65-F5344CB8AC3E}">
        <p14:creationId xmlns:p14="http://schemas.microsoft.com/office/powerpoint/2010/main" val="73959930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8227" y="-137085"/>
            <a:ext cx="9144000" cy="1524000"/>
          </a:xfrm>
          <a:solidFill>
            <a:srgbClr val="8A7045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dirty="0"/>
              <a:t>Learning Outcomes </a:t>
            </a:r>
            <a:r>
              <a:rPr lang="en-US" sz="4000" b="1" dirty="0">
                <a:latin typeface="+mj-lt"/>
              </a:rPr>
              <a:t>(1)</a:t>
            </a:r>
          </a:p>
        </p:txBody>
      </p:sp>
      <p:sp>
        <p:nvSpPr>
          <p:cNvPr id="71688" name="AutoShape 8" descr="Shape to emphasize LO1." title="Design arrow"/>
          <p:cNvSpPr>
            <a:spLocks noChangeArrowheads="1"/>
          </p:cNvSpPr>
          <p:nvPr/>
        </p:nvSpPr>
        <p:spPr bwMode="auto">
          <a:xfrm>
            <a:off x="152400" y="180221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 descr="Bullet for LO1." title="Rectangle 1">
            <a:extLst>
              <a:ext uri="{FF2B5EF4-FFF2-40B4-BE49-F238E27FC236}">
                <a16:creationId xmlns:a16="http://schemas.microsoft.com/office/drawing/2014/main" id="{1FEF67C8-EDAE-4E96-90E9-FBB72E83F076}"/>
              </a:ext>
            </a:extLst>
          </p:cNvPr>
          <p:cNvSpPr/>
          <p:nvPr/>
        </p:nvSpPr>
        <p:spPr>
          <a:xfrm>
            <a:off x="1234440" y="1925172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89" name="AutoShape 9" descr="Shape to emphasize LO2." title="Design arrow"/>
          <p:cNvSpPr>
            <a:spLocks noChangeArrowheads="1"/>
          </p:cNvSpPr>
          <p:nvPr/>
        </p:nvSpPr>
        <p:spPr bwMode="auto">
          <a:xfrm>
            <a:off x="152400" y="3153696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Rectangle 10" descr="Bullet for LO2." title="Rectangle 2">
            <a:extLst>
              <a:ext uri="{FF2B5EF4-FFF2-40B4-BE49-F238E27FC236}">
                <a16:creationId xmlns:a16="http://schemas.microsoft.com/office/drawing/2014/main" id="{1EA2B03A-119F-415E-8263-3E5D5A277247}"/>
              </a:ext>
            </a:extLst>
          </p:cNvPr>
          <p:cNvSpPr/>
          <p:nvPr/>
        </p:nvSpPr>
        <p:spPr>
          <a:xfrm>
            <a:off x="1310640" y="3301672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90" name="AutoShape 10" descr="Shape to emphasize LO3." title="Design arrow"/>
          <p:cNvSpPr>
            <a:spLocks noChangeArrowheads="1"/>
          </p:cNvSpPr>
          <p:nvPr/>
        </p:nvSpPr>
        <p:spPr bwMode="auto">
          <a:xfrm>
            <a:off x="152400" y="4477665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2" name="Rectangle 11" descr="Bullet for LO3." title="Rectangle 3">
            <a:extLst>
              <a:ext uri="{FF2B5EF4-FFF2-40B4-BE49-F238E27FC236}">
                <a16:creationId xmlns:a16="http://schemas.microsoft.com/office/drawing/2014/main" id="{3CB43A43-A1AA-4C04-8CA6-AE0D5BFCDAA8}"/>
              </a:ext>
            </a:extLst>
          </p:cNvPr>
          <p:cNvSpPr/>
          <p:nvPr/>
        </p:nvSpPr>
        <p:spPr>
          <a:xfrm>
            <a:off x="1310640" y="4637685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199"/>
            <a:ext cx="8839200" cy="4678363"/>
          </a:xfrm>
          <a:noFill/>
          <a:ln/>
        </p:spPr>
        <p:txBody>
          <a:bodyPr>
            <a:noAutofit/>
          </a:bodyPr>
          <a:lstStyle/>
          <a:p>
            <a:pPr marL="1198563" indent="-1198563">
              <a:lnSpc>
                <a:spcPct val="90000"/>
              </a:lnSpc>
              <a:buNone/>
            </a:pPr>
            <a:r>
              <a:rPr lang="en-US" sz="2400" b="1" dirty="0">
                <a:solidFill>
                  <a:schemeClr val="bg1"/>
                </a:solidFill>
              </a:rPr>
              <a:t>LO1</a:t>
            </a:r>
            <a:r>
              <a:rPr lang="en-US" sz="2600" dirty="0"/>
              <a:t>    </a:t>
            </a:r>
            <a:r>
              <a:rPr lang="en-US" dirty="0"/>
              <a:t>   </a:t>
            </a:r>
            <a:r>
              <a:rPr lang="en-US" sz="4000" dirty="0"/>
              <a:t>State exceptions to the employment-at-will doctrine.</a:t>
            </a:r>
          </a:p>
          <a:p>
            <a:pPr marL="1198563" indent="-1198563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z="2400" b="1" dirty="0">
                <a:solidFill>
                  <a:schemeClr val="bg1"/>
                </a:solidFill>
              </a:rPr>
              <a:t>LO2</a:t>
            </a:r>
            <a:r>
              <a:rPr lang="en-US" sz="2600" b="1" dirty="0">
                <a:solidFill>
                  <a:schemeClr val="bg1"/>
                </a:solidFill>
              </a:rPr>
              <a:t>          </a:t>
            </a:r>
            <a:r>
              <a:rPr lang="en-US" sz="4000" dirty="0"/>
              <a:t>Describe the major provisions of the Fair Labor Standards Act.</a:t>
            </a:r>
          </a:p>
          <a:p>
            <a:pPr marL="1258888" indent="-1198563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z="2400" b="1" dirty="0">
                <a:solidFill>
                  <a:schemeClr val="bg1"/>
                </a:solidFill>
              </a:rPr>
              <a:t>LO3           </a:t>
            </a:r>
            <a:r>
              <a:rPr lang="en-US" sz="4000" dirty="0"/>
              <a:t>Identify the benefits of the Social Security Act.</a:t>
            </a:r>
          </a:p>
        </p:txBody>
      </p:sp>
    </p:spTree>
    <p:extLst>
      <p:ext uri="{BB962C8B-B14F-4D97-AF65-F5344CB8AC3E}">
        <p14:creationId xmlns:p14="http://schemas.microsoft.com/office/powerpoint/2010/main" val="1221482852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Retirement Income </a:t>
            </a:r>
            <a:br>
              <a:rPr lang="en-US" dirty="0"/>
            </a:br>
            <a:r>
              <a:rPr lang="en-US" dirty="0"/>
              <a:t>and Security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 (1)</a:t>
            </a:r>
            <a:endParaRPr lang="en-US" dirty="0"/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3EBF6BD4-7E4B-4715-87C6-87CA4BB76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28" y="17526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914400" y="1645578"/>
            <a:ext cx="8229600" cy="4797970"/>
          </a:xfrm>
        </p:spPr>
        <p:txBody>
          <a:bodyPr>
            <a:normAutofit/>
          </a:bodyPr>
          <a:lstStyle/>
          <a:p>
            <a:r>
              <a:rPr lang="en-US" sz="4400" dirty="0"/>
              <a:t>Social Security.</a:t>
            </a:r>
          </a:p>
          <a:p>
            <a:pPr lvl="1"/>
            <a:r>
              <a:rPr lang="en-US" dirty="0"/>
              <a:t>The Social Security Act of 1935 provides for: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dirty="0"/>
              <a:t>Old-age (retirement).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dirty="0"/>
              <a:t>Survivors.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dirty="0"/>
              <a:t>Disability insurance.</a:t>
            </a:r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prstClr val="white"/>
                </a:solidFill>
              </a:rPr>
              <a:t>Retirement Income </a:t>
            </a:r>
            <a:br>
              <a:rPr lang="en-US" dirty="0">
                <a:solidFill>
                  <a:prstClr val="white"/>
                </a:solidFill>
              </a:rPr>
            </a:br>
            <a:r>
              <a:rPr lang="en-US" dirty="0">
                <a:solidFill>
                  <a:prstClr val="white"/>
                </a:solidFill>
              </a:rPr>
              <a:t>and Security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 (2)</a:t>
            </a:r>
            <a:endParaRPr lang="en-US" dirty="0"/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2BB80110-EE62-4B5A-8C3F-0C1E0E2DD5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28" y="17526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8229600" cy="4797970"/>
          </a:xfrm>
        </p:spPr>
        <p:txBody>
          <a:bodyPr>
            <a:normAutofit/>
          </a:bodyPr>
          <a:lstStyle/>
          <a:p>
            <a:r>
              <a:rPr lang="en-US" sz="4400" dirty="0"/>
              <a:t>Social Security.</a:t>
            </a:r>
          </a:p>
          <a:p>
            <a:pPr lvl="1"/>
            <a:r>
              <a:rPr lang="en-US" dirty="0"/>
              <a:t>Federal Insurance Contributions Act (FICA): employers and employees contribute. </a:t>
            </a:r>
          </a:p>
        </p:txBody>
      </p:sp>
    </p:spTree>
    <p:extLst>
      <p:ext uri="{BB962C8B-B14F-4D97-AF65-F5344CB8AC3E}">
        <p14:creationId xmlns:p14="http://schemas.microsoft.com/office/powerpoint/2010/main" val="222401814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prstClr val="white"/>
                </a:solidFill>
              </a:rPr>
              <a:t>Retirement Income </a:t>
            </a:r>
            <a:br>
              <a:rPr lang="en-US" dirty="0">
                <a:solidFill>
                  <a:prstClr val="white"/>
                </a:solidFill>
              </a:rPr>
            </a:br>
            <a:r>
              <a:rPr lang="en-US" dirty="0">
                <a:solidFill>
                  <a:prstClr val="white"/>
                </a:solidFill>
              </a:rPr>
              <a:t>and Security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 (3)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Medicare.</a:t>
            </a:r>
          </a:p>
          <a:p>
            <a:r>
              <a:rPr lang="en-US" sz="4400" dirty="0"/>
              <a:t>Private Retirement Plans.</a:t>
            </a:r>
          </a:p>
          <a:p>
            <a:r>
              <a:rPr lang="en-US" sz="4400" dirty="0"/>
              <a:t>Unemployment Compensation.</a:t>
            </a:r>
          </a:p>
          <a:p>
            <a:pPr lvl="1"/>
            <a:r>
              <a:rPr lang="en-US" sz="3600" dirty="0"/>
              <a:t>The Federal Unemployment Tax Act.</a:t>
            </a:r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prstClr val="white"/>
                </a:solidFill>
              </a:rPr>
              <a:t>Retirement Income </a:t>
            </a:r>
            <a:br>
              <a:rPr lang="en-US" dirty="0">
                <a:solidFill>
                  <a:prstClr val="white"/>
                </a:solidFill>
              </a:rPr>
            </a:br>
            <a:r>
              <a:rPr lang="en-US" dirty="0">
                <a:solidFill>
                  <a:prstClr val="white"/>
                </a:solidFill>
              </a:rPr>
              <a:t>and Security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 (4)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Group Health Plans.</a:t>
            </a:r>
          </a:p>
          <a:p>
            <a:pPr lvl="1"/>
            <a:r>
              <a:rPr lang="en-US" sz="3600" dirty="0"/>
              <a:t>The Health Insurance Portability and Accountability Act (HIPAA).</a:t>
            </a:r>
          </a:p>
          <a:p>
            <a:r>
              <a:rPr lang="en-US" sz="4400" dirty="0"/>
              <a:t>COBRA.</a:t>
            </a:r>
          </a:p>
          <a:p>
            <a:pPr lvl="1"/>
            <a:r>
              <a:rPr lang="en-US" dirty="0"/>
              <a:t>The Consolidated Omnibus Budget Reconciliation Act.</a:t>
            </a:r>
          </a:p>
        </p:txBody>
      </p:sp>
    </p:spTree>
    <p:extLst>
      <p:ext uri="{BB962C8B-B14F-4D97-AF65-F5344CB8AC3E}">
        <p14:creationId xmlns:p14="http://schemas.microsoft.com/office/powerpoint/2010/main" val="354993688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800" dirty="0">
                <a:solidFill>
                  <a:srgbClr val="8A7045"/>
                </a:solidFill>
              </a:rPr>
              <a:t>LO4 </a:t>
            </a:r>
            <a:r>
              <a:rPr lang="en-US" dirty="0"/>
              <a:t>Immigration Law </a:t>
            </a:r>
            <a:r>
              <a:rPr lang="en-US" sz="4000" b="1" dirty="0">
                <a:latin typeface="+mj-lt"/>
              </a:rPr>
              <a:t>(1)</a:t>
            </a:r>
          </a:p>
        </p:txBody>
      </p:sp>
      <p:sp>
        <p:nvSpPr>
          <p:cNvPr id="7" name="AutoShape 4">
            <a:extLst>
              <a:ext uri="{FF2B5EF4-FFF2-40B4-BE49-F238E27FC236}">
                <a16:creationId xmlns:a16="http://schemas.microsoft.com/office/drawing/2014/main" id="{08A0C4A5-2B3C-4AA1-8F12-87C5C8317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00" y="51221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LO4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479797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4400" dirty="0"/>
              <a:t>The Immigration Reform and Control Act.</a:t>
            </a:r>
          </a:p>
          <a:p>
            <a:pPr lvl="1"/>
            <a:r>
              <a:rPr lang="en-US" dirty="0"/>
              <a:t>Illegal to hire, recruit, or refer for a fee someone not authorized to work in the U.S.</a:t>
            </a:r>
            <a:endParaRPr lang="en-US" sz="4400" u="sng" dirty="0"/>
          </a:p>
          <a:p>
            <a:pPr lvl="1"/>
            <a:r>
              <a:rPr lang="en-US" dirty="0"/>
              <a:t>Form I-9, Employment Eligibility Verification.</a:t>
            </a:r>
          </a:p>
        </p:txBody>
      </p:sp>
    </p:spTree>
    <p:extLst>
      <p:ext uri="{BB962C8B-B14F-4D97-AF65-F5344CB8AC3E}">
        <p14:creationId xmlns:p14="http://schemas.microsoft.com/office/powerpoint/2010/main" val="3853081621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Immigration Law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The Immigration Act.</a:t>
            </a:r>
          </a:p>
          <a:p>
            <a:pPr lvl="1"/>
            <a:r>
              <a:rPr lang="en-US" dirty="0"/>
              <a:t>Caps on the number of visas issued to immigrants every year.</a:t>
            </a:r>
            <a:endParaRPr lang="en-US" u="sng" dirty="0"/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Labor Law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(1)</a:t>
            </a:r>
            <a:endParaRPr lang="en-US" dirty="0"/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785BBD08-108D-4A72-AD79-976C101CCF9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667000" y="4648200"/>
            <a:ext cx="783772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5102770"/>
          </a:xfrm>
        </p:spPr>
        <p:txBody>
          <a:bodyPr>
            <a:normAutofit/>
          </a:bodyPr>
          <a:lstStyle/>
          <a:p>
            <a:r>
              <a:rPr lang="en-US" sz="4300" dirty="0"/>
              <a:t>The Norris-LaGuardia Act.</a:t>
            </a:r>
          </a:p>
          <a:p>
            <a:pPr lvl="1"/>
            <a:r>
              <a:rPr lang="en-US" sz="3600" dirty="0"/>
              <a:t>Restricts the power of federal courts to issue injunctions against unions engaged in peaceful strikes. </a:t>
            </a:r>
          </a:p>
          <a:p>
            <a:r>
              <a:rPr lang="en-US" sz="4300" dirty="0"/>
              <a:t>The National Labor Relations Act (NRLA).</a:t>
            </a:r>
          </a:p>
          <a:p>
            <a:pPr lvl="1"/>
            <a:r>
              <a:rPr lang="en-US" sz="3600" dirty="0"/>
              <a:t>Establishes the rights of private-sector employees to form unions.</a:t>
            </a:r>
          </a:p>
        </p:txBody>
      </p:sp>
    </p:spTree>
    <p:extLst>
      <p:ext uri="{BB962C8B-B14F-4D97-AF65-F5344CB8AC3E}">
        <p14:creationId xmlns:p14="http://schemas.microsoft.com/office/powerpoint/2010/main" val="2741272747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Labor Law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The Labor-Management Relations Act (LMRA).</a:t>
            </a:r>
          </a:p>
          <a:p>
            <a:pPr lvl="1"/>
            <a:r>
              <a:rPr lang="en-US" dirty="0"/>
              <a:t>Prohibits unfair union practices. </a:t>
            </a:r>
          </a:p>
          <a:p>
            <a:r>
              <a:rPr lang="en-US" sz="4400" dirty="0"/>
              <a:t>The Labor-Management Reporting and Disclosure Act. </a:t>
            </a:r>
          </a:p>
          <a:p>
            <a:pPr lvl="1"/>
            <a:r>
              <a:rPr lang="en-US" dirty="0"/>
              <a:t>Regulates internal union business procedures. </a:t>
            </a:r>
          </a:p>
        </p:txBody>
      </p:sp>
    </p:spTree>
    <p:extLst>
      <p:ext uri="{BB962C8B-B14F-4D97-AF65-F5344CB8AC3E}">
        <p14:creationId xmlns:p14="http://schemas.microsoft.com/office/powerpoint/2010/main" val="1109890869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Labor Law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Union Organization.</a:t>
            </a:r>
          </a:p>
          <a:p>
            <a:pPr lvl="1"/>
            <a:r>
              <a:rPr lang="en-US" dirty="0"/>
              <a:t>Authorization card: states that a worker desires to have a certain union represent the workforce. </a:t>
            </a:r>
          </a:p>
          <a:p>
            <a:pPr lvl="1"/>
            <a:r>
              <a:rPr lang="en-US" dirty="0"/>
              <a:t>At least 30 percent of the workers must show support in order for an election to be held. </a:t>
            </a:r>
          </a:p>
        </p:txBody>
      </p:sp>
    </p:spTree>
    <p:extLst>
      <p:ext uri="{BB962C8B-B14F-4D97-AF65-F5344CB8AC3E}">
        <p14:creationId xmlns:p14="http://schemas.microsoft.com/office/powerpoint/2010/main" val="2509101403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Labor Law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Collective Bargaining.</a:t>
            </a:r>
          </a:p>
          <a:p>
            <a:pPr lvl="1"/>
            <a:r>
              <a:rPr lang="en-US" dirty="0"/>
              <a:t>The process by which labor and management negotiate the terms and conditions of employment. </a:t>
            </a:r>
          </a:p>
        </p:txBody>
      </p:sp>
    </p:spTree>
    <p:extLst>
      <p:ext uri="{BB962C8B-B14F-4D97-AF65-F5344CB8AC3E}">
        <p14:creationId xmlns:p14="http://schemas.microsoft.com/office/powerpoint/2010/main" val="42621401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8227" y="-137085"/>
            <a:ext cx="9144000" cy="1524000"/>
          </a:xfrm>
          <a:solidFill>
            <a:srgbClr val="8A7045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dirty="0"/>
              <a:t>Learning Outcomes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(2)</a:t>
            </a:r>
            <a:endParaRPr lang="en-US" dirty="0"/>
          </a:p>
        </p:txBody>
      </p:sp>
      <p:sp>
        <p:nvSpPr>
          <p:cNvPr id="71688" name="AutoShape 8" descr="Shape to emphasize LO1." title="Design arrow"/>
          <p:cNvSpPr>
            <a:spLocks noChangeArrowheads="1"/>
          </p:cNvSpPr>
          <p:nvPr/>
        </p:nvSpPr>
        <p:spPr bwMode="auto">
          <a:xfrm>
            <a:off x="76200" y="1696572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1689" name="AutoShape 9" descr="Shape to emphasize LO2." title="Design arrow"/>
          <p:cNvSpPr>
            <a:spLocks noChangeArrowheads="1"/>
          </p:cNvSpPr>
          <p:nvPr/>
        </p:nvSpPr>
        <p:spPr bwMode="auto">
          <a:xfrm>
            <a:off x="76200" y="3601064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 descr="Bullet for LO1." title="Rectangle 1">
            <a:extLst>
              <a:ext uri="{FF2B5EF4-FFF2-40B4-BE49-F238E27FC236}">
                <a16:creationId xmlns:a16="http://schemas.microsoft.com/office/drawing/2014/main" id="{1FEF67C8-EDAE-4E96-90E9-FBB72E83F076}"/>
              </a:ext>
            </a:extLst>
          </p:cNvPr>
          <p:cNvSpPr/>
          <p:nvPr/>
        </p:nvSpPr>
        <p:spPr>
          <a:xfrm>
            <a:off x="1220029" y="1844040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 descr="Bullet for LO2." title="Rectangle 2">
            <a:extLst>
              <a:ext uri="{FF2B5EF4-FFF2-40B4-BE49-F238E27FC236}">
                <a16:creationId xmlns:a16="http://schemas.microsoft.com/office/drawing/2014/main" id="{1EA2B03A-119F-415E-8263-3E5D5A277247}"/>
              </a:ext>
            </a:extLst>
          </p:cNvPr>
          <p:cNvSpPr/>
          <p:nvPr/>
        </p:nvSpPr>
        <p:spPr>
          <a:xfrm>
            <a:off x="1194966" y="3758872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199"/>
            <a:ext cx="8915400" cy="4678363"/>
          </a:xfrm>
          <a:noFill/>
          <a:ln/>
        </p:spPr>
        <p:txBody>
          <a:bodyPr>
            <a:noAutofit/>
          </a:bodyPr>
          <a:lstStyle/>
          <a:p>
            <a:pPr marL="1198563" indent="-1198563">
              <a:lnSpc>
                <a:spcPct val="90000"/>
              </a:lnSpc>
              <a:buNone/>
            </a:pPr>
            <a:r>
              <a:rPr lang="en-US" sz="2400" b="1" dirty="0">
                <a:solidFill>
                  <a:schemeClr val="bg1"/>
                </a:solidFill>
              </a:rPr>
              <a:t>LO4          </a:t>
            </a:r>
            <a:r>
              <a:rPr lang="en-US" sz="4000" dirty="0"/>
              <a:t>Name the two most important federal statutes governing immigration.</a:t>
            </a:r>
          </a:p>
          <a:p>
            <a:pPr marL="1198563" indent="-1198563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400" b="1" dirty="0">
                <a:solidFill>
                  <a:schemeClr val="bg1"/>
                </a:solidFill>
              </a:rPr>
              <a:t>LO5</a:t>
            </a:r>
            <a:r>
              <a:rPr lang="en-US" dirty="0"/>
              <a:t>     </a:t>
            </a:r>
            <a:r>
              <a:rPr lang="en-US" sz="4000" dirty="0"/>
              <a:t>Identify the federal law allowing workers to organize unions and to engage in collective bargaining. </a:t>
            </a:r>
          </a:p>
        </p:txBody>
      </p:sp>
    </p:spTree>
    <p:extLst>
      <p:ext uri="{BB962C8B-B14F-4D97-AF65-F5344CB8AC3E}">
        <p14:creationId xmlns:p14="http://schemas.microsoft.com/office/powerpoint/2010/main" val="974316058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Labor Law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Collective Bargaining.</a:t>
            </a:r>
          </a:p>
          <a:p>
            <a:pPr lvl="1"/>
            <a:r>
              <a:rPr lang="en-US" dirty="0"/>
              <a:t>Negotiating terms and conditions.</a:t>
            </a:r>
          </a:p>
          <a:p>
            <a:pPr lvl="1"/>
            <a:r>
              <a:rPr lang="en-US" dirty="0"/>
              <a:t>Good faith.</a:t>
            </a:r>
          </a:p>
          <a:p>
            <a:pPr lvl="1"/>
            <a:r>
              <a:rPr lang="en-US" dirty="0"/>
              <a:t>Employer unfair labor practices.</a:t>
            </a:r>
          </a:p>
          <a:p>
            <a:pPr lvl="1"/>
            <a:r>
              <a:rPr lang="en-US" dirty="0"/>
              <a:t>Strikes.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00686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Employment At-Will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5102770"/>
          </a:xfrm>
        </p:spPr>
        <p:txBody>
          <a:bodyPr>
            <a:normAutofit/>
          </a:bodyPr>
          <a:lstStyle/>
          <a:p>
            <a:r>
              <a:rPr lang="en-US" dirty="0"/>
              <a:t>A doctrine under which an employment contract may be terminated at any time and for any reason. 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" dirty="0">
                <a:solidFill>
                  <a:srgbClr val="8A7045"/>
                </a:solidFill>
              </a:rPr>
              <a:t>LO1</a:t>
            </a:r>
            <a:r>
              <a:rPr lang="en-US" dirty="0"/>
              <a:t> Exceptions To </a:t>
            </a:r>
            <a:br>
              <a:rPr lang="en-US" dirty="0"/>
            </a:br>
            <a:r>
              <a:rPr lang="en-US" dirty="0"/>
              <a:t>At-Will Doctrine</a:t>
            </a:r>
            <a:endParaRPr lang="en-US" b="1" dirty="0">
              <a:latin typeface="+mj-lt"/>
            </a:endParaRP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DC5E8700-0567-46B1-98C2-713373F47F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Statutory: Whistleblower.</a:t>
            </a:r>
          </a:p>
          <a:p>
            <a:pPr lvl="1"/>
            <a:r>
              <a:rPr lang="en-US" dirty="0"/>
              <a:t>Employee who tells the government or the press that his or her employer is engaged in some unsafe or illegal activity.</a:t>
            </a:r>
          </a:p>
          <a:p>
            <a:r>
              <a:rPr lang="en-US" sz="4400" dirty="0"/>
              <a:t>Contract-Based.</a:t>
            </a:r>
          </a:p>
          <a:p>
            <a:r>
              <a:rPr lang="en-US" sz="4400" dirty="0"/>
              <a:t>Public-Policy Exceptions.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Worker Protections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 (1)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4797970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4400" dirty="0"/>
              <a:t>State Workers’ Compensation Laws.</a:t>
            </a:r>
            <a:endParaRPr lang="en-US" sz="3600" dirty="0"/>
          </a:p>
          <a:p>
            <a:pPr marL="514350" indent="-514350"/>
            <a:r>
              <a:rPr lang="en-US" sz="4400" dirty="0"/>
              <a:t>Occupational Safety and  Health Act.</a:t>
            </a:r>
          </a:p>
          <a:p>
            <a:pPr marL="976313" lvl="1" indent="-514350"/>
            <a:r>
              <a:rPr lang="en-US" sz="3800" dirty="0"/>
              <a:t>OSHA: employers with eleven or more employees required to keep occupational injury or illness records.</a:t>
            </a: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Worker Protections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 (2)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1534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Family and Medical Leave Act (FMLA).</a:t>
            </a:r>
          </a:p>
          <a:p>
            <a:pPr lvl="1"/>
            <a:r>
              <a:rPr lang="en-US" dirty="0"/>
              <a:t>Employers with fifty or more employees must provide up to twelve weeks unpaid leave for any twelve-month period.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Worker Protections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 (3)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1534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Family and Medical Leave Act (FMLA).</a:t>
            </a:r>
          </a:p>
          <a:p>
            <a:pPr lvl="1"/>
            <a:r>
              <a:rPr lang="en-US" dirty="0"/>
              <a:t>Employer must continue health care coverage and guarantee employment.</a:t>
            </a:r>
          </a:p>
        </p:txBody>
      </p:sp>
    </p:spTree>
    <p:extLst>
      <p:ext uri="{BB962C8B-B14F-4D97-AF65-F5344CB8AC3E}">
        <p14:creationId xmlns:p14="http://schemas.microsoft.com/office/powerpoint/2010/main" val="298996603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Worker Protections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 (4)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1534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Family and Medical Leave Act (FMLA).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dirty="0"/>
              <a:t>To care for newborn or baby within one year of birth. 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dirty="0"/>
              <a:t>To care for an adopted or foster child within one year of placement.</a:t>
            </a:r>
          </a:p>
        </p:txBody>
      </p:sp>
    </p:spTree>
    <p:extLst>
      <p:ext uri="{BB962C8B-B14F-4D97-AF65-F5344CB8AC3E}">
        <p14:creationId xmlns:p14="http://schemas.microsoft.com/office/powerpoint/2010/main" val="266897416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6155</TotalTime>
  <Words>956</Words>
  <Application>Microsoft Office PowerPoint</Application>
  <PresentationFormat>On-screen Show (4:3)</PresentationFormat>
  <Paragraphs>170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Impact</vt:lpstr>
      <vt:lpstr>Wingdings</vt:lpstr>
      <vt:lpstr>Office Theme</vt:lpstr>
      <vt:lpstr>Business Law Text &amp; Exercises Ninth Edition Roger LeRoy Miller William Eric Hollowell</vt:lpstr>
      <vt:lpstr>Learning Outcomes (1)</vt:lpstr>
      <vt:lpstr>Learning Outcomes (2)</vt:lpstr>
      <vt:lpstr>Employment At-Will</vt:lpstr>
      <vt:lpstr>LO1 Exceptions To  At-Will Doctrine</vt:lpstr>
      <vt:lpstr>Worker Protections (1)</vt:lpstr>
      <vt:lpstr>Worker Protections (2)</vt:lpstr>
      <vt:lpstr>Worker Protections (3)</vt:lpstr>
      <vt:lpstr>Worker Protections (4)</vt:lpstr>
      <vt:lpstr>Worker Protections (5)</vt:lpstr>
      <vt:lpstr>Worker Protections (6)</vt:lpstr>
      <vt:lpstr>Worker Protections (7)</vt:lpstr>
      <vt:lpstr>Worker Protections (8)</vt:lpstr>
      <vt:lpstr>Worker Protections (9)</vt:lpstr>
      <vt:lpstr>Worker Protections (10)</vt:lpstr>
      <vt:lpstr>Worker Protections (11)</vt:lpstr>
      <vt:lpstr>Worker Protections (12)</vt:lpstr>
      <vt:lpstr>Worker Protections (13)</vt:lpstr>
      <vt:lpstr>Worker Protections (14)</vt:lpstr>
      <vt:lpstr>Retirement Income  and Security (1)</vt:lpstr>
      <vt:lpstr>Retirement Income  and Security (2)</vt:lpstr>
      <vt:lpstr>Retirement Income  and Security (3)</vt:lpstr>
      <vt:lpstr>Retirement Income  and Security (4)</vt:lpstr>
      <vt:lpstr> LO4 Immigration Law (1)</vt:lpstr>
      <vt:lpstr>Immigration Law (2)</vt:lpstr>
      <vt:lpstr>Labor Law (1)</vt:lpstr>
      <vt:lpstr>Labor Law (2)</vt:lpstr>
      <vt:lpstr>Labor Law (3)</vt:lpstr>
      <vt:lpstr>Labor Law (4)</vt:lpstr>
      <vt:lpstr>Labor Law (5)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Law: Texts and Exercises 7e</dc:title>
  <dc:creator>Joseph Zavaletta</dc:creator>
  <cp:lastModifiedBy>Mandy</cp:lastModifiedBy>
  <cp:revision>452</cp:revision>
  <dcterms:created xsi:type="dcterms:W3CDTF">2012-07-24T19:26:18Z</dcterms:created>
  <dcterms:modified xsi:type="dcterms:W3CDTF">2017-10-30T12:42:52Z</dcterms:modified>
</cp:coreProperties>
</file>