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95" r:id="rId2"/>
    <p:sldId id="296" r:id="rId3"/>
    <p:sldId id="297" r:id="rId4"/>
    <p:sldId id="259" r:id="rId5"/>
    <p:sldId id="276" r:id="rId6"/>
    <p:sldId id="278" r:id="rId7"/>
    <p:sldId id="277" r:id="rId8"/>
    <p:sldId id="279" r:id="rId9"/>
    <p:sldId id="280" r:id="rId10"/>
    <p:sldId id="263" r:id="rId11"/>
    <p:sldId id="281" r:id="rId12"/>
    <p:sldId id="283" r:id="rId13"/>
    <p:sldId id="284" r:id="rId14"/>
    <p:sldId id="265" r:id="rId15"/>
    <p:sldId id="285" r:id="rId16"/>
    <p:sldId id="267" r:id="rId17"/>
    <p:sldId id="286" r:id="rId18"/>
    <p:sldId id="294" r:id="rId19"/>
    <p:sldId id="270" r:id="rId20"/>
    <p:sldId id="289" r:id="rId21"/>
    <p:sldId id="291" r:id="rId22"/>
    <p:sldId id="298" r:id="rId23"/>
    <p:sldId id="299" r:id="rId24"/>
    <p:sldId id="301" r:id="rId25"/>
    <p:sldId id="300" r:id="rId26"/>
    <p:sldId id="302" r:id="rId27"/>
    <p:sldId id="303" r:id="rId28"/>
    <p:sldId id="304" r:id="rId29"/>
    <p:sldId id="305" r:id="rId30"/>
    <p:sldId id="306" r:id="rId31"/>
    <p:sldId id="307" r:id="rId32"/>
    <p:sldId id="310" r:id="rId33"/>
    <p:sldId id="308" r:id="rId34"/>
    <p:sldId id="30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7045"/>
    <a:srgbClr val="E4B71F"/>
    <a:srgbClr val="0066A4"/>
    <a:srgbClr val="0067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18" autoAdjust="0"/>
    <p:restoredTop sz="96434" autoAdjust="0"/>
  </p:normalViewPr>
  <p:slideViewPr>
    <p:cSldViewPr showGuides="1">
      <p:cViewPr varScale="1">
        <p:scale>
          <a:sx n="109" d="100"/>
          <a:sy n="109" d="100"/>
        </p:scale>
        <p:origin x="166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52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08718-41FD-42B2-A1E0-5A1B107DE40B}" type="datetimeFigureOut">
              <a:rPr lang="en-US" smtClean="0"/>
              <a:pPr/>
              <a:t>11/17/2017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4E7F-74F9-4424-B466-94E6FC2777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005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C4D01-BD3B-4B35-8DEE-38DF3E8B33FA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63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6669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53516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15496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4180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67697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44056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7161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593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C4D01-BD3B-4B35-8DEE-38DF3E8B33F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08404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13102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43564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12860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463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engage - BL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>
            <a:lvl1pPr>
              <a:defRPr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797970"/>
          </a:xfrm>
        </p:spPr>
        <p:txBody>
          <a:bodyPr/>
          <a:lstStyle>
            <a:lvl1pPr marL="454025" indent="-454025">
              <a:spcBef>
                <a:spcPts val="0"/>
              </a:spcBef>
              <a:buClr>
                <a:srgbClr val="E46C0A"/>
              </a:buClr>
              <a:buFont typeface="Wingdings" pitchFamily="2" charset="2"/>
              <a:buChar char="§"/>
              <a:defRPr b="0">
                <a:solidFill>
                  <a:schemeClr val="tx1"/>
                </a:solidFill>
                <a:effectLst/>
              </a:defRPr>
            </a:lvl1pPr>
            <a:lvl2pPr marL="915988" indent="-458788">
              <a:spcBef>
                <a:spcPts val="0"/>
              </a:spcBef>
              <a:buClr>
                <a:schemeClr val="accent6">
                  <a:lumMod val="75000"/>
                </a:schemeClr>
              </a:buClr>
              <a:defRPr sz="4000">
                <a:solidFill>
                  <a:schemeClr val="tx1"/>
                </a:solidFill>
                <a:effectLst/>
              </a:defRPr>
            </a:lvl2pPr>
            <a:lvl3pPr>
              <a:spcBef>
                <a:spcPts val="0"/>
              </a:spcBef>
              <a:buClr>
                <a:schemeClr val="accent6">
                  <a:lumMod val="75000"/>
                </a:schemeClr>
              </a:buClr>
              <a:defRPr sz="3600"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5C020ED-D01D-47EC-8FCE-A4F2A39E60A1}"/>
              </a:ext>
            </a:extLst>
          </p:cNvPr>
          <p:cNvSpPr txBox="1">
            <a:spLocks/>
          </p:cNvSpPr>
          <p:nvPr userDrawn="1"/>
        </p:nvSpPr>
        <p:spPr>
          <a:xfrm>
            <a:off x="104775" y="6581080"/>
            <a:ext cx="6781800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2019 Cengage. All rights reserved.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E7687-78D3-4BE5-84AF-5B466D47EA6F}"/>
              </a:ext>
            </a:extLst>
          </p:cNvPr>
          <p:cNvSpPr txBox="1">
            <a:spLocks/>
          </p:cNvSpPr>
          <p:nvPr userDrawn="1"/>
        </p:nvSpPr>
        <p:spPr>
          <a:xfrm>
            <a:off x="104775" y="6581080"/>
            <a:ext cx="6781800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2019 Cengage. All rights reserved.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723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525963"/>
          </a:xfrm>
        </p:spPr>
        <p:txBody>
          <a:bodyPr/>
          <a:lstStyle>
            <a:lvl1pPr>
              <a:buClr>
                <a:srgbClr val="D5622A"/>
              </a:buClr>
              <a:buFont typeface="Wingdings" pitchFamily="2" charset="2"/>
              <a:buChar char="§"/>
              <a:defRPr b="0">
                <a:solidFill>
                  <a:schemeClr val="tx1"/>
                </a:solidFill>
                <a:effectLst/>
              </a:defRPr>
            </a:lvl1pPr>
            <a:lvl2pPr>
              <a:spcBef>
                <a:spcPts val="600"/>
              </a:spcBef>
              <a:buClr>
                <a:srgbClr val="D5622A"/>
              </a:buClr>
              <a:defRPr sz="4000">
                <a:solidFill>
                  <a:schemeClr val="tx1"/>
                </a:solidFill>
                <a:effectLst/>
              </a:defRPr>
            </a:lvl2pPr>
            <a:lvl3pPr>
              <a:buClr>
                <a:srgbClr val="D5622A"/>
              </a:buClr>
              <a:defRPr sz="3600"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1568" y="6400800"/>
            <a:ext cx="2010123" cy="416256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104775" y="6581080"/>
            <a:ext cx="6781800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2019 Cengage. All rights reserved.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1CE43A3-AB8E-4ACC-8946-A454C67F60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" y="228600"/>
            <a:ext cx="8963025" cy="106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/>
                <a:latin typeface="Impact" panose="020B0806030902050204" pitchFamily="34" charset="0"/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337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A4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8A7045"/>
          </a:solidFill>
          <a:ln w="19050">
            <a:solidFill>
              <a:srgbClr val="8A7045"/>
            </a:solidFill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8A7045"/>
          </a:solidFill>
          <a:ln w="12700">
            <a:solidFill>
              <a:srgbClr val="8A704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96DD255-D1D4-430B-9022-16FF50000497}"/>
              </a:ext>
            </a:extLst>
          </p:cNvPr>
          <p:cNvSpPr txBox="1">
            <a:spLocks/>
          </p:cNvSpPr>
          <p:nvPr userDrawn="1"/>
        </p:nvSpPr>
        <p:spPr>
          <a:xfrm>
            <a:off x="6705600" y="6400800"/>
            <a:ext cx="2133600" cy="365125"/>
          </a:xfrm>
          <a:prstGeom prst="rect">
            <a:avLst/>
          </a:prstGeom>
          <a:effectLst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A8C097E-128F-4FE5-8D65-B30E2BEAC51B}" type="slidenum">
              <a:rPr lang="en-US" sz="1800" b="0" smtClean="0">
                <a:solidFill>
                  <a:schemeClr val="bg1"/>
                </a:solidFill>
              </a:rPr>
              <a:pPr/>
              <a:t>‹#›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63" r:id="rId5"/>
    <p:sldLayoutId id="2147483664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effectLst/>
          <a:latin typeface="Impac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buFont typeface="Arial" pitchFamily="34" charset="0"/>
        <a:buChar char="•"/>
        <a:defRPr sz="4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buFont typeface="Arial" pitchFamily="34" charset="0"/>
        <a:buChar char="–"/>
        <a:defRPr sz="4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4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buFont typeface="Arial" pitchFamily="34" charset="0"/>
        <a:buChar char="»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393AABA-F1B5-4B95-84DB-C4EA7B73DD6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200" y="533400"/>
            <a:ext cx="8991600" cy="1600200"/>
          </a:xfrm>
        </p:spPr>
        <p:txBody>
          <a:bodyPr>
            <a:normAutofit/>
          </a:bodyPr>
          <a:lstStyle/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Business</a:t>
            </a:r>
            <a:r>
              <a:rPr lang="en-US" sz="1200" baseline="0" dirty="0">
                <a:latin typeface="Calibri" panose="020F0502020204030204" pitchFamily="34" charset="0"/>
                <a:cs typeface="Calibri" panose="020F0502020204030204" pitchFamily="34" charset="0"/>
              </a:rPr>
              <a:t> Law</a:t>
            </a:r>
            <a:br>
              <a:rPr lang="en-US" sz="1200" baseline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Text &amp; Exercises</a:t>
            </a:r>
            <a:b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Ninth Edition</a:t>
            </a:r>
            <a:b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Roger LeRoy Miller</a:t>
            </a:r>
            <a:b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William Eric Hollowell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407306"/>
            <a:ext cx="9144000" cy="1450694"/>
          </a:xfrm>
          <a:solidFill>
            <a:srgbClr val="8A7045"/>
          </a:solidFill>
          <a:ln w="38100">
            <a:solidFill>
              <a:srgbClr val="8A7045"/>
            </a:solidFill>
          </a:ln>
          <a:effectLst/>
        </p:spPr>
        <p:txBody>
          <a:bodyPr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cap="small" dirty="0">
                <a:solidFill>
                  <a:schemeClr val="bg1"/>
                </a:solidFill>
                <a:effectLst>
                  <a:outerShdw blurRad="50800" dist="63500" dir="2700000" algn="tl" rotWithShape="0">
                    <a:srgbClr val="000000"/>
                  </a:outerShdw>
                </a:effectLst>
                <a:latin typeface="Impact" pitchFamily="34" charset="0"/>
              </a:rPr>
              <a:t>Chapter 32 Security Interests and Creditors’ Remedies</a:t>
            </a:r>
          </a:p>
        </p:txBody>
      </p:sp>
      <p:pic>
        <p:nvPicPr>
          <p:cNvPr id="4" name="Picture 3" descr="This is the cover image for Business Law Text &amp; Exercises, Ninth Edition. Men and women in business suits are pictured walking in front of a cityscape." title="Cover Image">
            <a:extLst>
              <a:ext uri="{FF2B5EF4-FFF2-40B4-BE49-F238E27FC236}">
                <a16:creationId xmlns:a16="http://schemas.microsoft.com/office/drawing/2014/main" id="{DB3A8E3E-B757-4FAC-A228-6B19335B2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8384" cy="540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73495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Perfecting a Security Interest </a:t>
            </a: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(1) 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Perfection is the legal process by which the secured party protects herself from third party claims against the same collateral. </a:t>
            </a: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Perfecting a Security Interest </a:t>
            </a: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(2)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In most situations, perfection is accomplished by filing the financing statement with the appropriate government agency.</a:t>
            </a: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Perfecting a Security Interest </a:t>
            </a: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(3)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Financing statement must contain:</a:t>
            </a:r>
          </a:p>
          <a:p>
            <a:pPr marL="1139825" lvl="1" indent="-677863">
              <a:buFont typeface="+mj-lt"/>
              <a:buAutoNum type="arabicPeriod"/>
            </a:pPr>
            <a:r>
              <a:rPr lang="en-US" dirty="0"/>
              <a:t>legal name and signature of debtor,</a:t>
            </a:r>
          </a:p>
          <a:p>
            <a:pPr marL="1139825" lvl="1" indent="-677863">
              <a:buFont typeface="+mj-lt"/>
              <a:buAutoNum type="arabicPeriod"/>
            </a:pPr>
            <a:r>
              <a:rPr lang="en-US" dirty="0"/>
              <a:t>addresses of debtor and creditor, and</a:t>
            </a:r>
          </a:p>
          <a:p>
            <a:pPr marL="1139825" lvl="1" indent="-677863">
              <a:buFont typeface="+mj-lt"/>
              <a:buAutoNum type="arabicPeriod"/>
            </a:pPr>
            <a:r>
              <a:rPr lang="en-US" dirty="0"/>
              <a:t>description of collateral by type or item.</a:t>
            </a: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Perfecting a Security Interest </a:t>
            </a: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(4)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Financing statement:</a:t>
            </a:r>
          </a:p>
          <a:p>
            <a:pPr lvl="1"/>
            <a:r>
              <a:rPr lang="en-US" dirty="0"/>
              <a:t>Improper filing reduces secured party’s claim in bankruptcy to an unsecured creditor.</a:t>
            </a: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The Scope of a </a:t>
            </a:r>
            <a:br>
              <a:rPr lang="en-US" dirty="0"/>
            </a:br>
            <a:r>
              <a:rPr lang="en-US" dirty="0"/>
              <a:t>Security Interest </a:t>
            </a:r>
            <a:r>
              <a:rPr lang="en-US" sz="40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(1)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4400" dirty="0"/>
              <a:t>Security agreement covers: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Proceeds of sale of collateral: whatever received when collateral sold or disposed.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After-acquired property: provide for a security interest in property acquired after execution of security agreement.</a:t>
            </a: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The Scope of a </a:t>
            </a:r>
            <a:br>
              <a:rPr lang="en-US" dirty="0"/>
            </a:br>
            <a:r>
              <a:rPr lang="en-US" dirty="0"/>
              <a:t>Security Interest</a:t>
            </a:r>
            <a:r>
              <a:rPr lang="en-US" sz="40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r>
              <a:rPr lang="en-US" dirty="0"/>
              <a:t>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4400" dirty="0"/>
              <a:t>Security agreement covers: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Future advances: continuing line of credit; subject to security interest.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Floating liens: security interest in proceeds in after-acquired property, or collateral subject to future advances.</a:t>
            </a:r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Priorities Among </a:t>
            </a:r>
            <a:br>
              <a:rPr lang="en-US" dirty="0"/>
            </a:br>
            <a:r>
              <a:rPr lang="en-US" dirty="0"/>
              <a:t>Security Interests</a:t>
            </a:r>
            <a:r>
              <a:rPr lang="en-US" sz="40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(1)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4400" dirty="0"/>
              <a:t>General Priority Rules.</a:t>
            </a:r>
          </a:p>
          <a:p>
            <a:pPr marL="919163" lvl="1" indent="-457200">
              <a:lnSpc>
                <a:spcPct val="90000"/>
              </a:lnSpc>
              <a:buFontTx/>
              <a:buAutoNum type="arabicPeriod"/>
            </a:pPr>
            <a:r>
              <a:rPr lang="en-US" sz="3600" dirty="0"/>
              <a:t>Conflicting unperfected security interests: first to attach has priority.</a:t>
            </a:r>
          </a:p>
          <a:p>
            <a:pPr marL="919163" lvl="1" indent="-457200">
              <a:lnSpc>
                <a:spcPct val="90000"/>
              </a:lnSpc>
              <a:buFontTx/>
              <a:buAutoNum type="arabicPeriod"/>
            </a:pPr>
            <a:r>
              <a:rPr lang="en-US" sz="3600" dirty="0"/>
              <a:t>Perfected security interests versus unperfected interests:</a:t>
            </a:r>
            <a:r>
              <a:rPr lang="en-US" sz="3600" i="1" dirty="0"/>
              <a:t> </a:t>
            </a:r>
            <a:r>
              <a:rPr lang="en-US" sz="3600" dirty="0"/>
              <a:t>a perfected security interest has priority over any unperfected interests.</a:t>
            </a:r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Priorities Among </a:t>
            </a:r>
            <a:br>
              <a:rPr lang="en-US" dirty="0"/>
            </a:br>
            <a:r>
              <a:rPr lang="en-US" dirty="0"/>
              <a:t>Security Interests</a:t>
            </a:r>
            <a:r>
              <a:rPr lang="en-US" sz="40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(2)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305800" cy="5102770"/>
          </a:xfrm>
        </p:spPr>
        <p:txBody>
          <a:bodyPr>
            <a:noAutofit/>
          </a:bodyPr>
          <a:lstStyle/>
          <a:p>
            <a:pPr lvl="0">
              <a:lnSpc>
                <a:spcPct val="90000"/>
              </a:lnSpc>
            </a:pPr>
            <a:r>
              <a:rPr lang="en-US" sz="4400" dirty="0">
                <a:solidFill>
                  <a:prstClr val="black"/>
                </a:solidFill>
              </a:rPr>
              <a:t>General Priority Rules.</a:t>
            </a:r>
            <a:endParaRPr lang="en-US" sz="4400" dirty="0"/>
          </a:p>
          <a:p>
            <a:pPr marL="919163" lvl="1" indent="-457200">
              <a:buFont typeface="+mj-lt"/>
              <a:buAutoNum type="arabicPeriod" startAt="3"/>
            </a:pPr>
            <a:r>
              <a:rPr lang="en-US" sz="3600" dirty="0"/>
              <a:t>Conflicting perfected security interests:</a:t>
            </a:r>
            <a:r>
              <a:rPr lang="en-US" sz="3600" i="1" dirty="0"/>
              <a:t> </a:t>
            </a:r>
            <a:r>
              <a:rPr lang="en-US" sz="3600" dirty="0"/>
              <a:t>first to perfect generally has priority.</a:t>
            </a:r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Priorities Among </a:t>
            </a:r>
            <a:br>
              <a:rPr lang="en-US" dirty="0"/>
            </a:br>
            <a:r>
              <a:rPr lang="en-US" dirty="0"/>
              <a:t>Security Interests</a:t>
            </a:r>
            <a:r>
              <a:rPr lang="en-US" sz="40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(3)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305800" cy="5102770"/>
          </a:xfrm>
        </p:spPr>
        <p:txBody>
          <a:bodyPr>
            <a:noAutofit/>
          </a:bodyPr>
          <a:lstStyle/>
          <a:p>
            <a:pPr marL="457200" indent="-457200"/>
            <a:r>
              <a:rPr lang="en-US" sz="4400" dirty="0"/>
              <a:t>An Exception to the General Priority Rules.</a:t>
            </a:r>
          </a:p>
          <a:p>
            <a:pPr marL="919163" lvl="1" indent="-457200">
              <a:lnSpc>
                <a:spcPct val="90000"/>
              </a:lnSpc>
            </a:pPr>
            <a:r>
              <a:rPr lang="en-US" dirty="0"/>
              <a:t>Buyer in ordinary course of business: good faith, without knowledge, buys goods from seller in the business of selling those goods.</a:t>
            </a:r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Default</a:t>
            </a:r>
            <a:r>
              <a:rPr lang="en-US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(1) </a:t>
            </a:r>
            <a:endParaRPr lang="en-US" dirty="0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Not expressly defined by Article 9 but rather in the security agreement. Any breach can constitute default. 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8227" y="-137085"/>
            <a:ext cx="9144000" cy="1524000"/>
          </a:xfrm>
          <a:solidFill>
            <a:srgbClr val="8A7045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dirty="0"/>
              <a:t>Learning Outcomes</a:t>
            </a:r>
            <a:r>
              <a:rPr lang="en-US" sz="4000" b="1" spc="2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(1)</a:t>
            </a:r>
            <a:endParaRPr lang="en-US" dirty="0"/>
          </a:p>
        </p:txBody>
      </p:sp>
      <p:sp>
        <p:nvSpPr>
          <p:cNvPr id="71688" name="AutoShape 8" descr="Shape to emphasize LO1." title="Design arrow"/>
          <p:cNvSpPr>
            <a:spLocks noChangeArrowheads="1"/>
          </p:cNvSpPr>
          <p:nvPr/>
        </p:nvSpPr>
        <p:spPr bwMode="auto">
          <a:xfrm>
            <a:off x="76200" y="180221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 descr="Bullet for LO1." title="Rectangle 1">
            <a:extLst>
              <a:ext uri="{FF2B5EF4-FFF2-40B4-BE49-F238E27FC236}">
                <a16:creationId xmlns:a16="http://schemas.microsoft.com/office/drawing/2014/main" id="{1FEF67C8-EDAE-4E96-90E9-FBB72E83F076}"/>
              </a:ext>
            </a:extLst>
          </p:cNvPr>
          <p:cNvSpPr/>
          <p:nvPr/>
        </p:nvSpPr>
        <p:spPr>
          <a:xfrm>
            <a:off x="1220029" y="1925172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89" name="AutoShape 9" descr="Shape to emphasize LO2." title="Design arrow"/>
          <p:cNvSpPr>
            <a:spLocks noChangeArrowheads="1"/>
          </p:cNvSpPr>
          <p:nvPr/>
        </p:nvSpPr>
        <p:spPr bwMode="auto">
          <a:xfrm>
            <a:off x="76200" y="3581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2" name="Rectangle 11" descr="Bullet for LO3." title="Rectangle 3">
            <a:extLst>
              <a:ext uri="{FF2B5EF4-FFF2-40B4-BE49-F238E27FC236}">
                <a16:creationId xmlns:a16="http://schemas.microsoft.com/office/drawing/2014/main" id="{3CB43A43-A1AA-4C04-8CA6-AE0D5BFCDAA8}"/>
              </a:ext>
            </a:extLst>
          </p:cNvPr>
          <p:cNvSpPr/>
          <p:nvPr/>
        </p:nvSpPr>
        <p:spPr>
          <a:xfrm>
            <a:off x="1194229" y="3749040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91" name="AutoShape 11" descr="Shape to emphasize LO4." title="Design arrow."/>
          <p:cNvSpPr>
            <a:spLocks noChangeArrowheads="1"/>
          </p:cNvSpPr>
          <p:nvPr/>
        </p:nvSpPr>
        <p:spPr bwMode="auto">
          <a:xfrm>
            <a:off x="76200" y="48768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3" name="Rectangle 12" descr="Rectangle for LO4." title="Bullet 4">
            <a:extLst>
              <a:ext uri="{FF2B5EF4-FFF2-40B4-BE49-F238E27FC236}">
                <a16:creationId xmlns:a16="http://schemas.microsoft.com/office/drawing/2014/main" id="{C3BC9B90-7054-4B7E-8E17-A093D0AACC69}"/>
              </a:ext>
            </a:extLst>
          </p:cNvPr>
          <p:cNvSpPr/>
          <p:nvPr/>
        </p:nvSpPr>
        <p:spPr>
          <a:xfrm>
            <a:off x="1194229" y="5044440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70037"/>
            <a:ext cx="9059574" cy="4678363"/>
          </a:xfrm>
          <a:noFill/>
          <a:ln/>
        </p:spPr>
        <p:txBody>
          <a:bodyPr>
            <a:noAutofit/>
          </a:bodyPr>
          <a:lstStyle/>
          <a:p>
            <a:pPr marL="1198563" indent="-1198563">
              <a:lnSpc>
                <a:spcPct val="90000"/>
              </a:lnSpc>
              <a:buNone/>
            </a:pPr>
            <a:r>
              <a:rPr lang="en-US" sz="2400" b="1" dirty="0">
                <a:solidFill>
                  <a:schemeClr val="bg1"/>
                </a:solidFill>
              </a:rPr>
              <a:t>LO1</a:t>
            </a:r>
            <a:r>
              <a:rPr lang="en-US" sz="2600" dirty="0"/>
              <a:t>    </a:t>
            </a:r>
            <a:r>
              <a:rPr lang="en-US" dirty="0"/>
              <a:t>   </a:t>
            </a:r>
            <a:r>
              <a:rPr lang="en-US" sz="4000" dirty="0"/>
              <a:t>Explain how an enforceable security interest can be created and perfected.</a:t>
            </a:r>
          </a:p>
          <a:p>
            <a:pPr marL="1198563" indent="-1198563">
              <a:lnSpc>
                <a:spcPct val="90000"/>
              </a:lnSpc>
              <a:spcBef>
                <a:spcPts val="1200"/>
              </a:spcBef>
              <a:buClr>
                <a:srgbClr val="D5622A"/>
              </a:buClr>
              <a:buNone/>
            </a:pPr>
            <a:r>
              <a:rPr lang="en-US" sz="2400" b="1" dirty="0">
                <a:solidFill>
                  <a:schemeClr val="bg1"/>
                </a:solidFill>
              </a:rPr>
              <a:t>LO2</a:t>
            </a:r>
            <a:r>
              <a:rPr lang="en-US" sz="2600" b="1" dirty="0">
                <a:solidFill>
                  <a:schemeClr val="bg1"/>
                </a:solidFill>
              </a:rPr>
              <a:t>         </a:t>
            </a:r>
            <a:r>
              <a:rPr lang="en-US" sz="4000" dirty="0"/>
              <a:t>Identify general priority rules governing security interests.</a:t>
            </a:r>
          </a:p>
          <a:p>
            <a:pPr marL="1198563" indent="-1198563">
              <a:lnSpc>
                <a:spcPct val="90000"/>
              </a:lnSpc>
              <a:spcBef>
                <a:spcPts val="1200"/>
              </a:spcBef>
              <a:buClr>
                <a:srgbClr val="D5622A"/>
              </a:buClr>
              <a:buNone/>
            </a:pPr>
            <a:r>
              <a:rPr lang="en-US" sz="2400" b="1" dirty="0">
                <a:solidFill>
                  <a:schemeClr val="bg1"/>
                </a:solidFill>
              </a:rPr>
              <a:t>LO3          </a:t>
            </a:r>
            <a:r>
              <a:rPr lang="en-US" sz="4000" dirty="0"/>
              <a:t>State a secured party’s options on a debtor’s default.</a:t>
            </a:r>
          </a:p>
          <a:p>
            <a:pPr marL="1198563" indent="-1198563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32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258203234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Default</a:t>
            </a:r>
            <a:r>
              <a:rPr lang="en-US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(2) </a:t>
            </a:r>
            <a:endParaRPr lang="en-US" dirty="0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Basic Remedies.</a:t>
            </a:r>
          </a:p>
          <a:p>
            <a:pPr lvl="1"/>
            <a:r>
              <a:rPr lang="en-US" dirty="0"/>
              <a:t>Judicial remedies.</a:t>
            </a:r>
          </a:p>
          <a:p>
            <a:pPr lvl="3"/>
            <a:r>
              <a:rPr lang="en-US" dirty="0"/>
              <a:t>Obtaining a judgment .</a:t>
            </a:r>
            <a:endParaRPr lang="en-US" sz="4400" dirty="0"/>
          </a:p>
          <a:p>
            <a:pPr lvl="1"/>
            <a:r>
              <a:rPr lang="en-US" dirty="0"/>
              <a:t>Repossession of the collateral (peaceful possession).  </a:t>
            </a:r>
          </a:p>
          <a:p>
            <a:pPr lvl="3"/>
            <a:r>
              <a:rPr lang="en-US" dirty="0"/>
              <a:t>Cannot commit a crime when repossessing.</a:t>
            </a:r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Default</a:t>
            </a:r>
            <a:r>
              <a:rPr lang="en-US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(3) </a:t>
            </a:r>
            <a:endParaRPr lang="en-US" dirty="0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686800" cy="4797970"/>
          </a:xfrm>
        </p:spPr>
        <p:txBody>
          <a:bodyPr>
            <a:normAutofit/>
          </a:bodyPr>
          <a:lstStyle/>
          <a:p>
            <a:pPr marL="571500" lvl="1" indent="-571500">
              <a:buFont typeface="Wingdings" panose="05000000000000000000" pitchFamily="2" charset="2"/>
              <a:buChar char="§"/>
            </a:pPr>
            <a:r>
              <a:rPr lang="en-US" sz="4400" dirty="0"/>
              <a:t>Retention of Collateral by the Secured Party. </a:t>
            </a:r>
          </a:p>
          <a:p>
            <a:pPr lvl="1"/>
            <a:r>
              <a:rPr lang="en-US" dirty="0"/>
              <a:t>Notice required. If objection, then secured party must sell property.  </a:t>
            </a:r>
          </a:p>
          <a:p>
            <a:pPr lvl="1"/>
            <a:r>
              <a:rPr lang="en-US" dirty="0"/>
              <a:t>Disposition of the Collateral by Secured Party:  must dispose in a commercially reasonable manner.</a:t>
            </a:r>
            <a:endParaRPr lang="en-US" sz="3600" dirty="0"/>
          </a:p>
          <a:p>
            <a:pPr lvl="1"/>
            <a:endParaRPr lang="en-US" sz="3600" dirty="0"/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Default</a:t>
            </a:r>
            <a:r>
              <a:rPr lang="en-US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(4) </a:t>
            </a:r>
            <a:endParaRPr lang="en-US" dirty="0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686800" cy="4797970"/>
          </a:xfrm>
        </p:spPr>
        <p:txBody>
          <a:bodyPr>
            <a:normAutofit/>
          </a:bodyPr>
          <a:lstStyle/>
          <a:p>
            <a:pPr marL="571500" lvl="1" indent="-571500">
              <a:buFont typeface="Wingdings" panose="05000000000000000000" pitchFamily="2" charset="2"/>
              <a:buChar char="§"/>
            </a:pPr>
            <a:r>
              <a:rPr lang="en-US" sz="4400" dirty="0"/>
              <a:t>Disposition of the Collateral by Secured Party.</a:t>
            </a:r>
          </a:p>
          <a:p>
            <a:pPr lvl="1"/>
            <a:r>
              <a:rPr lang="en-US" dirty="0"/>
              <a:t>Must dispose in a commercially reasonable manner.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054708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Default</a:t>
            </a:r>
            <a:r>
              <a:rPr lang="en-US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(5) </a:t>
            </a:r>
            <a:endParaRPr lang="en-US" dirty="0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686800" cy="4797970"/>
          </a:xfrm>
        </p:spPr>
        <p:txBody>
          <a:bodyPr>
            <a:normAutofit/>
          </a:bodyPr>
          <a:lstStyle/>
          <a:p>
            <a:pPr marL="571500" lvl="1" indent="-571500">
              <a:buClr>
                <a:srgbClr val="F79646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en-US" sz="4400" dirty="0">
                <a:solidFill>
                  <a:prstClr val="black"/>
                </a:solidFill>
              </a:rPr>
              <a:t>Deficiency Judgment.</a:t>
            </a:r>
            <a:endParaRPr lang="en-US" sz="4400" dirty="0"/>
          </a:p>
          <a:p>
            <a:pPr lvl="1"/>
            <a:r>
              <a:rPr lang="en-US" dirty="0"/>
              <a:t>Judgment against debtor for the amount of debt remaining unpaid after collateral has been repossessed and sold.</a:t>
            </a:r>
            <a:endParaRPr lang="en-US" sz="40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638016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Default</a:t>
            </a:r>
            <a:r>
              <a:rPr lang="en-US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(6) </a:t>
            </a:r>
            <a:endParaRPr lang="en-US" dirty="0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686800" cy="4797970"/>
          </a:xfrm>
        </p:spPr>
        <p:txBody>
          <a:bodyPr>
            <a:noAutofit/>
          </a:bodyPr>
          <a:lstStyle/>
          <a:p>
            <a:pPr marL="571500" lvl="1" indent="-571500">
              <a:buClr>
                <a:srgbClr val="F79646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en-US" sz="4400" dirty="0">
                <a:solidFill>
                  <a:prstClr val="black"/>
                </a:solidFill>
              </a:rPr>
              <a:t>Redemption Rights of the Debtor. </a:t>
            </a:r>
          </a:p>
          <a:p>
            <a:pPr lvl="1">
              <a:lnSpc>
                <a:spcPct val="90000"/>
              </a:lnSpc>
              <a:buClr>
                <a:srgbClr val="F79646">
                  <a:lumMod val="75000"/>
                </a:srgbClr>
              </a:buClr>
            </a:pPr>
            <a:r>
              <a:rPr lang="en-US" dirty="0">
                <a:solidFill>
                  <a:prstClr val="black"/>
                </a:solidFill>
              </a:rPr>
              <a:t>Debtor (or any other secured party) has the right of redemption before the collateral is disposed or sold.</a:t>
            </a:r>
          </a:p>
          <a:p>
            <a:pPr lvl="1">
              <a:lnSpc>
                <a:spcPct val="90000"/>
              </a:lnSpc>
              <a:buClr>
                <a:srgbClr val="F79646">
                  <a:lumMod val="75000"/>
                </a:srgbClr>
              </a:buClr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988514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Default</a:t>
            </a:r>
            <a:r>
              <a:rPr lang="en-US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(7) </a:t>
            </a:r>
            <a:endParaRPr lang="en-US" dirty="0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686800" cy="4797970"/>
          </a:xfrm>
        </p:spPr>
        <p:txBody>
          <a:bodyPr>
            <a:noAutofit/>
          </a:bodyPr>
          <a:lstStyle/>
          <a:p>
            <a:pPr marL="571500" lvl="1" indent="-571500">
              <a:buClr>
                <a:srgbClr val="F79646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en-US" sz="4400" dirty="0">
                <a:solidFill>
                  <a:prstClr val="black"/>
                </a:solidFill>
              </a:rPr>
              <a:t>Redemption Rights of the Debtor. </a:t>
            </a:r>
          </a:p>
          <a:p>
            <a:pPr lvl="1">
              <a:lnSpc>
                <a:spcPct val="90000"/>
              </a:lnSpc>
              <a:buClr>
                <a:srgbClr val="F79646">
                  <a:lumMod val="75000"/>
                </a:srgbClr>
              </a:buClr>
            </a:pPr>
            <a:r>
              <a:rPr lang="en-US" dirty="0"/>
              <a:t>Debtor must tender performance of all obligations secured by the collateral, pay all reasonable expenses by secured party, and by retaking the collateral, and maintaining its care and custody.</a:t>
            </a:r>
          </a:p>
          <a:p>
            <a:pPr lvl="1">
              <a:lnSpc>
                <a:spcPct val="90000"/>
              </a:lnSpc>
              <a:buClr>
                <a:srgbClr val="F79646">
                  <a:lumMod val="75000"/>
                </a:srgbClr>
              </a:buClr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978062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FE227-939A-4892-B8DA-6C4B2C005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Laws Assisting Creditors </a:t>
            </a: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(1)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CB6E3715-3840-4525-86D6-EB3EA7FE8B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71" y="1950720"/>
            <a:ext cx="816429" cy="3810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8F9EE-61A4-4838-96F0-85BF468F1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5390"/>
            <a:ext cx="8229600" cy="4797970"/>
          </a:xfrm>
        </p:spPr>
        <p:txBody>
          <a:bodyPr/>
          <a:lstStyle/>
          <a:p>
            <a:r>
              <a:rPr lang="en-US" sz="4400" dirty="0"/>
              <a:t>Liens.</a:t>
            </a:r>
          </a:p>
          <a:p>
            <a:pPr lvl="1"/>
            <a:r>
              <a:rPr lang="en-US" dirty="0"/>
              <a:t>Mechanic’s Lien (real property).</a:t>
            </a:r>
          </a:p>
          <a:p>
            <a:pPr lvl="1"/>
            <a:r>
              <a:rPr lang="en-US" dirty="0"/>
              <a:t>Artisan’ Lien (personal property).</a:t>
            </a:r>
          </a:p>
          <a:p>
            <a:pPr lvl="1"/>
            <a:r>
              <a:rPr lang="en-US" dirty="0"/>
              <a:t>Innkeeper’s Lien (baggage of guests).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9668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Laws Assisting Creditors </a:t>
            </a: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(2)</a:t>
            </a:r>
            <a:endParaRPr lang="en-US" dirty="0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B63AD0B9-DFDF-4B83-864A-69DE3A465F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71" y="1950720"/>
            <a:ext cx="816429" cy="3810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LO4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785710"/>
            <a:ext cx="8229600" cy="4797970"/>
          </a:xfrm>
        </p:spPr>
        <p:txBody>
          <a:bodyPr>
            <a:noAutofit/>
          </a:bodyPr>
          <a:lstStyle/>
          <a:p>
            <a:r>
              <a:rPr lang="en-US" sz="4400" dirty="0"/>
              <a:t>Liens.</a:t>
            </a:r>
          </a:p>
          <a:p>
            <a:pPr lvl="1"/>
            <a:r>
              <a:rPr lang="en-US" dirty="0"/>
              <a:t>Judicial Lien:</a:t>
            </a:r>
          </a:p>
          <a:p>
            <a:pPr lvl="2"/>
            <a:r>
              <a:rPr lang="en-US" dirty="0"/>
              <a:t>Attachment: court-ordered seizure of property.</a:t>
            </a:r>
          </a:p>
          <a:p>
            <a:pPr lvl="2"/>
            <a:r>
              <a:rPr lang="en-US" dirty="0"/>
              <a:t>Writ of Execution: court-ordered sale.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0A8C097E-128F-4FE5-8D65-B30E2BEAC51B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405916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Laws Assisting Creditors </a:t>
            </a: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(3)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Garnishment.</a:t>
            </a:r>
          </a:p>
          <a:p>
            <a:pPr lvl="1"/>
            <a:r>
              <a:rPr lang="en-US" dirty="0"/>
              <a:t>Creditor permitted to collect a debt by seizing property held by third party (usually wages held by debtor’s employer).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0A8C097E-128F-4FE5-8D65-B30E2BEAC51B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37640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Laws Assisting Creditors </a:t>
            </a: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(4)</a:t>
            </a:r>
            <a:endParaRPr lang="en-US" dirty="0"/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7AC5C5E9-451E-4785-ACC3-CAFCD9C3926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934200" y="19812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LO5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Suretyship and Guaranty.</a:t>
            </a:r>
          </a:p>
          <a:p>
            <a:pPr lvl="1"/>
            <a:r>
              <a:rPr lang="en-US" dirty="0"/>
              <a:t>Third person promises to pay debt owed by another.</a:t>
            </a:r>
          </a:p>
          <a:p>
            <a:pPr lvl="1"/>
            <a:r>
              <a:rPr lang="en-US" dirty="0"/>
              <a:t>Surety. Third person is primarily liable. </a:t>
            </a:r>
          </a:p>
          <a:p>
            <a:pPr lvl="1"/>
            <a:r>
              <a:rPr lang="en-US" dirty="0"/>
              <a:t>Guaranty. Third person is secondarily liable.</a:t>
            </a:r>
          </a:p>
          <a:p>
            <a:pPr lvl="1"/>
            <a:endParaRPr lang="en-US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54229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8227" y="-137085"/>
            <a:ext cx="9144000" cy="1524000"/>
          </a:xfrm>
          <a:solidFill>
            <a:srgbClr val="8A7045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dirty="0"/>
              <a:t>Learning Outcomes</a:t>
            </a:r>
            <a:r>
              <a:rPr lang="en-US" sz="4000" b="1" spc="2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endParaRPr lang="en-US" dirty="0"/>
          </a:p>
        </p:txBody>
      </p:sp>
      <p:sp>
        <p:nvSpPr>
          <p:cNvPr id="71688" name="AutoShape 8" descr="Shape to emphasize LO1." title="Design arrow"/>
          <p:cNvSpPr>
            <a:spLocks noChangeArrowheads="1"/>
          </p:cNvSpPr>
          <p:nvPr/>
        </p:nvSpPr>
        <p:spPr bwMode="auto">
          <a:xfrm>
            <a:off x="76200" y="1732936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 descr="Bullet for LO1." title="Rectangle 1">
            <a:extLst>
              <a:ext uri="{FF2B5EF4-FFF2-40B4-BE49-F238E27FC236}">
                <a16:creationId xmlns:a16="http://schemas.microsoft.com/office/drawing/2014/main" id="{1FEF67C8-EDAE-4E96-90E9-FBB72E83F076}"/>
              </a:ext>
            </a:extLst>
          </p:cNvPr>
          <p:cNvSpPr/>
          <p:nvPr/>
        </p:nvSpPr>
        <p:spPr>
          <a:xfrm>
            <a:off x="1220029" y="1925172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89" name="AutoShape 9" descr="Shape to emphasize LO2." title="Design arrow"/>
          <p:cNvSpPr>
            <a:spLocks noChangeArrowheads="1"/>
          </p:cNvSpPr>
          <p:nvPr/>
        </p:nvSpPr>
        <p:spPr bwMode="auto">
          <a:xfrm>
            <a:off x="76200" y="2819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Rectangle 10" descr="Bullet for LO2." title="Rectangle 2">
            <a:extLst>
              <a:ext uri="{FF2B5EF4-FFF2-40B4-BE49-F238E27FC236}">
                <a16:creationId xmlns:a16="http://schemas.microsoft.com/office/drawing/2014/main" id="{1EA2B03A-119F-415E-8263-3E5D5A277247}"/>
              </a:ext>
            </a:extLst>
          </p:cNvPr>
          <p:cNvSpPr/>
          <p:nvPr/>
        </p:nvSpPr>
        <p:spPr>
          <a:xfrm>
            <a:off x="1194966" y="3060163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626" y="1600200"/>
            <a:ext cx="9059574" cy="4678363"/>
          </a:xfrm>
          <a:noFill/>
          <a:ln/>
        </p:spPr>
        <p:txBody>
          <a:bodyPr>
            <a:noAutofit/>
          </a:bodyPr>
          <a:lstStyle/>
          <a:p>
            <a:pPr marL="1198563" indent="-1198563">
              <a:lnSpc>
                <a:spcPct val="90000"/>
              </a:lnSpc>
              <a:buNone/>
            </a:pPr>
            <a:r>
              <a:rPr lang="en-US" sz="2400" b="1" dirty="0">
                <a:solidFill>
                  <a:schemeClr val="bg1"/>
                </a:solidFill>
              </a:rPr>
              <a:t>LO4</a:t>
            </a:r>
            <a:r>
              <a:rPr lang="en-US" sz="3200" b="1" dirty="0">
                <a:solidFill>
                  <a:schemeClr val="bg1"/>
                </a:solidFill>
              </a:rPr>
              <a:t>	</a:t>
            </a:r>
            <a:r>
              <a:rPr lang="en-US" sz="4000" dirty="0"/>
              <a:t>Distinguish different types of liens.</a:t>
            </a:r>
          </a:p>
          <a:p>
            <a:pPr marL="1198563" indent="-1198563">
              <a:lnSpc>
                <a:spcPct val="90000"/>
              </a:lnSpc>
              <a:buNone/>
            </a:pPr>
            <a:endParaRPr lang="en-US" sz="4000" dirty="0"/>
          </a:p>
          <a:p>
            <a:pPr marL="1198563" lvl="0" indent="-1198563">
              <a:lnSpc>
                <a:spcPct val="90000"/>
              </a:lnSpc>
              <a:buNone/>
            </a:pPr>
            <a:r>
              <a:rPr lang="en-US" sz="2400" b="1" dirty="0">
                <a:solidFill>
                  <a:prstClr val="white"/>
                </a:solidFill>
              </a:rPr>
              <a:t>LO5	</a:t>
            </a:r>
            <a:r>
              <a:rPr lang="en-US" sz="4000" dirty="0"/>
              <a:t>Define suretyship and guaranty contracts.</a:t>
            </a:r>
            <a:endParaRPr lang="en-US" sz="4000" dirty="0">
              <a:solidFill>
                <a:prstClr val="black"/>
              </a:solidFill>
            </a:endParaRPr>
          </a:p>
          <a:p>
            <a:pPr marL="1198563" indent="-1198563">
              <a:lnSpc>
                <a:spcPct val="90000"/>
              </a:lnSpc>
              <a:buClr>
                <a:srgbClr val="D5622A"/>
              </a:buClr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87810236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Laws Assisting Creditors </a:t>
            </a: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(5)</a:t>
            </a:r>
            <a:endParaRPr lang="en-US" dirty="0"/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733327F9-F48F-4F15-B2DC-36A8987008B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934200" y="19812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LO5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Suretyship and Guaranty.</a:t>
            </a:r>
          </a:p>
          <a:p>
            <a:pPr lvl="1"/>
            <a:r>
              <a:rPr lang="en-US" dirty="0"/>
              <a:t>Must  be in writing unless the “main purpose” of the guaranty is to personally benefit the guarantor.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803533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Laws Assisting Creditors </a:t>
            </a: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(6)</a:t>
            </a:r>
            <a:endParaRPr lang="en-US" dirty="0"/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750C4A36-863E-4A4A-B19A-9E6D4F62D5D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010400" y="19812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LO5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28600" y="1755230"/>
            <a:ext cx="8610600" cy="4797970"/>
          </a:xfrm>
        </p:spPr>
        <p:txBody>
          <a:bodyPr>
            <a:noAutofit/>
          </a:bodyPr>
          <a:lstStyle/>
          <a:p>
            <a:r>
              <a:rPr lang="en-US" sz="4400" dirty="0"/>
              <a:t>Suretyship and Guaranty.</a:t>
            </a:r>
          </a:p>
          <a:p>
            <a:pPr lvl="1"/>
            <a:r>
              <a:rPr lang="en-US" dirty="0"/>
              <a:t>Defenses of the Surety and the Guarantor.</a:t>
            </a:r>
          </a:p>
          <a:p>
            <a:pPr lvl="2"/>
            <a:r>
              <a:rPr lang="en-US" dirty="0"/>
              <a:t>Material modification of the contract.</a:t>
            </a:r>
          </a:p>
          <a:p>
            <a:pPr lvl="2"/>
            <a:r>
              <a:rPr lang="en-US" dirty="0"/>
              <a:t>Surrender or impairment of the collateral.</a:t>
            </a:r>
          </a:p>
          <a:p>
            <a:pPr lvl="2"/>
            <a:r>
              <a:rPr lang="en-US" dirty="0"/>
              <a:t>Payment of the obligation.</a:t>
            </a:r>
          </a:p>
          <a:p>
            <a:pPr lvl="2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925896"/>
      </p:ext>
    </p:extLst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Laws Assisting Creditors </a:t>
            </a: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(7)</a:t>
            </a:r>
            <a:endParaRPr lang="en-US" dirty="0"/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750C4A36-863E-4A4A-B19A-9E6D4F62D5D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010400" y="19812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LO5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Suretyship and Guaranty.</a:t>
            </a:r>
          </a:p>
          <a:p>
            <a:pPr lvl="1"/>
            <a:r>
              <a:rPr lang="en-US" dirty="0"/>
              <a:t>Defenses of the Principal Debtor.</a:t>
            </a:r>
          </a:p>
          <a:p>
            <a:pPr lvl="2"/>
            <a:r>
              <a:rPr lang="en-US" dirty="0"/>
              <a:t>Can assert any defense except debtor’s incapacity or bankruptcy (which are personal to debtor).</a:t>
            </a:r>
          </a:p>
          <a:p>
            <a:pPr lvl="2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732502"/>
      </p:ext>
    </p:extLst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Laws Assisting Creditors </a:t>
            </a: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(8)</a:t>
            </a:r>
            <a:endParaRPr lang="en-US" dirty="0"/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D76B2ACD-9D52-45B8-9296-3243E1C46F7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934200" y="19812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LO5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Suretyship and Guaranty.</a:t>
            </a:r>
          </a:p>
          <a:p>
            <a:pPr lvl="1"/>
            <a:r>
              <a:rPr lang="en-US" dirty="0"/>
              <a:t>Rights of Surety and Guarantor.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Subrogation.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Reimbursement (from debtor).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Contribution.</a:t>
            </a:r>
          </a:p>
          <a:p>
            <a:pPr lvl="2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870677"/>
      </p:ext>
    </p:extLst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Laws Assisting Creditors </a:t>
            </a: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(9)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34</a:t>
            </a:fld>
            <a:endParaRPr lang="en-US" dirty="0"/>
          </a:p>
        </p:txBody>
      </p:sp>
      <p:pic>
        <p:nvPicPr>
          <p:cNvPr id="4" name="Picture 3" descr="This diagram illustrates the relationship between a suretyship or guaranty party and the creditor. There are three labeled boxes: 1) Principal Debtor, 2) Creditor, and 3) Surety or Guarantor (Primary Liability to Creditor or Secondary Liability to Creditor). Double-ended arrows connect 1 to 2, 1 to 3, and 2 to 3." title="Exhibit 32.2 Suretyship and Guaranty Relationships">
            <a:extLst>
              <a:ext uri="{FF2B5EF4-FFF2-40B4-BE49-F238E27FC236}">
                <a16:creationId xmlns:a16="http://schemas.microsoft.com/office/drawing/2014/main" id="{8AC2B36D-4A4B-41D2-8639-ABD49F6AFD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828799"/>
            <a:ext cx="6830340" cy="4263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60565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Secured Transactions</a:t>
            </a:r>
            <a:r>
              <a:rPr lang="en-US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(1)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71500" indent="-571500">
              <a:buFontTx/>
              <a:buAutoNum type="arabicPeriod"/>
            </a:pPr>
            <a:r>
              <a:rPr lang="en-US" sz="4400" dirty="0"/>
              <a:t>Security interest: interest in the collateral that secures the performance.</a:t>
            </a:r>
          </a:p>
          <a:p>
            <a:pPr marL="571500" indent="-571500">
              <a:buFontTx/>
              <a:buAutoNum type="arabicPeriod"/>
            </a:pPr>
            <a:r>
              <a:rPr lang="en-US" sz="4400" dirty="0"/>
              <a:t>Secured party: creditor who has a security interest in debtor’s collateral.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Secured Transactions</a:t>
            </a:r>
            <a:r>
              <a:rPr lang="en-US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55230"/>
            <a:ext cx="8534400" cy="4797970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n-US" sz="4400" dirty="0"/>
              <a:t>Debtor: person who owes payment of a secured obligation.</a:t>
            </a:r>
          </a:p>
          <a:p>
            <a:pPr marL="742950" indent="-742950">
              <a:buFont typeface="+mj-lt"/>
              <a:buAutoNum type="arabicPeriod" startAt="3"/>
            </a:pPr>
            <a:r>
              <a:rPr lang="en-US" sz="4400" dirty="0"/>
              <a:t>Security agreement: agreement that creates or provides for a security interest.</a:t>
            </a:r>
          </a:p>
          <a:p>
            <a:pPr marL="742950" indent="-742950">
              <a:buFont typeface="+mj-lt"/>
              <a:buAutoNum type="arabicPeriod" startAt="3"/>
            </a:pPr>
            <a:r>
              <a:rPr lang="en-US" sz="4400" dirty="0"/>
              <a:t>Collateral: subject of the security interest.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and Terminology</a:t>
            </a:r>
          </a:p>
        </p:txBody>
      </p:sp>
      <p:pic>
        <p:nvPicPr>
          <p:cNvPr id="4" name="Picture 3" descr="This diagram illustrates the concept under which a debtor-creditor relationship becomes a secured transaction and the terminology involved. There are three labeled boxes 1) Security Agreement, 2) Debtor, 3) Secured Party. Double-ended arrows connect 1 to 2 and 1 to 3. A circle is labeled Collateral. An arrow with the words “Property Rights in” connects Debtor to Collateral. An arrow with the words “Security Interest in” connects Secured Party to Collateral." title="Exhibit 32.1 Secured Transactions—Concept and Terminology">
            <a:extLst>
              <a:ext uri="{FF2B5EF4-FFF2-40B4-BE49-F238E27FC236}">
                <a16:creationId xmlns:a16="http://schemas.microsoft.com/office/drawing/2014/main" id="{1E8F4FC8-2724-4708-8861-A287F269B3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40" y="1828800"/>
            <a:ext cx="8971519" cy="411480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" dirty="0">
                <a:solidFill>
                  <a:srgbClr val="8A7045"/>
                </a:solidFill>
              </a:rPr>
              <a:t>LO1 </a:t>
            </a:r>
            <a:r>
              <a:rPr lang="en-US" dirty="0"/>
              <a:t>Creating a</a:t>
            </a:r>
            <a:br>
              <a:rPr lang="en-US" dirty="0"/>
            </a:br>
            <a:r>
              <a:rPr lang="en-US" dirty="0"/>
              <a:t>Security Interest </a:t>
            </a: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(1)</a:t>
            </a:r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7362D02A-2762-4F84-80BD-30C590F800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479797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4400" dirty="0"/>
              <a:t>Three requirements: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Collateral in possession of creditor, or a written agreement describing the collateral, signed by debtor.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Creditor must give something of value to debtor.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Debtor must have “rights” in collateral.</a:t>
            </a: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" dirty="0">
                <a:solidFill>
                  <a:srgbClr val="8A7045"/>
                </a:solidFill>
              </a:rPr>
              <a:t>LO1</a:t>
            </a:r>
            <a:r>
              <a:rPr lang="en-US" sz="200" baseline="0" dirty="0">
                <a:solidFill>
                  <a:srgbClr val="8A7045"/>
                </a:solidFill>
              </a:rPr>
              <a:t> </a:t>
            </a:r>
            <a:r>
              <a:rPr lang="en-US" dirty="0"/>
              <a:t>Creating a</a:t>
            </a:r>
            <a:br>
              <a:rPr lang="en-US" dirty="0"/>
            </a:br>
            <a:r>
              <a:rPr lang="en-US" dirty="0"/>
              <a:t>Security Interest </a:t>
            </a: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(2)</a:t>
            </a:r>
            <a:endParaRPr lang="en-US" dirty="0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9F84CA1B-2D5A-4560-A0C7-B79909BC5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382000" cy="4797970"/>
          </a:xfrm>
        </p:spPr>
        <p:txBody>
          <a:bodyPr>
            <a:noAutofit/>
          </a:bodyPr>
          <a:lstStyle/>
          <a:p>
            <a:r>
              <a:rPr lang="en-US" sz="4400" dirty="0"/>
              <a:t>Attachment: </a:t>
            </a:r>
          </a:p>
          <a:p>
            <a:pPr lvl="1"/>
            <a:r>
              <a:rPr lang="en-US" dirty="0"/>
              <a:t>Once requirements are met, creditor’s rights ATTACH to the collateral. </a:t>
            </a:r>
          </a:p>
          <a:p>
            <a:pPr lvl="1"/>
            <a:r>
              <a:rPr lang="en-US" dirty="0"/>
              <a:t>Creditor has an enforceable security interest against the debtor. 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" dirty="0">
                <a:solidFill>
                  <a:srgbClr val="8A7045"/>
                </a:solidFill>
              </a:rPr>
              <a:t>LO1</a:t>
            </a:r>
            <a:r>
              <a:rPr lang="en-US" sz="200" baseline="0" dirty="0">
                <a:solidFill>
                  <a:srgbClr val="8A7045"/>
                </a:solidFill>
              </a:rPr>
              <a:t> </a:t>
            </a:r>
            <a:r>
              <a:rPr lang="en-US" dirty="0"/>
              <a:t>Creating a</a:t>
            </a:r>
            <a:br>
              <a:rPr lang="en-US" dirty="0"/>
            </a:br>
            <a:r>
              <a:rPr lang="en-US" dirty="0"/>
              <a:t>Security Interest </a:t>
            </a: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(3)</a:t>
            </a:r>
            <a:endParaRPr lang="en-US" dirty="0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6E93C47E-5E12-490F-A810-8412BFABC5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382000" cy="4797970"/>
          </a:xfrm>
        </p:spPr>
        <p:txBody>
          <a:bodyPr>
            <a:noAutofit/>
          </a:bodyPr>
          <a:lstStyle/>
          <a:p>
            <a:r>
              <a:rPr lang="en-US" sz="4400" dirty="0"/>
              <a:t>Attachment: </a:t>
            </a:r>
          </a:p>
          <a:p>
            <a:pPr lvl="1"/>
            <a:r>
              <a:rPr lang="en-US" dirty="0"/>
              <a:t>Attachment ensures that the security interest between the debtor and the secured party is effective.</a:t>
            </a:r>
            <a:r>
              <a:rPr lang="en-US" b="1" dirty="0"/>
              <a:t> 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7868</TotalTime>
  <Words>975</Words>
  <Application>Microsoft Office PowerPoint</Application>
  <PresentationFormat>On-screen Show (4:3)</PresentationFormat>
  <Paragraphs>148</Paragraphs>
  <Slides>34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Impact</vt:lpstr>
      <vt:lpstr>Wingdings</vt:lpstr>
      <vt:lpstr>Office Theme</vt:lpstr>
      <vt:lpstr>Business Law Text &amp; Exercises Ninth Edition Roger LeRoy Miller William Eric Hollowell</vt:lpstr>
      <vt:lpstr>Learning Outcomes (1)</vt:lpstr>
      <vt:lpstr>Learning Outcomes (2)</vt:lpstr>
      <vt:lpstr>Secured Transactions (1)</vt:lpstr>
      <vt:lpstr>Secured Transactions (2)</vt:lpstr>
      <vt:lpstr>Concept and Terminology</vt:lpstr>
      <vt:lpstr>LO1 Creating a Security Interest (1)</vt:lpstr>
      <vt:lpstr>LO1 Creating a Security Interest (2)</vt:lpstr>
      <vt:lpstr>LO1 Creating a Security Interest (3)</vt:lpstr>
      <vt:lpstr>Perfecting a Security Interest (1) </vt:lpstr>
      <vt:lpstr>Perfecting a Security Interest (2) </vt:lpstr>
      <vt:lpstr>Perfecting a Security Interest (3) </vt:lpstr>
      <vt:lpstr>Perfecting a Security Interest (4) </vt:lpstr>
      <vt:lpstr>The Scope of a  Security Interest (1) </vt:lpstr>
      <vt:lpstr>The Scope of a  Security Interest (2) </vt:lpstr>
      <vt:lpstr>Priorities Among  Security Interests (1) </vt:lpstr>
      <vt:lpstr>Priorities Among  Security Interests (2) </vt:lpstr>
      <vt:lpstr>Priorities Among  Security Interests (3) </vt:lpstr>
      <vt:lpstr>Default (1) </vt:lpstr>
      <vt:lpstr>Default (2) </vt:lpstr>
      <vt:lpstr>Default (3) </vt:lpstr>
      <vt:lpstr>Default (4) </vt:lpstr>
      <vt:lpstr>Default (5) </vt:lpstr>
      <vt:lpstr>Default (6) </vt:lpstr>
      <vt:lpstr>Default (7) </vt:lpstr>
      <vt:lpstr>Laws Assisting Creditors (1)</vt:lpstr>
      <vt:lpstr>Laws Assisting Creditors (2)</vt:lpstr>
      <vt:lpstr>Laws Assisting Creditors (3)</vt:lpstr>
      <vt:lpstr>Laws Assisting Creditors (4)</vt:lpstr>
      <vt:lpstr>Laws Assisting Creditors (5)</vt:lpstr>
      <vt:lpstr>Laws Assisting Creditors (6)</vt:lpstr>
      <vt:lpstr>Laws Assisting Creditors (7)</vt:lpstr>
      <vt:lpstr>Laws Assisting Creditors (8)</vt:lpstr>
      <vt:lpstr>Laws Assisting Creditors (9)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Law: Texts and Exercises 7e</dc:title>
  <dc:creator>Joseph Zavaletta</dc:creator>
  <cp:lastModifiedBy>Mandy</cp:lastModifiedBy>
  <cp:revision>667</cp:revision>
  <dcterms:created xsi:type="dcterms:W3CDTF">2012-07-24T19:26:18Z</dcterms:created>
  <dcterms:modified xsi:type="dcterms:W3CDTF">2017-11-17T13:03:40Z</dcterms:modified>
</cp:coreProperties>
</file>