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08" r:id="rId2"/>
    <p:sldId id="310" r:id="rId3"/>
    <p:sldId id="291" r:id="rId4"/>
    <p:sldId id="292" r:id="rId5"/>
    <p:sldId id="293" r:id="rId6"/>
    <p:sldId id="294" r:id="rId7"/>
    <p:sldId id="295" r:id="rId8"/>
    <p:sldId id="276" r:id="rId9"/>
    <p:sldId id="296" r:id="rId10"/>
    <p:sldId id="297" r:id="rId11"/>
    <p:sldId id="279" r:id="rId12"/>
    <p:sldId id="299" r:id="rId13"/>
    <p:sldId id="280" r:id="rId14"/>
    <p:sldId id="301" r:id="rId15"/>
    <p:sldId id="300" r:id="rId16"/>
    <p:sldId id="302" r:id="rId17"/>
    <p:sldId id="303" r:id="rId18"/>
    <p:sldId id="283" r:id="rId19"/>
    <p:sldId id="284" r:id="rId20"/>
    <p:sldId id="285" r:id="rId21"/>
    <p:sldId id="304" r:id="rId22"/>
    <p:sldId id="286" r:id="rId23"/>
    <p:sldId id="288" r:id="rId24"/>
    <p:sldId id="307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3" autoAdjust="0"/>
    <p:restoredTop sz="93876" autoAdjust="0"/>
  </p:normalViewPr>
  <p:slideViewPr>
    <p:cSldViewPr showGuides="1">
      <p:cViewPr varScale="1">
        <p:scale>
          <a:sx n="106" d="100"/>
          <a:sy n="106" d="100"/>
        </p:scale>
        <p:origin x="17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45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630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9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gage - B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defRPr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797970"/>
          </a:xfrm>
        </p:spPr>
        <p:txBody>
          <a:bodyPr/>
          <a:lstStyle>
            <a:lvl1pPr marL="454025" indent="-4540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 marL="915988" indent="-458788"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69D881B-7E9D-4EE0-BAF2-FA01407B8427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400800"/>
            <a:ext cx="2010123" cy="4162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5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solidFill>
              <a:srgbClr val="8A7045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solidFill>
              <a:srgbClr val="8A704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4" r:id="rId4"/>
    <p:sldLayoutId id="2147483655" r:id="rId5"/>
    <p:sldLayoutId id="2147483657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9144000" cy="1600200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 dirty="0">
                <a:solidFill>
                  <a:schemeClr val="bg1"/>
                </a:solidFill>
                <a:effectLst>
                  <a:outerShdw blurRad="50800" dist="63500" dir="2700000" algn="tl" rotWithShape="0">
                    <a:srgbClr val="000000"/>
                  </a:outerShdw>
                </a:effectLst>
                <a:latin typeface="Impact" pitchFamily="34" charset="0"/>
              </a:rPr>
              <a:t>Chapter 40 Wills and Trusts</a:t>
            </a: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ln w="12700"/>
        </p:spPr>
        <p:txBody>
          <a:bodyPr lIns="90488" tIns="44450" rIns="90488" bIns="44450"/>
          <a:lstStyle/>
          <a:p>
            <a:r>
              <a:rPr lang="en-US" sz="200" dirty="0">
                <a:solidFill>
                  <a:srgbClr val="8A7045"/>
                </a:solidFill>
              </a:rPr>
              <a:t>LO1 </a:t>
            </a:r>
            <a:r>
              <a:rPr lang="en-US" dirty="0">
                <a:solidFill>
                  <a:prstClr val="white"/>
                </a:solidFill>
              </a:rPr>
              <a:t>Requirements of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a Valid Will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3330B2A1-DB47-4B0A-B1DD-9C95AAF30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n-US" sz="4000" dirty="0"/>
              <a:t>Publication: will is published by Testator by an oral declaration to the witnesses that the document they are signing is in fact his last will and testament.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LO2</a:t>
            </a:r>
            <a:r>
              <a:rPr lang="en-US" dirty="0"/>
              <a:t> Revocation of a Will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181B0CB0-33EB-4E2E-B79D-C721032C9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US" dirty="0"/>
              <a:t>Revocation by Act of Testator.</a:t>
            </a:r>
          </a:p>
          <a:p>
            <a:pPr lvl="1"/>
            <a:r>
              <a:rPr lang="en-US" dirty="0"/>
              <a:t>Physical Acts.</a:t>
            </a:r>
          </a:p>
          <a:p>
            <a:pPr lvl="1"/>
            <a:r>
              <a:rPr lang="en-US" dirty="0"/>
              <a:t>Subsequent Writings.</a:t>
            </a:r>
          </a:p>
          <a:p>
            <a:pPr lvl="1"/>
            <a:r>
              <a:rPr lang="en-US" dirty="0"/>
              <a:t>Marriage.</a:t>
            </a:r>
          </a:p>
          <a:p>
            <a:pPr lvl="1"/>
            <a:r>
              <a:rPr lang="en-US" dirty="0"/>
              <a:t>Divorce.</a:t>
            </a:r>
          </a:p>
          <a:p>
            <a:pPr lvl="1"/>
            <a:r>
              <a:rPr lang="en-US" dirty="0"/>
              <a:t>Children.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6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60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60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LO3 </a:t>
            </a:r>
            <a:r>
              <a:rPr lang="en-US" dirty="0"/>
              <a:t>Intestacy Laws </a:t>
            </a:r>
            <a:r>
              <a:rPr lang="en-US" sz="4000" b="1" dirty="0">
                <a:latin typeface="+mj-lt"/>
              </a:rPr>
              <a:t>(1)</a:t>
            </a:r>
            <a:endParaRPr lang="en-US" b="1" dirty="0">
              <a:latin typeface="+mj-lt"/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44ED602C-521B-4EDC-9532-A368BEF0D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State laws that regulate how a decedent’s property is distributed when he or she dies without a will.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LO3 </a:t>
            </a:r>
            <a:r>
              <a:rPr lang="en-US" dirty="0">
                <a:solidFill>
                  <a:prstClr val="white"/>
                </a:solidFill>
              </a:rPr>
              <a:t>Intestacy Laws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FCFF2586-F718-4BBE-8DE8-B0DF68C15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Order of Distribution.</a:t>
            </a:r>
          </a:p>
          <a:p>
            <a:pPr lvl="1"/>
            <a:r>
              <a:rPr lang="en-US" dirty="0"/>
              <a:t>First decedent’s debts.</a:t>
            </a:r>
          </a:p>
          <a:p>
            <a:pPr lvl="1"/>
            <a:r>
              <a:rPr lang="en-US" dirty="0"/>
              <a:t>Then to surviving spouse and children. If no surviving spouse or child, then to grandchildren, then brothers and sisters, and then parents.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LO3 </a:t>
            </a:r>
            <a:r>
              <a:rPr lang="en-US" dirty="0">
                <a:solidFill>
                  <a:prstClr val="white"/>
                </a:solidFill>
              </a:rPr>
              <a:t>Intestacy Laws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0E0827C9-031E-4C4B-B01B-99D1225EF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Surviving Spouse and Children.</a:t>
            </a:r>
          </a:p>
          <a:p>
            <a:pPr lvl="1"/>
            <a:r>
              <a:rPr lang="en-US" dirty="0"/>
              <a:t>Surviving spouse usually receives the homestead and a share of the estate, as follows:</a:t>
            </a:r>
          </a:p>
          <a:p>
            <a:pPr lvl="1"/>
            <a:r>
              <a:rPr lang="en-US" dirty="0"/>
              <a:t>1/3 of estate if two or more children.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LO3 </a:t>
            </a:r>
            <a:r>
              <a:rPr lang="en-US" dirty="0">
                <a:solidFill>
                  <a:prstClr val="white"/>
                </a:solidFill>
              </a:rPr>
              <a:t>Intestacy Laws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(4)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122E78BE-477D-4C60-AB0F-A2E76591B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Surviving Spouse and Children.</a:t>
            </a:r>
          </a:p>
          <a:p>
            <a:pPr lvl="1"/>
            <a:r>
              <a:rPr lang="en-US" dirty="0"/>
              <a:t>1/2 of estate if one surviving child.</a:t>
            </a:r>
          </a:p>
          <a:p>
            <a:pPr lvl="1"/>
            <a:r>
              <a:rPr lang="en-US" dirty="0"/>
              <a:t>Entire estate, if no children or grandchildren.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LO3 </a:t>
            </a:r>
            <a:r>
              <a:rPr lang="en-US" dirty="0">
                <a:solidFill>
                  <a:prstClr val="white"/>
                </a:solidFill>
              </a:rPr>
              <a:t>Intestacy Laws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(5)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522EA8C1-EAFE-4C66-B57E-43A5BF81B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Grandchildren.</a:t>
            </a:r>
          </a:p>
          <a:p>
            <a:pPr lvl="1"/>
            <a:r>
              <a:rPr lang="en-US" i="1" dirty="0"/>
              <a:t>Per Stirpes </a:t>
            </a:r>
            <a:r>
              <a:rPr lang="en-US" dirty="0"/>
              <a:t>Distribution: method of dividing an intestate share by which a class or group of distributees take the share that their deceased parent would have been entitled to inherit had that parent lived. </a:t>
            </a:r>
          </a:p>
          <a:p>
            <a:pPr lvl="1"/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9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LO3 </a:t>
            </a:r>
            <a:r>
              <a:rPr lang="en-US" dirty="0">
                <a:solidFill>
                  <a:prstClr val="white"/>
                </a:solidFill>
              </a:rPr>
              <a:t>Intestacy Laws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(6)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BA3FED54-A955-4C2B-8E8C-49512E528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Grandchildren.</a:t>
            </a:r>
          </a:p>
          <a:p>
            <a:pPr lvl="1"/>
            <a:r>
              <a:rPr lang="en-US" i="1" dirty="0"/>
              <a:t>Per Capita </a:t>
            </a:r>
            <a:r>
              <a:rPr lang="en-US" dirty="0"/>
              <a:t>Distribution: each person takes an equal share of the estate.</a:t>
            </a:r>
          </a:p>
          <a:p>
            <a:pPr lvl="1"/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i="1" dirty="0"/>
              <a:t>Per Stirpes</a:t>
            </a:r>
            <a:r>
              <a:rPr lang="en-US" dirty="0"/>
              <a:t> Distribution</a:t>
            </a:r>
          </a:p>
        </p:txBody>
      </p:sp>
      <p:pic>
        <p:nvPicPr>
          <p:cNvPr id="3" name="Picture 2" descr="This diagram illustrates the per stirpes method of distribution.&#10;The diagram starts with one box labeled: Michael. This box has a red “X” through it and is labeled “Deceased.” &#10;Michael’s box has two separate lines leading to a box labeled: Scott, and a box labeled: Jonathan. Both of these also have a red “X” through them and are labeled “Deceased.”&#10;Scott’s box has two separate lines leading to a box labeled: Becky (One-Fourth), and a box labeled: Holly (One-Fourth).&#10;Jonathon’s box has a line leading to a box labeled: Paul (One-Half).&#10;" title="Exhibit 40.1 Per Stirpes Distribution">
            <a:extLst>
              <a:ext uri="{FF2B5EF4-FFF2-40B4-BE49-F238E27FC236}">
                <a16:creationId xmlns:a16="http://schemas.microsoft.com/office/drawing/2014/main" id="{74DBC4F6-D3E2-4C8A-BD39-AF24BC3760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848" y="1752600"/>
            <a:ext cx="6242304" cy="446607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i="1" dirty="0"/>
              <a:t>Per Capita</a:t>
            </a:r>
            <a:r>
              <a:rPr lang="en-US" dirty="0"/>
              <a:t> Distribution</a:t>
            </a:r>
          </a:p>
        </p:txBody>
      </p:sp>
      <p:pic>
        <p:nvPicPr>
          <p:cNvPr id="3" name="Picture 2" descr="This diagram illustrates the per capita method of distribution.&#10;The diagram starts with one box labeled: Michael. This box has a red “X” through it and is labeled “Deceased.” &#10;Michael’s box has two separate lines leading to a box labeled: Scott, and a box labeled: Jonathan. Both of these also have a red “X” through them and are labeled “Deceased.”&#10;Scott’s box has two separate lines leading to a box labeled: Becky (One-Third), and a box labeled: Holly (One-Third).&#10;Jonathon’s box has a line leading to a box labeled: Paul (One-Third).&#10;" title="Exhibit 40.2 Per Capita Distribution">
            <a:extLst>
              <a:ext uri="{FF2B5EF4-FFF2-40B4-BE49-F238E27FC236}">
                <a16:creationId xmlns:a16="http://schemas.microsoft.com/office/drawing/2014/main" id="{6779BC04-FEB7-4BA7-BEB6-2CF54534F3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963" y="1752600"/>
            <a:ext cx="6712074" cy="43434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092600" y="195015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067537" y="308514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066800" y="4208676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181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066800" y="5342401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0" y="1600200"/>
            <a:ext cx="9144000" cy="4678363"/>
          </a:xfrm>
          <a:noFill/>
          <a:ln/>
        </p:spPr>
        <p:txBody>
          <a:bodyPr>
            <a:noAutofit/>
          </a:bodyPr>
          <a:lstStyle/>
          <a:p>
            <a:pPr marL="1201738" indent="-1146175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LO1</a:t>
            </a:r>
            <a:r>
              <a:rPr lang="en-US" sz="2600" dirty="0"/>
              <a:t>    </a:t>
            </a:r>
            <a:r>
              <a:rPr lang="en-US" dirty="0"/>
              <a:t>  </a:t>
            </a:r>
            <a:r>
              <a:rPr lang="en-US" sz="4000" dirty="0"/>
              <a:t>Outline the requirements of a will.</a:t>
            </a:r>
          </a:p>
          <a:p>
            <a:pPr marL="1201738" indent="-1146175">
              <a:lnSpc>
                <a:spcPct val="90000"/>
              </a:lnSpc>
              <a:buClr>
                <a:srgbClr val="D5622A"/>
              </a:buClr>
              <a:buNone/>
            </a:pPr>
            <a:endParaRPr lang="en-US" sz="4000" dirty="0"/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LO2</a:t>
            </a:r>
            <a:r>
              <a:rPr lang="en-US" sz="2600" b="1" dirty="0">
                <a:solidFill>
                  <a:schemeClr val="bg1"/>
                </a:solidFill>
              </a:rPr>
              <a:t>        </a:t>
            </a:r>
            <a:r>
              <a:rPr lang="en-US" sz="4000" dirty="0"/>
              <a:t>Discuss how to revoke or modify a will.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LO3         </a:t>
            </a:r>
            <a:r>
              <a:rPr lang="en-US" sz="4000" dirty="0"/>
              <a:t>Describe intestate distribution of property.</a:t>
            </a:r>
          </a:p>
          <a:p>
            <a:pPr marL="1201738" indent="-114141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LO4</a:t>
            </a:r>
            <a:r>
              <a:rPr lang="en-US" dirty="0"/>
              <a:t>    </a:t>
            </a:r>
            <a:r>
              <a:rPr lang="en-US" sz="4000" dirty="0"/>
              <a:t>List the elements of a trust.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2095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8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Trusts </a:t>
            </a:r>
            <a:r>
              <a:rPr lang="en-US" sz="4000" b="1" dirty="0">
                <a:latin typeface="+mj-lt"/>
              </a:rPr>
              <a:t>(1)</a:t>
            </a:r>
            <a:endParaRPr lang="en-US" b="1" dirty="0"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dirty="0"/>
              <a:t>Trust.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 arrangement to administer property for the benefit of another.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8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Trusts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dirty="0"/>
              <a:t>Trustee.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Holds property on behalf of the beneficiary.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Acts with honesty, good faith, and prudence in administering the trust and must exercise a high degree of loyalty toward the trust beneficiaries.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LO4 </a:t>
            </a:r>
            <a:r>
              <a:rPr lang="en-US" dirty="0"/>
              <a:t>Elements of a Trust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CA2BA86E-31FC-402F-A450-D006A1BE8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797970"/>
          </a:xfrm>
        </p:spPr>
        <p:txBody>
          <a:bodyPr>
            <a:normAutofit fontScale="92500"/>
          </a:bodyPr>
          <a:lstStyle/>
          <a:p>
            <a:r>
              <a:rPr lang="en-US" dirty="0"/>
              <a:t>Designated beneficiary.</a:t>
            </a:r>
          </a:p>
          <a:p>
            <a:r>
              <a:rPr lang="en-US" dirty="0"/>
              <a:t>Designated trustee.</a:t>
            </a:r>
          </a:p>
          <a:p>
            <a:r>
              <a:rPr lang="en-US" dirty="0"/>
              <a:t>Fund sufficiently identified to enable title to pass to the trustee.</a:t>
            </a:r>
          </a:p>
          <a:p>
            <a:r>
              <a:rPr lang="en-US" dirty="0"/>
              <a:t>Actual delivery to the trustee with the intention of passing title.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Express Trusts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797970"/>
          </a:xfrm>
        </p:spPr>
        <p:txBody>
          <a:bodyPr>
            <a:normAutofit/>
          </a:bodyPr>
          <a:lstStyle/>
          <a:p>
            <a:r>
              <a:rPr lang="en-US" sz="4400" dirty="0"/>
              <a:t>Living Trusts: created by and effective during grantor’s lifetime (revocable vs. irrevocable).</a:t>
            </a:r>
          </a:p>
          <a:p>
            <a:r>
              <a:rPr lang="en-US" sz="4400" dirty="0"/>
              <a:t>Testamentary Trusts: created as part of a will, comes into existence at testator’s death.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Revocable Living Trust</a:t>
            </a:r>
          </a:p>
        </p:txBody>
      </p:sp>
      <p:pic>
        <p:nvPicPr>
          <p:cNvPr id="4" name="Picture 3" descr="This diagram illustrates a revocable living trust arrangement. It is comprised of five boxes. Each box has an arrow leading to the next. &#10;1) Grantor: James Cortez, 2) Trust Property: Farm and Accounts, 3) Trustee: James Cortez as Trustee of the James Cortez Living Trust., 4) Income Beneficiary: James Cortez during his lifetime and Alicia, Emma, and Jayden. 5) Remainder Beneficiaries: On the grantor’s death, the trust property will be distributed to Alicia, Emma, and Jayden.&#10;" title="Exhibit 40.3 A Revocable Living Trust Arrangement">
            <a:extLst>
              <a:ext uri="{FF2B5EF4-FFF2-40B4-BE49-F238E27FC236}">
                <a16:creationId xmlns:a16="http://schemas.microsoft.com/office/drawing/2014/main" id="{6437B3AB-D274-45D7-9A5C-EBEB9C597F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11" y="2514600"/>
            <a:ext cx="8776378" cy="25450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85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Implied Trusts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Constructive Trusts.</a:t>
            </a:r>
          </a:p>
          <a:p>
            <a:pPr lvl="1"/>
            <a:r>
              <a:rPr lang="en-US" dirty="0"/>
              <a:t>Arises by operation of the law in the interest of equity and fairness.</a:t>
            </a:r>
          </a:p>
          <a:p>
            <a:r>
              <a:rPr lang="en-US" sz="4400" dirty="0"/>
              <a:t>Resulting Trusts.</a:t>
            </a:r>
          </a:p>
          <a:p>
            <a:pPr lvl="1"/>
            <a:r>
              <a:rPr lang="en-US" dirty="0"/>
              <a:t>Arises from the conduct of the parties.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/>
              <a:t>Wills </a:t>
            </a:r>
            <a:r>
              <a:rPr lang="en-US" sz="4000" b="1" dirty="0">
                <a:latin typeface="+mj-lt"/>
              </a:rPr>
              <a:t>(1)</a:t>
            </a:r>
            <a:endParaRPr lang="en-US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 will is the final declaration of how a person wants to have his property disposed of after death.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Wills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Terminology.</a:t>
            </a:r>
          </a:p>
          <a:p>
            <a:pPr lvl="1"/>
            <a:r>
              <a:rPr lang="en-US" dirty="0"/>
              <a:t>Testator (Testatrix): person who makes a will.</a:t>
            </a:r>
          </a:p>
          <a:p>
            <a:pPr lvl="1"/>
            <a:r>
              <a:rPr lang="en-US" dirty="0"/>
              <a:t>Probate a will: establish its validity.</a:t>
            </a:r>
          </a:p>
          <a:p>
            <a:pPr lvl="1"/>
            <a:r>
              <a:rPr lang="en-US" dirty="0"/>
              <a:t>Probate Court: oversees administration of estate.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Wills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Terminology.</a:t>
            </a:r>
          </a:p>
          <a:p>
            <a:pPr lvl="1"/>
            <a:r>
              <a:rPr lang="en-US" dirty="0"/>
              <a:t>Executor is a personal representative named in a will.</a:t>
            </a:r>
          </a:p>
          <a:p>
            <a:pPr lvl="1"/>
            <a:r>
              <a:rPr lang="en-US" dirty="0"/>
              <a:t>Administrator is a personal representative appointed by a court for a person without a will.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Wills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Terminology.</a:t>
            </a:r>
          </a:p>
          <a:p>
            <a:pPr lvl="1"/>
            <a:r>
              <a:rPr lang="en-US" dirty="0"/>
              <a:t>Devise: gift of real estate.</a:t>
            </a:r>
          </a:p>
          <a:p>
            <a:pPr lvl="1"/>
            <a:r>
              <a:rPr lang="en-US" dirty="0"/>
              <a:t>Bequest (Legacy): gift of personal property.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Wills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Types of Gifts.</a:t>
            </a:r>
          </a:p>
          <a:p>
            <a:pPr lvl="1"/>
            <a:r>
              <a:rPr lang="en-US" dirty="0"/>
              <a:t>Specific: describes particular property.</a:t>
            </a:r>
          </a:p>
          <a:p>
            <a:pPr lvl="1"/>
            <a:r>
              <a:rPr lang="en-US" dirty="0"/>
              <a:t>General: specifies value of property.</a:t>
            </a:r>
          </a:p>
          <a:p>
            <a:pPr lvl="1"/>
            <a:r>
              <a:rPr lang="en-US" dirty="0"/>
              <a:t>Residuary: pays for debts after gifts are made. </a:t>
            </a:r>
          </a:p>
          <a:p>
            <a:pPr lvl="1"/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ln w="12700"/>
        </p:spPr>
        <p:txBody>
          <a:bodyPr lIns="90488" tIns="44450" rIns="90488" bIns="44450"/>
          <a:lstStyle/>
          <a:p>
            <a:r>
              <a:rPr lang="en-US" sz="200" dirty="0">
                <a:solidFill>
                  <a:srgbClr val="8A7045"/>
                </a:solidFill>
              </a:rPr>
              <a:t>LO1 </a:t>
            </a:r>
            <a:r>
              <a:rPr lang="en-US" dirty="0"/>
              <a:t>Requirements of </a:t>
            </a:r>
            <a:br>
              <a:rPr lang="en-US" dirty="0"/>
            </a:br>
            <a:r>
              <a:rPr lang="en-US" dirty="0"/>
              <a:t>a Valid Will </a:t>
            </a:r>
            <a:r>
              <a:rPr lang="en-US" sz="4000" b="1" dirty="0">
                <a:latin typeface="+mj-lt"/>
              </a:rPr>
              <a:t>(1)</a:t>
            </a:r>
            <a:endParaRPr lang="en-US" b="1" dirty="0">
              <a:latin typeface="+mj-lt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E53E212D-4EFD-4887-87FA-272D8FD7F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7700" indent="-647700">
              <a:buFontTx/>
              <a:buAutoNum type="arabicPeriod"/>
            </a:pPr>
            <a:r>
              <a:rPr lang="en-US" sz="4000" dirty="0"/>
              <a:t>Testamentary Capacity: Testator must have legal capacity at the time the will is made (the “sound mind” requirement).</a:t>
            </a:r>
          </a:p>
          <a:p>
            <a:pPr marL="647700" indent="-647700">
              <a:buFontTx/>
              <a:buAutoNum type="arabicPeriod"/>
            </a:pPr>
            <a:r>
              <a:rPr lang="en-US" sz="4000" dirty="0"/>
              <a:t>Testamentary Intent: Testator must have the intent to transfer and distribute his or her property.</a:t>
            </a:r>
          </a:p>
          <a:p>
            <a:pPr marL="647700" indent="-647700">
              <a:buFontTx/>
              <a:buAutoNum type="arabicPeriod"/>
            </a:pPr>
            <a:endParaRPr lang="en-US" sz="4000" dirty="0"/>
          </a:p>
          <a:p>
            <a:endParaRPr lang="en-US" sz="4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ln w="12700"/>
        </p:spPr>
        <p:txBody>
          <a:bodyPr lIns="90488" tIns="44450" rIns="90488" bIns="44450"/>
          <a:lstStyle/>
          <a:p>
            <a:r>
              <a:rPr lang="en-US" sz="200" dirty="0">
                <a:solidFill>
                  <a:srgbClr val="8A7045"/>
                </a:solidFill>
              </a:rPr>
              <a:t>LO1 </a:t>
            </a:r>
            <a:r>
              <a:rPr lang="en-US" dirty="0">
                <a:solidFill>
                  <a:prstClr val="white"/>
                </a:solidFill>
              </a:rPr>
              <a:t>Requirements of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a Valid Will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7A6549E8-7255-4A96-9E74-5D0DC0576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4000" dirty="0"/>
              <a:t>Written: Will must be in writing. (Holographic will in Testator’s handwriting.) 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en-US" sz="4000" dirty="0"/>
              <a:t>Signed: Will must be signed by Testator. 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en-US" sz="4000" dirty="0"/>
              <a:t>Witnessed: A written will must be witnessed (attested to be genuine) by at least two competent witnesses.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9360</TotalTime>
  <Words>738</Words>
  <Application>Microsoft Office PowerPoint</Application>
  <PresentationFormat>On-screen Show (4:3)</PresentationFormat>
  <Paragraphs>130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</vt:lpstr>
      <vt:lpstr>Wills (1)</vt:lpstr>
      <vt:lpstr>Wills (2)</vt:lpstr>
      <vt:lpstr>Wills (3)</vt:lpstr>
      <vt:lpstr>Wills (4)</vt:lpstr>
      <vt:lpstr>Wills (5)</vt:lpstr>
      <vt:lpstr>LO1 Requirements of  a Valid Will (1)</vt:lpstr>
      <vt:lpstr>LO1 Requirements of  a Valid Will (2)</vt:lpstr>
      <vt:lpstr>LO1 Requirements of  a Valid Will (3)</vt:lpstr>
      <vt:lpstr>LO2 Revocation of a Will</vt:lpstr>
      <vt:lpstr>LO3 Intestacy Laws (1)</vt:lpstr>
      <vt:lpstr>LO3 Intestacy Laws (2)</vt:lpstr>
      <vt:lpstr>LO3 Intestacy Laws (3)</vt:lpstr>
      <vt:lpstr>LO3 Intestacy Laws (4)</vt:lpstr>
      <vt:lpstr>LO3 Intestacy Laws (5)</vt:lpstr>
      <vt:lpstr>LO3 Intestacy Laws (6)</vt:lpstr>
      <vt:lpstr>Per Stirpes Distribution</vt:lpstr>
      <vt:lpstr>Per Capita Distribution</vt:lpstr>
      <vt:lpstr>Trusts (1)</vt:lpstr>
      <vt:lpstr>Trusts (2)</vt:lpstr>
      <vt:lpstr>LO4 Elements of a Trust</vt:lpstr>
      <vt:lpstr>Express Trusts</vt:lpstr>
      <vt:lpstr>Revocable Living Trust</vt:lpstr>
      <vt:lpstr>Implied Trusts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Mandy</cp:lastModifiedBy>
  <cp:revision>794</cp:revision>
  <dcterms:created xsi:type="dcterms:W3CDTF">2012-07-24T19:26:18Z</dcterms:created>
  <dcterms:modified xsi:type="dcterms:W3CDTF">2017-11-17T21:02:04Z</dcterms:modified>
</cp:coreProperties>
</file>