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58" r:id="rId3"/>
    <p:sldId id="259" r:id="rId4"/>
    <p:sldId id="286" r:id="rId5"/>
    <p:sldId id="287" r:id="rId6"/>
    <p:sldId id="288" r:id="rId7"/>
    <p:sldId id="289" r:id="rId8"/>
    <p:sldId id="291" r:id="rId9"/>
    <p:sldId id="292" r:id="rId10"/>
    <p:sldId id="293" r:id="rId11"/>
    <p:sldId id="294" r:id="rId12"/>
    <p:sldId id="296" r:id="rId13"/>
    <p:sldId id="295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7" autoAdjust="0"/>
    <p:restoredTop sz="93890" autoAdjust="0"/>
  </p:normalViewPr>
  <p:slideViewPr>
    <p:cSldViewPr showGuides="1">
      <p:cViewPr varScale="1">
        <p:scale>
          <a:sx n="106" d="100"/>
          <a:sy n="106" d="100"/>
        </p:scale>
        <p:origin x="1732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04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47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84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24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55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90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2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92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7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6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3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20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51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1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12    The Legality of Agreements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LO3</a:t>
            </a:r>
            <a:r>
              <a:rPr lang="en-US" sz="200"/>
              <a:t>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Public Policy </a:t>
            </a:r>
            <a:r>
              <a:rPr lang="en-US" sz="4400" b="1">
                <a:latin typeface="+mn-lt"/>
              </a:rPr>
              <a:t>(2)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Unconscionable Contracts or Clauses.</a:t>
            </a:r>
          </a:p>
          <a:p>
            <a:pPr lvl="1"/>
            <a:r>
              <a:rPr lang="en-US" sz="3200"/>
              <a:t>Void on the basis of public policy because one party, as a result of his or her inferior bargaining power, is forced to accept terms that are unfairly burdensome and that unfairly benefit the dominating party.</a:t>
            </a:r>
            <a:endParaRPr lang="en-US" sz="3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5692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LO3</a:t>
            </a:r>
            <a:r>
              <a:rPr lang="en-US" sz="200"/>
              <a:t>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Public Policy </a:t>
            </a:r>
            <a:r>
              <a:rPr lang="en-US" sz="4400" b="1">
                <a:latin typeface="+mn-lt"/>
              </a:rPr>
              <a:t>(3)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Unconscionable Contracts or Clauses.</a:t>
            </a:r>
          </a:p>
          <a:p>
            <a:pPr lvl="1"/>
            <a:r>
              <a:rPr lang="en-US" sz="3600"/>
              <a:t>Procedural Unconscionability.</a:t>
            </a:r>
          </a:p>
          <a:p>
            <a:pPr lvl="1"/>
            <a:r>
              <a:rPr lang="en-US" sz="3600"/>
              <a:t>Substantive Unconscionability: adhesion contracts.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9491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  <a:effectLst/>
              </a:rPr>
              <a:t> LO3</a:t>
            </a:r>
            <a:r>
              <a:rPr lang="en-US" sz="200">
                <a:solidFill>
                  <a:prstClr val="white"/>
                </a:solidFill>
                <a:effectLst/>
              </a:rPr>
              <a:t>    </a:t>
            </a:r>
            <a:r>
              <a:rPr lang="en-US" sz="5300">
                <a:solidFill>
                  <a:prstClr val="white"/>
                </a:solidFill>
                <a:effectLst/>
              </a:rPr>
              <a:t>Contracts Contrary </a:t>
            </a:r>
            <a:br>
              <a:rPr lang="en-US" sz="5300">
                <a:solidFill>
                  <a:prstClr val="white"/>
                </a:solidFill>
                <a:effectLst/>
              </a:rPr>
            </a:br>
            <a:r>
              <a:rPr lang="en-US" sz="5300">
                <a:solidFill>
                  <a:prstClr val="white"/>
                </a:solidFill>
                <a:effectLst/>
              </a:rPr>
              <a:t>to Public Policy </a:t>
            </a:r>
            <a:r>
              <a:rPr lang="en-US" sz="4400" b="1">
                <a:solidFill>
                  <a:prstClr val="white"/>
                </a:solidFill>
                <a:effectLst/>
                <a:latin typeface="Calibri"/>
              </a:rPr>
              <a:t>(4)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A035A70D-D572-494A-8F6A-E89B7066B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This chart summarizes procedural and substantive unconscionability.&#10;At the top of the chart is a box: UNCONSCIONABLE CONTRACT OR CLAUSE This is a contract or clause that is void for reasons of public policy. An arrow points down to two separate branches. &#10;On the left, the box at the top of the branch is: PROCEDURAL UNCONSCIONABILITY This occurs if a contract is entered into, or a term becomes part of the contract, because of a party’s lack of knowledge or understanding of the contract or the term. An arrow points from this box to a box underneath: Factors That Courts Consider • Is the contract’s print hard to see or notice? • Is the language too diffi¬cult to understand? • Did one party lack an opportunity to ask questions about the contract? • Was there a disparity of bargaining power between the parties?&#10;On the right, the top box reads: SUBSTANTIVE UNCONSCIONABILITY This exists when a contract, or one of its terms, is oppressive or overly harsh. An arrow points from this box to a box underneath: Factors That Courts Consider • Does a provision deprive one party of the benefits of the agreement? • Does a provision leave one party without a remedy for nonperformance by the other?&#10;" title="Exhibit 12.1 Procedural and Substantive Unconscionability">
            <a:extLst>
              <a:ext uri="{FF2B5EF4-FFF2-40B4-BE49-F238E27FC236}">
                <a16:creationId xmlns:a16="http://schemas.microsoft.com/office/drawing/2014/main" id="{F1933C90-E780-4C50-942D-714F291E61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7543800" cy="4532199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1344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LO3</a:t>
            </a:r>
            <a:r>
              <a:rPr lang="en-US" sz="200"/>
              <a:t>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Public Policy </a:t>
            </a:r>
            <a:r>
              <a:rPr lang="en-US" sz="4400" b="1">
                <a:latin typeface="+mn-lt"/>
              </a:rPr>
              <a:t>(5)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Exculpatory Clauses</a:t>
            </a:r>
            <a:r>
              <a:rPr lang="en-US" sz="3600"/>
              <a:t>.</a:t>
            </a:r>
          </a:p>
          <a:p>
            <a:pPr lvl="1"/>
            <a:r>
              <a:rPr lang="en-US"/>
              <a:t>Clauses that releases a party to a contract from liability for his or her wrongful acts.</a:t>
            </a:r>
          </a:p>
          <a:p>
            <a:pPr lvl="1"/>
            <a:r>
              <a:rPr lang="en-US"/>
              <a:t>Often held to be enforceable.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7487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                                                  </a:t>
            </a:r>
            <a:r>
              <a:rPr lang="en-US" sz="5300"/>
              <a:t>The Effect of Illegality </a:t>
            </a:r>
            <a:r>
              <a:rPr lang="en-US" sz="4400" b="1">
                <a:latin typeface="+mn-lt"/>
              </a:rPr>
              <a:t>(1)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sz="4300"/>
              <a:t>In general, an illegal contract is void.</a:t>
            </a:r>
          </a:p>
          <a:p>
            <a:r>
              <a:rPr lang="en-US" sz="4300"/>
              <a:t>If a contract is executory (not yet fulfilled), neither party can enforce it.</a:t>
            </a:r>
          </a:p>
          <a:p>
            <a:r>
              <a:rPr lang="en-US" sz="4300"/>
              <a:t>In most illegal contracts, both parties are considered to be equally at fault.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4543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                                                  </a:t>
            </a:r>
            <a:r>
              <a:rPr lang="en-US" sz="5300"/>
              <a:t>The Effect of Illegality </a:t>
            </a:r>
            <a:r>
              <a:rPr lang="en-US" sz="4400" b="1">
                <a:latin typeface="+mn-lt"/>
              </a:rPr>
              <a:t>(2)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Some persons are excluded from the general rule that neither party to an illegal bargain can sue for breach or recover for performance rendured.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/>
              <a:t>Justifiable Ignorance of the Facts.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/>
              <a:t>Members of Protected Classes.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/>
              <a:t>Withdrawal From an Illegal Agreement.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332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                                                  </a:t>
            </a:r>
            <a:r>
              <a:rPr lang="en-US" sz="5300"/>
              <a:t>The Effect of Illegality </a:t>
            </a:r>
            <a:r>
              <a:rPr lang="en-US" sz="4400" b="1">
                <a:latin typeface="+mn-lt"/>
              </a:rPr>
              <a:t>(3)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Justifiable Ignorance of the Facts.</a:t>
            </a:r>
          </a:p>
          <a:p>
            <a:pPr lvl="1"/>
            <a:r>
              <a:rPr lang="en-US" sz="3600"/>
              <a:t>When one of the parties is relatively innocent, that party can often obtain restitution in a partially executed contract.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9101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                                                  </a:t>
            </a:r>
            <a:r>
              <a:rPr lang="en-US" sz="5300"/>
              <a:t>The Effect of Illegality </a:t>
            </a:r>
            <a:r>
              <a:rPr lang="en-US" sz="4400" b="1">
                <a:latin typeface="+mn-lt"/>
              </a:rPr>
              <a:t>(4)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Members of Protected Classes.</a:t>
            </a:r>
          </a:p>
          <a:p>
            <a:pPr lvl="1"/>
            <a:r>
              <a:rPr lang="en-US" sz="3600"/>
              <a:t>When a statute protects a certain class of people, a member of that class can enforce an illegal contract even though the other party cannot.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6495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/>
              <a:t>                                                   </a:t>
            </a:r>
            <a:r>
              <a:rPr lang="en-US" sz="5300"/>
              <a:t>The Effect of Illegality </a:t>
            </a:r>
            <a:r>
              <a:rPr lang="en-US" sz="4400" b="1">
                <a:latin typeface="+mn-lt"/>
              </a:rPr>
              <a:t>(5)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Withdrawal from an Illegal Agreement.</a:t>
            </a:r>
          </a:p>
          <a:p>
            <a:pPr lvl="1"/>
            <a:r>
              <a:rPr lang="en-US" sz="3600"/>
              <a:t>Party tendering performance can withdraw from the bargain and recover the performance or its value.</a:t>
            </a:r>
            <a:endParaRPr lang="en-US" sz="3600" u="sng"/>
          </a:p>
          <a:p>
            <a:pPr marL="0" indent="0">
              <a:buNone/>
            </a:pPr>
            <a:endParaRPr lang="en-US" sz="3600"/>
          </a:p>
          <a:p>
            <a:pPr marL="914400" lvl="2" indent="0">
              <a:buNone/>
            </a:pPr>
            <a:endParaRPr lang="en-US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615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Identify contracts contrary to statute.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Describe an enforceable covenant to not compete.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Identify contracts contrary to public policy.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Explain the consequences of an illegal agreement.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latin typeface="+mn-lt"/>
              </a:rPr>
              <a:t>(1)</a:t>
            </a:r>
            <a:endParaRPr lang="en-US" sz="40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Contracts to Commit a Crime.</a:t>
            </a:r>
          </a:p>
          <a:p>
            <a:r>
              <a:rPr lang="en-US"/>
              <a:t>Usury. </a:t>
            </a:r>
          </a:p>
          <a:p>
            <a:pPr lvl="1"/>
            <a:r>
              <a:rPr lang="en-US"/>
              <a:t>Charging an illegal rate of interest.</a:t>
            </a:r>
            <a:endParaRPr lang="en-US" dirty="0"/>
          </a:p>
          <a:p>
            <a:pPr lvl="0"/>
            <a:r>
              <a:rPr lang="en-US">
                <a:solidFill>
                  <a:prstClr val="black"/>
                </a:solidFill>
              </a:rPr>
              <a:t>Gambling.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Even in states that allow certain types of gambling, courts often find gambling contracts illegal.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Licensing Statutes.</a:t>
            </a:r>
          </a:p>
          <a:p>
            <a:pPr lvl="1"/>
            <a:r>
              <a:rPr lang="en-US"/>
              <a:t>If a person enters into a contract with an unlicensed professional, the contract may still be enforceable.</a:t>
            </a:r>
          </a:p>
          <a:p>
            <a:pPr lvl="1"/>
            <a:r>
              <a:rPr lang="en-US"/>
              <a:t>However, if purpose of statute is to protect the public, contract is illegal and unenforceable.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732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prstClr val="black"/>
                </a:solidFill>
              </a:rPr>
              <a:t>Contracts in Restraint of Trade.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Exception is recognized when restraint is reasonable and integral to contract.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Covenant not to compete.</a:t>
            </a:r>
          </a:p>
          <a:p>
            <a:pPr lvl="2"/>
            <a:r>
              <a:rPr lang="en-US">
                <a:solidFill>
                  <a:prstClr val="black"/>
                </a:solidFill>
              </a:rPr>
              <a:t>A promise to refrain from competing in business with another.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0735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prstClr val="black"/>
                </a:solidFill>
              </a:rPr>
              <a:t>Contracts in Restraint of Trade.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Covenants Not to Compete and the Sale of an Ongoing Business.</a:t>
            </a:r>
          </a:p>
          <a:p>
            <a:pPr lvl="2"/>
            <a:r>
              <a:rPr lang="en-US">
                <a:solidFill>
                  <a:prstClr val="black"/>
                </a:solidFill>
              </a:rPr>
              <a:t>Reasonable and integral part of contract.</a:t>
            </a:r>
          </a:p>
          <a:p>
            <a:pPr lvl="2"/>
            <a:r>
              <a:rPr lang="en-US">
                <a:solidFill>
                  <a:prstClr val="black"/>
                </a:solidFill>
              </a:rPr>
              <a:t>Enable sale and purchase of the reputation of an ongoing business.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062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(5)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prstClr val="black"/>
                </a:solidFill>
              </a:rPr>
              <a:t>Contracts in Restraint of Trade.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Covenants Not to Compete in Employment Contracts.</a:t>
            </a:r>
          </a:p>
          <a:p>
            <a:pPr lvl="2"/>
            <a:r>
              <a:rPr lang="en-US">
                <a:solidFill>
                  <a:prstClr val="black"/>
                </a:solidFill>
              </a:rPr>
              <a:t>Specified period of time and geographical restraint must be reasonable.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656169B-219B-4457-B615-AAC30E44E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2767053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05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Statute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(6)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prstClr val="black"/>
                </a:solidFill>
              </a:rPr>
              <a:t>Contracts in Restraint of Trade.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Covenants Not to Compete and Reformation.</a:t>
            </a:r>
          </a:p>
          <a:p>
            <a:pPr lvl="2"/>
            <a:r>
              <a:rPr lang="en-US">
                <a:solidFill>
                  <a:prstClr val="black"/>
                </a:solidFill>
              </a:rPr>
              <a:t>Reformation: a court-ordered correction of a written contract to reflect the parties’ true intentions.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6845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LO3</a:t>
            </a:r>
            <a:r>
              <a:rPr lang="en-US" sz="200"/>
              <a:t>    </a:t>
            </a:r>
            <a:r>
              <a:rPr lang="en-US" sz="5300"/>
              <a:t>Contracts Contrary </a:t>
            </a:r>
            <a:br>
              <a:rPr lang="en-US" sz="5300"/>
            </a:br>
            <a:r>
              <a:rPr lang="en-US" sz="5300"/>
              <a:t>to Public Policy </a:t>
            </a:r>
            <a:r>
              <a:rPr lang="en-US" sz="4400" b="1">
                <a:latin typeface="+mn-lt"/>
              </a:rPr>
              <a:t>(1)</a:t>
            </a:r>
            <a:endParaRPr lang="en-US" sz="4400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Even though contracts involve private parties, they may have a negative effect on society.</a:t>
            </a:r>
          </a:p>
          <a:p>
            <a:pPr lvl="1"/>
            <a:r>
              <a:rPr lang="en-US" sz="3800"/>
              <a:t>Unconscionable Contracts or Clauses.</a:t>
            </a:r>
          </a:p>
          <a:p>
            <a:pPr lvl="1"/>
            <a:r>
              <a:rPr lang="en-US" sz="3800"/>
              <a:t>Exculpatory Clauses.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59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655</Words>
  <Application>Microsoft Office PowerPoint</Application>
  <PresentationFormat>On-screen Show (4:3)</PresentationFormat>
  <Paragraphs>122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                                                                                                                                                            Contracts Contrary  to Statute (1)</vt:lpstr>
      <vt:lpstr> LO1                                                                                                                                                             Contracts Contrary  to Statute (2)</vt:lpstr>
      <vt:lpstr> LO1                                                                                                                                                             Contracts Contrary  to Statute (3)</vt:lpstr>
      <vt:lpstr> LO1                                                                                                                                                             Contracts Contrary  to Statute (4)</vt:lpstr>
      <vt:lpstr> LO1                                                                                                                                                             Contracts Contrary  to Statute (5)</vt:lpstr>
      <vt:lpstr> LO1                                                                                                                                                             Contracts Contrary  to Statute (6)</vt:lpstr>
      <vt:lpstr> LO3    Contracts Contrary  to Public Policy (1)</vt:lpstr>
      <vt:lpstr> LO3    Contracts Contrary  to Public Policy (2)</vt:lpstr>
      <vt:lpstr> LO3    Contracts Contrary  to Public Policy (3)</vt:lpstr>
      <vt:lpstr> LO3    Contracts Contrary  to Public Policy (4)</vt:lpstr>
      <vt:lpstr> LO3    Contracts Contrary  to Public Policy (5)</vt:lpstr>
      <vt:lpstr> LO4                                                   The Effect of Illegality (1)</vt:lpstr>
      <vt:lpstr> LO4                                                   The Effect of Illegality (2)</vt:lpstr>
      <vt:lpstr> LO4                                                   The Effect of Illegality (3)</vt:lpstr>
      <vt:lpstr> LO4                                                   The Effect of Illegality (4)</vt:lpstr>
      <vt:lpstr> LO4                                                   The Effect of Illegality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75</cp:revision>
  <dcterms:created xsi:type="dcterms:W3CDTF">2012-07-24T19:26:18Z</dcterms:created>
  <dcterms:modified xsi:type="dcterms:W3CDTF">2017-09-28T17:35:59Z</dcterms:modified>
</cp:coreProperties>
</file>