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6" r:id="rId2"/>
    <p:sldId id="308" r:id="rId3"/>
    <p:sldId id="274" r:id="rId4"/>
    <p:sldId id="275" r:id="rId5"/>
    <p:sldId id="291" r:id="rId6"/>
    <p:sldId id="292" r:id="rId7"/>
    <p:sldId id="293" r:id="rId8"/>
    <p:sldId id="281" r:id="rId9"/>
    <p:sldId id="294" r:id="rId10"/>
    <p:sldId id="295" r:id="rId11"/>
    <p:sldId id="296" r:id="rId12"/>
    <p:sldId id="284" r:id="rId13"/>
    <p:sldId id="297" r:id="rId14"/>
    <p:sldId id="285" r:id="rId15"/>
    <p:sldId id="298" r:id="rId16"/>
    <p:sldId id="309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9" autoAdjust="0"/>
    <p:restoredTop sz="93876" autoAdjust="0"/>
  </p:normalViewPr>
  <p:slideViewPr>
    <p:cSldViewPr showGuides="1">
      <p:cViewPr varScale="1">
        <p:scale>
          <a:sx n="106" d="100"/>
          <a:sy n="106" d="100"/>
        </p:scale>
        <p:origin x="1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94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38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4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61D8CE-FCC0-4EDB-88B3-9EE565B07B68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4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154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36 Personal Property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8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Acquiring Ownership: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Gifts </a:t>
            </a:r>
            <a:r>
              <a:rPr lang="en-US" sz="4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64CF04E-4AD8-4240-8BF3-47A8B9099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Elements:</a:t>
            </a:r>
          </a:p>
          <a:p>
            <a:pPr lvl="1"/>
            <a:r>
              <a:rPr lang="en-US" dirty="0"/>
              <a:t>Donative </a:t>
            </a:r>
            <a:r>
              <a:rPr lang="en-US" u="sng" dirty="0"/>
              <a:t>Intent</a:t>
            </a:r>
            <a:r>
              <a:rPr lang="en-US" dirty="0"/>
              <a:t>. </a:t>
            </a:r>
          </a:p>
          <a:p>
            <a:pPr lvl="1"/>
            <a:r>
              <a:rPr lang="en-US" u="sng" dirty="0"/>
              <a:t>Delivery</a:t>
            </a:r>
            <a:r>
              <a:rPr lang="en-US" dirty="0"/>
              <a:t>—actual or “constructive” (symbolic). Donor must give up complete control or dominion. </a:t>
            </a:r>
          </a:p>
          <a:p>
            <a:pPr lvl="1"/>
            <a:r>
              <a:rPr lang="en-US" u="sng" dirty="0"/>
              <a:t>Acceptance</a:t>
            </a:r>
            <a:r>
              <a:rPr lang="en-US" dirty="0"/>
              <a:t> by donee.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8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Acquiring Ownership: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Gifts </a:t>
            </a:r>
            <a:r>
              <a:rPr lang="en-US" sz="4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3B6D389-626C-482B-9476-593E83E50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Three Types:</a:t>
            </a:r>
          </a:p>
          <a:p>
            <a:pPr lvl="1"/>
            <a:r>
              <a:rPr lang="en-US" i="1" u="sng" dirty="0"/>
              <a:t>Intervivos</a:t>
            </a:r>
            <a:r>
              <a:rPr lang="en-US" dirty="0"/>
              <a:t>—while donor is living.</a:t>
            </a:r>
          </a:p>
          <a:p>
            <a:pPr lvl="1"/>
            <a:r>
              <a:rPr lang="en-US" i="1" u="sng" dirty="0"/>
              <a:t>Causa Mortis</a:t>
            </a:r>
            <a:r>
              <a:rPr lang="en-US" u="sng" dirty="0"/>
              <a:t>:</a:t>
            </a:r>
            <a:r>
              <a:rPr lang="en-US" dirty="0"/>
              <a:t> -- made by donor in contemplation of imminent death.</a:t>
            </a:r>
          </a:p>
          <a:p>
            <a:pPr lvl="1"/>
            <a:r>
              <a:rPr lang="en-US" u="sng" dirty="0"/>
              <a:t>Testamentary</a:t>
            </a:r>
            <a:r>
              <a:rPr lang="en-US" dirty="0"/>
              <a:t> – after death, by will/inheritance.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Acquiring Ownership of </a:t>
            </a:r>
            <a:br>
              <a:rPr lang="en-US" dirty="0"/>
            </a:br>
            <a:r>
              <a:rPr lang="en-US" dirty="0"/>
              <a:t>Personal Property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Accession.</a:t>
            </a:r>
          </a:p>
          <a:p>
            <a:pPr lvl="1"/>
            <a:r>
              <a:rPr lang="en-US" dirty="0"/>
              <a:t>Adds value to a piece of personal property by use of either labor or materials.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Acquiring Ownership of </a:t>
            </a:r>
            <a:br>
              <a:rPr lang="en-US" dirty="0"/>
            </a:br>
            <a:r>
              <a:rPr lang="en-US" dirty="0"/>
              <a:t>Personal Property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Confusion.</a:t>
            </a:r>
          </a:p>
          <a:p>
            <a:pPr lvl="1"/>
            <a:r>
              <a:rPr lang="en-US" dirty="0"/>
              <a:t>Commingling so that a person’s personal property cannot be distinguished from another’s. Fungible goods consists of identical particles such as oil or grain.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/>
              <a:t> Mislaid, Lost, and </a:t>
            </a:r>
            <a:br>
              <a:rPr lang="en-US" dirty="0"/>
            </a:br>
            <a:r>
              <a:rPr lang="en-US" dirty="0"/>
              <a:t>Abandoned Property </a:t>
            </a:r>
            <a:r>
              <a:rPr lang="en-US" sz="4000" b="1" dirty="0">
                <a:latin typeface="+mj-lt"/>
              </a:rPr>
              <a:t>(1)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23E6177-C2CB-4F60-B234-12B733BA0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Mislaid</a:t>
            </a:r>
            <a:r>
              <a:rPr lang="en-US" sz="4400" dirty="0"/>
              <a:t> Property.</a:t>
            </a:r>
          </a:p>
          <a:p>
            <a:pPr lvl="1"/>
            <a:r>
              <a:rPr lang="en-US" i="1" dirty="0"/>
              <a:t>Voluntarily</a:t>
            </a:r>
            <a:r>
              <a:rPr lang="en-US" dirty="0"/>
              <a:t> placed somewhere, then inadvertently forgotten.</a:t>
            </a:r>
          </a:p>
          <a:p>
            <a:pPr lvl="1"/>
            <a:r>
              <a:rPr lang="en-US" dirty="0"/>
              <a:t>Finder is steward for true owner.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Mislaid, Lost, and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Abandoned Property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FA575CC-08D5-4ED0-A8FF-01D80980C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Lost</a:t>
            </a:r>
            <a:r>
              <a:rPr lang="en-US" sz="4400" dirty="0"/>
              <a:t> Property.</a:t>
            </a:r>
          </a:p>
          <a:p>
            <a:pPr lvl="1"/>
            <a:r>
              <a:rPr lang="en-US" i="1" dirty="0"/>
              <a:t>Involuntarily</a:t>
            </a:r>
            <a:r>
              <a:rPr lang="en-US" dirty="0"/>
              <a:t> left somewhere.</a:t>
            </a:r>
          </a:p>
          <a:p>
            <a:pPr lvl="1"/>
            <a:r>
              <a:rPr lang="en-US" dirty="0"/>
              <a:t>Property owner acquires title against whole world, except for true owner.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Mislaid, Lost, and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Abandoned Property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FA575CC-08D5-4ED0-A8FF-01D80980C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Lost</a:t>
            </a:r>
            <a:r>
              <a:rPr lang="en-US" sz="4400" dirty="0"/>
              <a:t> Property.</a:t>
            </a:r>
          </a:p>
          <a:p>
            <a:pPr lvl="1"/>
            <a:r>
              <a:rPr lang="en-US" dirty="0"/>
              <a:t>Conversion of Lost Property.</a:t>
            </a:r>
          </a:p>
          <a:p>
            <a:pPr lvl="2"/>
            <a:r>
              <a:rPr lang="en-US" dirty="0"/>
              <a:t>Finder must return to true owner or be liable for conversion.</a:t>
            </a:r>
          </a:p>
          <a:p>
            <a:pPr lvl="1"/>
            <a:r>
              <a:rPr lang="en-US" dirty="0"/>
              <a:t>Estray Statutes.</a:t>
            </a:r>
          </a:p>
          <a:p>
            <a:pPr lvl="2"/>
            <a:r>
              <a:rPr lang="en-US" dirty="0"/>
              <a:t>Encourage and facilitate the return of property to its true owner.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3508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Mislaid, Lost, and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Abandoned Property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52EC852-75EA-4D75-BFCC-CBA575CBB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Abandoned</a:t>
            </a:r>
            <a:r>
              <a:rPr lang="en-US" sz="4400" dirty="0"/>
              <a:t> Property: </a:t>
            </a:r>
          </a:p>
          <a:p>
            <a:pPr lvl="1"/>
            <a:r>
              <a:rPr lang="en-US" dirty="0"/>
              <a:t>Discarded by true owner with no intention of recovering. </a:t>
            </a:r>
          </a:p>
          <a:p>
            <a:pPr lvl="1"/>
            <a:r>
              <a:rPr lang="en-US" dirty="0"/>
              <a:t>Finder acquires title against all the world, including the original owner.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066800" y="5342401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Explain the nature of personal property.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Identify different types of property ownership.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State how ownership of personal property is acquired.</a:t>
            </a:r>
          </a:p>
          <a:p>
            <a:pPr marL="1201738" indent="-114141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dirty="0"/>
              <a:t>    </a:t>
            </a:r>
            <a:r>
              <a:rPr lang="en-US" sz="4000" dirty="0"/>
              <a:t>Define mislaid, lost, and abandoned property.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/>
              <a:t>LO1 </a:t>
            </a:r>
            <a:r>
              <a:rPr lang="en-US" dirty="0"/>
              <a:t>The Nature of </a:t>
            </a:r>
            <a:br>
              <a:rPr lang="en-US" dirty="0"/>
            </a:br>
            <a:r>
              <a:rPr lang="en-US" dirty="0"/>
              <a:t>Personal Property</a:t>
            </a:r>
            <a:endParaRPr lang="en-US" b="1" dirty="0">
              <a:latin typeface="+mj-lt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F1990FDF-ECCC-4630-ABA5-CC1AAC460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Property is divided into two categories: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Real property: land everything permanently attached to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Personal property. All other property, both tangible and intangible. </a:t>
            </a:r>
            <a:endParaRPr lang="en-US" sz="2600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Property Ownership:</a:t>
            </a:r>
            <a:br>
              <a:rPr lang="en-US" dirty="0"/>
            </a:br>
            <a:r>
              <a:rPr lang="en-US" dirty="0"/>
              <a:t>Fee Simple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5B97F990-7AB6-407E-80E5-4EB36F971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21770"/>
          </a:xfrm>
        </p:spPr>
        <p:txBody>
          <a:bodyPr>
            <a:normAutofit/>
          </a:bodyPr>
          <a:lstStyle/>
          <a:p>
            <a:r>
              <a:rPr lang="en-US" sz="4400" dirty="0"/>
              <a:t>Owner owns the entire “bundle of rights”.</a:t>
            </a:r>
          </a:p>
          <a:p>
            <a:pPr lvl="1"/>
            <a:r>
              <a:rPr lang="en-US" dirty="0"/>
              <a:t>Gives the owner the maximum possible estate or right of ownership of real property, continuing forever. 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Property Ownership:</a:t>
            </a:r>
            <a:br>
              <a:rPr lang="en-US" dirty="0"/>
            </a:br>
            <a:r>
              <a:rPr lang="en-US" dirty="0"/>
              <a:t>Concurrent Ownership </a:t>
            </a:r>
            <a:r>
              <a:rPr lang="en-US" sz="4000" b="1" dirty="0">
                <a:latin typeface="+mj-lt"/>
                <a:cs typeface="Arial" panose="020B0604020202020204" pitchFamily="34" charset="0"/>
              </a:rPr>
              <a:t>(1)</a:t>
            </a:r>
            <a:endParaRPr lang="en-US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FC528E0D-0265-41A3-8C84-AA457D6D1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5230"/>
            <a:ext cx="5181600" cy="5102770"/>
          </a:xfrm>
        </p:spPr>
        <p:txBody>
          <a:bodyPr>
            <a:normAutofit/>
          </a:bodyPr>
          <a:lstStyle/>
          <a:p>
            <a:r>
              <a:rPr lang="en-US" sz="4000" dirty="0"/>
              <a:t>Tenancy in Common.</a:t>
            </a:r>
          </a:p>
          <a:p>
            <a:pPr marL="742950" lvl="1" indent="-347663"/>
            <a:r>
              <a:rPr lang="en-US" sz="3400" dirty="0"/>
              <a:t>A and B own an undivided interest in the property.</a:t>
            </a:r>
          </a:p>
          <a:p>
            <a:pPr marL="742950" lvl="1" indent="-347663">
              <a:lnSpc>
                <a:spcPct val="90000"/>
              </a:lnSpc>
            </a:pPr>
            <a:r>
              <a:rPr lang="en-US" sz="3400" dirty="0"/>
              <a:t>Upon B’s death interest passes to B’s heir, “C”.</a:t>
            </a:r>
          </a:p>
          <a:p>
            <a:pPr marL="742950" lvl="1" indent="-347663">
              <a:lnSpc>
                <a:spcPct val="90000"/>
              </a:lnSpc>
            </a:pPr>
            <a:r>
              <a:rPr lang="en-US" sz="3400" dirty="0"/>
              <a:t>The new owners of the property are A and C.</a:t>
            </a:r>
            <a:endParaRPr lang="en-US" sz="3400" dirty="0">
              <a:solidFill>
                <a:srgbClr val="660033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2" name="Picture 1" descr="This is a diagram of the relationship of the individuals in a tenancy in common. There are two rectangles in the top row, labeled A and B from left to right. An arrow leads from Rectangle B to Triangle C underneath." title="Tenancy in Common">
            <a:extLst>
              <a:ext uri="{FF2B5EF4-FFF2-40B4-BE49-F238E27FC236}">
                <a16:creationId xmlns:a16="http://schemas.microsoft.com/office/drawing/2014/main" id="{8A24FE92-7399-40CC-88BA-6182EFFCC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002631"/>
            <a:ext cx="3478563" cy="353853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Property Ownership: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Concurrent Ownership </a:t>
            </a:r>
            <a:r>
              <a:rPr lang="en-US" sz="4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(2)</a:t>
            </a:r>
            <a:endParaRPr lang="en-US" dirty="0"/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D6D7BA7D-94B9-4E51-A504-C75A33CC7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5230"/>
            <a:ext cx="4953000" cy="5102770"/>
          </a:xfrm>
        </p:spPr>
        <p:txBody>
          <a:bodyPr>
            <a:normAutofit/>
          </a:bodyPr>
          <a:lstStyle/>
          <a:p>
            <a:r>
              <a:rPr lang="en-US" sz="4000" dirty="0"/>
              <a:t>Joint Tenancy.</a:t>
            </a:r>
          </a:p>
          <a:p>
            <a:pPr marL="693738" lvl="1" indent="-231775" eaLnBrk="0" hangingPunct="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sz="3400" dirty="0"/>
              <a:t>A and B own a joint tenant interest in property.</a:t>
            </a:r>
          </a:p>
          <a:p>
            <a:pPr marL="693738" lvl="1" indent="-231775" eaLnBrk="0" hangingPunct="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sz="3400" dirty="0"/>
              <a:t>Upon B’s death, B’s  interest automatically passes to A, the surviving joint tenant.</a:t>
            </a:r>
          </a:p>
          <a:p>
            <a:pPr lvl="1"/>
            <a:endParaRPr lang="en-US" dirty="0"/>
          </a:p>
        </p:txBody>
      </p:sp>
      <p:pic>
        <p:nvPicPr>
          <p:cNvPr id="2" name="Picture 1" descr="This is a diagram of the relationship of the individuals in a joint tenancy. There are two rectangles side by side. An arrow arches from Rectangle B pointing to Rectangle A.  " title="Joint Tenancy">
            <a:extLst>
              <a:ext uri="{FF2B5EF4-FFF2-40B4-BE49-F238E27FC236}">
                <a16:creationId xmlns:a16="http://schemas.microsoft.com/office/drawing/2014/main" id="{BA052D38-1D4E-4943-B598-7F7EA76D9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714" y="1968181"/>
            <a:ext cx="3543486" cy="2832419"/>
          </a:xfrm>
          <a:prstGeom prst="rect">
            <a:avLst/>
          </a:prstGeom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Property Ownership: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Concurrent Ownership </a:t>
            </a:r>
            <a:r>
              <a:rPr lang="en-US" sz="4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3527BC1-387C-4D45-87B6-45FE9029F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5230"/>
            <a:ext cx="85344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Community Property (limited number of states).</a:t>
            </a:r>
          </a:p>
          <a:p>
            <a:pPr lvl="1"/>
            <a:r>
              <a:rPr lang="en-US" dirty="0"/>
              <a:t>Property acquired by couple during their marriage is owned as an undivided ½ interest in property (real and personal).</a:t>
            </a:r>
            <a:endParaRPr lang="en-US" sz="5400" dirty="0"/>
          </a:p>
          <a:p>
            <a:pPr lvl="1"/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/>
              <a:t>Acquiring Ownership</a:t>
            </a:r>
            <a:br>
              <a:rPr lang="en-US" dirty="0"/>
            </a:br>
            <a:r>
              <a:rPr lang="en-US" dirty="0"/>
              <a:t>of Personal Property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7F0C0249-41E8-4BF6-8841-5FCEDC47E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Possession.</a:t>
            </a:r>
          </a:p>
          <a:p>
            <a:pPr lvl="1"/>
            <a:r>
              <a:rPr lang="en-US" dirty="0"/>
              <a:t>Capture of wild animals (wild animals belong to no one).</a:t>
            </a:r>
          </a:p>
          <a:p>
            <a:pPr lvl="1"/>
            <a:r>
              <a:rPr lang="en-US" dirty="0"/>
              <a:t>Finding of abandoned property.</a:t>
            </a:r>
          </a:p>
          <a:p>
            <a:r>
              <a:rPr lang="en-US" sz="4400" dirty="0"/>
              <a:t>Production: fruits of one’s labor.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800" dirty="0">
                <a:solidFill>
                  <a:srgbClr val="8A7045"/>
                </a:solidFill>
              </a:rPr>
              <a:t>LO3 </a:t>
            </a:r>
            <a:r>
              <a:rPr lang="en-US" dirty="0"/>
              <a:t>Acquiring Ownership:</a:t>
            </a:r>
            <a:br>
              <a:rPr lang="en-US" dirty="0"/>
            </a:br>
            <a:r>
              <a:rPr lang="en-US" dirty="0"/>
              <a:t>Gifts </a:t>
            </a:r>
            <a:r>
              <a:rPr lang="en-US" sz="4000" b="1" dirty="0">
                <a:latin typeface="+mj-lt"/>
                <a:cs typeface="Arial" panose="020B0604020202020204" pitchFamily="34" charset="0"/>
              </a:rPr>
              <a:t>(1)</a:t>
            </a:r>
            <a:endParaRPr lang="en-US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4420E13-5727-48CD-9892-D7441D6C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Voluntary transfer of property ownership from donor (owner) to donee (recipient) for no consideration.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9227</TotalTime>
  <Words>547</Words>
  <Application>Microsoft Office PowerPoint</Application>
  <PresentationFormat>On-screen Show (4:3)</PresentationFormat>
  <Paragraphs>98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LO1 The Nature of  Personal Property</vt:lpstr>
      <vt:lpstr>LO2 Property Ownership: Fee Simple</vt:lpstr>
      <vt:lpstr>LO2 Property Ownership: Concurrent Ownership (1)</vt:lpstr>
      <vt:lpstr>Property Ownership: Concurrent Ownership (2)</vt:lpstr>
      <vt:lpstr>Property Ownership: Concurrent Ownership (3)</vt:lpstr>
      <vt:lpstr>LO3 Acquiring Ownership of Personal Property</vt:lpstr>
      <vt:lpstr>LO3 Acquiring Ownership: Gifts (1)</vt:lpstr>
      <vt:lpstr>LO3 Acquiring Ownership: Gifts (2)</vt:lpstr>
      <vt:lpstr>LO3 Acquiring Ownership: Gifts (3)</vt:lpstr>
      <vt:lpstr>Acquiring Ownership of  Personal Property (1)</vt:lpstr>
      <vt:lpstr>Acquiring Ownership of  Personal Property (2)</vt:lpstr>
      <vt:lpstr>LO4 Mislaid, Lost, and  Abandoned Property (1)</vt:lpstr>
      <vt:lpstr>LO4 Mislaid, Lost, and  Abandoned Property (2)</vt:lpstr>
      <vt:lpstr>LO4 Mislaid, Lost, and  Abandoned Property (3)</vt:lpstr>
      <vt:lpstr>LO4 Mislaid, Lost, and  Abandoned Property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765</cp:revision>
  <dcterms:created xsi:type="dcterms:W3CDTF">2012-07-24T19:26:18Z</dcterms:created>
  <dcterms:modified xsi:type="dcterms:W3CDTF">2017-11-17T21:26:16Z</dcterms:modified>
</cp:coreProperties>
</file>