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11" r:id="rId2"/>
    <p:sldId id="312" r:id="rId3"/>
    <p:sldId id="259" r:id="rId4"/>
    <p:sldId id="260" r:id="rId5"/>
    <p:sldId id="261" r:id="rId6"/>
    <p:sldId id="285" r:id="rId7"/>
    <p:sldId id="286" r:id="rId8"/>
    <p:sldId id="287" r:id="rId9"/>
    <p:sldId id="288" r:id="rId10"/>
    <p:sldId id="289" r:id="rId11"/>
    <p:sldId id="290" r:id="rId12"/>
    <p:sldId id="291" r:id="rId13"/>
    <p:sldId id="292" r:id="rId14"/>
    <p:sldId id="293" r:id="rId15"/>
    <p:sldId id="294" r:id="rId16"/>
    <p:sldId id="313" r:id="rId17"/>
    <p:sldId id="270" r:id="rId18"/>
    <p:sldId id="271" r:id="rId19"/>
    <p:sldId id="296" r:id="rId20"/>
    <p:sldId id="297" r:id="rId21"/>
    <p:sldId id="298" r:id="rId22"/>
    <p:sldId id="299" r:id="rId23"/>
    <p:sldId id="275" r:id="rId24"/>
    <p:sldId id="300" r:id="rId25"/>
    <p:sldId id="276" r:id="rId26"/>
    <p:sldId id="301" r:id="rId27"/>
    <p:sldId id="302" r:id="rId28"/>
    <p:sldId id="303" r:id="rId29"/>
    <p:sldId id="304" r:id="rId30"/>
    <p:sldId id="279" r:id="rId31"/>
    <p:sldId id="305" r:id="rId32"/>
    <p:sldId id="306" r:id="rId33"/>
    <p:sldId id="307" r:id="rId34"/>
    <p:sldId id="308" r:id="rId35"/>
    <p:sldId id="30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045"/>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9" autoAdjust="0"/>
    <p:restoredTop sz="83449" autoAdjust="0"/>
  </p:normalViewPr>
  <p:slideViewPr>
    <p:cSldViewPr showGuides="1">
      <p:cViewPr varScale="1">
        <p:scale>
          <a:sx n="94" d="100"/>
          <a:sy n="94" d="100"/>
        </p:scale>
        <p:origin x="2092" y="44"/>
      </p:cViewPr>
      <p:guideLst>
        <p:guide orient="horz" pos="2160"/>
        <p:guide pos="2880"/>
      </p:guideLst>
    </p:cSldViewPr>
  </p:slideViewPr>
  <p:outlineViewPr>
    <p:cViewPr>
      <p:scale>
        <a:sx n="33" d="100"/>
        <a:sy n="33" d="100"/>
      </p:scale>
      <p:origin x="0" y="-1410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10/24/2017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2668732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10</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11</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12</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13</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14</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15</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16</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extLst>
      <p:ext uri="{BB962C8B-B14F-4D97-AF65-F5344CB8AC3E}">
        <p14:creationId xmlns:p14="http://schemas.microsoft.com/office/powerpoint/2010/main" val="271553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15F80B4-A22A-4116-8D36-8AC94CF17BA1}" type="slidenum">
              <a:rPr lang="en-US" smtClean="0"/>
              <a:pPr/>
              <a:t>17</a:t>
            </a:fld>
            <a:endParaRPr lang="en-US" dirty="0"/>
          </a:p>
        </p:txBody>
      </p:sp>
      <p:sp>
        <p:nvSpPr>
          <p:cNvPr id="3481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4820"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08306D8-638B-4C79-BFEF-B60E79144900}" type="slidenum">
              <a:rPr lang="en-US" smtClean="0"/>
              <a:pPr/>
              <a:t>18</a:t>
            </a:fld>
            <a:endParaRPr lang="en-US" dirty="0"/>
          </a:p>
        </p:txBody>
      </p:sp>
      <p:sp>
        <p:nvSpPr>
          <p:cNvPr id="3584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584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08306D8-638B-4C79-BFEF-B60E79144900}" type="slidenum">
              <a:rPr lang="en-US" smtClean="0"/>
              <a:pPr/>
              <a:t>19</a:t>
            </a:fld>
            <a:endParaRPr lang="en-US" dirty="0"/>
          </a:p>
        </p:txBody>
      </p:sp>
      <p:sp>
        <p:nvSpPr>
          <p:cNvPr id="3584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584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67603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08306D8-638B-4C79-BFEF-B60E79144900}" type="slidenum">
              <a:rPr lang="en-US" smtClean="0"/>
              <a:pPr/>
              <a:t>20</a:t>
            </a:fld>
            <a:endParaRPr lang="en-US" dirty="0"/>
          </a:p>
        </p:txBody>
      </p:sp>
      <p:sp>
        <p:nvSpPr>
          <p:cNvPr id="3584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584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08306D8-638B-4C79-BFEF-B60E79144900}" type="slidenum">
              <a:rPr lang="en-US" smtClean="0"/>
              <a:pPr/>
              <a:t>21</a:t>
            </a:fld>
            <a:endParaRPr lang="en-US" dirty="0"/>
          </a:p>
        </p:txBody>
      </p:sp>
      <p:sp>
        <p:nvSpPr>
          <p:cNvPr id="3584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584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08306D8-638B-4C79-BFEF-B60E79144900}" type="slidenum">
              <a:rPr lang="en-US" smtClean="0"/>
              <a:pPr/>
              <a:t>22</a:t>
            </a:fld>
            <a:endParaRPr lang="en-US" dirty="0"/>
          </a:p>
        </p:txBody>
      </p:sp>
      <p:sp>
        <p:nvSpPr>
          <p:cNvPr id="3584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584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EF9922-57C0-4D9A-87A4-AF24EFB3EF1C}"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EF9922-57C0-4D9A-87A4-AF24EFB3EF1C}"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6F80F73-AE1A-471F-92EE-D7A439A843D2}" type="slidenum">
              <a:rPr lang="en-US" smtClean="0"/>
              <a:pPr/>
              <a:t>25</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6F80F73-AE1A-471F-92EE-D7A439A843D2}" type="slidenum">
              <a:rPr lang="en-US" smtClean="0"/>
              <a:pPr/>
              <a:t>26</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6F80F73-AE1A-471F-92EE-D7A439A843D2}" type="slidenum">
              <a:rPr lang="en-US" smtClean="0"/>
              <a:pPr/>
              <a:t>27</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6F80F73-AE1A-471F-92EE-D7A439A843D2}" type="slidenum">
              <a:rPr lang="en-US" smtClean="0"/>
              <a:pPr/>
              <a:t>28</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6F80F73-AE1A-471F-92EE-D7A439A843D2}" type="slidenum">
              <a:rPr lang="en-US" smtClean="0"/>
              <a:pPr/>
              <a:t>29</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EF9922-57C0-4D9A-87A4-AF24EFB3EF1C}"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C5C651D-CFB1-479C-AAA5-E8AB3D61B778}" type="slidenum">
              <a:rPr lang="en-US" smtClean="0"/>
              <a:pPr/>
              <a:t>30</a:t>
            </a:fld>
            <a:endParaRPr lang="en-US" dirty="0"/>
          </a:p>
        </p:txBody>
      </p:sp>
      <p:sp>
        <p:nvSpPr>
          <p:cNvPr id="389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891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C5C651D-CFB1-479C-AAA5-E8AB3D61B778}" type="slidenum">
              <a:rPr lang="en-US" smtClean="0"/>
              <a:pPr/>
              <a:t>31</a:t>
            </a:fld>
            <a:endParaRPr lang="en-US" dirty="0"/>
          </a:p>
        </p:txBody>
      </p:sp>
      <p:sp>
        <p:nvSpPr>
          <p:cNvPr id="389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891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C5C651D-CFB1-479C-AAA5-E8AB3D61B778}" type="slidenum">
              <a:rPr lang="en-US" smtClean="0"/>
              <a:pPr/>
              <a:t>32</a:t>
            </a:fld>
            <a:endParaRPr lang="en-US" dirty="0"/>
          </a:p>
        </p:txBody>
      </p:sp>
      <p:sp>
        <p:nvSpPr>
          <p:cNvPr id="389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891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C5C651D-CFB1-479C-AAA5-E8AB3D61B778}" type="slidenum">
              <a:rPr lang="en-US" smtClean="0"/>
              <a:pPr/>
              <a:t>33</a:t>
            </a:fld>
            <a:endParaRPr lang="en-US" dirty="0"/>
          </a:p>
        </p:txBody>
      </p:sp>
      <p:sp>
        <p:nvSpPr>
          <p:cNvPr id="389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891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C5C651D-CFB1-479C-AAA5-E8AB3D61B778}" type="slidenum">
              <a:rPr lang="en-US" smtClean="0"/>
              <a:pPr/>
              <a:t>34</a:t>
            </a:fld>
            <a:endParaRPr lang="en-US" dirty="0"/>
          </a:p>
        </p:txBody>
      </p:sp>
      <p:sp>
        <p:nvSpPr>
          <p:cNvPr id="389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891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C5C651D-CFB1-479C-AAA5-E8AB3D61B778}" type="slidenum">
              <a:rPr lang="en-US" smtClean="0"/>
              <a:pPr/>
              <a:t>35</a:t>
            </a:fld>
            <a:endParaRPr lang="en-US" dirty="0"/>
          </a:p>
        </p:txBody>
      </p:sp>
      <p:sp>
        <p:nvSpPr>
          <p:cNvPr id="389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891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DEF9922-57C0-4D9A-87A4-AF24EFB3EF1C}"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5</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6</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7</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8</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FB4B1D3-020C-49CE-A40D-F99AE44EE1C0}" type="slidenum">
              <a:rPr lang="en-US" smtClean="0"/>
              <a:pPr/>
              <a:t>9</a:t>
            </a:fld>
            <a:endParaRPr lang="en-US" dirty="0"/>
          </a:p>
        </p:txBody>
      </p:sp>
      <p:sp>
        <p:nvSpPr>
          <p:cNvPr id="3379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extLst>
      <p:ext uri="{BB962C8B-B14F-4D97-AF65-F5344CB8AC3E}">
        <p14:creationId xmlns:p14="http://schemas.microsoft.com/office/powerpoint/2010/main" val="103954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Tree>
    <p:extLst>
      <p:ext uri="{BB962C8B-B14F-4D97-AF65-F5344CB8AC3E}">
        <p14:creationId xmlns:p14="http://schemas.microsoft.com/office/powerpoint/2010/main" val="2473008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lvl1pPr>
              <a:defRPr spc="200" baseline="0">
                <a:effectLst/>
              </a:defRPr>
            </a:lvl1pPr>
          </a:lstStyle>
          <a:p>
            <a:r>
              <a:rPr lang="en-US" dirty="0"/>
              <a:t>Click to edit Master title style</a:t>
            </a:r>
          </a:p>
        </p:txBody>
      </p:sp>
      <p:sp>
        <p:nvSpPr>
          <p:cNvPr id="3" name="Content Placeholder 2"/>
          <p:cNvSpPr>
            <a:spLocks noGrp="1"/>
          </p:cNvSpPr>
          <p:nvPr>
            <p:ph idx="1"/>
          </p:nvPr>
        </p:nvSpPr>
        <p:spPr>
          <a:xfrm>
            <a:off x="457200" y="1755230"/>
            <a:ext cx="8229600" cy="4525963"/>
          </a:xfrm>
        </p:spPr>
        <p:txBody>
          <a:bodyPr/>
          <a:lstStyle>
            <a:lvl1pPr marL="454025" indent="-454025">
              <a:spcBef>
                <a:spcPts val="0"/>
              </a:spcBef>
              <a:buClr>
                <a:schemeClr val="accent6">
                  <a:lumMod val="75000"/>
                </a:schemeClr>
              </a:buClr>
              <a:buFont typeface="Wingdings" pitchFamily="2" charset="2"/>
              <a:buChar char="§"/>
              <a:defRPr b="0">
                <a:solidFill>
                  <a:schemeClr val="tx1"/>
                </a:solidFill>
                <a:effectLst/>
              </a:defRPr>
            </a:lvl1pPr>
            <a:lvl2pPr marL="915988" indent="-458788">
              <a:spcBef>
                <a:spcPts val="0"/>
              </a:spcBef>
              <a:buClr>
                <a:schemeClr val="accent6">
                  <a:lumMod val="75000"/>
                </a:schemeClr>
              </a:buClr>
              <a:defRPr sz="4000">
                <a:solidFill>
                  <a:schemeClr val="tx1"/>
                </a:solidFill>
                <a:effectLst/>
              </a:defRPr>
            </a:lvl2pPr>
            <a:lvl3pPr>
              <a:spcBef>
                <a:spcPts val="0"/>
              </a:spcBef>
              <a:buClr>
                <a:schemeClr val="accent6">
                  <a:lumMod val="75000"/>
                </a:schemeClr>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4770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8" name="Footer Placeholder 4">
            <a:extLst>
              <a:ext uri="{FF2B5EF4-FFF2-40B4-BE49-F238E27FC236}">
                <a16:creationId xmlns:a16="http://schemas.microsoft.com/office/drawing/2014/main" id="{3A441F60-3712-4368-8610-1D3E380CBE94}"/>
              </a:ext>
            </a:extLst>
          </p:cNvPr>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9" name="Slide Number Placeholder 8"/>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solidFill>
              <a:srgbClr val="8A7045"/>
            </a:solidFill>
          </a:ln>
          <a:effectLst>
            <a:outerShdw blurRad="50800" dist="38100" dir="2700000" algn="tl" rotWithShape="0">
              <a:prstClr val="black">
                <a:alpha val="40000"/>
              </a:prst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solidFill>
              <a:srgbClr val="8A704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ftr="0" dt="0"/>
  <p:txStyles>
    <p:titleStyle>
      <a:lvl1pPr algn="ctr" defTabSz="914400" rtl="0" eaLnBrk="1" latinLnBrk="0" hangingPunct="1">
        <a:spcBef>
          <a:spcPct val="0"/>
        </a:spcBef>
        <a:buNone/>
        <a:defRPr sz="4800" kern="1200">
          <a:solidFill>
            <a:schemeClr val="bg1"/>
          </a:solidFill>
          <a:effectLst>
            <a:outerShdw blurRad="50800" dist="38100" dir="2700000" algn="tl" rotWithShape="0">
              <a:prstClr val="black"/>
            </a:outerShdw>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76200" y="533400"/>
            <a:ext cx="8915400" cy="1600200"/>
          </a:xfrm>
        </p:spPr>
        <p:txBody>
          <a:bodyPr>
            <a:normAutofit/>
          </a:bodyPr>
          <a:lstStyle/>
          <a:p>
            <a:r>
              <a:rPr lang="en-US" sz="1200" dirty="0">
                <a:latin typeface="Calibri" panose="020F0502020204030204" pitchFamily="34" charset="0"/>
                <a:cs typeface="Calibri" panose="020F0502020204030204" pitchFamily="34" charset="0"/>
              </a:rPr>
              <a:t>Business</a:t>
            </a:r>
            <a:r>
              <a:rPr lang="en-US" sz="1200" baseline="0" dirty="0">
                <a:latin typeface="Calibri" panose="020F0502020204030204" pitchFamily="34" charset="0"/>
                <a:cs typeface="Calibri" panose="020F0502020204030204" pitchFamily="34" charset="0"/>
              </a:rPr>
              <a:t> Law</a:t>
            </a:r>
            <a:br>
              <a:rPr lang="en-US" sz="1200" baseline="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Text &amp; Exercises</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Ninth Edition</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Roger LeRoy Miller</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029200"/>
            <a:ext cx="9144000" cy="1828800"/>
          </a:xfrm>
          <a:solidFill>
            <a:srgbClr val="8A7045"/>
          </a:solidFill>
          <a:ln w="38100">
            <a:solidFill>
              <a:srgbClr val="8A7045"/>
            </a:solidFill>
          </a:ln>
          <a:effectLst/>
        </p:spPr>
        <p:txBody>
          <a:bodyPr anchor="ctr" anchorCtr="0">
            <a:noAutofit/>
          </a:bodyPr>
          <a:lstStyle/>
          <a:p>
            <a:pPr>
              <a:spcBef>
                <a:spcPts val="0"/>
              </a:spcBef>
            </a:pPr>
            <a:r>
              <a:rPr lang="en-US" cap="small" dirty="0">
                <a:solidFill>
                  <a:schemeClr val="bg1"/>
                </a:solidFill>
                <a:effectLst>
                  <a:outerShdw blurRad="50800" dist="63500" dir="2700000" algn="tl" rotWithShape="0">
                    <a:srgbClr val="000000"/>
                  </a:outerShdw>
                </a:effectLst>
                <a:latin typeface="Impact" pitchFamily="34" charset="0"/>
              </a:rPr>
              <a:t>Chapter 19    Performance and Breach</a:t>
            </a: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8474" y="0"/>
            <a:ext cx="9171432" cy="5418507"/>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(6)</a:t>
            </a:r>
            <a:endParaRPr lang="en-US" dirty="0"/>
          </a:p>
        </p:txBody>
      </p:sp>
      <p:sp>
        <p:nvSpPr>
          <p:cNvPr id="6" name="AutoShape 4">
            <a:extLst>
              <a:ext uri="{FF2B5EF4-FFF2-40B4-BE49-F238E27FC236}">
                <a16:creationId xmlns:a16="http://schemas.microsoft.com/office/drawing/2014/main" id="{0703A409-7F92-4078-85AD-C9FF8E3E235D}"/>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676400"/>
            <a:ext cx="8686800" cy="5102770"/>
          </a:xfrm>
        </p:spPr>
        <p:txBody>
          <a:bodyPr>
            <a:normAutofit/>
          </a:bodyPr>
          <a:lstStyle/>
          <a:p>
            <a:r>
              <a:rPr lang="en-US" sz="4400" dirty="0"/>
              <a:t>Place of Delivery.</a:t>
            </a:r>
          </a:p>
          <a:p>
            <a:pPr lvl="1"/>
            <a:r>
              <a:rPr lang="en-US" u="sng" dirty="0"/>
              <a:t>Shipment Contracts</a:t>
            </a:r>
            <a:r>
              <a:rPr lang="en-US" dirty="0"/>
              <a:t>: unless otherwise agreed, seller must:</a:t>
            </a:r>
          </a:p>
          <a:p>
            <a:pPr marL="1716087" lvl="3" indent="-514350">
              <a:buClr>
                <a:schemeClr val="accent6">
                  <a:lumMod val="75000"/>
                </a:schemeClr>
              </a:buClr>
              <a:buFont typeface="+mj-lt"/>
              <a:buAutoNum type="arabicPeriod" startAt="3"/>
            </a:pPr>
            <a:r>
              <a:rPr lang="en-US" dirty="0"/>
              <a:t>Promptly deliver any documents necessary to enable buyer to obtain the goods from the carrier.</a:t>
            </a:r>
          </a:p>
          <a:p>
            <a:pPr marL="1716087" lvl="3" indent="-514350">
              <a:buClr>
                <a:schemeClr val="accent6">
                  <a:lumMod val="75000"/>
                </a:schemeClr>
              </a:buClr>
              <a:buFont typeface="+mj-lt"/>
              <a:buAutoNum type="arabicPeriod" startAt="3"/>
            </a:pPr>
            <a:r>
              <a:rPr lang="en-US" dirty="0"/>
              <a:t>Promptly notify buyer that shipment has been made.</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10</a:t>
            </a:fld>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(7)</a:t>
            </a:r>
            <a:endParaRPr lang="en-US" dirty="0"/>
          </a:p>
        </p:txBody>
      </p:sp>
      <p:sp>
        <p:nvSpPr>
          <p:cNvPr id="6" name="AutoShape 4">
            <a:extLst>
              <a:ext uri="{FF2B5EF4-FFF2-40B4-BE49-F238E27FC236}">
                <a16:creationId xmlns:a16="http://schemas.microsoft.com/office/drawing/2014/main" id="{33EFB180-468D-42FE-929D-64D53FB62E3B}"/>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305800" cy="5102770"/>
          </a:xfrm>
        </p:spPr>
        <p:txBody>
          <a:bodyPr>
            <a:normAutofit/>
          </a:bodyPr>
          <a:lstStyle/>
          <a:p>
            <a:r>
              <a:rPr lang="en-US" sz="4400" dirty="0"/>
              <a:t>Place of Delivery.</a:t>
            </a:r>
          </a:p>
          <a:p>
            <a:pPr lvl="1"/>
            <a:r>
              <a:rPr lang="en-US" u="sng" dirty="0"/>
              <a:t>Destination Contracts</a:t>
            </a:r>
            <a:r>
              <a:rPr lang="en-US" dirty="0"/>
              <a:t>. </a:t>
            </a:r>
          </a:p>
          <a:p>
            <a:pPr lvl="2"/>
            <a:r>
              <a:rPr lang="en-US" dirty="0"/>
              <a:t>Seller agrees to tender conforming goods to the buyer at a particular destination.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11</a:t>
            </a:fld>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(8)</a:t>
            </a:r>
            <a:endParaRPr lang="en-US" dirty="0"/>
          </a:p>
        </p:txBody>
      </p:sp>
      <p:sp>
        <p:nvSpPr>
          <p:cNvPr id="8" name="AutoShape 4">
            <a:extLst>
              <a:ext uri="{FF2B5EF4-FFF2-40B4-BE49-F238E27FC236}">
                <a16:creationId xmlns:a16="http://schemas.microsoft.com/office/drawing/2014/main" id="{D42000B9-A57E-4C46-99F6-D2F445936049}"/>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305800" cy="5102770"/>
          </a:xfrm>
        </p:spPr>
        <p:txBody>
          <a:bodyPr>
            <a:normAutofit/>
          </a:bodyPr>
          <a:lstStyle/>
          <a:p>
            <a:r>
              <a:rPr lang="en-US" sz="4400" dirty="0"/>
              <a:t>Place of Delivery.</a:t>
            </a:r>
          </a:p>
          <a:p>
            <a:pPr lvl="1"/>
            <a:r>
              <a:rPr lang="en-US" u="sng" dirty="0"/>
              <a:t>Destination Contracts</a:t>
            </a:r>
            <a:r>
              <a:rPr lang="en-US" dirty="0"/>
              <a:t>. </a:t>
            </a:r>
          </a:p>
          <a:p>
            <a:pPr marL="1208088" lvl="2" indent="-290513"/>
            <a:r>
              <a:rPr lang="en-US" dirty="0"/>
              <a:t>Goods must be tendered at a reasonable hour and held at the buyer’s disposal for a reasonable length of time.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12</a:t>
            </a:fld>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(9)</a:t>
            </a:r>
            <a:endParaRPr lang="en-US" dirty="0"/>
          </a:p>
        </p:txBody>
      </p:sp>
      <p:sp>
        <p:nvSpPr>
          <p:cNvPr id="8" name="AutoShape 4">
            <a:extLst>
              <a:ext uri="{FF2B5EF4-FFF2-40B4-BE49-F238E27FC236}">
                <a16:creationId xmlns:a16="http://schemas.microsoft.com/office/drawing/2014/main" id="{A33AD2D0-5DF5-4920-9703-504B525D6D6D}"/>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305800" cy="5102770"/>
          </a:xfrm>
        </p:spPr>
        <p:txBody>
          <a:bodyPr>
            <a:normAutofit/>
          </a:bodyPr>
          <a:lstStyle/>
          <a:p>
            <a:r>
              <a:rPr lang="en-US" sz="4400" dirty="0"/>
              <a:t>Place of Delivery.</a:t>
            </a:r>
          </a:p>
          <a:p>
            <a:pPr lvl="1"/>
            <a:r>
              <a:rPr lang="en-US" u="sng" dirty="0"/>
              <a:t>Destination Contracts</a:t>
            </a:r>
            <a:r>
              <a:rPr lang="en-US" dirty="0"/>
              <a:t>. </a:t>
            </a:r>
          </a:p>
          <a:p>
            <a:pPr marL="1208088" lvl="2" indent="-290513"/>
            <a:r>
              <a:rPr lang="en-US" dirty="0"/>
              <a:t>The seller must also give the buyer appropriate notice and any documents of title necessary to obtain delivery from the carrier.</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13</a:t>
            </a:fld>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(10)</a:t>
            </a:r>
            <a:endParaRPr lang="en-US" dirty="0"/>
          </a:p>
        </p:txBody>
      </p:sp>
      <p:sp>
        <p:nvSpPr>
          <p:cNvPr id="6" name="AutoShape 4">
            <a:extLst>
              <a:ext uri="{FF2B5EF4-FFF2-40B4-BE49-F238E27FC236}">
                <a16:creationId xmlns:a16="http://schemas.microsoft.com/office/drawing/2014/main" id="{1A996090-C61B-4635-9F49-0345E9E82122}"/>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305800" cy="5102770"/>
          </a:xfrm>
        </p:spPr>
        <p:txBody>
          <a:bodyPr>
            <a:normAutofit/>
          </a:bodyPr>
          <a:lstStyle/>
          <a:p>
            <a:r>
              <a:rPr lang="en-US" sz="4400" dirty="0"/>
              <a:t>Perfect Tender Rule.</a:t>
            </a:r>
          </a:p>
          <a:p>
            <a:pPr lvl="1"/>
            <a:r>
              <a:rPr lang="en-US" dirty="0"/>
              <a:t>If the goods (or tender of delivery) fail in any respect to conform to the contract, buyer has the right to (1) accept the goods, (2) reject the entire shipment, or (3) accept part and reject part.</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14</a:t>
            </a:fld>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(11)</a:t>
            </a:r>
            <a:endParaRPr lang="en-US" dirty="0"/>
          </a:p>
        </p:txBody>
      </p:sp>
      <p:sp>
        <p:nvSpPr>
          <p:cNvPr id="6" name="AutoShape 4">
            <a:extLst>
              <a:ext uri="{FF2B5EF4-FFF2-40B4-BE49-F238E27FC236}">
                <a16:creationId xmlns:a16="http://schemas.microsoft.com/office/drawing/2014/main" id="{27482227-59E4-4316-94B1-5626F5E95430}"/>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305800" cy="5102770"/>
          </a:xfrm>
        </p:spPr>
        <p:txBody>
          <a:bodyPr>
            <a:normAutofit/>
          </a:bodyPr>
          <a:lstStyle/>
          <a:p>
            <a:r>
              <a:rPr lang="en-US" sz="4400" dirty="0"/>
              <a:t>Perfect Tender Rule: </a:t>
            </a:r>
            <a:r>
              <a:rPr lang="en-US" sz="4400" u="sng" dirty="0"/>
              <a:t>Exceptions</a:t>
            </a:r>
            <a:r>
              <a:rPr lang="en-US" sz="4400" dirty="0"/>
              <a:t>.</a:t>
            </a:r>
          </a:p>
          <a:p>
            <a:pPr lvl="1"/>
            <a:r>
              <a:rPr lang="en-US" sz="3800" dirty="0"/>
              <a:t>Agreement of the Parties.</a:t>
            </a:r>
          </a:p>
          <a:p>
            <a:pPr lvl="1"/>
            <a:r>
              <a:rPr lang="en-US" sz="3800" dirty="0"/>
              <a:t>Cure. </a:t>
            </a:r>
          </a:p>
          <a:p>
            <a:pPr lvl="2"/>
            <a:r>
              <a:rPr lang="en-US" sz="3200" dirty="0"/>
              <a:t>Refers to the seller’s or lessor’s right to repair, adjust, or replace defective or nonconforming goods.</a:t>
            </a:r>
            <a:endParaRPr lang="en-US" sz="3400" dirty="0"/>
          </a:p>
          <a:p>
            <a:pPr lvl="1"/>
            <a:r>
              <a:rPr lang="en-US" sz="3800" dirty="0"/>
              <a:t>Substitution of Carriers.</a:t>
            </a:r>
          </a:p>
          <a:p>
            <a:pPr lvl="1"/>
            <a:r>
              <a:rPr lang="en-US" sz="3800" dirty="0"/>
              <a:t>Installment Contracts.</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15</a:t>
            </a:fld>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(12)</a:t>
            </a:r>
            <a:endParaRPr lang="en-US" dirty="0"/>
          </a:p>
        </p:txBody>
      </p:sp>
      <p:sp>
        <p:nvSpPr>
          <p:cNvPr id="8" name="AutoShape 4">
            <a:extLst>
              <a:ext uri="{FF2B5EF4-FFF2-40B4-BE49-F238E27FC236}">
                <a16:creationId xmlns:a16="http://schemas.microsoft.com/office/drawing/2014/main" id="{CC7A1B3E-C743-44A6-9233-5C799E0A771A}"/>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305800" cy="5102770"/>
          </a:xfrm>
        </p:spPr>
        <p:txBody>
          <a:bodyPr>
            <a:normAutofit/>
          </a:bodyPr>
          <a:lstStyle/>
          <a:p>
            <a:r>
              <a:rPr lang="en-US" sz="4400" dirty="0"/>
              <a:t>Perfect Tender Rule: </a:t>
            </a:r>
            <a:r>
              <a:rPr lang="en-US" sz="4400" u="sng" dirty="0"/>
              <a:t>Exceptions</a:t>
            </a:r>
            <a:r>
              <a:rPr lang="en-US" sz="4400" dirty="0"/>
              <a:t>.</a:t>
            </a:r>
          </a:p>
          <a:p>
            <a:pPr lvl="1"/>
            <a:r>
              <a:rPr lang="en-US" sz="3800" dirty="0"/>
              <a:t>Commercial Impracticability.</a:t>
            </a:r>
          </a:p>
          <a:p>
            <a:pPr lvl="1"/>
            <a:r>
              <a:rPr lang="en-US" sz="3800" dirty="0"/>
              <a:t>Destruction of Identified Goods.</a:t>
            </a:r>
          </a:p>
          <a:p>
            <a:pPr lvl="1"/>
            <a:r>
              <a:rPr lang="en-US" sz="3800" dirty="0"/>
              <a:t>Assurance and Cooperation.</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16</a:t>
            </a:fld>
            <a:endParaRPr lang="en-US" dirty="0"/>
          </a:p>
        </p:txBody>
      </p:sp>
    </p:spTree>
    <p:extLst>
      <p:ext uri="{BB962C8B-B14F-4D97-AF65-F5344CB8AC3E}">
        <p14:creationId xmlns:p14="http://schemas.microsoft.com/office/powerpoint/2010/main" val="31408249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body" idx="1"/>
          </p:nvPr>
        </p:nvSpPr>
        <p:spPr>
          <a:xfrm>
            <a:off x="457200" y="1755230"/>
            <a:ext cx="8686800" cy="4525963"/>
          </a:xfrm>
          <a:noFill/>
        </p:spPr>
        <p:txBody>
          <a:bodyPr lIns="90488" tIns="44450" rIns="90488" bIns="44450">
            <a:noAutofit/>
          </a:bodyPr>
          <a:lstStyle/>
          <a:p>
            <a:r>
              <a:rPr lang="en-US" sz="4000" dirty="0"/>
              <a:t>Once the seller or lessor has tendered delivery, the buyer or lessee is obligated to accept the goods and pay for them according to the terms of the contract. In the absence of any specific agreements, the buyer or lessee must do the following: </a:t>
            </a:r>
          </a:p>
        </p:txBody>
      </p:sp>
      <p:sp>
        <p:nvSpPr>
          <p:cNvPr id="6" name="AutoShape 4">
            <a:extLst>
              <a:ext uri="{FF2B5EF4-FFF2-40B4-BE49-F238E27FC236}">
                <a16:creationId xmlns:a16="http://schemas.microsoft.com/office/drawing/2014/main" id="{F63700D0-F45F-47CE-8133-6C54A7A6530D}"/>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215043" name="Rectangle 3"/>
          <p:cNvSpPr>
            <a:spLocks noGrp="1" noChangeArrowheads="1"/>
          </p:cNvSpPr>
          <p:nvPr>
            <p:ph type="title"/>
          </p:nvPr>
        </p:nvSpPr>
        <p:spPr/>
        <p:txBody>
          <a:bodyPr/>
          <a:lstStyle/>
          <a:p>
            <a:r>
              <a:rPr lang="en-US" sz="1400" dirty="0">
                <a:solidFill>
                  <a:srgbClr val="8A7045"/>
                </a:solidFill>
              </a:rPr>
              <a:t> LO2            </a:t>
            </a:r>
            <a:r>
              <a:rPr lang="en-US" dirty="0">
                <a:solidFill>
                  <a:prstClr val="white"/>
                </a:solidFill>
              </a:rPr>
              <a:t>Obligations of the Buyer or Lessee </a:t>
            </a:r>
            <a:r>
              <a:rPr lang="en-US" sz="4000" b="1" dirty="0">
                <a:solidFill>
                  <a:prstClr val="white"/>
                </a:solidFill>
                <a:latin typeface="Calibri"/>
              </a:rPr>
              <a:t>(1)</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17</a:t>
            </a:fld>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normAutofit/>
          </a:bodyPr>
          <a:lstStyle/>
          <a:p>
            <a:pPr>
              <a:defRPr/>
            </a:pPr>
            <a:r>
              <a:rPr lang="en-US" sz="1400" dirty="0">
                <a:solidFill>
                  <a:srgbClr val="8A7045"/>
                </a:solidFill>
              </a:rPr>
              <a:t>LO2            </a:t>
            </a:r>
            <a:r>
              <a:rPr lang="en-US" dirty="0">
                <a:solidFill>
                  <a:prstClr val="white"/>
                </a:solidFill>
              </a:rPr>
              <a:t>Obligations of the Buyer or Lessee </a:t>
            </a:r>
            <a:r>
              <a:rPr lang="en-US" sz="4000" b="1" dirty="0">
                <a:solidFill>
                  <a:prstClr val="white"/>
                </a:solidFill>
                <a:latin typeface="Calibri"/>
              </a:rPr>
              <a:t>(2)</a:t>
            </a:r>
            <a:endParaRPr lang="en-US" dirty="0"/>
          </a:p>
        </p:txBody>
      </p:sp>
      <p:sp>
        <p:nvSpPr>
          <p:cNvPr id="6" name="AutoShape 4">
            <a:extLst>
              <a:ext uri="{FF2B5EF4-FFF2-40B4-BE49-F238E27FC236}">
                <a16:creationId xmlns:a16="http://schemas.microsoft.com/office/drawing/2014/main" id="{A10FAF50-0386-426A-AF97-BC02F4577EC5}"/>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8" name="Content Placeholder 7"/>
          <p:cNvSpPr>
            <a:spLocks noGrp="1"/>
          </p:cNvSpPr>
          <p:nvPr>
            <p:ph idx="1"/>
          </p:nvPr>
        </p:nvSpPr>
        <p:spPr/>
        <p:txBody>
          <a:bodyPr>
            <a:normAutofit/>
          </a:bodyPr>
          <a:lstStyle/>
          <a:p>
            <a:pPr marL="457200" indent="-457200"/>
            <a:r>
              <a:rPr lang="en-US" sz="4400" dirty="0"/>
              <a:t>Furnish facilities reasonably suited for receipt of the goods.</a:t>
            </a:r>
          </a:p>
          <a:p>
            <a:pPr marL="457200" indent="-457200"/>
            <a:r>
              <a:rPr lang="en-US" sz="4400" dirty="0"/>
              <a:t>Make payment at the time and place the buyer receives the goods. </a:t>
            </a:r>
          </a:p>
        </p:txBody>
      </p:sp>
      <p:sp>
        <p:nvSpPr>
          <p:cNvPr id="9" name="Slide Number Placeholder 8"/>
          <p:cNvSpPr>
            <a:spLocks noGrp="1"/>
          </p:cNvSpPr>
          <p:nvPr>
            <p:ph type="sldNum" sz="quarter" idx="12"/>
          </p:nvPr>
        </p:nvSpPr>
        <p:spPr/>
        <p:txBody>
          <a:bodyPr/>
          <a:lstStyle/>
          <a:p>
            <a:fld id="{0A8C097E-128F-4FE5-8D65-B30E2BEAC51B}" type="slidenum">
              <a:rPr lang="en-US" smtClean="0"/>
              <a:pPr/>
              <a:t>18</a:t>
            </a:fld>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normAutofit/>
          </a:bodyPr>
          <a:lstStyle/>
          <a:p>
            <a:pPr>
              <a:defRPr/>
            </a:pPr>
            <a:r>
              <a:rPr lang="en-US" sz="1400" dirty="0">
                <a:solidFill>
                  <a:srgbClr val="8A7045"/>
                </a:solidFill>
              </a:rPr>
              <a:t>LO2            </a:t>
            </a:r>
            <a:r>
              <a:rPr lang="en-US" dirty="0">
                <a:solidFill>
                  <a:prstClr val="white"/>
                </a:solidFill>
              </a:rPr>
              <a:t>Obligations of the Buyer or Lessee </a:t>
            </a:r>
            <a:r>
              <a:rPr lang="en-US" sz="4000" b="1" dirty="0">
                <a:solidFill>
                  <a:prstClr val="white"/>
                </a:solidFill>
                <a:latin typeface="Calibri"/>
              </a:rPr>
              <a:t>(3)</a:t>
            </a:r>
            <a:endParaRPr lang="en-US" dirty="0"/>
          </a:p>
        </p:txBody>
      </p:sp>
      <p:sp>
        <p:nvSpPr>
          <p:cNvPr id="6" name="AutoShape 4">
            <a:extLst>
              <a:ext uri="{FF2B5EF4-FFF2-40B4-BE49-F238E27FC236}">
                <a16:creationId xmlns:a16="http://schemas.microsoft.com/office/drawing/2014/main" id="{9DE7843D-8724-48A1-AF93-C2D2C40E12C9}"/>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7" name="Content Placeholder 6"/>
          <p:cNvSpPr>
            <a:spLocks noGrp="1"/>
          </p:cNvSpPr>
          <p:nvPr>
            <p:ph idx="1"/>
          </p:nvPr>
        </p:nvSpPr>
        <p:spPr/>
        <p:txBody>
          <a:bodyPr/>
          <a:lstStyle/>
          <a:p>
            <a:r>
              <a:rPr lang="en-US" sz="4400" dirty="0"/>
              <a:t>Payment.</a:t>
            </a:r>
          </a:p>
          <a:p>
            <a:r>
              <a:rPr lang="en-US" sz="4400" dirty="0"/>
              <a:t>Right of inspection.</a:t>
            </a:r>
          </a:p>
          <a:p>
            <a:r>
              <a:rPr lang="en-US" sz="4400" dirty="0"/>
              <a:t>Revocation of Acceptance.</a:t>
            </a:r>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19</a:t>
            </a:fld>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effectLst/>
              </a:rPr>
              <a:t>Learning Outcomes</a:t>
            </a:r>
          </a:p>
        </p:txBody>
      </p:sp>
      <p:sp>
        <p:nvSpPr>
          <p:cNvPr id="71688" name="AutoShape 8" descr="Shape to emphasize LO1." title="Design arrow"/>
          <p:cNvSpPr>
            <a:spLocks noChangeArrowheads="1"/>
          </p:cNvSpPr>
          <p:nvPr/>
        </p:nvSpPr>
        <p:spPr bwMode="auto">
          <a:xfrm>
            <a:off x="76200" y="16002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20029" y="175260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9" name="AutoShape 9" descr="Shape to emphasize LO2." title="Design arrow"/>
          <p:cNvSpPr>
            <a:spLocks noChangeArrowheads="1"/>
          </p:cNvSpPr>
          <p:nvPr/>
        </p:nvSpPr>
        <p:spPr bwMode="auto">
          <a:xfrm>
            <a:off x="76200" y="27432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194966" y="2887591"/>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0" name="AutoShape 10" descr="Shape to emphasize LO3." title="Design arrow"/>
          <p:cNvSpPr>
            <a:spLocks noChangeArrowheads="1"/>
          </p:cNvSpPr>
          <p:nvPr/>
        </p:nvSpPr>
        <p:spPr bwMode="auto">
          <a:xfrm>
            <a:off x="76200" y="40386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194229" y="4194984"/>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1" name="AutoShape 11" descr="Shape to emphasize LO4." title="Design arrow."/>
          <p:cNvSpPr>
            <a:spLocks noChangeArrowheads="1"/>
          </p:cNvSpPr>
          <p:nvPr/>
        </p:nvSpPr>
        <p:spPr bwMode="auto">
          <a:xfrm>
            <a:off x="76200" y="5314241"/>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3" name="Rectangle 12" descr="Rectangle for LO4." title="Bullet 4">
            <a:extLst>
              <a:ext uri="{FF2B5EF4-FFF2-40B4-BE49-F238E27FC236}">
                <a16:creationId xmlns:a16="http://schemas.microsoft.com/office/drawing/2014/main" id="{C3BC9B90-7054-4B7E-8E17-A093D0AACC69}"/>
              </a:ext>
            </a:extLst>
          </p:cNvPr>
          <p:cNvSpPr/>
          <p:nvPr/>
        </p:nvSpPr>
        <p:spPr>
          <a:xfrm>
            <a:off x="1194229" y="550164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152400" y="1341437"/>
            <a:ext cx="8999827" cy="4678363"/>
          </a:xfrm>
          <a:noFill/>
          <a:ln/>
        </p:spPr>
        <p:txBody>
          <a:bodyPr>
            <a:noAutofit/>
          </a:bodyPr>
          <a:lstStyle/>
          <a:p>
            <a:pPr marL="1198563" indent="-1198563">
              <a:lnSpc>
                <a:spcPct val="90000"/>
              </a:lnSpc>
              <a:buClr>
                <a:srgbClr val="D5622A"/>
              </a:buClr>
              <a:buNone/>
            </a:pPr>
            <a:r>
              <a:rPr lang="en-US" sz="2400" b="1" dirty="0">
                <a:solidFill>
                  <a:schemeClr val="bg1"/>
                </a:solidFill>
              </a:rPr>
              <a:t>LO1</a:t>
            </a:r>
            <a:r>
              <a:rPr lang="en-US" sz="2600" dirty="0"/>
              <a:t>    </a:t>
            </a:r>
            <a:r>
              <a:rPr lang="en-US" dirty="0"/>
              <a:t>   </a:t>
            </a:r>
            <a:r>
              <a:rPr lang="en-US" sz="3600" dirty="0"/>
              <a:t>Explain the seller’s or lessor’s contractual obligations.</a:t>
            </a:r>
          </a:p>
          <a:p>
            <a:pPr marL="1198563" indent="-1198563">
              <a:spcBef>
                <a:spcPts val="600"/>
              </a:spcBef>
              <a:buClr>
                <a:srgbClr val="D5622A"/>
              </a:buClr>
              <a:buNone/>
            </a:pPr>
            <a:r>
              <a:rPr lang="en-US" sz="2400" b="1" dirty="0">
                <a:solidFill>
                  <a:schemeClr val="bg1"/>
                </a:solidFill>
              </a:rPr>
              <a:t>LO2</a:t>
            </a:r>
            <a:r>
              <a:rPr lang="en-US" sz="2600" b="1" dirty="0">
                <a:solidFill>
                  <a:schemeClr val="bg1"/>
                </a:solidFill>
              </a:rPr>
              <a:t>         </a:t>
            </a:r>
            <a:r>
              <a:rPr lang="en-US" sz="3900" dirty="0"/>
              <a:t>Identify the buyer’s or lessee’s contractual duties.</a:t>
            </a:r>
          </a:p>
          <a:p>
            <a:pPr marL="1198563" indent="-1198563">
              <a:spcBef>
                <a:spcPts val="600"/>
              </a:spcBef>
              <a:buClr>
                <a:srgbClr val="D5622A"/>
              </a:buClr>
              <a:buNone/>
            </a:pPr>
            <a:r>
              <a:rPr lang="en-US" sz="2400" b="1" dirty="0">
                <a:solidFill>
                  <a:schemeClr val="bg1"/>
                </a:solidFill>
              </a:rPr>
              <a:t>LO3          </a:t>
            </a:r>
            <a:r>
              <a:rPr lang="en-US" sz="3900" dirty="0"/>
              <a:t>List the seller’s or lessor’s remedies when the buyer is in breach.</a:t>
            </a:r>
          </a:p>
          <a:p>
            <a:pPr marL="1198563" indent="-1198563">
              <a:buClr>
                <a:srgbClr val="D5622A"/>
              </a:buClr>
              <a:buNone/>
            </a:pPr>
            <a:r>
              <a:rPr lang="en-US" sz="2400" b="1" dirty="0">
                <a:solidFill>
                  <a:schemeClr val="bg1"/>
                </a:solidFill>
              </a:rPr>
              <a:t>LO4</a:t>
            </a:r>
            <a:r>
              <a:rPr lang="en-US" dirty="0"/>
              <a:t>     </a:t>
            </a:r>
            <a:r>
              <a:rPr lang="en-US" sz="3900" dirty="0"/>
              <a:t>State the buyer’s or lessee’s remedies when the seller is in breach.</a:t>
            </a:r>
          </a:p>
        </p:txBody>
      </p:sp>
      <p:sp>
        <p:nvSpPr>
          <p:cNvPr id="10" name="Slide Number Placeholder 9"/>
          <p:cNvSpPr>
            <a:spLocks noGrp="1"/>
          </p:cNvSpPr>
          <p:nvPr>
            <p:ph type="sldNum" sz="quarter" idx="12"/>
          </p:nvPr>
        </p:nvSpPr>
        <p:spPr/>
        <p:txBody>
          <a:bodyPr/>
          <a:lstStyle/>
          <a:p>
            <a:fld id="{0A8C097E-128F-4FE5-8D65-B30E2BEAC51B}" type="slidenum">
              <a:rPr lang="en-US" smtClean="0"/>
              <a:pPr/>
              <a:t>2</a:t>
            </a:fld>
            <a:endParaRPr lang="en-US" dirty="0"/>
          </a:p>
        </p:txBody>
      </p:sp>
    </p:spTree>
    <p:extLst>
      <p:ext uri="{BB962C8B-B14F-4D97-AF65-F5344CB8AC3E}">
        <p14:creationId xmlns:p14="http://schemas.microsoft.com/office/powerpoint/2010/main" val="164541050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normAutofit/>
          </a:bodyPr>
          <a:lstStyle/>
          <a:p>
            <a:pPr>
              <a:defRPr/>
            </a:pPr>
            <a:r>
              <a:rPr lang="en-US" sz="1400" dirty="0">
                <a:solidFill>
                  <a:srgbClr val="8A7045"/>
                </a:solidFill>
              </a:rPr>
              <a:t>LO2            </a:t>
            </a:r>
            <a:r>
              <a:rPr lang="en-US" dirty="0">
                <a:solidFill>
                  <a:prstClr val="white"/>
                </a:solidFill>
              </a:rPr>
              <a:t>Obligations of the Buyer or Lessee </a:t>
            </a:r>
            <a:r>
              <a:rPr lang="en-US" sz="4000" b="1" dirty="0">
                <a:solidFill>
                  <a:prstClr val="white"/>
                </a:solidFill>
                <a:latin typeface="Calibri"/>
              </a:rPr>
              <a:t>(4)</a:t>
            </a:r>
            <a:endParaRPr lang="en-US" dirty="0"/>
          </a:p>
        </p:txBody>
      </p:sp>
      <p:sp>
        <p:nvSpPr>
          <p:cNvPr id="6" name="AutoShape 4">
            <a:extLst>
              <a:ext uri="{FF2B5EF4-FFF2-40B4-BE49-F238E27FC236}">
                <a16:creationId xmlns:a16="http://schemas.microsoft.com/office/drawing/2014/main" id="{FF197DD3-D994-43AC-9DF7-4D5989969CC0}"/>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7" name="Content Placeholder 6"/>
          <p:cNvSpPr>
            <a:spLocks noGrp="1"/>
          </p:cNvSpPr>
          <p:nvPr>
            <p:ph idx="1"/>
          </p:nvPr>
        </p:nvSpPr>
        <p:spPr/>
        <p:txBody>
          <a:bodyPr/>
          <a:lstStyle/>
          <a:p>
            <a:r>
              <a:rPr lang="en-US" sz="4400" dirty="0"/>
              <a:t>Acceptance can be revoked:</a:t>
            </a:r>
          </a:p>
          <a:p>
            <a:pPr marL="1200150" lvl="3" indent="-742950">
              <a:buClr>
                <a:schemeClr val="accent6">
                  <a:lumMod val="75000"/>
                </a:schemeClr>
              </a:buClr>
              <a:buFont typeface="+mj-lt"/>
              <a:buAutoNum type="arabicPeriod"/>
            </a:pPr>
            <a:r>
              <a:rPr lang="en-US" sz="4000" dirty="0"/>
              <a:t>If acceptance was predicated on the reasonable assumption that the nonconformity would be cured, and it has not been cured within a reasonable period of </a:t>
            </a:r>
            <a:r>
              <a:rPr lang="en-US" sz="4000"/>
              <a:t>time.</a:t>
            </a:r>
            <a:endParaRPr lang="en-US" sz="4000"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20</a:t>
            </a:fld>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normAutofit/>
          </a:bodyPr>
          <a:lstStyle/>
          <a:p>
            <a:pPr>
              <a:defRPr/>
            </a:pPr>
            <a:r>
              <a:rPr lang="en-US" sz="1400" dirty="0">
                <a:solidFill>
                  <a:srgbClr val="8A7045"/>
                </a:solidFill>
              </a:rPr>
              <a:t>LO2            </a:t>
            </a:r>
            <a:r>
              <a:rPr lang="en-US" dirty="0">
                <a:solidFill>
                  <a:prstClr val="white"/>
                </a:solidFill>
              </a:rPr>
              <a:t>Obligations of the Buyer or Lessee </a:t>
            </a:r>
            <a:r>
              <a:rPr lang="en-US" sz="4000" b="1" dirty="0">
                <a:solidFill>
                  <a:prstClr val="white"/>
                </a:solidFill>
                <a:latin typeface="Calibri"/>
              </a:rPr>
              <a:t>(5)</a:t>
            </a:r>
            <a:endParaRPr lang="en-US" dirty="0"/>
          </a:p>
        </p:txBody>
      </p:sp>
      <p:sp>
        <p:nvSpPr>
          <p:cNvPr id="6" name="AutoShape 4">
            <a:extLst>
              <a:ext uri="{FF2B5EF4-FFF2-40B4-BE49-F238E27FC236}">
                <a16:creationId xmlns:a16="http://schemas.microsoft.com/office/drawing/2014/main" id="{688686D9-1FB5-430C-828D-592BC678838D}"/>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7" name="Content Placeholder 6"/>
          <p:cNvSpPr>
            <a:spLocks noGrp="1"/>
          </p:cNvSpPr>
          <p:nvPr>
            <p:ph idx="1"/>
          </p:nvPr>
        </p:nvSpPr>
        <p:spPr>
          <a:xfrm>
            <a:off x="457200" y="1755230"/>
            <a:ext cx="8686800" cy="5102770"/>
          </a:xfrm>
        </p:spPr>
        <p:txBody>
          <a:bodyPr>
            <a:normAutofit/>
          </a:bodyPr>
          <a:lstStyle/>
          <a:p>
            <a:r>
              <a:rPr lang="en-US" sz="4400" dirty="0"/>
              <a:t>Acceptance can be Revoked:</a:t>
            </a:r>
          </a:p>
          <a:p>
            <a:pPr marL="1200150" lvl="3" indent="-742950">
              <a:buClr>
                <a:schemeClr val="accent6">
                  <a:lumMod val="75000"/>
                </a:schemeClr>
              </a:buClr>
              <a:buFont typeface="+mj-lt"/>
              <a:buAutoNum type="arabicPeriod" startAt="2"/>
            </a:pPr>
            <a:r>
              <a:rPr lang="en-US" sz="4000" dirty="0"/>
              <a:t>If buyer does not discover the nonconformity until after acceptance, either:</a:t>
            </a:r>
          </a:p>
          <a:p>
            <a:pPr marL="1657350" lvl="4" indent="-742950">
              <a:buClr>
                <a:schemeClr val="accent6">
                  <a:lumMod val="75000"/>
                </a:schemeClr>
              </a:buClr>
              <a:buFont typeface="+mj-lt"/>
              <a:buAutoNum type="alphaLcPeriod"/>
            </a:pPr>
            <a:r>
              <a:rPr lang="en-US" dirty="0"/>
              <a:t>because it was difficult to discover before acceptance </a:t>
            </a:r>
            <a:r>
              <a:rPr lang="en-US" u="sng" dirty="0"/>
              <a:t>or</a:t>
            </a:r>
            <a:r>
              <a:rPr lang="en-US" dirty="0"/>
              <a:t>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21</a:t>
            </a:fld>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normAutofit/>
          </a:bodyPr>
          <a:lstStyle/>
          <a:p>
            <a:pPr>
              <a:defRPr/>
            </a:pPr>
            <a:r>
              <a:rPr lang="en-US" sz="1400" dirty="0">
                <a:solidFill>
                  <a:srgbClr val="8A7045"/>
                </a:solidFill>
              </a:rPr>
              <a:t>LO2            </a:t>
            </a:r>
            <a:r>
              <a:rPr lang="en-US" dirty="0">
                <a:solidFill>
                  <a:prstClr val="white"/>
                </a:solidFill>
              </a:rPr>
              <a:t>Obligations of the Buyer or Lessee </a:t>
            </a:r>
            <a:r>
              <a:rPr lang="en-US" sz="4000" b="1" dirty="0">
                <a:solidFill>
                  <a:prstClr val="white"/>
                </a:solidFill>
                <a:latin typeface="Calibri"/>
              </a:rPr>
              <a:t>(6)</a:t>
            </a:r>
            <a:endParaRPr lang="en-US" dirty="0"/>
          </a:p>
        </p:txBody>
      </p:sp>
      <p:sp>
        <p:nvSpPr>
          <p:cNvPr id="6" name="AutoShape 4">
            <a:extLst>
              <a:ext uri="{FF2B5EF4-FFF2-40B4-BE49-F238E27FC236}">
                <a16:creationId xmlns:a16="http://schemas.microsoft.com/office/drawing/2014/main" id="{84A6404B-D174-4327-A41B-8CD5337347F7}"/>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7" name="Content Placeholder 6"/>
          <p:cNvSpPr>
            <a:spLocks noGrp="1"/>
          </p:cNvSpPr>
          <p:nvPr>
            <p:ph idx="1"/>
          </p:nvPr>
        </p:nvSpPr>
        <p:spPr>
          <a:xfrm>
            <a:off x="457200" y="1600200"/>
            <a:ext cx="8458200" cy="5102770"/>
          </a:xfrm>
        </p:spPr>
        <p:txBody>
          <a:bodyPr>
            <a:normAutofit/>
          </a:bodyPr>
          <a:lstStyle/>
          <a:p>
            <a:r>
              <a:rPr lang="en-US" sz="4400" dirty="0"/>
              <a:t>Acceptance can be Revoked:</a:t>
            </a:r>
          </a:p>
          <a:p>
            <a:pPr marL="1200150" lvl="3" indent="-742950">
              <a:buClr>
                <a:schemeClr val="accent6">
                  <a:lumMod val="75000"/>
                </a:schemeClr>
              </a:buClr>
              <a:buFont typeface="+mj-lt"/>
              <a:buAutoNum type="arabicPeriod" startAt="2"/>
            </a:pPr>
            <a:r>
              <a:rPr lang="en-US" sz="4000" dirty="0"/>
              <a:t>If buyer does not discover the nonconformity until after acceptance, either:</a:t>
            </a:r>
          </a:p>
          <a:p>
            <a:pPr marL="1657350" lvl="4" indent="-742950">
              <a:buClr>
                <a:schemeClr val="accent6">
                  <a:lumMod val="75000"/>
                </a:schemeClr>
              </a:buClr>
              <a:buFont typeface="+mj-lt"/>
              <a:buAutoNum type="alphaLcPeriod" startAt="2"/>
            </a:pPr>
            <a:r>
              <a:rPr lang="en-US" dirty="0"/>
              <a:t>because the seller’s assurance the goods were conforming kept the buyer from inspecting the goods.</a:t>
            </a:r>
          </a:p>
        </p:txBody>
      </p:sp>
      <p:sp>
        <p:nvSpPr>
          <p:cNvPr id="5" name="Slide Number Placeholder 4"/>
          <p:cNvSpPr>
            <a:spLocks noGrp="1"/>
          </p:cNvSpPr>
          <p:nvPr>
            <p:ph type="sldNum" sz="quarter" idx="12"/>
          </p:nvPr>
        </p:nvSpPr>
        <p:spPr/>
        <p:txBody>
          <a:bodyPr/>
          <a:lstStyle/>
          <a:p>
            <a:fld id="{0A8C097E-128F-4FE5-8D65-B30E2BEAC51B}" type="slidenum">
              <a:rPr lang="en-US" smtClean="0"/>
              <a:pPr/>
              <a:t>22</a:t>
            </a:fld>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t>Anticipatory Repudiation</a:t>
            </a:r>
            <a:r>
              <a:rPr lang="en-US" sz="4000" b="1">
                <a:solidFill>
                  <a:prstClr val="white"/>
                </a:solidFill>
                <a:latin typeface="Calibri"/>
              </a:rPr>
              <a:t> (1)</a:t>
            </a:r>
            <a:endParaRPr lang="en-US" dirty="0"/>
          </a:p>
        </p:txBody>
      </p:sp>
      <p:sp>
        <p:nvSpPr>
          <p:cNvPr id="6" name="Content Placeholder 5"/>
          <p:cNvSpPr>
            <a:spLocks noGrp="1"/>
          </p:cNvSpPr>
          <p:nvPr>
            <p:ph idx="1"/>
          </p:nvPr>
        </p:nvSpPr>
        <p:spPr>
          <a:xfrm>
            <a:off x="457200" y="1755230"/>
            <a:ext cx="8382000" cy="4874170"/>
          </a:xfrm>
        </p:spPr>
        <p:txBody>
          <a:bodyPr>
            <a:normAutofit/>
          </a:bodyPr>
          <a:lstStyle/>
          <a:p>
            <a:r>
              <a:rPr lang="en-US" sz="4400" dirty="0"/>
              <a:t>Occurs when one party clearly communicates to the other, her intention not to perform.</a:t>
            </a:r>
          </a:p>
          <a:p>
            <a:r>
              <a:rPr lang="en-US" sz="4400" dirty="0"/>
              <a:t>The aggrieved party can:</a:t>
            </a:r>
          </a:p>
          <a:p>
            <a:pPr marL="1141412" lvl="2" indent="-514350">
              <a:buFont typeface="Impact" pitchFamily="34" charset="0"/>
              <a:buAutoNum type="arabicPeriod"/>
            </a:pPr>
            <a:r>
              <a:rPr lang="en-US" dirty="0"/>
              <a:t>Await performance by the repudiating party, hoping that he will decide to honor the contract.</a:t>
            </a:r>
          </a:p>
        </p:txBody>
      </p:sp>
      <p:sp>
        <p:nvSpPr>
          <p:cNvPr id="7" name="Slide Number Placeholder 6"/>
          <p:cNvSpPr>
            <a:spLocks noGrp="1"/>
          </p:cNvSpPr>
          <p:nvPr>
            <p:ph type="sldNum" sz="quarter" idx="12"/>
          </p:nvPr>
        </p:nvSpPr>
        <p:spPr/>
        <p:txBody>
          <a:bodyPr/>
          <a:lstStyle/>
          <a:p>
            <a:fld id="{0A8C097E-128F-4FE5-8D65-B30E2BEAC51B}" type="slidenum">
              <a:rPr lang="en-US" smtClean="0"/>
              <a:pPr/>
              <a:t>23</a:t>
            </a:fld>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t>Anticipatory Repudiation </a:t>
            </a:r>
            <a:r>
              <a:rPr lang="en-US" sz="4000" b="1">
                <a:solidFill>
                  <a:prstClr val="white"/>
                </a:solidFill>
                <a:latin typeface="Calibri"/>
              </a:rPr>
              <a:t>(2)</a:t>
            </a:r>
            <a:endParaRPr lang="en-US" dirty="0"/>
          </a:p>
        </p:txBody>
      </p:sp>
      <p:sp>
        <p:nvSpPr>
          <p:cNvPr id="4" name="Content Placeholder 3"/>
          <p:cNvSpPr>
            <a:spLocks noGrp="1"/>
          </p:cNvSpPr>
          <p:nvPr>
            <p:ph idx="1"/>
          </p:nvPr>
        </p:nvSpPr>
        <p:spPr/>
        <p:txBody>
          <a:bodyPr/>
          <a:lstStyle/>
          <a:p>
            <a:r>
              <a:rPr lang="en-US" sz="4400" dirty="0"/>
              <a:t>The aggrieved party can:</a:t>
            </a:r>
          </a:p>
          <a:p>
            <a:pPr marL="1370012" lvl="2" indent="-742950">
              <a:buFont typeface="+mj-lt"/>
              <a:buAutoNum type="arabicPeriod" startAt="2"/>
            </a:pPr>
            <a:r>
              <a:rPr lang="en-US" dirty="0"/>
              <a:t>Resort to any remedy for breach.</a:t>
            </a:r>
          </a:p>
          <a:p>
            <a:pPr marL="1370012" lvl="2" indent="-742950">
              <a:buFont typeface="+mj-lt"/>
              <a:buAutoNum type="arabicPeriod" startAt="2"/>
            </a:pPr>
            <a:r>
              <a:rPr lang="en-US" dirty="0"/>
              <a:t>Suspend performance or proceed with the seller’s right to resell or salvage.</a:t>
            </a:r>
          </a:p>
        </p:txBody>
      </p:sp>
      <p:sp>
        <p:nvSpPr>
          <p:cNvPr id="5" name="Slide Number Placeholder 4"/>
          <p:cNvSpPr>
            <a:spLocks noGrp="1"/>
          </p:cNvSpPr>
          <p:nvPr>
            <p:ph type="sldNum" sz="quarter" idx="12"/>
          </p:nvPr>
        </p:nvSpPr>
        <p:spPr/>
        <p:txBody>
          <a:bodyPr/>
          <a:lstStyle/>
          <a:p>
            <a:fld id="{0A8C097E-128F-4FE5-8D65-B30E2BEAC51B}" type="slidenum">
              <a:rPr lang="en-US" smtClean="0"/>
              <a:pPr/>
              <a:t>24</a:t>
            </a:fld>
            <a:endParaRPr lang="en-US"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LO3            </a:t>
            </a:r>
            <a:r>
              <a:rPr lang="en-US" dirty="0">
                <a:solidFill>
                  <a:prstClr val="white"/>
                </a:solidFill>
              </a:rPr>
              <a:t>Remedies of the Seller or Lessor </a:t>
            </a:r>
            <a:r>
              <a:rPr lang="en-US" sz="4000" b="1" dirty="0">
                <a:solidFill>
                  <a:prstClr val="white"/>
                </a:solidFill>
                <a:latin typeface="Calibri"/>
              </a:rPr>
              <a:t>(1)</a:t>
            </a:r>
            <a:endParaRPr lang="en-US" dirty="0"/>
          </a:p>
        </p:txBody>
      </p:sp>
      <p:sp>
        <p:nvSpPr>
          <p:cNvPr id="6" name="AutoShape 4">
            <a:extLst>
              <a:ext uri="{FF2B5EF4-FFF2-40B4-BE49-F238E27FC236}">
                <a16:creationId xmlns:a16="http://schemas.microsoft.com/office/drawing/2014/main" id="{A364F189-8966-42A1-BA42-909AAEC009FE}"/>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7" name="Content Placeholder 6"/>
          <p:cNvSpPr>
            <a:spLocks noGrp="1"/>
          </p:cNvSpPr>
          <p:nvPr>
            <p:ph idx="1"/>
          </p:nvPr>
        </p:nvSpPr>
        <p:spPr>
          <a:xfrm>
            <a:off x="457200" y="1755230"/>
            <a:ext cx="8382000" cy="4645570"/>
          </a:xfrm>
        </p:spPr>
        <p:txBody>
          <a:bodyPr>
            <a:normAutofit fontScale="92500"/>
          </a:bodyPr>
          <a:lstStyle/>
          <a:p>
            <a:pPr marL="514350" indent="-514350"/>
            <a:r>
              <a:rPr lang="en-US" dirty="0"/>
              <a:t>The Right to Withhold Delivery.</a:t>
            </a:r>
          </a:p>
          <a:p>
            <a:pPr marL="514350" indent="-514350"/>
            <a:r>
              <a:rPr lang="en-US" dirty="0"/>
              <a:t>The Right to Reclaim the Goods.</a:t>
            </a:r>
          </a:p>
          <a:p>
            <a:pPr marL="514350" indent="-514350"/>
            <a:r>
              <a:rPr lang="en-US" dirty="0"/>
              <a:t>The Right to Resell the Goods.</a:t>
            </a:r>
          </a:p>
          <a:p>
            <a:pPr marL="514350" indent="-514350"/>
            <a:r>
              <a:rPr lang="en-US" dirty="0"/>
              <a:t>The Right to Recover the Price.</a:t>
            </a:r>
          </a:p>
          <a:p>
            <a:pPr marL="514350" indent="-514350"/>
            <a:r>
              <a:rPr lang="en-US" dirty="0"/>
              <a:t>The Right to Recover Damages.</a:t>
            </a:r>
          </a:p>
        </p:txBody>
      </p:sp>
      <p:sp>
        <p:nvSpPr>
          <p:cNvPr id="8" name="Slide Number Placeholder 7"/>
          <p:cNvSpPr>
            <a:spLocks noGrp="1"/>
          </p:cNvSpPr>
          <p:nvPr>
            <p:ph type="sldNum" sz="quarter" idx="12"/>
          </p:nvPr>
        </p:nvSpPr>
        <p:spPr/>
        <p:txBody>
          <a:bodyPr/>
          <a:lstStyle/>
          <a:p>
            <a:fld id="{0A8C097E-128F-4FE5-8D65-B30E2BEAC51B}" type="slidenum">
              <a:rPr lang="en-US" smtClean="0"/>
              <a:pPr/>
              <a:t>25</a:t>
            </a:fld>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LO3            </a:t>
            </a:r>
            <a:r>
              <a:rPr lang="en-US" dirty="0">
                <a:solidFill>
                  <a:prstClr val="white"/>
                </a:solidFill>
              </a:rPr>
              <a:t>Remedies of the Seller or Lessor </a:t>
            </a:r>
            <a:r>
              <a:rPr lang="en-US" sz="4000" b="1" dirty="0">
                <a:solidFill>
                  <a:prstClr val="white"/>
                </a:solidFill>
                <a:latin typeface="Calibri"/>
              </a:rPr>
              <a:t>(2)</a:t>
            </a:r>
            <a:endParaRPr lang="en-US" dirty="0"/>
          </a:p>
        </p:txBody>
      </p:sp>
      <p:sp>
        <p:nvSpPr>
          <p:cNvPr id="6" name="AutoShape 4">
            <a:extLst>
              <a:ext uri="{FF2B5EF4-FFF2-40B4-BE49-F238E27FC236}">
                <a16:creationId xmlns:a16="http://schemas.microsoft.com/office/drawing/2014/main" id="{29684CF9-327C-4413-9FE5-A2BBBBD6E9D6}"/>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7" name="Content Placeholder 6"/>
          <p:cNvSpPr>
            <a:spLocks noGrp="1"/>
          </p:cNvSpPr>
          <p:nvPr>
            <p:ph idx="1"/>
          </p:nvPr>
        </p:nvSpPr>
        <p:spPr>
          <a:xfrm>
            <a:off x="457200" y="1755230"/>
            <a:ext cx="8382000" cy="4645570"/>
          </a:xfrm>
        </p:spPr>
        <p:txBody>
          <a:bodyPr>
            <a:normAutofit/>
          </a:bodyPr>
          <a:lstStyle/>
          <a:p>
            <a:pPr marL="514350" indent="-514350"/>
            <a:r>
              <a:rPr lang="en-US" sz="4400" dirty="0"/>
              <a:t>The Right to Recover the Price.</a:t>
            </a:r>
            <a:endParaRPr lang="en-US" sz="4400" dirty="0">
              <a:sym typeface="Wingdings" pitchFamily="2" charset="2"/>
            </a:endParaRPr>
          </a:p>
          <a:p>
            <a:pPr marL="914400" lvl="1" indent="-514350">
              <a:buFont typeface="Impact" pitchFamily="34" charset="0"/>
              <a:buAutoNum type="arabicPeriod"/>
            </a:pPr>
            <a:r>
              <a:rPr lang="en-US" sz="3600" dirty="0"/>
              <a:t>When the buyer or lessee has accepted the goods and has not revoked acceptance.</a:t>
            </a:r>
          </a:p>
          <a:p>
            <a:pPr marL="914400" lvl="1" indent="-514350">
              <a:buFont typeface="Impact" pitchFamily="34" charset="0"/>
              <a:buAutoNum type="arabicPeriod"/>
            </a:pPr>
            <a:r>
              <a:rPr lang="en-US" sz="3600" dirty="0"/>
              <a:t>When conforming goods have been lost or damaged after the risk of loss has passed to the buyer or lessee.</a:t>
            </a:r>
          </a:p>
        </p:txBody>
      </p:sp>
      <p:sp>
        <p:nvSpPr>
          <p:cNvPr id="5" name="Slide Number Placeholder 4"/>
          <p:cNvSpPr>
            <a:spLocks noGrp="1"/>
          </p:cNvSpPr>
          <p:nvPr>
            <p:ph type="sldNum" sz="quarter" idx="12"/>
          </p:nvPr>
        </p:nvSpPr>
        <p:spPr/>
        <p:txBody>
          <a:bodyPr/>
          <a:lstStyle/>
          <a:p>
            <a:fld id="{0A8C097E-128F-4FE5-8D65-B30E2BEAC51B}" type="slidenum">
              <a:rPr lang="en-US" smtClean="0"/>
              <a:pPr/>
              <a:t>26</a:t>
            </a:fld>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LO3            </a:t>
            </a:r>
            <a:r>
              <a:rPr lang="en-US" dirty="0">
                <a:solidFill>
                  <a:prstClr val="white"/>
                </a:solidFill>
              </a:rPr>
              <a:t>Remedies of the Seller or Lessor </a:t>
            </a:r>
            <a:r>
              <a:rPr lang="en-US" sz="4000" b="1" dirty="0">
                <a:solidFill>
                  <a:prstClr val="white"/>
                </a:solidFill>
                <a:latin typeface="Calibri"/>
              </a:rPr>
              <a:t>(3)</a:t>
            </a:r>
            <a:endParaRPr lang="en-US" dirty="0"/>
          </a:p>
        </p:txBody>
      </p:sp>
      <p:sp>
        <p:nvSpPr>
          <p:cNvPr id="6" name="AutoShape 4">
            <a:extLst>
              <a:ext uri="{FF2B5EF4-FFF2-40B4-BE49-F238E27FC236}">
                <a16:creationId xmlns:a16="http://schemas.microsoft.com/office/drawing/2014/main" id="{98F72917-C8F7-44A4-B18C-9AC26B4D65EE}"/>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7" name="Content Placeholder 6"/>
          <p:cNvSpPr>
            <a:spLocks noGrp="1"/>
          </p:cNvSpPr>
          <p:nvPr>
            <p:ph idx="1"/>
          </p:nvPr>
        </p:nvSpPr>
        <p:spPr>
          <a:xfrm>
            <a:off x="457200" y="1755230"/>
            <a:ext cx="8382000" cy="4645570"/>
          </a:xfrm>
        </p:spPr>
        <p:txBody>
          <a:bodyPr>
            <a:normAutofit/>
          </a:bodyPr>
          <a:lstStyle/>
          <a:p>
            <a:pPr marL="514350" indent="-514350"/>
            <a:r>
              <a:rPr lang="en-US" sz="4400" dirty="0"/>
              <a:t>The Right to Recover the Price.</a:t>
            </a:r>
            <a:endParaRPr lang="en-US" sz="4400" dirty="0">
              <a:sym typeface="Wingdings" pitchFamily="2" charset="2"/>
            </a:endParaRPr>
          </a:p>
          <a:p>
            <a:pPr marL="1143000" lvl="1" indent="-742950">
              <a:buFont typeface="+mj-lt"/>
              <a:buAutoNum type="arabicPeriod" startAt="3"/>
            </a:pPr>
            <a:r>
              <a:rPr lang="en-US" sz="3600" dirty="0"/>
              <a:t>When the buyer or lessee has breached the contract after the contract goods have been identified and the seller or lessor is unable to resell the goods.</a:t>
            </a:r>
          </a:p>
        </p:txBody>
      </p:sp>
      <p:sp>
        <p:nvSpPr>
          <p:cNvPr id="5" name="Slide Number Placeholder 4"/>
          <p:cNvSpPr>
            <a:spLocks noGrp="1"/>
          </p:cNvSpPr>
          <p:nvPr>
            <p:ph type="sldNum" sz="quarter" idx="12"/>
          </p:nvPr>
        </p:nvSpPr>
        <p:spPr/>
        <p:txBody>
          <a:bodyPr/>
          <a:lstStyle/>
          <a:p>
            <a:fld id="{0A8C097E-128F-4FE5-8D65-B30E2BEAC51B}" type="slidenum">
              <a:rPr lang="en-US" smtClean="0"/>
              <a:pPr/>
              <a:t>27</a:t>
            </a:fld>
            <a:endParaRPr lang="en-US"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LO3            </a:t>
            </a:r>
            <a:r>
              <a:rPr lang="en-US" dirty="0">
                <a:solidFill>
                  <a:prstClr val="white"/>
                </a:solidFill>
              </a:rPr>
              <a:t>Remedies of the Seller or Lessor </a:t>
            </a:r>
            <a:r>
              <a:rPr lang="en-US" sz="4000" b="1" dirty="0">
                <a:solidFill>
                  <a:prstClr val="white"/>
                </a:solidFill>
                <a:latin typeface="Calibri"/>
              </a:rPr>
              <a:t>(4)</a:t>
            </a:r>
            <a:endParaRPr lang="en-US" dirty="0"/>
          </a:p>
        </p:txBody>
      </p:sp>
      <p:sp>
        <p:nvSpPr>
          <p:cNvPr id="6" name="AutoShape 4">
            <a:extLst>
              <a:ext uri="{FF2B5EF4-FFF2-40B4-BE49-F238E27FC236}">
                <a16:creationId xmlns:a16="http://schemas.microsoft.com/office/drawing/2014/main" id="{6F75BB5C-A0E7-4450-BC20-ADF5F4C0ED85}"/>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7" name="Content Placeholder 6"/>
          <p:cNvSpPr>
            <a:spLocks noGrp="1"/>
          </p:cNvSpPr>
          <p:nvPr>
            <p:ph idx="1"/>
          </p:nvPr>
        </p:nvSpPr>
        <p:spPr>
          <a:xfrm>
            <a:off x="457200" y="1755230"/>
            <a:ext cx="8305800" cy="5102770"/>
          </a:xfrm>
        </p:spPr>
        <p:txBody>
          <a:bodyPr>
            <a:noAutofit/>
          </a:bodyPr>
          <a:lstStyle/>
          <a:p>
            <a:pPr marL="514350" indent="-514350"/>
            <a:r>
              <a:rPr lang="en-US" sz="4400" dirty="0"/>
              <a:t>The Right to Recover Damages.</a:t>
            </a:r>
          </a:p>
          <a:p>
            <a:pPr marL="976313" lvl="1" indent="-514350"/>
            <a:r>
              <a:rPr lang="en-US" dirty="0"/>
              <a:t>Generally, the amount of damages equals the difference between the contract price and the market price (at place and time of tender), plus </a:t>
            </a:r>
            <a:r>
              <a:rPr lang="en-US" u="sng" dirty="0"/>
              <a:t>incidental</a:t>
            </a:r>
            <a:r>
              <a:rPr lang="en-US" dirty="0"/>
              <a:t> damages.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28</a:t>
            </a:fld>
            <a:endParaRPr 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LO3            </a:t>
            </a:r>
            <a:r>
              <a:rPr lang="en-US" dirty="0">
                <a:solidFill>
                  <a:prstClr val="white"/>
                </a:solidFill>
              </a:rPr>
              <a:t>Remedies of the Seller or Lessor </a:t>
            </a:r>
            <a:r>
              <a:rPr lang="en-US" sz="4000" b="1" dirty="0">
                <a:solidFill>
                  <a:prstClr val="white"/>
                </a:solidFill>
                <a:latin typeface="Calibri"/>
              </a:rPr>
              <a:t>(5)</a:t>
            </a:r>
            <a:endParaRPr lang="en-US" dirty="0"/>
          </a:p>
        </p:txBody>
      </p:sp>
      <p:sp>
        <p:nvSpPr>
          <p:cNvPr id="6" name="AutoShape 4">
            <a:extLst>
              <a:ext uri="{FF2B5EF4-FFF2-40B4-BE49-F238E27FC236}">
                <a16:creationId xmlns:a16="http://schemas.microsoft.com/office/drawing/2014/main" id="{2CDA162E-D65F-4642-9F31-7519505CD28A}"/>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7" name="Content Placeholder 6"/>
          <p:cNvSpPr>
            <a:spLocks noGrp="1"/>
          </p:cNvSpPr>
          <p:nvPr>
            <p:ph idx="1"/>
          </p:nvPr>
        </p:nvSpPr>
        <p:spPr>
          <a:xfrm>
            <a:off x="457200" y="1755230"/>
            <a:ext cx="8229600" cy="5102770"/>
          </a:xfrm>
        </p:spPr>
        <p:txBody>
          <a:bodyPr>
            <a:noAutofit/>
          </a:bodyPr>
          <a:lstStyle/>
          <a:p>
            <a:pPr marL="514350" indent="-514350"/>
            <a:r>
              <a:rPr lang="en-US" sz="4400" dirty="0"/>
              <a:t>The Right to Recover Damages.</a:t>
            </a:r>
          </a:p>
          <a:p>
            <a:pPr marL="976313" lvl="1" indent="-514350"/>
            <a:r>
              <a:rPr lang="en-US" dirty="0"/>
              <a:t>Incidentals: damages resulting from a breach of contract, including all reasonable expenses incurred because of the breach.</a:t>
            </a:r>
          </a:p>
        </p:txBody>
      </p:sp>
      <p:sp>
        <p:nvSpPr>
          <p:cNvPr id="5" name="Slide Number Placeholder 4"/>
          <p:cNvSpPr>
            <a:spLocks noGrp="1"/>
          </p:cNvSpPr>
          <p:nvPr>
            <p:ph type="sldNum" sz="quarter" idx="12"/>
          </p:nvPr>
        </p:nvSpPr>
        <p:spPr/>
        <p:txBody>
          <a:bodyPr/>
          <a:lstStyle/>
          <a:p>
            <a:fld id="{0A8C097E-128F-4FE5-8D65-B30E2BEAC51B}" type="slidenum">
              <a:rPr lang="en-US" smtClean="0"/>
              <a:pPr/>
              <a:t>29</a:t>
            </a:fld>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 </a:t>
            </a:r>
            <a:r>
              <a:rPr lang="en-US" sz="4000" b="1">
                <a:latin typeface="+mj-lt"/>
              </a:rPr>
              <a:t>(1)</a:t>
            </a:r>
            <a:endParaRPr lang="en-US" sz="4000" b="1" dirty="0">
              <a:latin typeface="+mj-lt"/>
            </a:endParaRPr>
          </a:p>
        </p:txBody>
      </p:sp>
      <p:sp>
        <p:nvSpPr>
          <p:cNvPr id="7" name="Content Placeholder 6"/>
          <p:cNvSpPr>
            <a:spLocks noGrp="1"/>
          </p:cNvSpPr>
          <p:nvPr>
            <p:ph idx="1"/>
          </p:nvPr>
        </p:nvSpPr>
        <p:spPr>
          <a:xfrm>
            <a:off x="457200" y="1600200"/>
            <a:ext cx="8686800" cy="5102770"/>
          </a:xfrm>
        </p:spPr>
        <p:txBody>
          <a:bodyPr>
            <a:normAutofit fontScale="92500"/>
          </a:bodyPr>
          <a:lstStyle/>
          <a:p>
            <a:r>
              <a:rPr lang="en-US" dirty="0"/>
              <a:t>Performance: duties or obligations of the parties under contract.</a:t>
            </a:r>
          </a:p>
          <a:p>
            <a:r>
              <a:rPr lang="en-US" dirty="0"/>
              <a:t>Breach: when a person cannot carry out the promised performance, the innocent party will look for remedies for the breach.</a:t>
            </a:r>
          </a:p>
        </p:txBody>
      </p:sp>
      <p:sp>
        <p:nvSpPr>
          <p:cNvPr id="8" name="Slide Number Placeholder 7"/>
          <p:cNvSpPr>
            <a:spLocks noGrp="1"/>
          </p:cNvSpPr>
          <p:nvPr>
            <p:ph type="sldNum" sz="quarter" idx="12"/>
          </p:nvPr>
        </p:nvSpPr>
        <p:spPr/>
        <p:txBody>
          <a:bodyPr/>
          <a:lstStyle/>
          <a:p>
            <a:fld id="{0A8C097E-128F-4FE5-8D65-B30E2BEAC51B}" type="slidenum">
              <a:rPr lang="en-US" smtClean="0"/>
              <a:pPr/>
              <a:t>3</a:t>
            </a:fld>
            <a:endParaRPr lang="en-US"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LO4            </a:t>
            </a:r>
            <a:r>
              <a:rPr lang="en-US" dirty="0">
                <a:solidFill>
                  <a:prstClr val="white"/>
                </a:solidFill>
              </a:rPr>
              <a:t>Remedies of the Buyer or Lessee </a:t>
            </a:r>
            <a:r>
              <a:rPr lang="en-US" sz="4000" b="1" dirty="0">
                <a:solidFill>
                  <a:prstClr val="white"/>
                </a:solidFill>
                <a:latin typeface="Calibri"/>
              </a:rPr>
              <a:t>(1)</a:t>
            </a:r>
            <a:endParaRPr lang="en-US" dirty="0"/>
          </a:p>
        </p:txBody>
      </p:sp>
      <p:sp>
        <p:nvSpPr>
          <p:cNvPr id="6" name="AutoShape 4">
            <a:extLst>
              <a:ext uri="{FF2B5EF4-FFF2-40B4-BE49-F238E27FC236}">
                <a16:creationId xmlns:a16="http://schemas.microsoft.com/office/drawing/2014/main" id="{1E392CDF-F9D9-4070-B54A-89126EA36B47}"/>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p:txBody>
          <a:bodyPr>
            <a:noAutofit/>
          </a:bodyPr>
          <a:lstStyle/>
          <a:p>
            <a:r>
              <a:rPr lang="en-US" sz="4400" dirty="0"/>
              <a:t>The Right of Rejection.</a:t>
            </a:r>
          </a:p>
          <a:p>
            <a:r>
              <a:rPr lang="en-US" sz="4400" dirty="0"/>
              <a:t>The Right to Obtain Specific Performance.</a:t>
            </a:r>
          </a:p>
          <a:p>
            <a:r>
              <a:rPr lang="en-US" sz="4400" dirty="0"/>
              <a:t>The Right to Obtain Cover.</a:t>
            </a:r>
          </a:p>
          <a:p>
            <a:r>
              <a:rPr lang="en-US" sz="4400" dirty="0"/>
              <a:t>The Right to Recover Damages.</a:t>
            </a:r>
          </a:p>
        </p:txBody>
      </p:sp>
      <p:sp>
        <p:nvSpPr>
          <p:cNvPr id="8" name="Slide Number Placeholder 7"/>
          <p:cNvSpPr>
            <a:spLocks noGrp="1"/>
          </p:cNvSpPr>
          <p:nvPr>
            <p:ph type="sldNum" sz="quarter" idx="12"/>
          </p:nvPr>
        </p:nvSpPr>
        <p:spPr/>
        <p:txBody>
          <a:bodyPr/>
          <a:lstStyle/>
          <a:p>
            <a:fld id="{0A8C097E-128F-4FE5-8D65-B30E2BEAC51B}" type="slidenum">
              <a:rPr lang="en-US" smtClean="0"/>
              <a:pPr/>
              <a:t>30</a:t>
            </a:fld>
            <a:endParaRPr lang="en-US"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LO4            </a:t>
            </a:r>
            <a:r>
              <a:rPr lang="en-US" dirty="0">
                <a:solidFill>
                  <a:prstClr val="white"/>
                </a:solidFill>
              </a:rPr>
              <a:t>Remedies of the Buyer or Lessee </a:t>
            </a:r>
            <a:r>
              <a:rPr lang="en-US" sz="4000" b="1" dirty="0">
                <a:solidFill>
                  <a:prstClr val="white"/>
                </a:solidFill>
                <a:latin typeface="Calibri"/>
              </a:rPr>
              <a:t>(2)</a:t>
            </a:r>
            <a:endParaRPr lang="en-US" dirty="0"/>
          </a:p>
        </p:txBody>
      </p:sp>
      <p:sp>
        <p:nvSpPr>
          <p:cNvPr id="6" name="AutoShape 4">
            <a:extLst>
              <a:ext uri="{FF2B5EF4-FFF2-40B4-BE49-F238E27FC236}">
                <a16:creationId xmlns:a16="http://schemas.microsoft.com/office/drawing/2014/main" id="{0DB09638-9C9F-4071-BC64-DB213BFBBB35}"/>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p:txBody>
          <a:bodyPr>
            <a:noAutofit/>
          </a:bodyPr>
          <a:lstStyle/>
          <a:p>
            <a:r>
              <a:rPr lang="en-US" sz="4400" dirty="0"/>
              <a:t>The Right of Rejection.</a:t>
            </a:r>
          </a:p>
          <a:p>
            <a:pPr lvl="1"/>
            <a:r>
              <a:rPr lang="en-US" dirty="0"/>
              <a:t>If either the goods or tender by the seller fails to conform to the contract in any respect, the buyer or lessee normally can reject the goods.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31</a:t>
            </a:fld>
            <a:endParaRPr lang="en-US"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LO4            </a:t>
            </a:r>
            <a:r>
              <a:rPr lang="en-US" dirty="0">
                <a:solidFill>
                  <a:prstClr val="white"/>
                </a:solidFill>
              </a:rPr>
              <a:t>Remedies of the Buyer or Lessee </a:t>
            </a:r>
            <a:r>
              <a:rPr lang="en-US" sz="4000" b="1" dirty="0">
                <a:solidFill>
                  <a:prstClr val="white"/>
                </a:solidFill>
                <a:latin typeface="Calibri"/>
              </a:rPr>
              <a:t>(3)</a:t>
            </a:r>
            <a:endParaRPr lang="en-US" dirty="0"/>
          </a:p>
        </p:txBody>
      </p:sp>
      <p:sp>
        <p:nvSpPr>
          <p:cNvPr id="6" name="AutoShape 4">
            <a:extLst>
              <a:ext uri="{FF2B5EF4-FFF2-40B4-BE49-F238E27FC236}">
                <a16:creationId xmlns:a16="http://schemas.microsoft.com/office/drawing/2014/main" id="{862F2F87-4CBD-459F-A9C2-77BCD4438C77}"/>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p:txBody>
          <a:bodyPr>
            <a:noAutofit/>
          </a:bodyPr>
          <a:lstStyle/>
          <a:p>
            <a:r>
              <a:rPr lang="en-US" sz="4400" dirty="0"/>
              <a:t>The Right of Rejection.</a:t>
            </a:r>
          </a:p>
          <a:p>
            <a:pPr lvl="1"/>
            <a:r>
              <a:rPr lang="en-US" dirty="0"/>
              <a:t>If some of the goods conform to the contract, the buyer or lessee can keep the conforming goods and reject the rest.</a:t>
            </a:r>
          </a:p>
        </p:txBody>
      </p:sp>
      <p:sp>
        <p:nvSpPr>
          <p:cNvPr id="5" name="Slide Number Placeholder 4"/>
          <p:cNvSpPr>
            <a:spLocks noGrp="1"/>
          </p:cNvSpPr>
          <p:nvPr>
            <p:ph type="sldNum" sz="quarter" idx="12"/>
          </p:nvPr>
        </p:nvSpPr>
        <p:spPr/>
        <p:txBody>
          <a:bodyPr/>
          <a:lstStyle/>
          <a:p>
            <a:fld id="{0A8C097E-128F-4FE5-8D65-B30E2BEAC51B}" type="slidenum">
              <a:rPr lang="en-US" smtClean="0"/>
              <a:pPr/>
              <a:t>32</a:t>
            </a:fld>
            <a:endParaRPr lang="en-US"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LO4            </a:t>
            </a:r>
            <a:r>
              <a:rPr lang="en-US" dirty="0">
                <a:solidFill>
                  <a:prstClr val="white"/>
                </a:solidFill>
              </a:rPr>
              <a:t>Remedies of the Buyer or Lessee </a:t>
            </a:r>
            <a:r>
              <a:rPr lang="en-US" sz="4000" b="1" dirty="0">
                <a:solidFill>
                  <a:prstClr val="white"/>
                </a:solidFill>
                <a:latin typeface="Calibri"/>
              </a:rPr>
              <a:t>(4)</a:t>
            </a:r>
            <a:endParaRPr lang="en-US" dirty="0"/>
          </a:p>
        </p:txBody>
      </p:sp>
      <p:sp>
        <p:nvSpPr>
          <p:cNvPr id="6" name="AutoShape 4">
            <a:extLst>
              <a:ext uri="{FF2B5EF4-FFF2-40B4-BE49-F238E27FC236}">
                <a16:creationId xmlns:a16="http://schemas.microsoft.com/office/drawing/2014/main" id="{C2517EF9-3FE5-4E0A-B85B-A0EF9FDFC8FA}"/>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a:xfrm>
            <a:off x="457200" y="1755230"/>
            <a:ext cx="8458200" cy="4525963"/>
          </a:xfrm>
        </p:spPr>
        <p:txBody>
          <a:bodyPr>
            <a:noAutofit/>
          </a:bodyPr>
          <a:lstStyle/>
          <a:p>
            <a:r>
              <a:rPr lang="en-US" sz="4400" dirty="0"/>
              <a:t>The Right of Rejection.</a:t>
            </a:r>
          </a:p>
          <a:p>
            <a:pPr lvl="1"/>
            <a:r>
              <a:rPr lang="en-US" dirty="0"/>
              <a:t>Timeliness and reason for rejection are required.</a:t>
            </a:r>
          </a:p>
          <a:p>
            <a:pPr lvl="1"/>
            <a:r>
              <a:rPr lang="en-US" dirty="0"/>
              <a:t>Seller or lessor must be seasonably notified: within a specified time period, or if no time is specified, within a reasonable time.</a:t>
            </a:r>
          </a:p>
        </p:txBody>
      </p:sp>
      <p:sp>
        <p:nvSpPr>
          <p:cNvPr id="5" name="Slide Number Placeholder 4"/>
          <p:cNvSpPr>
            <a:spLocks noGrp="1"/>
          </p:cNvSpPr>
          <p:nvPr>
            <p:ph type="sldNum" sz="quarter" idx="12"/>
          </p:nvPr>
        </p:nvSpPr>
        <p:spPr/>
        <p:txBody>
          <a:bodyPr/>
          <a:lstStyle/>
          <a:p>
            <a:fld id="{0A8C097E-128F-4FE5-8D65-B30E2BEAC51B}" type="slidenum">
              <a:rPr lang="en-US" smtClean="0"/>
              <a:pPr/>
              <a:t>33</a:t>
            </a:fld>
            <a:endParaRPr lang="en-US" dirty="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LO4            </a:t>
            </a:r>
            <a:r>
              <a:rPr lang="en-US" dirty="0">
                <a:solidFill>
                  <a:prstClr val="white"/>
                </a:solidFill>
              </a:rPr>
              <a:t>Remedies of the Buyer or Lessee </a:t>
            </a:r>
            <a:r>
              <a:rPr lang="en-US" sz="4000" b="1" dirty="0">
                <a:solidFill>
                  <a:prstClr val="white"/>
                </a:solidFill>
                <a:latin typeface="Calibri"/>
              </a:rPr>
              <a:t>(5)</a:t>
            </a:r>
            <a:endParaRPr lang="en-US" dirty="0"/>
          </a:p>
        </p:txBody>
      </p:sp>
      <p:sp>
        <p:nvSpPr>
          <p:cNvPr id="6" name="AutoShape 4">
            <a:extLst>
              <a:ext uri="{FF2B5EF4-FFF2-40B4-BE49-F238E27FC236}">
                <a16:creationId xmlns:a16="http://schemas.microsoft.com/office/drawing/2014/main" id="{A3E25BB8-2BBE-43D0-A56B-B2D5537A5B55}"/>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a:xfrm>
            <a:off x="457200" y="1755230"/>
            <a:ext cx="8458200" cy="4525963"/>
          </a:xfrm>
        </p:spPr>
        <p:txBody>
          <a:bodyPr>
            <a:noAutofit/>
          </a:bodyPr>
          <a:lstStyle/>
          <a:p>
            <a:r>
              <a:rPr lang="en-US" sz="4400" dirty="0"/>
              <a:t>The Right to Obtain Cover.</a:t>
            </a:r>
          </a:p>
          <a:p>
            <a:pPr lvl="1"/>
            <a:r>
              <a:rPr lang="en-US" dirty="0"/>
              <a:t>Allows the buyer to purchase or lease the goods from another seller and substitute them for the goods due under the contract. </a:t>
            </a:r>
            <a:endParaRPr lang="en-US" dirty="0">
              <a:sym typeface="Wingdings" pitchFamily="2" charset="2"/>
            </a:endParaRPr>
          </a:p>
        </p:txBody>
      </p:sp>
      <p:sp>
        <p:nvSpPr>
          <p:cNvPr id="5" name="Slide Number Placeholder 4"/>
          <p:cNvSpPr>
            <a:spLocks noGrp="1"/>
          </p:cNvSpPr>
          <p:nvPr>
            <p:ph type="sldNum" sz="quarter" idx="12"/>
          </p:nvPr>
        </p:nvSpPr>
        <p:spPr/>
        <p:txBody>
          <a:bodyPr/>
          <a:lstStyle/>
          <a:p>
            <a:fld id="{0A8C097E-128F-4FE5-8D65-B30E2BEAC51B}" type="slidenum">
              <a:rPr lang="en-US" smtClean="0"/>
              <a:pPr/>
              <a:t>34</a:t>
            </a:fld>
            <a:endParaRPr lang="en-US" dirty="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1400" dirty="0">
                <a:solidFill>
                  <a:srgbClr val="8A7045"/>
                </a:solidFill>
              </a:rPr>
              <a:t>LO4            </a:t>
            </a:r>
            <a:r>
              <a:rPr lang="en-US" dirty="0">
                <a:solidFill>
                  <a:prstClr val="white"/>
                </a:solidFill>
              </a:rPr>
              <a:t>Remedies of the Buyer or Lessee </a:t>
            </a:r>
            <a:r>
              <a:rPr lang="en-US" sz="4000" b="1" dirty="0">
                <a:solidFill>
                  <a:prstClr val="white"/>
                </a:solidFill>
                <a:latin typeface="Calibri"/>
              </a:rPr>
              <a:t>(6)</a:t>
            </a:r>
            <a:endParaRPr lang="en-US" dirty="0"/>
          </a:p>
        </p:txBody>
      </p:sp>
      <p:sp>
        <p:nvSpPr>
          <p:cNvPr id="6" name="AutoShape 4">
            <a:extLst>
              <a:ext uri="{FF2B5EF4-FFF2-40B4-BE49-F238E27FC236}">
                <a16:creationId xmlns:a16="http://schemas.microsoft.com/office/drawing/2014/main" id="{614E9AA0-08E7-4899-A8C7-72F3908E6E38}"/>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a:xfrm>
            <a:off x="457200" y="1755230"/>
            <a:ext cx="8458200" cy="4525963"/>
          </a:xfrm>
        </p:spPr>
        <p:txBody>
          <a:bodyPr>
            <a:noAutofit/>
          </a:bodyPr>
          <a:lstStyle/>
          <a:p>
            <a:r>
              <a:rPr lang="en-US" sz="4400" dirty="0"/>
              <a:t>The Right to Obtain Cover.</a:t>
            </a:r>
          </a:p>
          <a:p>
            <a:pPr lvl="1"/>
            <a:r>
              <a:rPr lang="en-US" dirty="0"/>
              <a:t>If the cost of cover exceeds the cost under the contract, the breaching party will be liable to the buyer or lessee for the difference.</a:t>
            </a:r>
          </a:p>
          <a:p>
            <a:pPr lvl="1"/>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35</a:t>
            </a:fld>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t>Introduction </a:t>
            </a:r>
            <a:r>
              <a:rPr lang="en-US" sz="4000" b="1">
                <a:solidFill>
                  <a:prstClr val="white"/>
                </a:solidFill>
                <a:latin typeface="Calibri"/>
              </a:rPr>
              <a:t>(2)</a:t>
            </a:r>
            <a:endParaRPr lang="en-US" dirty="0"/>
          </a:p>
        </p:txBody>
      </p:sp>
      <p:sp>
        <p:nvSpPr>
          <p:cNvPr id="6" name="Content Placeholder 5"/>
          <p:cNvSpPr>
            <a:spLocks noGrp="1"/>
          </p:cNvSpPr>
          <p:nvPr>
            <p:ph idx="1"/>
          </p:nvPr>
        </p:nvSpPr>
        <p:spPr/>
        <p:txBody>
          <a:bodyPr>
            <a:normAutofit/>
          </a:bodyPr>
          <a:lstStyle/>
          <a:p>
            <a:r>
              <a:rPr lang="en-US" sz="4400" dirty="0"/>
              <a:t>The obligations of good faith and commercial reasonableness underlie every contract under the Uniform Commercial Code (UCC) and are read into every contract.</a:t>
            </a:r>
          </a:p>
        </p:txBody>
      </p:sp>
      <p:sp>
        <p:nvSpPr>
          <p:cNvPr id="7" name="Slide Number Placeholder 6"/>
          <p:cNvSpPr>
            <a:spLocks noGrp="1"/>
          </p:cNvSpPr>
          <p:nvPr>
            <p:ph type="sldNum" sz="quarter" idx="12"/>
          </p:nvPr>
        </p:nvSpPr>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t>Obligations of the Seller or Lessor </a:t>
            </a:r>
            <a:r>
              <a:rPr lang="en-US" sz="4000" b="1" dirty="0">
                <a:solidFill>
                  <a:prstClr val="white"/>
                </a:solidFill>
                <a:latin typeface="Calibri"/>
              </a:rPr>
              <a:t>(1)</a:t>
            </a:r>
            <a:endParaRPr lang="en-US" dirty="0"/>
          </a:p>
        </p:txBody>
      </p:sp>
      <p:sp>
        <p:nvSpPr>
          <p:cNvPr id="6" name="AutoShape 4">
            <a:extLst>
              <a:ext uri="{FF2B5EF4-FFF2-40B4-BE49-F238E27FC236}">
                <a16:creationId xmlns:a16="http://schemas.microsoft.com/office/drawing/2014/main" id="{46B4783F-668F-4971-9402-EDED29C76BFD}"/>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p:txBody>
          <a:bodyPr>
            <a:normAutofit/>
          </a:bodyPr>
          <a:lstStyle/>
          <a:p>
            <a:r>
              <a:rPr lang="en-US" sz="4400" dirty="0"/>
              <a:t>The seller’s or lessor’s major obligation under a sales contract is to </a:t>
            </a:r>
            <a:r>
              <a:rPr lang="en-US" sz="4400" u="sng" dirty="0"/>
              <a:t>tender</a:t>
            </a:r>
            <a:r>
              <a:rPr lang="en-US" sz="4400" dirty="0"/>
              <a:t> conforming goods to the buyer or lessee.</a:t>
            </a:r>
          </a:p>
        </p:txBody>
      </p:sp>
      <p:sp>
        <p:nvSpPr>
          <p:cNvPr id="8" name="Slide Number Placeholder 7"/>
          <p:cNvSpPr>
            <a:spLocks noGrp="1"/>
          </p:cNvSpPr>
          <p:nvPr>
            <p:ph type="sldNum" sz="quarter" idx="12"/>
          </p:nvPr>
        </p:nvSpPr>
        <p:spPr/>
        <p:txBody>
          <a:bodyPr/>
          <a:lstStyle/>
          <a:p>
            <a:fld id="{0A8C097E-128F-4FE5-8D65-B30E2BEAC51B}" type="slidenum">
              <a:rPr lang="en-US" smtClean="0"/>
              <a:pPr/>
              <a:t>5</a:t>
            </a:fld>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(2)</a:t>
            </a:r>
            <a:endParaRPr lang="en-US" dirty="0"/>
          </a:p>
        </p:txBody>
      </p:sp>
      <p:sp>
        <p:nvSpPr>
          <p:cNvPr id="6" name="AutoShape 4">
            <a:extLst>
              <a:ext uri="{FF2B5EF4-FFF2-40B4-BE49-F238E27FC236}">
                <a16:creationId xmlns:a16="http://schemas.microsoft.com/office/drawing/2014/main" id="{D73C1607-D045-49BE-8AB2-E553E91F04A9}"/>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p:txBody>
          <a:bodyPr>
            <a:normAutofit/>
          </a:bodyPr>
          <a:lstStyle/>
          <a:p>
            <a:r>
              <a:rPr lang="en-US" sz="4400" dirty="0"/>
              <a:t>Tender of Delivery.</a:t>
            </a:r>
          </a:p>
          <a:p>
            <a:pPr lvl="1"/>
            <a:r>
              <a:rPr lang="en-US" dirty="0"/>
              <a:t>Requires seller to hold conforming goods at the buyer’s disposal, and give the buyer reasonable notification to enable the buyer to take delivery. </a:t>
            </a:r>
          </a:p>
          <a:p>
            <a:pPr lvl="1"/>
            <a:endParaRPr lang="en-US" sz="3600"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6</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(3)</a:t>
            </a:r>
            <a:endParaRPr lang="en-US" dirty="0"/>
          </a:p>
        </p:txBody>
      </p:sp>
      <p:sp>
        <p:nvSpPr>
          <p:cNvPr id="6" name="AutoShape 4">
            <a:extLst>
              <a:ext uri="{FF2B5EF4-FFF2-40B4-BE49-F238E27FC236}">
                <a16:creationId xmlns:a16="http://schemas.microsoft.com/office/drawing/2014/main" id="{8C1AE46A-75BD-46E5-BD48-5ABB2FA37566}"/>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p:txBody>
          <a:bodyPr>
            <a:normAutofit/>
          </a:bodyPr>
          <a:lstStyle/>
          <a:p>
            <a:r>
              <a:rPr lang="en-US" sz="4400" dirty="0"/>
              <a:t>Tender of Delivery.</a:t>
            </a:r>
          </a:p>
          <a:p>
            <a:pPr lvl="1"/>
            <a:r>
              <a:rPr lang="en-US" dirty="0"/>
              <a:t>Tender must occur at a reasonable hour and in a reasonable manner.</a:t>
            </a:r>
          </a:p>
          <a:p>
            <a:pPr lvl="1"/>
            <a:r>
              <a:rPr lang="en-US" dirty="0"/>
              <a:t>Goods must be tendered in a single delivery unless otherwise stipulated in the contract.</a:t>
            </a:r>
          </a:p>
        </p:txBody>
      </p:sp>
      <p:sp>
        <p:nvSpPr>
          <p:cNvPr id="5" name="Slide Number Placeholder 4"/>
          <p:cNvSpPr>
            <a:spLocks noGrp="1"/>
          </p:cNvSpPr>
          <p:nvPr>
            <p:ph type="sldNum" sz="quarter" idx="12"/>
          </p:nvPr>
        </p:nvSpPr>
        <p:spPr/>
        <p:txBody>
          <a:bodyPr/>
          <a:lstStyle/>
          <a:p>
            <a:fld id="{0A8C097E-128F-4FE5-8D65-B30E2BEAC51B}" type="slidenum">
              <a:rPr lang="en-US" smtClean="0"/>
              <a:pPr/>
              <a:t>7</a:t>
            </a:fld>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(4)</a:t>
            </a:r>
            <a:endParaRPr lang="en-US" dirty="0"/>
          </a:p>
        </p:txBody>
      </p:sp>
      <p:sp>
        <p:nvSpPr>
          <p:cNvPr id="6" name="AutoShape 4">
            <a:extLst>
              <a:ext uri="{FF2B5EF4-FFF2-40B4-BE49-F238E27FC236}">
                <a16:creationId xmlns:a16="http://schemas.microsoft.com/office/drawing/2014/main" id="{BA215FB1-3824-4B0C-AEB3-E9A159C8B428}"/>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p:txBody>
          <a:bodyPr>
            <a:normAutofit/>
          </a:bodyPr>
          <a:lstStyle/>
          <a:p>
            <a:r>
              <a:rPr lang="en-US" sz="4400" dirty="0"/>
              <a:t>Place of Delivery.</a:t>
            </a:r>
          </a:p>
          <a:p>
            <a:pPr lvl="1"/>
            <a:r>
              <a:rPr lang="en-US" dirty="0"/>
              <a:t>The UCC provides for the place of delivery under a contract if the contract does not state or otherwise indicate a place.</a:t>
            </a:r>
          </a:p>
          <a:p>
            <a:pPr lvl="1"/>
            <a:r>
              <a:rPr lang="en-US" u="sng" dirty="0"/>
              <a:t>Noncarrier</a:t>
            </a:r>
            <a:r>
              <a:rPr lang="en-US" dirty="0"/>
              <a:t> Cases: seller’s place of business.</a:t>
            </a:r>
          </a:p>
        </p:txBody>
      </p:sp>
      <p:sp>
        <p:nvSpPr>
          <p:cNvPr id="5" name="Slide Number Placeholder 4"/>
          <p:cNvSpPr>
            <a:spLocks noGrp="1"/>
          </p:cNvSpPr>
          <p:nvPr>
            <p:ph type="sldNum" sz="quarter" idx="12"/>
          </p:nvPr>
        </p:nvSpPr>
        <p:spPr/>
        <p:txBody>
          <a:bodyPr/>
          <a:lstStyle/>
          <a:p>
            <a:fld id="{0A8C097E-128F-4FE5-8D65-B30E2BEAC51B}" type="slidenum">
              <a:rPr lang="en-US" smtClean="0"/>
              <a:pPr/>
              <a:t>8</a:t>
            </a:fld>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1400" dirty="0">
                <a:solidFill>
                  <a:srgbClr val="8A7045"/>
                </a:solidFill>
              </a:rPr>
              <a:t> LO1            </a:t>
            </a:r>
            <a:r>
              <a:rPr lang="en-US" dirty="0">
                <a:solidFill>
                  <a:prstClr val="white"/>
                </a:solidFill>
              </a:rPr>
              <a:t>Obligations of the Seller or Lessor </a:t>
            </a:r>
            <a:r>
              <a:rPr lang="en-US" sz="4000" b="1" dirty="0">
                <a:solidFill>
                  <a:prstClr val="white"/>
                </a:solidFill>
                <a:latin typeface="Calibri"/>
              </a:rPr>
              <a:t>(5)</a:t>
            </a:r>
            <a:endParaRPr lang="en-US" dirty="0"/>
          </a:p>
        </p:txBody>
      </p:sp>
      <p:sp>
        <p:nvSpPr>
          <p:cNvPr id="6" name="AutoShape 4">
            <a:extLst>
              <a:ext uri="{FF2B5EF4-FFF2-40B4-BE49-F238E27FC236}">
                <a16:creationId xmlns:a16="http://schemas.microsoft.com/office/drawing/2014/main" id="{2E9A06EA-0527-4C04-812E-AE5FBB535C1F}"/>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Content Placeholder 6"/>
          <p:cNvSpPr>
            <a:spLocks noGrp="1"/>
          </p:cNvSpPr>
          <p:nvPr>
            <p:ph idx="1"/>
          </p:nvPr>
        </p:nvSpPr>
        <p:spPr>
          <a:xfrm>
            <a:off x="457200" y="1755230"/>
            <a:ext cx="8305800" cy="5102770"/>
          </a:xfrm>
        </p:spPr>
        <p:txBody>
          <a:bodyPr>
            <a:normAutofit/>
          </a:bodyPr>
          <a:lstStyle/>
          <a:p>
            <a:r>
              <a:rPr lang="en-US" sz="4400" dirty="0"/>
              <a:t>Place of Delivery.</a:t>
            </a:r>
          </a:p>
          <a:p>
            <a:pPr lvl="1"/>
            <a:r>
              <a:rPr lang="en-US" u="sng" dirty="0"/>
              <a:t>Shipment Contracts</a:t>
            </a:r>
            <a:r>
              <a:rPr lang="en-US" dirty="0"/>
              <a:t>: unless otherwise agreed, seller must:</a:t>
            </a:r>
          </a:p>
          <a:p>
            <a:pPr marL="1654175" lvl="3" indent="-452438">
              <a:buClr>
                <a:schemeClr val="accent6">
                  <a:lumMod val="75000"/>
                </a:schemeClr>
              </a:buClr>
              <a:buFontTx/>
              <a:buAutoNum type="arabicPeriod"/>
            </a:pPr>
            <a:r>
              <a:rPr lang="en-US" dirty="0"/>
              <a:t>Put the goods into the hands of the carrier.</a:t>
            </a:r>
          </a:p>
          <a:p>
            <a:pPr marL="1654175" lvl="3" indent="-452438">
              <a:buClr>
                <a:schemeClr val="accent6">
                  <a:lumMod val="75000"/>
                </a:schemeClr>
              </a:buClr>
              <a:buFontTx/>
              <a:buAutoNum type="arabicPeriod"/>
            </a:pPr>
            <a:r>
              <a:rPr lang="en-US" dirty="0"/>
              <a:t>Make a reasonable contract for their transportation.</a:t>
            </a:r>
          </a:p>
        </p:txBody>
      </p:sp>
      <p:sp>
        <p:nvSpPr>
          <p:cNvPr id="5" name="Slide Number Placeholder 4"/>
          <p:cNvSpPr>
            <a:spLocks noGrp="1"/>
          </p:cNvSpPr>
          <p:nvPr>
            <p:ph type="sldNum" sz="quarter" idx="12"/>
          </p:nvPr>
        </p:nvSpPr>
        <p:spPr/>
        <p:txBody>
          <a:bodyPr/>
          <a:lstStyle/>
          <a:p>
            <a:fld id="{0A8C097E-128F-4FE5-8D65-B30E2BEAC51B}" type="slidenum">
              <a:rPr lang="en-US" smtClean="0"/>
              <a:pPr/>
              <a:t>9</a:t>
            </a:fld>
            <a:endParaRPr lang="en-US"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4000</TotalTime>
  <Words>1508</Words>
  <Application>Microsoft Office PowerPoint</Application>
  <PresentationFormat>On-screen Show (4:3)</PresentationFormat>
  <Paragraphs>228</Paragraphs>
  <Slides>35</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Impact</vt:lpstr>
      <vt:lpstr>Wingdings</vt:lpstr>
      <vt:lpstr>Office Theme</vt:lpstr>
      <vt:lpstr>Business Law Text &amp; Exercises Ninth Edition Roger LeRoy Miller William Eric Hollowell</vt:lpstr>
      <vt:lpstr>Learning Outcomes</vt:lpstr>
      <vt:lpstr>Introduction (1)</vt:lpstr>
      <vt:lpstr>Introduction (2)</vt:lpstr>
      <vt:lpstr> LO1            Obligations of the Seller or Lessor (1)</vt:lpstr>
      <vt:lpstr> LO1            Obligations of the Seller or Lessor (2)</vt:lpstr>
      <vt:lpstr> LO1            Obligations of the Seller or Lessor (3)</vt:lpstr>
      <vt:lpstr> LO1            Obligations of the Seller or Lessor (4)</vt:lpstr>
      <vt:lpstr> LO1            Obligations of the Seller or Lessor (5)</vt:lpstr>
      <vt:lpstr> LO1            Obligations of the Seller or Lessor (6)</vt:lpstr>
      <vt:lpstr> LO1            Obligations of the Seller or Lessor (7)</vt:lpstr>
      <vt:lpstr> LO1            Obligations of the Seller or Lessor (8)</vt:lpstr>
      <vt:lpstr> LO1            Obligations of the Seller or Lessor (9)</vt:lpstr>
      <vt:lpstr> LO1            Obligations of the Seller or Lessor (10)</vt:lpstr>
      <vt:lpstr> LO1            Obligations of the Seller or Lessor (11)</vt:lpstr>
      <vt:lpstr> LO1            Obligations of the Seller or Lessor (12)</vt:lpstr>
      <vt:lpstr> LO2            Obligations of the Buyer or Lessee (1)</vt:lpstr>
      <vt:lpstr>LO2            Obligations of the Buyer or Lessee (2)</vt:lpstr>
      <vt:lpstr>LO2            Obligations of the Buyer or Lessee (3)</vt:lpstr>
      <vt:lpstr>LO2            Obligations of the Buyer or Lessee (4)</vt:lpstr>
      <vt:lpstr>LO2            Obligations of the Buyer or Lessee (5)</vt:lpstr>
      <vt:lpstr>LO2            Obligations of the Buyer or Lessee (6)</vt:lpstr>
      <vt:lpstr>Anticipatory Repudiation (1)</vt:lpstr>
      <vt:lpstr>Anticipatory Repudiation (2)</vt:lpstr>
      <vt:lpstr>LO3            Remedies of the Seller or Lessor (1)</vt:lpstr>
      <vt:lpstr>LO3            Remedies of the Seller or Lessor (2)</vt:lpstr>
      <vt:lpstr>LO3            Remedies of the Seller or Lessor (3)</vt:lpstr>
      <vt:lpstr>LO3            Remedies of the Seller or Lessor (4)</vt:lpstr>
      <vt:lpstr>LO3            Remedies of the Seller or Lessor (5)</vt:lpstr>
      <vt:lpstr>LO4            Remedies of the Buyer or Lessee (1)</vt:lpstr>
      <vt:lpstr>LO4            Remedies of the Buyer or Lessee (2)</vt:lpstr>
      <vt:lpstr>LO4            Remedies of the Buyer or Lessee (3)</vt:lpstr>
      <vt:lpstr>LO4            Remedies of the Buyer or Lessee (4)</vt:lpstr>
      <vt:lpstr>LO4            Remedies of the Buyer or Lessee (5)</vt:lpstr>
      <vt:lpstr>LO4            Remedies of the Buyer or Lessee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Mandy</cp:lastModifiedBy>
  <cp:revision>313</cp:revision>
  <dcterms:created xsi:type="dcterms:W3CDTF">2012-07-24T19:26:18Z</dcterms:created>
  <dcterms:modified xsi:type="dcterms:W3CDTF">2017-10-24T23:10:40Z</dcterms:modified>
</cp:coreProperties>
</file>