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07" r:id="rId2"/>
    <p:sldId id="309" r:id="rId3"/>
    <p:sldId id="308" r:id="rId4"/>
    <p:sldId id="259" r:id="rId5"/>
    <p:sldId id="287" r:id="rId6"/>
    <p:sldId id="260" r:id="rId7"/>
    <p:sldId id="288" r:id="rId8"/>
    <p:sldId id="289" r:id="rId9"/>
    <p:sldId id="290" r:id="rId10"/>
    <p:sldId id="263" r:id="rId11"/>
    <p:sldId id="291" r:id="rId12"/>
    <p:sldId id="292" r:id="rId13"/>
    <p:sldId id="293" r:id="rId14"/>
    <p:sldId id="269" r:id="rId15"/>
    <p:sldId id="310" r:id="rId16"/>
    <p:sldId id="270" r:id="rId17"/>
    <p:sldId id="311" r:id="rId18"/>
    <p:sldId id="272" r:id="rId19"/>
    <p:sldId id="273" r:id="rId20"/>
    <p:sldId id="294" r:id="rId21"/>
    <p:sldId id="295" r:id="rId22"/>
    <p:sldId id="297" r:id="rId23"/>
    <p:sldId id="296" r:id="rId24"/>
    <p:sldId id="298" r:id="rId25"/>
    <p:sldId id="299" r:id="rId26"/>
    <p:sldId id="301" r:id="rId27"/>
    <p:sldId id="300" r:id="rId28"/>
    <p:sldId id="302" r:id="rId29"/>
    <p:sldId id="303" r:id="rId30"/>
    <p:sldId id="304" r:id="rId31"/>
    <p:sldId id="305" r:id="rId32"/>
    <p:sldId id="306" r:id="rId33"/>
    <p:sldId id="31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3" autoAdjust="0"/>
    <p:restoredTop sz="84687" autoAdjust="0"/>
  </p:normalViewPr>
  <p:slideViewPr>
    <p:cSldViewPr showGuides="1">
      <p:cViewPr varScale="1">
        <p:scale>
          <a:sx n="96" d="100"/>
          <a:sy n="96" d="100"/>
        </p:scale>
        <p:origin x="20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38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33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970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298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75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2E510-A763-4903-A27D-10C324B2CDD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A86A1C-17FF-4EE8-950B-54BB11B0E275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7306"/>
            <a:ext cx="9144000" cy="1450694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20    Warranties and Product Liability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8A7045"/>
                </a:solidFill>
              </a:rPr>
              <a:t> LO3            </a:t>
            </a:r>
            <a:r>
              <a:rPr lang="en-US" dirty="0"/>
              <a:t>Implied Warranties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10D2FBBD-3876-4EAE-9496-568556766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law implies a warranty based on either the nature of the transaction or the situation or circumstances of the parties.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8A7045"/>
                </a:solidFill>
              </a:rPr>
              <a:t> LO3            </a:t>
            </a:r>
            <a:r>
              <a:rPr lang="en-US" dirty="0"/>
              <a:t>Implied Warranties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95A0796-16DD-4128-BC18-82619F71E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Merchantability.</a:t>
            </a:r>
          </a:p>
          <a:p>
            <a:pPr lvl="1"/>
            <a:r>
              <a:rPr lang="en-US" dirty="0"/>
              <a:t>Implied promise by a merchant- seller of goods that the goods are “reasonably fit for the general purpose for which they are sold” or leased, are properly packaged and labeled, and are of proper quality.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8A7045"/>
                </a:solidFill>
              </a:rPr>
              <a:t> LO3            </a:t>
            </a:r>
            <a:r>
              <a:rPr lang="en-US" dirty="0"/>
              <a:t>Implied Warranties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DF6DC665-E439-4448-9617-3C6B4C9C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Fitness for a Particular Purpose.</a:t>
            </a:r>
            <a:endParaRPr lang="en-US" sz="3600" dirty="0"/>
          </a:p>
          <a:p>
            <a:pPr lvl="1"/>
            <a:r>
              <a:rPr lang="en-US" dirty="0"/>
              <a:t>Arises when any seller or lessor (merchant or nonmerchant):</a:t>
            </a:r>
          </a:p>
          <a:p>
            <a:pPr lvl="2"/>
            <a:r>
              <a:rPr lang="en-US" sz="3200" dirty="0"/>
              <a:t>Knows the particular purpose for which a buyer or lessee will use the goods, and</a:t>
            </a:r>
          </a:p>
          <a:p>
            <a:pPr lvl="2"/>
            <a:r>
              <a:rPr lang="en-US" sz="3200" dirty="0"/>
              <a:t>Knows that the buyer or lessee is relying on the seller’s skill and judgment to select suitable goods.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8A7045"/>
                </a:solidFill>
              </a:rPr>
              <a:t> LO3            </a:t>
            </a:r>
            <a:r>
              <a:rPr lang="en-US" dirty="0"/>
              <a:t>Implied Warranties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F5CBD83C-18B6-44F6-AA53-D5A46F619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Other Implied Warranties.</a:t>
            </a:r>
          </a:p>
          <a:p>
            <a:pPr lvl="1"/>
            <a:r>
              <a:rPr lang="en-US" sz="3600" dirty="0"/>
              <a:t>UCC recognizes implied warranties can arise from course of dealing, performance, or usage of trade.</a:t>
            </a:r>
          </a:p>
          <a:p>
            <a:pPr lvl="1"/>
            <a:r>
              <a:rPr lang="en-US" sz="3600" dirty="0"/>
              <a:t>In the absence of specific language to the contrary, courts will infer an “industry wide” implied warranties in a contract.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Warranty Disclaimers and Limitations on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098F430-99E8-466A-8DA4-A634EBC7F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755230"/>
            <a:ext cx="7924800" cy="47979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300" dirty="0"/>
              <a:t>Warranty disclaimer: an oral or written statement indicating that the seller is not bound by any warranty guarantees regarding the product sold.</a:t>
            </a:r>
            <a:endParaRPr lang="en-US" sz="3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Warranty Disclaimers and Limitations on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300" dirty="0"/>
              <a:t>Disclaimer of Title Warranty.</a:t>
            </a:r>
          </a:p>
          <a:p>
            <a:pPr>
              <a:lnSpc>
                <a:spcPct val="110000"/>
              </a:lnSpc>
            </a:pPr>
            <a:r>
              <a:rPr lang="en-US" sz="4300" dirty="0"/>
              <a:t>Disclaimer of Express Warranties.</a:t>
            </a:r>
          </a:p>
          <a:p>
            <a:pPr>
              <a:lnSpc>
                <a:spcPct val="110000"/>
              </a:lnSpc>
            </a:pPr>
            <a:r>
              <a:rPr lang="en-US" sz="4300" dirty="0"/>
              <a:t>Disclaimer of Implied Warranties.</a:t>
            </a:r>
          </a:p>
          <a:p>
            <a:pPr>
              <a:lnSpc>
                <a:spcPct val="110000"/>
              </a:lnSpc>
            </a:pPr>
            <a:r>
              <a:rPr lang="en-US" sz="4300" dirty="0"/>
              <a:t>Buyer’s or Lessee’s Examination or Refusal to Inspect.</a:t>
            </a:r>
            <a:endParaRPr lang="en-US" sz="3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2365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Warranty Disclaimers and Limitations on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200" dirty="0"/>
              <a:t>Magnuson-Moss Warranty Act.</a:t>
            </a:r>
          </a:p>
          <a:p>
            <a:pPr lvl="1"/>
            <a:r>
              <a:rPr lang="en-US" sz="3800" dirty="0"/>
              <a:t>The MMWA (1975) was designed to prevent deception in warranties by making them easier to understand.</a:t>
            </a:r>
          </a:p>
          <a:p>
            <a:pPr lvl="1"/>
            <a:r>
              <a:rPr lang="en-US" sz="3800" dirty="0"/>
              <a:t>Under the act, no seller or lessor is required to give an express written warranty for consumer goods.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Warranty Disclaimers and Limitations on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200" dirty="0"/>
              <a:t>Magnuson-Moss Warranty Act.</a:t>
            </a:r>
          </a:p>
          <a:p>
            <a:pPr lvl="1"/>
            <a:r>
              <a:rPr lang="en-US" sz="3800" dirty="0"/>
              <a:t>The warrantor must use “readily understood language.”</a:t>
            </a:r>
          </a:p>
          <a:p>
            <a:pPr lvl="1"/>
            <a:r>
              <a:rPr lang="en-US" sz="3800" dirty="0"/>
              <a:t>Full </a:t>
            </a:r>
            <a:r>
              <a:rPr lang="en-US" sz="3800" i="1" dirty="0"/>
              <a:t>vs.</a:t>
            </a:r>
            <a:r>
              <a:rPr lang="en-US" sz="3800" dirty="0"/>
              <a:t> limited: full warranty requires free repair or replacement of any defective part, typically has no time limit.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786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legal liability of manufacturers and sellers to buyers, users, and sometimes bystanders for injuries or damages suffered because of defects in goods purchased.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Negligence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200" dirty="0"/>
              <a:t>Failure to exercise the standard of care that a reasonable person would have exercised under similar circumstances.</a:t>
            </a:r>
          </a:p>
          <a:p>
            <a:r>
              <a:rPr lang="en-US" sz="4200" dirty="0"/>
              <a:t>A manufacturer must exercise “due care” to make a product safe.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Learning Outcomes </a:t>
            </a:r>
            <a:r>
              <a:rPr lang="en-US" sz="4000" b="1" dirty="0">
                <a:effectLst/>
                <a:latin typeface="+mj-lt"/>
              </a:rPr>
              <a:t>(1)</a:t>
            </a:r>
            <a:endParaRPr lang="en-US" dirty="0">
              <a:effectLst/>
            </a:endParaRP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Name the three types of warranties of title.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State when express warranties arise in a sales or lease contract.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Identify the implied warranties that arise in a sales or lease contract.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dirty="0"/>
              <a:t>     </a:t>
            </a:r>
            <a:r>
              <a:rPr lang="en-US" sz="4000" dirty="0"/>
              <a:t>Define a warranty disclaimer.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4638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Negligence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Manufacturer must exercise “due care” in:</a:t>
            </a:r>
          </a:p>
          <a:p>
            <a:pPr marL="914400" lvl="1" indent="-514350"/>
            <a:r>
              <a:rPr lang="en-US" dirty="0"/>
              <a:t>Design, selection of materials, production, assembly, testing, and placing adequate warnings on the label informing users of dangers.</a:t>
            </a:r>
            <a:endParaRPr lang="en-US" sz="4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Misrepresentation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Fraud can be basis of product liability when intentional misrepresentation is made to a user or consumer, and injury results from that misrepresentation.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Strict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Liability without fault, regardless of intentions or exercise of reasonable care.</a:t>
            </a:r>
          </a:p>
          <a:p>
            <a:r>
              <a:rPr lang="en-US" sz="4400" dirty="0"/>
              <a:t>To hold a manufacturer or seller strictly liable, the following requirements must be met: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Strict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C45F05CD-4D14-4186-BE77-B6F8D1F30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55230"/>
            <a:ext cx="78486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Requirements: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Product must be in a defective condition when the defendant sells it.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Defendant normally must be engaged in the business of selling that product.  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Strict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0E251A7B-A725-4DC2-B91C-501E918D0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Requirements:</a:t>
            </a:r>
          </a:p>
          <a:p>
            <a:pPr marL="1200150" lvl="1" indent="-742950">
              <a:buFont typeface="+mj-lt"/>
              <a:buAutoNum type="arabicPeriod" startAt="3"/>
            </a:pPr>
            <a:r>
              <a:rPr lang="en-US" sz="3600" dirty="0"/>
              <a:t>Product must be </a:t>
            </a:r>
            <a:r>
              <a:rPr lang="en-US" sz="3600" u="sng" dirty="0"/>
              <a:t>unreasonably dangerous</a:t>
            </a:r>
            <a:r>
              <a:rPr lang="en-US" sz="3600" dirty="0"/>
              <a:t> to user because of its defective condition.</a:t>
            </a:r>
          </a:p>
          <a:p>
            <a:pPr marL="1200150" lvl="1" indent="-742950">
              <a:buFont typeface="+mj-lt"/>
              <a:buAutoNum type="arabicPeriod" startAt="3"/>
            </a:pPr>
            <a:r>
              <a:rPr lang="en-US" sz="3600" dirty="0"/>
              <a:t>The plaintiff must incur physical harm to self or property by use or consumption of the product.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Strict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CECE3C25-B1F0-46F5-8850-EDED70908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905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755230"/>
            <a:ext cx="7990768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Requirements:</a:t>
            </a:r>
          </a:p>
          <a:p>
            <a:pPr marL="1200150" lvl="1" indent="-742950">
              <a:buFont typeface="+mj-lt"/>
              <a:buAutoNum type="arabicPeriod" startAt="5"/>
            </a:pPr>
            <a:r>
              <a:rPr lang="en-US" sz="3600" dirty="0"/>
              <a:t>The defective condition must be the proximate cause of the harm.</a:t>
            </a:r>
          </a:p>
          <a:p>
            <a:pPr marL="1200150" lvl="1" indent="-742950">
              <a:buFont typeface="+mj-lt"/>
              <a:buAutoNum type="arabicPeriod" startAt="5"/>
            </a:pPr>
            <a:r>
              <a:rPr lang="en-US" sz="3600" dirty="0"/>
              <a:t>The goods must not have been substantially changed from the time the product was sold to the time the injury was sustained.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Strict Liability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Unreasonably dangerous: defective to the point of threatening a consumer’s health or safety.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Defects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pPr marL="1109663" lvl="1" indent="-647700">
              <a:buFontTx/>
              <a:buAutoNum type="arabicPeriod"/>
            </a:pPr>
            <a:r>
              <a:rPr lang="en-US" u="sng" dirty="0"/>
              <a:t>Manufacturing</a:t>
            </a:r>
            <a:r>
              <a:rPr lang="en-US" dirty="0"/>
              <a:t> defects: product departs from its intended design even though all possible care was exercised in the preparation and marketing of the product.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Defects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pPr marL="1204913" lvl="1" indent="-742950">
              <a:buFont typeface="+mj-lt"/>
              <a:buAutoNum type="arabicPeriod" startAt="2"/>
            </a:pPr>
            <a:r>
              <a:rPr lang="en-US" u="sng" dirty="0"/>
              <a:t>Design</a:t>
            </a:r>
            <a:r>
              <a:rPr lang="en-US" dirty="0"/>
              <a:t> defects: foreseeable risks of harm posed by the product could have been reduced or avoided by the adoption of a reasonable alternative design, and the omission of that design renders the product unsafe.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Defects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pPr marL="1204913" lvl="1" indent="-742950">
              <a:buFont typeface="+mj-lt"/>
              <a:buAutoNum type="arabicPeriod" startAt="3"/>
            </a:pPr>
            <a:r>
              <a:rPr lang="en-US" u="sng" dirty="0"/>
              <a:t>Warning</a:t>
            </a:r>
            <a:r>
              <a:rPr lang="en-US" dirty="0"/>
              <a:t> defects: foreseeable risk of harm could have been reduced or avoided by the provision reasonable instructions or warnings, and their omission renders the product unsafe.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Learning Outcomes </a:t>
            </a:r>
            <a:r>
              <a:rPr lang="en-US" sz="4000" b="1" dirty="0">
                <a:solidFill>
                  <a:prstClr val="white"/>
                </a:solidFill>
                <a:effectLst/>
                <a:latin typeface="Calibri"/>
              </a:rPr>
              <a:t>(2)</a:t>
            </a:r>
            <a:endParaRPr lang="en-US" dirty="0">
              <a:effectLst/>
            </a:endParaRP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LO5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List the requirements of strict product liability.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16060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Suppliers of Component Parts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Under the rule of strict liability in tort, the basis of liability includes suppliers of component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Defenses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Assumption of Risk.</a:t>
            </a:r>
          </a:p>
          <a:p>
            <a:pPr lvl="1"/>
            <a:r>
              <a:rPr lang="en-US" dirty="0"/>
              <a:t>Plaintiff voluntarily engaged in the risk while realizing the danger, appreciated the risk created by defect in the product, and undertaking the risk was  unreasonable.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Defenses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Product Misuse.</a:t>
            </a:r>
          </a:p>
          <a:p>
            <a:pPr lvl="1"/>
            <a:r>
              <a:rPr lang="en-US" sz="3600" dirty="0"/>
              <a:t>Product used for unintended purpose.</a:t>
            </a:r>
          </a:p>
          <a:p>
            <a:r>
              <a:rPr lang="en-US" sz="4400" dirty="0"/>
              <a:t>Comparative Negligence.</a:t>
            </a:r>
          </a:p>
          <a:p>
            <a:pPr lvl="1"/>
            <a:r>
              <a:rPr lang="en-US" sz="3600" dirty="0"/>
              <a:t>Liability for plaintiff’s injuries is shared by all persons who were negligent (including plaintiff) on a pro-rata basis depending on each person’s carelessness.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Product Liability:</a:t>
            </a:r>
            <a:br>
              <a:rPr lang="en-US" dirty="0"/>
            </a:br>
            <a:r>
              <a:rPr lang="en-US" dirty="0"/>
              <a:t>Defenses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Commonly Known Dangers.</a:t>
            </a:r>
          </a:p>
          <a:p>
            <a:pPr lvl="1"/>
            <a:r>
              <a:rPr lang="en-US" sz="3600" dirty="0"/>
              <a:t>Dangers associated with certain products (such as sharp knives and guns) are so commonly known that manufacturers need not warn users.</a:t>
            </a:r>
          </a:p>
          <a:p>
            <a:pPr lvl="1"/>
            <a:endParaRPr lang="en-US" sz="36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2517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solidFill>
                  <a:srgbClr val="8A7045"/>
                </a:solidFill>
              </a:rPr>
              <a:t> LO1            </a:t>
            </a:r>
            <a:r>
              <a:rPr lang="en-US" dirty="0"/>
              <a:t>Warranties of Title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65EBB277-A1AB-44A6-93C5-B61FB05F8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400" dirty="0"/>
              <a:t>Good Title.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Valid and rightful.</a:t>
            </a:r>
          </a:p>
          <a:p>
            <a:pPr>
              <a:lnSpc>
                <a:spcPct val="110000"/>
              </a:lnSpc>
            </a:pPr>
            <a:r>
              <a:rPr lang="en-US" sz="4400" dirty="0"/>
              <a:t>No Liens.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Encumbrance on a property to satisfy or protect a claim for payment of a debt.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>
                <a:solidFill>
                  <a:srgbClr val="8A7045"/>
                </a:solidFill>
              </a:rPr>
              <a:t> LO1            </a:t>
            </a:r>
            <a:r>
              <a:rPr lang="en-US" dirty="0"/>
              <a:t>Warranties of Title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A192EF60-12F6-4932-A110-45F1B4243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400" dirty="0"/>
              <a:t>No Infringements.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Patents, trademarks, copyright.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Express Warranties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874170"/>
          </a:xfrm>
        </p:spPr>
        <p:txBody>
          <a:bodyPr>
            <a:normAutofit/>
          </a:bodyPr>
          <a:lstStyle/>
          <a:p>
            <a:r>
              <a:rPr lang="en-US" sz="4400" dirty="0"/>
              <a:t>Seller (or lessor) makes a written or oral promise in which the seller assures the quality, description, or performance potential of the goods.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Express Warranties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9BA004CD-CA38-40CF-9E4B-36BE9CB09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1752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00200"/>
            <a:ext cx="81534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Express warranties arise when: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sz="3900" dirty="0"/>
              <a:t>Goods conform to any affirmation or fact that the seller makes to the buyer about the goods.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sz="3900" dirty="0"/>
              <a:t>Goods conform to any description.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sz="3900" dirty="0"/>
              <a:t>Goods conform to any sample or model.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Express Warranties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Basis of the Bargain.</a:t>
            </a:r>
          </a:p>
          <a:p>
            <a:pPr lvl="1"/>
            <a:r>
              <a:rPr lang="en-US" dirty="0"/>
              <a:t>Seller does not need to use words such as “warrant” or “guarantee.”</a:t>
            </a:r>
          </a:p>
          <a:p>
            <a:pPr lvl="1"/>
            <a:r>
              <a:rPr lang="en-US" dirty="0"/>
              <a:t>The UCC only requires that the affirmation, promise, description, or sample must become part of the “basis of the bargain.” </a:t>
            </a:r>
          </a:p>
          <a:p>
            <a:pPr lvl="1"/>
            <a:endParaRPr lang="en-US" sz="4400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Express Warranties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Statements of Opinion.</a:t>
            </a:r>
          </a:p>
          <a:p>
            <a:pPr lvl="1"/>
            <a:r>
              <a:rPr lang="en-US" dirty="0"/>
              <a:t>Value or worth of good, or “puffery” do not constitute warranties (unless EXPERT opinion).</a:t>
            </a:r>
          </a:p>
          <a:p>
            <a:pPr lvl="1"/>
            <a:endParaRPr lang="en-US" sz="4400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</TotalTime>
  <Words>1219</Words>
  <Application>Microsoft Office PowerPoint</Application>
  <PresentationFormat>On-screen Show (4:3)</PresentationFormat>
  <Paragraphs>182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 (1)</vt:lpstr>
      <vt:lpstr>Learning Outcomes (2)</vt:lpstr>
      <vt:lpstr> LO1            Warranties of Title (1)</vt:lpstr>
      <vt:lpstr> LO1            Warranties of Title (2)</vt:lpstr>
      <vt:lpstr>Express Warranties (1)</vt:lpstr>
      <vt:lpstr>Express Warranties (2)</vt:lpstr>
      <vt:lpstr>Express Warranties (3)</vt:lpstr>
      <vt:lpstr>Express Warranties (4)</vt:lpstr>
      <vt:lpstr> LO3            Implied Warranties (1)</vt:lpstr>
      <vt:lpstr> LO3            Implied Warranties (2)</vt:lpstr>
      <vt:lpstr> LO3            Implied Warranties (3)</vt:lpstr>
      <vt:lpstr> LO3            Implied Warranties (4)</vt:lpstr>
      <vt:lpstr>Warranty Disclaimers and Limitations on Liability (1)</vt:lpstr>
      <vt:lpstr>Warranty Disclaimers and Limitations on Liability (2)</vt:lpstr>
      <vt:lpstr>Warranty Disclaimers and Limitations on Liability (3)</vt:lpstr>
      <vt:lpstr>Warranty Disclaimers and Limitations on Liability (4)</vt:lpstr>
      <vt:lpstr>Product Liability</vt:lpstr>
      <vt:lpstr>Product Liability: Negligence (1)</vt:lpstr>
      <vt:lpstr>Product Liability: Negligence (2)</vt:lpstr>
      <vt:lpstr>Product Liability: Misrepresentation</vt:lpstr>
      <vt:lpstr>Product Liability: Strict Liability (1)</vt:lpstr>
      <vt:lpstr>Product Liability: Strict Liability (2)</vt:lpstr>
      <vt:lpstr>Product Liability: Strict Liability (3)</vt:lpstr>
      <vt:lpstr>Product Liability: Strict Liability (4)</vt:lpstr>
      <vt:lpstr>Product Liability: Strict Liability (5)</vt:lpstr>
      <vt:lpstr>Product Liability: Defects (1)</vt:lpstr>
      <vt:lpstr>Product Liability: Defects (2)</vt:lpstr>
      <vt:lpstr>Product Liability: Defects (3)</vt:lpstr>
      <vt:lpstr>Product Liability: Suppliers of Component Parts</vt:lpstr>
      <vt:lpstr>Product Liability: Defenses (1)</vt:lpstr>
      <vt:lpstr>Product Liability: Defenses (2)</vt:lpstr>
      <vt:lpstr>Product Liability: Defenses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321</cp:revision>
  <dcterms:created xsi:type="dcterms:W3CDTF">2012-07-24T19:26:18Z</dcterms:created>
  <dcterms:modified xsi:type="dcterms:W3CDTF">2017-10-24T23:37:04Z</dcterms:modified>
</cp:coreProperties>
</file>