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323" r:id="rId2"/>
    <p:sldId id="324" r:id="rId3"/>
    <p:sldId id="325" r:id="rId4"/>
    <p:sldId id="276" r:id="rId5"/>
    <p:sldId id="299" r:id="rId6"/>
    <p:sldId id="280" r:id="rId7"/>
    <p:sldId id="326" r:id="rId8"/>
    <p:sldId id="307" r:id="rId9"/>
    <p:sldId id="309" r:id="rId10"/>
    <p:sldId id="310" r:id="rId11"/>
    <p:sldId id="311" r:id="rId12"/>
    <p:sldId id="288" r:id="rId13"/>
    <p:sldId id="316" r:id="rId14"/>
    <p:sldId id="317" r:id="rId15"/>
    <p:sldId id="318" r:id="rId16"/>
    <p:sldId id="319" r:id="rId17"/>
    <p:sldId id="320" r:id="rId18"/>
    <p:sldId id="321" r:id="rId19"/>
    <p:sldId id="322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A7045"/>
    <a:srgbClr val="E4B71F"/>
    <a:srgbClr val="0066A4"/>
    <a:srgbClr val="0067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09" autoAdjust="0"/>
    <p:restoredTop sz="96434" autoAdjust="0"/>
  </p:normalViewPr>
  <p:slideViewPr>
    <p:cSldViewPr showGuides="1">
      <p:cViewPr varScale="1">
        <p:scale>
          <a:sx n="109" d="100"/>
          <a:sy n="109" d="100"/>
        </p:scale>
        <p:origin x="1672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59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08718-41FD-42B2-A1E0-5A1B107DE40B}" type="datetimeFigureOut">
              <a:rPr lang="en-US" smtClean="0"/>
              <a:pPr/>
              <a:t>11/17/2017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EA4E7F-74F9-4424-B466-94E6FC2777F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4E7F-74F9-4424-B466-94E6FC2777F9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45861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B169EF-7A00-4A98-9152-2E9A9E43F6CE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B169EF-7A00-4A98-9152-2E9A9E43F6CE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B169EF-7A00-4A98-9152-2E9A9E43F6CE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B169EF-7A00-4A98-9152-2E9A9E43F6CE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B169EF-7A00-4A98-9152-2E9A9E43F6CE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B169EF-7A00-4A98-9152-2E9A9E43F6CE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B169EF-7A00-4A98-9152-2E9A9E43F6CE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B169EF-7A00-4A98-9152-2E9A9E43F6CE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B169EF-7A00-4A98-9152-2E9A9E43F6CE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B169EF-7A00-4A98-9152-2E9A9E43F6CE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3C4D01-BD3B-4B35-8DEE-38DF3E8B33FA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64870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3C4D01-BD3B-4B35-8DEE-38DF3E8B33FA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8967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B169EF-7A00-4A98-9152-2E9A9E43F6CE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B169EF-7A00-4A98-9152-2E9A9E43F6CE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B169EF-7A00-4A98-9152-2E9A9E43F6CE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B169EF-7A00-4A98-9152-2E9A9E43F6CE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0016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B169EF-7A00-4A98-9152-2E9A9E43F6CE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B169EF-7A00-4A98-9152-2E9A9E43F6CE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engage - BL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/>
          <a:lstStyle>
            <a:lvl1pPr>
              <a:defRPr spc="2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5230"/>
            <a:ext cx="8229600" cy="4797970"/>
          </a:xfrm>
        </p:spPr>
        <p:txBody>
          <a:bodyPr/>
          <a:lstStyle>
            <a:lvl1pPr marL="454025" indent="-454025">
              <a:spcBef>
                <a:spcPts val="0"/>
              </a:spcBef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  <a:defRPr b="0">
                <a:solidFill>
                  <a:schemeClr val="tx1"/>
                </a:solidFill>
                <a:effectLst/>
              </a:defRPr>
            </a:lvl1pPr>
            <a:lvl2pPr marL="915988" indent="-458788">
              <a:spcBef>
                <a:spcPts val="0"/>
              </a:spcBef>
              <a:buClr>
                <a:schemeClr val="accent6">
                  <a:lumMod val="75000"/>
                </a:schemeClr>
              </a:buClr>
              <a:defRPr sz="4000">
                <a:solidFill>
                  <a:schemeClr val="tx1"/>
                </a:solidFill>
                <a:effectLst/>
              </a:defRPr>
            </a:lvl2pPr>
            <a:lvl3pPr>
              <a:spcBef>
                <a:spcPts val="0"/>
              </a:spcBef>
              <a:buClr>
                <a:schemeClr val="accent6">
                  <a:lumMod val="75000"/>
                </a:schemeClr>
              </a:buClr>
              <a:defRPr sz="3600">
                <a:solidFill>
                  <a:schemeClr val="tx1"/>
                </a:solidFill>
                <a:effectLst/>
              </a:defRPr>
            </a:lvl3pPr>
            <a:lvl4pPr>
              <a:defRPr>
                <a:solidFill>
                  <a:schemeClr val="tx1"/>
                </a:solidFill>
                <a:effectLst/>
              </a:defRPr>
            </a:lvl4pPr>
            <a:lvl5pPr>
              <a:defRPr>
                <a:solidFill>
                  <a:schemeClr val="tx1"/>
                </a:solidFill>
                <a:effectLst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71568" y="6553200"/>
            <a:ext cx="2133600" cy="263856"/>
          </a:xfr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BA720A08-EBAA-40D2-ACD2-0FCDFD1605E2}"/>
              </a:ext>
            </a:extLst>
          </p:cNvPr>
          <p:cNvSpPr txBox="1">
            <a:spLocks/>
          </p:cNvSpPr>
          <p:nvPr userDrawn="1"/>
        </p:nvSpPr>
        <p:spPr>
          <a:xfrm>
            <a:off x="104775" y="6581080"/>
            <a:ext cx="6781800" cy="123111"/>
          </a:xfrm>
          <a:prstGeom prst="rect">
            <a:avLst/>
          </a:prstGeom>
        </p:spPr>
        <p:txBody>
          <a:bodyPr vert="horz" wrap="square" lIns="0" tIns="0" rIns="0" bIns="0" rtlCol="0" anchor="ctr" anchorCtr="0">
            <a:spAutoFit/>
          </a:bodyPr>
          <a:lstStyle>
            <a:lvl1pPr>
              <a:defRPr sz="80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© 2019 Cengage. All rights reserved.</a:t>
            </a:r>
            <a:endParaRPr kumimoji="0" lang="en-US" sz="7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0101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5230"/>
            <a:ext cx="8229600" cy="4525963"/>
          </a:xfrm>
        </p:spPr>
        <p:txBody>
          <a:bodyPr/>
          <a:lstStyle>
            <a:lvl1pPr>
              <a:buClr>
                <a:srgbClr val="D5622A"/>
              </a:buClr>
              <a:buFont typeface="Wingdings" pitchFamily="2" charset="2"/>
              <a:buChar char="§"/>
              <a:defRPr b="0">
                <a:solidFill>
                  <a:schemeClr val="tx1"/>
                </a:solidFill>
                <a:effectLst/>
              </a:defRPr>
            </a:lvl1pPr>
            <a:lvl2pPr>
              <a:spcBef>
                <a:spcPts val="600"/>
              </a:spcBef>
              <a:buClr>
                <a:srgbClr val="D5622A"/>
              </a:buClr>
              <a:defRPr sz="4000">
                <a:solidFill>
                  <a:schemeClr val="tx1"/>
                </a:solidFill>
                <a:effectLst/>
              </a:defRPr>
            </a:lvl2pPr>
            <a:lvl3pPr>
              <a:buClr>
                <a:srgbClr val="D5622A"/>
              </a:buClr>
              <a:defRPr sz="3600">
                <a:solidFill>
                  <a:schemeClr val="tx1"/>
                </a:solidFill>
                <a:effectLst/>
              </a:defRPr>
            </a:lvl3pPr>
            <a:lvl4pPr>
              <a:defRPr>
                <a:solidFill>
                  <a:schemeClr val="tx1"/>
                </a:solidFill>
                <a:effectLst/>
              </a:defRPr>
            </a:lvl4pPr>
            <a:lvl5pPr>
              <a:defRPr>
                <a:solidFill>
                  <a:schemeClr val="tx1"/>
                </a:solidFill>
                <a:effectLst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71568" y="6400800"/>
            <a:ext cx="2010123" cy="416256"/>
          </a:xfr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4"/>
          <p:cNvSpPr txBox="1">
            <a:spLocks/>
          </p:cNvSpPr>
          <p:nvPr userDrawn="1"/>
        </p:nvSpPr>
        <p:spPr>
          <a:xfrm>
            <a:off x="104775" y="6581080"/>
            <a:ext cx="6781800" cy="123111"/>
          </a:xfrm>
          <a:prstGeom prst="rect">
            <a:avLst/>
          </a:prstGeom>
        </p:spPr>
        <p:txBody>
          <a:bodyPr vert="horz" wrap="square" lIns="0" tIns="0" rIns="0" bIns="0" rtlCol="0" anchor="ctr" anchorCtr="0">
            <a:spAutoFit/>
          </a:bodyPr>
          <a:lstStyle>
            <a:lvl1pPr>
              <a:defRPr sz="80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© 2019 Cengage. All rights reserved.</a:t>
            </a:r>
            <a:endParaRPr kumimoji="0" lang="en-US" sz="7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01CE43A3-AB8E-4ACC-8946-A454C67F60F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4775" y="228600"/>
            <a:ext cx="8963025" cy="106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  <a:effectLst/>
                <a:latin typeface="Impact" panose="020B0806030902050204" pitchFamily="34" charset="0"/>
              </a:defRPr>
            </a:lvl1pPr>
          </a:lstStyle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96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A4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  <a:prstGeom prst="rect">
            <a:avLst/>
          </a:prstGeom>
          <a:solidFill>
            <a:srgbClr val="8A7045"/>
          </a:solidFill>
          <a:ln w="19050">
            <a:solidFill>
              <a:srgbClr val="8A7045"/>
            </a:solidFill>
          </a:ln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8A7045"/>
          </a:solidFill>
          <a:ln w="12700">
            <a:solidFill>
              <a:srgbClr val="8A7045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55" r:id="rId4"/>
    <p:sldLayoutId id="2147483656" r:id="rId5"/>
    <p:sldLayoutId id="2147483657" r:id="rId6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bg1"/>
          </a:solidFill>
          <a:effectLst/>
          <a:latin typeface="Impact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buFont typeface="Arial" pitchFamily="34" charset="0"/>
        <a:buChar char="•"/>
        <a:defRPr sz="48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80000"/>
              </a:prstClr>
            </a:outerShdw>
          </a:effectLst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buFont typeface="Arial" pitchFamily="34" charset="0"/>
        <a:buChar char="–"/>
        <a:defRPr sz="44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80000"/>
              </a:prst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buFont typeface="Arial" pitchFamily="34" charset="0"/>
        <a:buChar char="•"/>
        <a:defRPr sz="40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80000"/>
              </a:prst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buFont typeface="Arial" pitchFamily="34" charset="0"/>
        <a:buChar char="–"/>
        <a:defRPr sz="36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buFont typeface="Arial" pitchFamily="34" charset="0"/>
        <a:buChar char="»"/>
        <a:defRPr sz="36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393AABA-F1B5-4B95-84DB-C4EA7B73DD6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76200" y="533400"/>
            <a:ext cx="8991600" cy="1600200"/>
          </a:xfrm>
        </p:spPr>
        <p:txBody>
          <a:bodyPr>
            <a:normAutofit/>
          </a:bodyPr>
          <a:lstStyle/>
          <a:p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Business</a:t>
            </a:r>
            <a:r>
              <a:rPr lang="en-US" sz="1200" baseline="0" dirty="0">
                <a:latin typeface="Calibri" panose="020F0502020204030204" pitchFamily="34" charset="0"/>
                <a:cs typeface="Calibri" panose="020F0502020204030204" pitchFamily="34" charset="0"/>
              </a:rPr>
              <a:t> Law</a:t>
            </a:r>
            <a:br>
              <a:rPr lang="en-US" sz="1200" baseline="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Text &amp; Exercises</a:t>
            </a:r>
            <a:b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Ninth Edition</a:t>
            </a:r>
            <a:b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Roger LeRoy Miller</a:t>
            </a:r>
            <a:b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William Eric Hollowell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407306"/>
            <a:ext cx="9144000" cy="1450694"/>
          </a:xfrm>
          <a:solidFill>
            <a:srgbClr val="8A7045"/>
          </a:solidFill>
          <a:ln w="38100">
            <a:solidFill>
              <a:srgbClr val="8A7045"/>
            </a:solidFill>
          </a:ln>
          <a:effectLst/>
        </p:spPr>
        <p:txBody>
          <a:bodyPr anchor="ctr" anchorCtr="0">
            <a:noAutofit/>
          </a:bodyPr>
          <a:lstStyle/>
          <a:p>
            <a:pPr>
              <a:spcBef>
                <a:spcPts val="0"/>
              </a:spcBef>
            </a:pPr>
            <a:r>
              <a:rPr lang="en-US" cap="small" dirty="0">
                <a:solidFill>
                  <a:schemeClr val="bg1"/>
                </a:solidFill>
                <a:effectLst>
                  <a:outerShdw blurRad="50800" dist="63500" dir="2700000" algn="tl" rotWithShape="0">
                    <a:srgbClr val="000000"/>
                  </a:outerShdw>
                </a:effectLst>
                <a:latin typeface="Impact" pitchFamily="34" charset="0"/>
              </a:rPr>
              <a:t>Chapter 33 Mortgages</a:t>
            </a:r>
          </a:p>
        </p:txBody>
      </p:sp>
      <p:pic>
        <p:nvPicPr>
          <p:cNvPr id="4" name="Picture 3" descr="This is the cover image for Business Law Text &amp; Exercises, Ninth Edition. Men and women in business suits are pictured walking in front of a cityscape." title="Cover Image">
            <a:extLst>
              <a:ext uri="{FF2B5EF4-FFF2-40B4-BE49-F238E27FC236}">
                <a16:creationId xmlns:a16="http://schemas.microsoft.com/office/drawing/2014/main" id="{DB3A8E3E-B757-4FAC-A228-6B19335B2B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8384" cy="5407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1734958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prstClr val="white"/>
                </a:solidFill>
              </a:rPr>
              <a:t>Borrower Protections </a:t>
            </a:r>
            <a:r>
              <a:rPr lang="en-US" sz="4000" b="1" dirty="0">
                <a:solidFill>
                  <a:prstClr val="white"/>
                </a:solidFill>
                <a:latin typeface="Calibri"/>
              </a:rPr>
              <a:t>(2)</a:t>
            </a:r>
            <a:endParaRPr lang="en-US" dirty="0"/>
          </a:p>
        </p:txBody>
      </p:sp>
      <p:sp>
        <p:nvSpPr>
          <p:cNvPr id="5" name="AutoShape 4">
            <a:extLst>
              <a:ext uri="{FF2B5EF4-FFF2-40B4-BE49-F238E27FC236}">
                <a16:creationId xmlns:a16="http://schemas.microsoft.com/office/drawing/2014/main" id="{43FB4031-33B7-4390-B4D6-CD76FB3DC36A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7772400" y="1981200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5230"/>
            <a:ext cx="8458200" cy="4797970"/>
          </a:xfrm>
        </p:spPr>
        <p:txBody>
          <a:bodyPr>
            <a:normAutofit/>
          </a:bodyPr>
          <a:lstStyle/>
          <a:p>
            <a:r>
              <a:rPr lang="en-US" dirty="0"/>
              <a:t>Truth in Lending Act (TILA).</a:t>
            </a:r>
          </a:p>
          <a:p>
            <a:pPr lvl="2"/>
            <a:r>
              <a:rPr lang="en-US" dirty="0"/>
              <a:t>Disclosures. Loan principal, interest rate, the annual percentage rate,  and all fees and costs.</a:t>
            </a:r>
          </a:p>
          <a:p>
            <a:pPr lvl="2"/>
            <a:r>
              <a:rPr lang="en-US" dirty="0"/>
              <a:t>Must be in clear, readily understandable language.</a:t>
            </a:r>
          </a:p>
          <a:p>
            <a:pPr lvl="1"/>
            <a:endParaRPr lang="en-US" sz="2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prstClr val="white"/>
                </a:solidFill>
              </a:rPr>
              <a:t>Borrower Protections </a:t>
            </a:r>
            <a:r>
              <a:rPr lang="en-US" sz="4000" b="1" dirty="0">
                <a:solidFill>
                  <a:prstClr val="white"/>
                </a:solidFill>
                <a:latin typeface="Calibri"/>
              </a:rPr>
              <a:t>(3)</a:t>
            </a:r>
            <a:endParaRPr lang="en-US" dirty="0"/>
          </a:p>
        </p:txBody>
      </p:sp>
      <p:sp>
        <p:nvSpPr>
          <p:cNvPr id="8" name="AutoShape 4">
            <a:extLst>
              <a:ext uri="{FF2B5EF4-FFF2-40B4-BE49-F238E27FC236}">
                <a16:creationId xmlns:a16="http://schemas.microsoft.com/office/drawing/2014/main" id="{5168A28C-86D7-4970-AC7C-EE680D5DFA24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7772400" y="1981200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5230"/>
            <a:ext cx="8458200" cy="4797970"/>
          </a:xfrm>
        </p:spPr>
        <p:txBody>
          <a:bodyPr>
            <a:normAutofit/>
          </a:bodyPr>
          <a:lstStyle/>
          <a:p>
            <a:r>
              <a:rPr lang="en-US" dirty="0"/>
              <a:t>Truth in Lending Act (TILA).</a:t>
            </a:r>
          </a:p>
          <a:p>
            <a:pPr lvl="2"/>
            <a:r>
              <a:rPr lang="en-US" sz="4000" dirty="0"/>
              <a:t>Prohibitions and Requirements. TILA addresses unfair or deceptive mortgage practices.</a:t>
            </a:r>
          </a:p>
          <a:p>
            <a:pPr lvl="3"/>
            <a:r>
              <a:rPr lang="en-US" dirty="0"/>
              <a:t>Right to rescind.</a:t>
            </a:r>
            <a:endParaRPr lang="en-US" sz="2800" dirty="0"/>
          </a:p>
          <a:p>
            <a:pPr lvl="1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Foreclosures </a:t>
            </a:r>
            <a:r>
              <a:rPr lang="en-US" sz="4000" b="1" dirty="0">
                <a:latin typeface="+mj-lt"/>
              </a:rPr>
              <a:t>(1)</a:t>
            </a:r>
            <a:endParaRPr lang="en-US" b="1" dirty="0">
              <a:latin typeface="+mj-lt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755230"/>
            <a:ext cx="8382000" cy="4797970"/>
          </a:xfrm>
        </p:spPr>
        <p:txBody>
          <a:bodyPr>
            <a:normAutofit/>
          </a:bodyPr>
          <a:lstStyle/>
          <a:p>
            <a:r>
              <a:rPr lang="en-US" sz="4000" dirty="0"/>
              <a:t>Foreclosure allows a lender to legally repossess and auction off the property that is securing the loan.</a:t>
            </a:r>
          </a:p>
          <a:p>
            <a:r>
              <a:rPr lang="en-US" sz="4000" dirty="0"/>
              <a:t>Default: if homeowner fails to make mortgage payments, lender has the right to </a:t>
            </a:r>
            <a:r>
              <a:rPr lang="en-US" sz="4000" i="1" dirty="0"/>
              <a:t>foreclose</a:t>
            </a:r>
            <a:r>
              <a:rPr lang="en-US" sz="4000" dirty="0"/>
              <a:t>.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Foreclosures </a:t>
            </a:r>
            <a:r>
              <a:rPr lang="en-US" sz="4000" b="1" dirty="0">
                <a:solidFill>
                  <a:prstClr val="white"/>
                </a:solidFill>
                <a:latin typeface="Calibri"/>
              </a:rPr>
              <a:t>(2)</a:t>
            </a:r>
            <a:endParaRPr lang="en-US" dirty="0"/>
          </a:p>
        </p:txBody>
      </p:sp>
      <p:sp>
        <p:nvSpPr>
          <p:cNvPr id="9" name="AutoShape 4">
            <a:extLst>
              <a:ext uri="{FF2B5EF4-FFF2-40B4-BE49-F238E27FC236}">
                <a16:creationId xmlns:a16="http://schemas.microsoft.com/office/drawing/2014/main" id="{B3449A53-2EA3-4CB0-849E-DAB0A0131207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7772400" y="1828800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LO4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797970"/>
          </a:xfrm>
        </p:spPr>
        <p:txBody>
          <a:bodyPr>
            <a:normAutofit/>
          </a:bodyPr>
          <a:lstStyle/>
          <a:p>
            <a:r>
              <a:rPr lang="en-US" dirty="0"/>
              <a:t>How to Avoid Foreclosure.</a:t>
            </a:r>
          </a:p>
          <a:p>
            <a:pPr lvl="1"/>
            <a:r>
              <a:rPr lang="en-US" dirty="0"/>
              <a:t>Forbearance And Workout Agreements.</a:t>
            </a:r>
            <a:endParaRPr lang="en-US" i="1" dirty="0"/>
          </a:p>
          <a:p>
            <a:pPr lvl="2"/>
            <a:r>
              <a:rPr lang="en-US" dirty="0"/>
              <a:t>Forbearance: agreement between lender and borrower to postpone, for a limited time, part or all payments.</a:t>
            </a:r>
          </a:p>
          <a:p>
            <a:pPr lvl="2"/>
            <a:r>
              <a:rPr lang="en-US" dirty="0"/>
              <a:t>Workout: agreement that negotiates a payment plan for amount due.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Foreclosures</a:t>
            </a:r>
            <a:r>
              <a:rPr lang="en-US" sz="4000" b="1" dirty="0">
                <a:solidFill>
                  <a:prstClr val="white"/>
                </a:solidFill>
                <a:latin typeface="Calibri"/>
              </a:rPr>
              <a:t> (3)</a:t>
            </a:r>
            <a:endParaRPr lang="en-US" dirty="0"/>
          </a:p>
        </p:txBody>
      </p:sp>
      <p:sp>
        <p:nvSpPr>
          <p:cNvPr id="9" name="AutoShape 4">
            <a:extLst>
              <a:ext uri="{FF2B5EF4-FFF2-40B4-BE49-F238E27FC236}">
                <a16:creationId xmlns:a16="http://schemas.microsoft.com/office/drawing/2014/main" id="{5266DE7A-3ED6-44D8-B50D-6D876B537466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7772400" y="1981200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LO4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755230"/>
            <a:ext cx="8382000" cy="4797970"/>
          </a:xfrm>
        </p:spPr>
        <p:txBody>
          <a:bodyPr>
            <a:normAutofit/>
          </a:bodyPr>
          <a:lstStyle/>
          <a:p>
            <a:r>
              <a:rPr lang="en-US" dirty="0"/>
              <a:t>How to Avoid Foreclosure.</a:t>
            </a:r>
          </a:p>
          <a:p>
            <a:pPr lvl="1"/>
            <a:r>
              <a:rPr lang="en-US" dirty="0"/>
              <a:t>Short Sales.</a:t>
            </a:r>
          </a:p>
          <a:p>
            <a:pPr lvl="2"/>
            <a:r>
              <a:rPr lang="en-US" dirty="0"/>
              <a:t>Sale of property for less than balance of the mortgage loan. Less negative impact than foreclosure; much less expensive for lender, but borrower still loses home. 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Foreclosures</a:t>
            </a:r>
            <a:r>
              <a:rPr lang="en-US" sz="4000" b="1" dirty="0">
                <a:solidFill>
                  <a:prstClr val="white"/>
                </a:solidFill>
                <a:latin typeface="Calibri"/>
              </a:rPr>
              <a:t> (4)</a:t>
            </a:r>
            <a:endParaRPr lang="en-US" dirty="0"/>
          </a:p>
        </p:txBody>
      </p:sp>
      <p:sp>
        <p:nvSpPr>
          <p:cNvPr id="9" name="AutoShape 4">
            <a:extLst>
              <a:ext uri="{FF2B5EF4-FFF2-40B4-BE49-F238E27FC236}">
                <a16:creationId xmlns:a16="http://schemas.microsoft.com/office/drawing/2014/main" id="{1D0B7FEE-9FEF-4B00-960A-3970B0A8B2DA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7772400" y="1981200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LO4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755230"/>
            <a:ext cx="8382000" cy="4797970"/>
          </a:xfrm>
        </p:spPr>
        <p:txBody>
          <a:bodyPr>
            <a:normAutofit/>
          </a:bodyPr>
          <a:lstStyle/>
          <a:p>
            <a:r>
              <a:rPr lang="en-US" dirty="0"/>
              <a:t>How to Avoid Foreclosure.</a:t>
            </a:r>
          </a:p>
          <a:p>
            <a:pPr lvl="1"/>
            <a:r>
              <a:rPr lang="en-US" dirty="0"/>
              <a:t>Deed in Lieu of Foreclosure.</a:t>
            </a:r>
          </a:p>
          <a:p>
            <a:pPr lvl="2"/>
            <a:r>
              <a:rPr lang="en-US" dirty="0"/>
              <a:t>Voluntary conveyance.</a:t>
            </a:r>
          </a:p>
          <a:p>
            <a:pPr lvl="1"/>
            <a:r>
              <a:rPr lang="en-US" dirty="0"/>
              <a:t>Friendly Foreclosure.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Foreclosures</a:t>
            </a:r>
            <a:r>
              <a:rPr lang="en-US" sz="4000" b="1" dirty="0">
                <a:solidFill>
                  <a:prstClr val="white"/>
                </a:solidFill>
                <a:latin typeface="Calibri"/>
              </a:rPr>
              <a:t> (5)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755230"/>
            <a:ext cx="8382000" cy="4797970"/>
          </a:xfrm>
        </p:spPr>
        <p:txBody>
          <a:bodyPr>
            <a:normAutofit fontScale="92500"/>
          </a:bodyPr>
          <a:lstStyle/>
          <a:p>
            <a:r>
              <a:rPr lang="en-US" dirty="0"/>
              <a:t>Foreclosure Procedure.</a:t>
            </a:r>
          </a:p>
          <a:p>
            <a:pPr lvl="1"/>
            <a:r>
              <a:rPr lang="en-US" dirty="0"/>
              <a:t>Acceleration Clauses: lender can call the entire loan due.</a:t>
            </a:r>
          </a:p>
          <a:p>
            <a:pPr lvl="1"/>
            <a:r>
              <a:rPr lang="en-US" dirty="0"/>
              <a:t>Notice of Default and of Sale.</a:t>
            </a:r>
          </a:p>
          <a:p>
            <a:pPr lvl="2"/>
            <a:r>
              <a:rPr lang="en-US" dirty="0"/>
              <a:t>To initiate a sale, Lender must record a notice of default with the appropriate county office, and Borrower is then on notice of a possible foreclosure.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Foreclosures</a:t>
            </a:r>
            <a:r>
              <a:rPr lang="en-US" b="1" dirty="0">
                <a:solidFill>
                  <a:prstClr val="white"/>
                </a:solidFill>
                <a:latin typeface="Calibri"/>
              </a:rPr>
              <a:t> (6)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755230"/>
            <a:ext cx="8382000" cy="4797970"/>
          </a:xfrm>
        </p:spPr>
        <p:txBody>
          <a:bodyPr>
            <a:normAutofit/>
          </a:bodyPr>
          <a:lstStyle/>
          <a:p>
            <a:r>
              <a:rPr lang="en-US" sz="4400" dirty="0"/>
              <a:t>Foreclosure Procedure.</a:t>
            </a:r>
          </a:p>
          <a:p>
            <a:pPr lvl="1"/>
            <a:r>
              <a:rPr lang="en-US" dirty="0"/>
              <a:t>Notice of Default and of Sale.</a:t>
            </a:r>
          </a:p>
          <a:p>
            <a:pPr lvl="2"/>
            <a:r>
              <a:rPr lang="en-US" dirty="0"/>
              <a:t>If not paid within reasonable time, there is a notice of sale, and property is sold at an auction. 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Foreclosures</a:t>
            </a:r>
            <a:r>
              <a:rPr lang="en-US" b="1" dirty="0">
                <a:solidFill>
                  <a:prstClr val="white"/>
                </a:solidFill>
                <a:latin typeface="Calibri"/>
              </a:rPr>
              <a:t> (7)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755230"/>
            <a:ext cx="8382000" cy="4797970"/>
          </a:xfrm>
        </p:spPr>
        <p:txBody>
          <a:bodyPr>
            <a:normAutofit/>
          </a:bodyPr>
          <a:lstStyle/>
          <a:p>
            <a:r>
              <a:rPr lang="en-US" sz="4400" dirty="0"/>
              <a:t>Foreclosure Procedure.</a:t>
            </a:r>
          </a:p>
          <a:p>
            <a:pPr lvl="1"/>
            <a:r>
              <a:rPr lang="en-US" dirty="0"/>
              <a:t>Deficiency Judgments. </a:t>
            </a:r>
          </a:p>
          <a:p>
            <a:pPr lvl="2"/>
            <a:r>
              <a:rPr lang="en-US" dirty="0"/>
              <a:t>Borrower is responsible for difference between auction price an loan amount.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Foreclosures</a:t>
            </a:r>
            <a:r>
              <a:rPr lang="en-US" b="1" dirty="0">
                <a:solidFill>
                  <a:prstClr val="white"/>
                </a:solidFill>
                <a:latin typeface="Calibri"/>
              </a:rPr>
              <a:t> (8)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755230"/>
            <a:ext cx="8382000" cy="4797970"/>
          </a:xfrm>
        </p:spPr>
        <p:txBody>
          <a:bodyPr>
            <a:normAutofit/>
          </a:bodyPr>
          <a:lstStyle/>
          <a:p>
            <a:r>
              <a:rPr lang="en-US" dirty="0"/>
              <a:t>Redemption Rights. </a:t>
            </a:r>
          </a:p>
          <a:p>
            <a:pPr lvl="1"/>
            <a:r>
              <a:rPr lang="en-US" dirty="0"/>
              <a:t>Buyer can pay full amount and exercise his equitable right of redemption.</a:t>
            </a:r>
          </a:p>
          <a:p>
            <a:pPr lvl="1"/>
            <a:endParaRPr lang="en-US" i="1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itle"/>
          <p:cNvSpPr>
            <a:spLocks noGrp="1" noChangeArrowheads="1"/>
          </p:cNvSpPr>
          <p:nvPr>
            <p:ph type="title" idx="4294967295"/>
          </p:nvPr>
        </p:nvSpPr>
        <p:spPr>
          <a:xfrm>
            <a:off x="8227" y="-137085"/>
            <a:ext cx="9144000" cy="1524000"/>
          </a:xfrm>
          <a:solidFill>
            <a:srgbClr val="8A7045"/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en-US" dirty="0"/>
              <a:t>Learning Outcomes </a:t>
            </a:r>
            <a:r>
              <a:rPr lang="en-US" sz="4000" b="1" dirty="0">
                <a:latin typeface="+mj-lt"/>
              </a:rPr>
              <a:t>(1)</a:t>
            </a:r>
            <a:endParaRPr lang="en-US" b="1" dirty="0">
              <a:latin typeface="+mj-lt"/>
            </a:endParaRPr>
          </a:p>
        </p:txBody>
      </p:sp>
      <p:sp>
        <p:nvSpPr>
          <p:cNvPr id="71688" name="AutoShape 8" descr="Shape to emphasize LO1." title="Design arrow"/>
          <p:cNvSpPr>
            <a:spLocks noChangeArrowheads="1"/>
          </p:cNvSpPr>
          <p:nvPr/>
        </p:nvSpPr>
        <p:spPr bwMode="auto">
          <a:xfrm>
            <a:off x="76200" y="1802210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3" name="Rectangle 2" descr="Bullet for LO1." title="Rectangle 1">
            <a:extLst>
              <a:ext uri="{FF2B5EF4-FFF2-40B4-BE49-F238E27FC236}">
                <a16:creationId xmlns:a16="http://schemas.microsoft.com/office/drawing/2014/main" id="{1FEF67C8-EDAE-4E96-90E9-FBB72E83F076}"/>
              </a:ext>
            </a:extLst>
          </p:cNvPr>
          <p:cNvSpPr/>
          <p:nvPr/>
        </p:nvSpPr>
        <p:spPr>
          <a:xfrm>
            <a:off x="1220029" y="1925172"/>
            <a:ext cx="137160" cy="137160"/>
          </a:xfrm>
          <a:prstGeom prst="rect">
            <a:avLst/>
          </a:prstGeom>
          <a:solidFill>
            <a:srgbClr val="D5622A"/>
          </a:solidFill>
          <a:ln>
            <a:solidFill>
              <a:srgbClr val="D562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689" name="AutoShape 9" descr="Shape to emphasize LO2." title="Design arrow"/>
          <p:cNvSpPr>
            <a:spLocks noChangeArrowheads="1"/>
          </p:cNvSpPr>
          <p:nvPr/>
        </p:nvSpPr>
        <p:spPr bwMode="auto">
          <a:xfrm>
            <a:off x="76200" y="2928673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1" name="Rectangle 10" descr="Bullet for LO2." title="Rectangle 2">
            <a:extLst>
              <a:ext uri="{FF2B5EF4-FFF2-40B4-BE49-F238E27FC236}">
                <a16:creationId xmlns:a16="http://schemas.microsoft.com/office/drawing/2014/main" id="{1EA2B03A-119F-415E-8263-3E5D5A277247}"/>
              </a:ext>
            </a:extLst>
          </p:cNvPr>
          <p:cNvSpPr/>
          <p:nvPr/>
        </p:nvSpPr>
        <p:spPr>
          <a:xfrm>
            <a:off x="1194966" y="3060163"/>
            <a:ext cx="137160" cy="137160"/>
          </a:xfrm>
          <a:prstGeom prst="rect">
            <a:avLst/>
          </a:prstGeom>
          <a:solidFill>
            <a:srgbClr val="D5622A"/>
          </a:solidFill>
          <a:ln>
            <a:solidFill>
              <a:srgbClr val="D562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690" name="AutoShape 10" descr="Shape to emphasize LO3." title="Design arrow"/>
          <p:cNvSpPr>
            <a:spLocks noChangeArrowheads="1"/>
          </p:cNvSpPr>
          <p:nvPr/>
        </p:nvSpPr>
        <p:spPr bwMode="auto">
          <a:xfrm>
            <a:off x="76200" y="4055136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600" b="1" dirty="0">
              <a:solidFill>
                <a:schemeClr val="bg1"/>
              </a:solidFill>
            </a:endParaRPr>
          </a:p>
        </p:txBody>
      </p:sp>
      <p:sp>
        <p:nvSpPr>
          <p:cNvPr id="12" name="Rectangle 11" descr="Bullet for LO3." title="Rectangle 3">
            <a:extLst>
              <a:ext uri="{FF2B5EF4-FFF2-40B4-BE49-F238E27FC236}">
                <a16:creationId xmlns:a16="http://schemas.microsoft.com/office/drawing/2014/main" id="{3CB43A43-A1AA-4C04-8CA6-AE0D5BFCDAA8}"/>
              </a:ext>
            </a:extLst>
          </p:cNvPr>
          <p:cNvSpPr/>
          <p:nvPr/>
        </p:nvSpPr>
        <p:spPr>
          <a:xfrm>
            <a:off x="1194229" y="4194984"/>
            <a:ext cx="137160" cy="137160"/>
          </a:xfrm>
          <a:prstGeom prst="rect">
            <a:avLst/>
          </a:prstGeom>
          <a:solidFill>
            <a:srgbClr val="D5622A"/>
          </a:solidFill>
          <a:ln>
            <a:solidFill>
              <a:srgbClr val="D562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00199"/>
            <a:ext cx="9059574" cy="4678363"/>
          </a:xfrm>
          <a:noFill/>
          <a:ln/>
        </p:spPr>
        <p:txBody>
          <a:bodyPr>
            <a:noAutofit/>
          </a:bodyPr>
          <a:lstStyle/>
          <a:p>
            <a:pPr marL="1198563" indent="-1198563">
              <a:lnSpc>
                <a:spcPct val="90000"/>
              </a:lnSpc>
              <a:buClr>
                <a:srgbClr val="D5622A"/>
              </a:buClr>
              <a:buNone/>
            </a:pPr>
            <a:r>
              <a:rPr lang="en-US" sz="2400" b="1" dirty="0">
                <a:solidFill>
                  <a:schemeClr val="bg1"/>
                </a:solidFill>
              </a:rPr>
              <a:t>LO1</a:t>
            </a:r>
            <a:r>
              <a:rPr lang="en-US" sz="2600" dirty="0"/>
              <a:t>    </a:t>
            </a:r>
            <a:r>
              <a:rPr lang="en-US" dirty="0"/>
              <a:t>   </a:t>
            </a:r>
            <a:r>
              <a:rPr lang="en-US" sz="4000" dirty="0"/>
              <a:t>Distinguish between fixed- and adjustable-rate mortgage loans.</a:t>
            </a:r>
          </a:p>
          <a:p>
            <a:pPr marL="1198563" indent="-1198563">
              <a:lnSpc>
                <a:spcPct val="90000"/>
              </a:lnSpc>
              <a:buClr>
                <a:srgbClr val="D5622A"/>
              </a:buClr>
              <a:buNone/>
            </a:pPr>
            <a:r>
              <a:rPr lang="en-US" sz="2400" b="1" dirty="0">
                <a:solidFill>
                  <a:schemeClr val="bg1"/>
                </a:solidFill>
              </a:rPr>
              <a:t>LO2</a:t>
            </a:r>
            <a:r>
              <a:rPr lang="en-US" sz="2600" b="1" dirty="0">
                <a:solidFill>
                  <a:schemeClr val="bg1"/>
                </a:solidFill>
              </a:rPr>
              <a:t>         </a:t>
            </a:r>
            <a:r>
              <a:rPr lang="en-US" sz="4000" dirty="0"/>
              <a:t>Identify ways lenders can protect their interests.</a:t>
            </a:r>
          </a:p>
          <a:p>
            <a:pPr marL="1198563" indent="-1198563">
              <a:lnSpc>
                <a:spcPct val="90000"/>
              </a:lnSpc>
              <a:spcBef>
                <a:spcPts val="600"/>
              </a:spcBef>
              <a:buClr>
                <a:srgbClr val="D5622A"/>
              </a:buClr>
              <a:buNone/>
            </a:pPr>
            <a:r>
              <a:rPr lang="en-US" sz="2400" b="1" dirty="0">
                <a:solidFill>
                  <a:schemeClr val="bg1"/>
                </a:solidFill>
              </a:rPr>
              <a:t>LO3          </a:t>
            </a:r>
            <a:r>
              <a:rPr lang="en-US" sz="4000" dirty="0"/>
              <a:t>State the debtor protection provisions of the Truth-in-Lending Act.</a:t>
            </a:r>
            <a:r>
              <a:rPr lang="en-US" sz="3200" dirty="0"/>
              <a:t>    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C9E24625-4A8A-443A-85A1-C854B9135D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71568" y="6553200"/>
            <a:ext cx="2133600" cy="263856"/>
          </a:xfrm>
        </p:spPr>
        <p:txBody>
          <a:bodyPr/>
          <a:lstStyle/>
          <a:p>
            <a:fld id="{0A8C097E-128F-4FE5-8D65-B30E2BEAC51B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8203234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itle"/>
          <p:cNvSpPr>
            <a:spLocks noGrp="1" noChangeArrowheads="1"/>
          </p:cNvSpPr>
          <p:nvPr>
            <p:ph type="title" idx="4294967295"/>
          </p:nvPr>
        </p:nvSpPr>
        <p:spPr>
          <a:xfrm>
            <a:off x="8227" y="-137085"/>
            <a:ext cx="9144000" cy="1524000"/>
          </a:xfrm>
          <a:solidFill>
            <a:srgbClr val="8A7045"/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en-US" dirty="0"/>
              <a:t>Learning Outcomes</a:t>
            </a:r>
            <a:r>
              <a:rPr lang="en-US" sz="4000" b="1" dirty="0">
                <a:solidFill>
                  <a:prstClr val="white"/>
                </a:solidFill>
                <a:latin typeface="Calibri"/>
              </a:rPr>
              <a:t> (2)</a:t>
            </a:r>
            <a:endParaRPr lang="en-US" dirty="0"/>
          </a:p>
        </p:txBody>
      </p:sp>
      <p:sp>
        <p:nvSpPr>
          <p:cNvPr id="71688" name="AutoShape 8" descr="Shape to emphasize LO1." title="Design arrow"/>
          <p:cNvSpPr>
            <a:spLocks noChangeArrowheads="1"/>
          </p:cNvSpPr>
          <p:nvPr/>
        </p:nvSpPr>
        <p:spPr bwMode="auto">
          <a:xfrm>
            <a:off x="76200" y="1802210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3" name="Rectangle 2" descr="Bullet for LO1." title="Rectangle 1">
            <a:extLst>
              <a:ext uri="{FF2B5EF4-FFF2-40B4-BE49-F238E27FC236}">
                <a16:creationId xmlns:a16="http://schemas.microsoft.com/office/drawing/2014/main" id="{1FEF67C8-EDAE-4E96-90E9-FBB72E83F076}"/>
              </a:ext>
            </a:extLst>
          </p:cNvPr>
          <p:cNvSpPr/>
          <p:nvPr/>
        </p:nvSpPr>
        <p:spPr>
          <a:xfrm>
            <a:off x="1220029" y="1925172"/>
            <a:ext cx="137160" cy="137160"/>
          </a:xfrm>
          <a:prstGeom prst="rect">
            <a:avLst/>
          </a:prstGeom>
          <a:solidFill>
            <a:srgbClr val="D5622A"/>
          </a:solidFill>
          <a:ln>
            <a:solidFill>
              <a:srgbClr val="D562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00199"/>
            <a:ext cx="9059574" cy="4678363"/>
          </a:xfrm>
          <a:noFill/>
          <a:ln/>
        </p:spPr>
        <p:txBody>
          <a:bodyPr>
            <a:noAutofit/>
          </a:bodyPr>
          <a:lstStyle/>
          <a:p>
            <a:pPr marL="1198563" indent="-1198563">
              <a:lnSpc>
                <a:spcPct val="90000"/>
              </a:lnSpc>
              <a:buClr>
                <a:srgbClr val="D5622A"/>
              </a:buClr>
              <a:buNone/>
            </a:pPr>
            <a:r>
              <a:rPr lang="en-US" sz="2400" b="1" dirty="0">
                <a:solidFill>
                  <a:prstClr val="white"/>
                </a:solidFill>
              </a:rPr>
              <a:t>LO4</a:t>
            </a:r>
            <a:r>
              <a:rPr lang="en-US" dirty="0">
                <a:solidFill>
                  <a:prstClr val="black"/>
                </a:solidFill>
              </a:rPr>
              <a:t>     </a:t>
            </a:r>
            <a:r>
              <a:rPr lang="en-US" sz="4000" dirty="0"/>
              <a:t>Identify ways to avoid foreclosure proceedings.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2FDB20-53F5-4FFB-B26F-2FB3AC4C15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71568" y="6553200"/>
            <a:ext cx="2133600" cy="263856"/>
          </a:xfrm>
        </p:spPr>
        <p:txBody>
          <a:bodyPr/>
          <a:lstStyle/>
          <a:p>
            <a:fld id="{0A8C097E-128F-4FE5-8D65-B30E2BEAC51B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9455146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/>
          <a:lstStyle/>
          <a:p>
            <a:r>
              <a:rPr lang="en-US" sz="200" dirty="0">
                <a:solidFill>
                  <a:srgbClr val="8A7045"/>
                </a:solidFill>
              </a:rPr>
              <a:t>LO1 </a:t>
            </a:r>
            <a:r>
              <a:rPr lang="en-US" dirty="0"/>
              <a:t>Types of Mortgages </a:t>
            </a:r>
            <a:r>
              <a:rPr lang="en-US" sz="4000" b="1" dirty="0">
                <a:latin typeface="Calibri" panose="020F0502020204030204" pitchFamily="34" charset="0"/>
                <a:cs typeface="Calibri" panose="020F0502020204030204" pitchFamily="34" charset="0"/>
              </a:rPr>
              <a:t>(1)</a:t>
            </a:r>
            <a:endParaRPr lang="en-US" dirty="0"/>
          </a:p>
        </p:txBody>
      </p:sp>
      <p:sp>
        <p:nvSpPr>
          <p:cNvPr id="7" name="AutoShape 4">
            <a:extLst>
              <a:ext uri="{FF2B5EF4-FFF2-40B4-BE49-F238E27FC236}">
                <a16:creationId xmlns:a16="http://schemas.microsoft.com/office/drawing/2014/main" id="{2F8E7A64-A9D0-40DB-B53F-265910C844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533400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Fixed Rate Mortgage.</a:t>
            </a:r>
          </a:p>
          <a:p>
            <a:pPr lvl="1"/>
            <a:r>
              <a:rPr lang="en-US" dirty="0"/>
              <a:t>Standard mortgage with a fixed interest rate and fixed payments for the life of the loan.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" dirty="0">
                <a:solidFill>
                  <a:srgbClr val="8A7045"/>
                </a:solidFill>
              </a:rPr>
              <a:t>LO1 </a:t>
            </a:r>
            <a:r>
              <a:rPr lang="en-US" dirty="0"/>
              <a:t>Types of Mortgages </a:t>
            </a:r>
            <a:r>
              <a:rPr lang="en-US" sz="4000" b="1" dirty="0">
                <a:latin typeface="Calibri" panose="020F0502020204030204" pitchFamily="34" charset="0"/>
                <a:cs typeface="Calibri" panose="020F0502020204030204" pitchFamily="34" charset="0"/>
              </a:rPr>
              <a:t>(2)</a:t>
            </a:r>
            <a:endParaRPr lang="en-US" dirty="0"/>
          </a:p>
        </p:txBody>
      </p:sp>
      <p:sp>
        <p:nvSpPr>
          <p:cNvPr id="7" name="AutoShape 4">
            <a:extLst>
              <a:ext uri="{FF2B5EF4-FFF2-40B4-BE49-F238E27FC236}">
                <a16:creationId xmlns:a16="http://schemas.microsoft.com/office/drawing/2014/main" id="{C4365574-D2CA-46DF-BDB7-6F0C852EFA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533400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Adjustable-Rate Mortgage (ARM).</a:t>
            </a:r>
          </a:p>
          <a:p>
            <a:pPr lvl="1"/>
            <a:r>
              <a:rPr lang="en-US" dirty="0"/>
              <a:t>Rate of interest changes periodically as do the payments.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" dirty="0">
                <a:solidFill>
                  <a:srgbClr val="8A7045"/>
                </a:solidFill>
              </a:rPr>
              <a:t>LO2 </a:t>
            </a:r>
            <a:r>
              <a:rPr lang="en-US" dirty="0"/>
              <a:t>Lender Protections 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(1)</a:t>
            </a:r>
            <a:endParaRPr lang="en-US" dirty="0"/>
          </a:p>
        </p:txBody>
      </p:sp>
      <p:sp>
        <p:nvSpPr>
          <p:cNvPr id="5" name="AutoShape 4">
            <a:extLst>
              <a:ext uri="{FF2B5EF4-FFF2-40B4-BE49-F238E27FC236}">
                <a16:creationId xmlns:a16="http://schemas.microsoft.com/office/drawing/2014/main" id="{4A979ABE-B022-4172-A10D-32203045E9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533400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5230"/>
            <a:ext cx="8686800" cy="4797970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dirty="0"/>
              <a:t>Lender Protection.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Private mortgage insurance required if the down payment is less than 20%.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" dirty="0">
                <a:solidFill>
                  <a:srgbClr val="8A7045"/>
                </a:solidFill>
              </a:rPr>
              <a:t>LO2 </a:t>
            </a:r>
            <a:r>
              <a:rPr lang="en-US" dirty="0"/>
              <a:t>Lender Protections 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(2)</a:t>
            </a:r>
            <a:endParaRPr lang="en-US" dirty="0"/>
          </a:p>
        </p:txBody>
      </p:sp>
      <p:sp>
        <p:nvSpPr>
          <p:cNvPr id="5" name="AutoShape 4">
            <a:extLst>
              <a:ext uri="{FF2B5EF4-FFF2-40B4-BE49-F238E27FC236}">
                <a16:creationId xmlns:a16="http://schemas.microsoft.com/office/drawing/2014/main" id="{665DA2DD-66B6-4AEA-8453-046EE15DA8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533400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5230"/>
            <a:ext cx="8686800" cy="4797970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dirty="0"/>
              <a:t>Recording the Mortgage Loan.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Creditor records mortgage with appropriate local government.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240459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" dirty="0">
                <a:solidFill>
                  <a:srgbClr val="8A7045"/>
                </a:solidFill>
              </a:rPr>
              <a:t>LO2 </a:t>
            </a:r>
            <a:r>
              <a:rPr lang="en-US" dirty="0"/>
              <a:t>Lender Protections 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(3)</a:t>
            </a:r>
            <a:endParaRPr lang="en-US" dirty="0"/>
          </a:p>
        </p:txBody>
      </p:sp>
      <p:sp>
        <p:nvSpPr>
          <p:cNvPr id="5" name="AutoShape 4">
            <a:extLst>
              <a:ext uri="{FF2B5EF4-FFF2-40B4-BE49-F238E27FC236}">
                <a16:creationId xmlns:a16="http://schemas.microsoft.com/office/drawing/2014/main" id="{D30E67C7-EB87-4B62-BF5B-C871B614B3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533400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5230"/>
            <a:ext cx="8458200" cy="4797970"/>
          </a:xfrm>
        </p:spPr>
        <p:txBody>
          <a:bodyPr>
            <a:normAutofit/>
          </a:bodyPr>
          <a:lstStyle/>
          <a:p>
            <a:r>
              <a:rPr lang="en-US" dirty="0"/>
              <a:t>Contract Provisions.</a:t>
            </a:r>
          </a:p>
          <a:p>
            <a:pPr marL="1362075" lvl="2" indent="-457200">
              <a:buFont typeface="+mj-lt"/>
              <a:buAutoNum type="arabicPeriod"/>
            </a:pPr>
            <a:r>
              <a:rPr lang="en-US" sz="4000" dirty="0"/>
              <a:t>The terms of the underlying loan.</a:t>
            </a:r>
          </a:p>
          <a:p>
            <a:pPr marL="1362075" lvl="2" indent="-457200">
              <a:buFont typeface="+mj-lt"/>
              <a:buAutoNum type="arabicPeriod"/>
            </a:pPr>
            <a:r>
              <a:rPr lang="en-US" sz="4000" dirty="0"/>
              <a:t>Provisions for maintenance of the property.</a:t>
            </a:r>
          </a:p>
          <a:p>
            <a:pPr marL="1362075" lvl="2" indent="-457200">
              <a:buFont typeface="+mj-lt"/>
              <a:buAutoNum type="arabicPeriod"/>
            </a:pPr>
            <a:r>
              <a:rPr lang="en-US" sz="4000" dirty="0"/>
              <a:t>Homeowner’s insurance.</a:t>
            </a:r>
          </a:p>
          <a:p>
            <a:pPr marL="1365250" lvl="2" indent="-450850">
              <a:buClr>
                <a:srgbClr val="F79646">
                  <a:lumMod val="75000"/>
                </a:srgbClr>
              </a:buClr>
              <a:buFont typeface="+mj-lt"/>
              <a:buAutoNum type="arabicPeriod" startAt="4"/>
            </a:pPr>
            <a:r>
              <a:rPr lang="en-US" sz="4000" dirty="0">
                <a:solidFill>
                  <a:prstClr val="black"/>
                </a:solidFill>
              </a:rPr>
              <a:t>Nonloan financial obligations by borrower.</a:t>
            </a:r>
          </a:p>
          <a:p>
            <a:pPr marL="1362075" lvl="2" indent="-457200">
              <a:buFont typeface="+mj-lt"/>
              <a:buAutoNum type="arabicPeriod"/>
            </a:pPr>
            <a:endParaRPr lang="en-US" sz="3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Borrower Protections </a:t>
            </a:r>
            <a:r>
              <a:rPr lang="en-US" sz="4000" b="1" dirty="0">
                <a:latin typeface="+mj-lt"/>
              </a:rPr>
              <a:t>(1)</a:t>
            </a:r>
            <a:endParaRPr lang="en-US" b="1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Predatory Lending.</a:t>
            </a:r>
          </a:p>
          <a:p>
            <a:pPr lvl="1"/>
            <a:r>
              <a:rPr lang="en-US" dirty="0"/>
              <a:t>Lending procedures that are excessive, deceptive, or not properly disclosed.</a:t>
            </a:r>
          </a:p>
          <a:p>
            <a:pPr lvl="2"/>
            <a:r>
              <a:rPr lang="en-US" dirty="0"/>
              <a:t>Steering and targeting.</a:t>
            </a:r>
          </a:p>
          <a:p>
            <a:pPr lvl="2"/>
            <a:r>
              <a:rPr lang="en-US" dirty="0"/>
              <a:t>Loan flipping.</a:t>
            </a:r>
          </a:p>
          <a:p>
            <a:pPr lvl="1"/>
            <a:endParaRPr lang="en-US" sz="36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9143</TotalTime>
  <Words>598</Words>
  <Application>Microsoft Office PowerPoint</Application>
  <PresentationFormat>On-screen Show (4:3)</PresentationFormat>
  <Paragraphs>119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Impact</vt:lpstr>
      <vt:lpstr>Wingdings</vt:lpstr>
      <vt:lpstr>Office Theme</vt:lpstr>
      <vt:lpstr>Business Law Text &amp; Exercises Ninth Edition Roger LeRoy Miller William Eric Hollowell</vt:lpstr>
      <vt:lpstr>Learning Outcomes (1)</vt:lpstr>
      <vt:lpstr>Learning Outcomes (2)</vt:lpstr>
      <vt:lpstr>LO1 Types of Mortgages (1)</vt:lpstr>
      <vt:lpstr>LO1 Types of Mortgages (2)</vt:lpstr>
      <vt:lpstr>LO2 Lender Protections (1)</vt:lpstr>
      <vt:lpstr>LO2 Lender Protections (2)</vt:lpstr>
      <vt:lpstr>LO2 Lender Protections (3)</vt:lpstr>
      <vt:lpstr>Borrower Protections (1)</vt:lpstr>
      <vt:lpstr>Borrower Protections (2)</vt:lpstr>
      <vt:lpstr>Borrower Protections (3)</vt:lpstr>
      <vt:lpstr>Foreclosures (1)</vt:lpstr>
      <vt:lpstr>Foreclosures (2)</vt:lpstr>
      <vt:lpstr>Foreclosures (3)</vt:lpstr>
      <vt:lpstr>Foreclosures (4)</vt:lpstr>
      <vt:lpstr>Foreclosures (5)</vt:lpstr>
      <vt:lpstr>Foreclosures (6)</vt:lpstr>
      <vt:lpstr>Foreclosures (7)</vt:lpstr>
      <vt:lpstr>Foreclosures (8)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Law: Texts and Exercises 7e</dc:title>
  <dc:creator>Joseph Zavaletta</dc:creator>
  <cp:lastModifiedBy>Mandy</cp:lastModifiedBy>
  <cp:revision>750</cp:revision>
  <dcterms:created xsi:type="dcterms:W3CDTF">2012-07-24T19:26:18Z</dcterms:created>
  <dcterms:modified xsi:type="dcterms:W3CDTF">2017-11-17T13:07:51Z</dcterms:modified>
</cp:coreProperties>
</file>