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31" r:id="rId2"/>
    <p:sldId id="333" r:id="rId3"/>
    <p:sldId id="274" r:id="rId4"/>
    <p:sldId id="298" r:id="rId5"/>
    <p:sldId id="275" r:id="rId6"/>
    <p:sldId id="276" r:id="rId7"/>
    <p:sldId id="299" r:id="rId8"/>
    <p:sldId id="303" r:id="rId9"/>
    <p:sldId id="304" r:id="rId10"/>
    <p:sldId id="305" r:id="rId11"/>
    <p:sldId id="306" r:id="rId12"/>
    <p:sldId id="300" r:id="rId13"/>
    <p:sldId id="302" r:id="rId14"/>
    <p:sldId id="307" r:id="rId15"/>
    <p:sldId id="308" r:id="rId16"/>
    <p:sldId id="310" r:id="rId17"/>
    <p:sldId id="312" r:id="rId18"/>
    <p:sldId id="311" r:id="rId19"/>
    <p:sldId id="313" r:id="rId20"/>
    <p:sldId id="314" r:id="rId21"/>
    <p:sldId id="315" r:id="rId22"/>
    <p:sldId id="316" r:id="rId23"/>
    <p:sldId id="317" r:id="rId24"/>
    <p:sldId id="318" r:id="rId25"/>
    <p:sldId id="287" r:id="rId26"/>
    <p:sldId id="319" r:id="rId27"/>
    <p:sldId id="320" r:id="rId28"/>
    <p:sldId id="321" r:id="rId29"/>
    <p:sldId id="322" r:id="rId30"/>
    <p:sldId id="323" r:id="rId31"/>
    <p:sldId id="324" r:id="rId32"/>
    <p:sldId id="294" r:id="rId33"/>
    <p:sldId id="326" r:id="rId34"/>
    <p:sldId id="327" r:id="rId35"/>
    <p:sldId id="328" r:id="rId36"/>
    <p:sldId id="334" r:id="rId37"/>
    <p:sldId id="33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7045"/>
    <a:srgbClr val="E4B71F"/>
    <a:srgbClr val="0066A4"/>
    <a:srgbClr val="006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18" autoAdjust="0"/>
    <p:restoredTop sz="93867" autoAdjust="0"/>
  </p:normalViewPr>
  <p:slideViewPr>
    <p:cSldViewPr showGuides="1">
      <p:cViewPr varScale="1">
        <p:scale>
          <a:sx n="106" d="100"/>
          <a:sy n="106" d="100"/>
        </p:scale>
        <p:origin x="17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08718-41FD-42B2-A1E0-5A1B107DE40B}" type="datetimeFigureOut">
              <a:rPr lang="en-US" smtClean="0"/>
              <a:pPr/>
              <a:t>11/17/2017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4E7F-74F9-4424-B466-94E6FC2777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312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C4D01-BD3B-4B35-8DEE-38DF3E8B33F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8985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61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5125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A4E7F-74F9-4424-B466-94E6FC2777F9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 lIns="90488" tIns="44450" rIns="90488" bIns="4445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11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engage - B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>
            <a:lvl1pPr>
              <a:defRPr spc="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797970"/>
          </a:xfrm>
        </p:spPr>
        <p:txBody>
          <a:bodyPr/>
          <a:lstStyle>
            <a:lvl1pPr marL="454025" indent="-454025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 marL="915988" indent="-458788"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spcBef>
                <a:spcPts val="0"/>
              </a:spcBef>
              <a:buClr>
                <a:schemeClr val="accent6">
                  <a:lumMod val="75000"/>
                </a:schemeClr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553200"/>
            <a:ext cx="2133600" cy="2638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A8D8689-A829-4FE9-AFD8-CFA90EEB2768}"/>
              </a:ext>
            </a:extLst>
          </p:cNvPr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4525963"/>
          </a:xfrm>
        </p:spPr>
        <p:txBody>
          <a:bodyPr/>
          <a:lstStyle>
            <a:lvl1pPr>
              <a:buClr>
                <a:srgbClr val="D5622A"/>
              </a:buClr>
              <a:buFont typeface="Wingdings" pitchFamily="2" charset="2"/>
              <a:buChar char="§"/>
              <a:defRPr b="0">
                <a:solidFill>
                  <a:schemeClr val="tx1"/>
                </a:solidFill>
                <a:effectLst/>
              </a:defRPr>
            </a:lvl1pPr>
            <a:lvl2pPr>
              <a:spcBef>
                <a:spcPts val="600"/>
              </a:spcBef>
              <a:buClr>
                <a:srgbClr val="D5622A"/>
              </a:buClr>
              <a:defRPr sz="4000">
                <a:solidFill>
                  <a:schemeClr val="tx1"/>
                </a:solidFill>
                <a:effectLst/>
              </a:defRPr>
            </a:lvl2pPr>
            <a:lvl3pPr>
              <a:buClr>
                <a:srgbClr val="D5622A"/>
              </a:buClr>
              <a:defRPr sz="3600">
                <a:solidFill>
                  <a:schemeClr val="tx1"/>
                </a:solidFill>
                <a:effectLst/>
              </a:defRPr>
            </a:lvl3pPr>
            <a:lvl4pPr>
              <a:defRPr>
                <a:solidFill>
                  <a:schemeClr val="tx1"/>
                </a:solidFill>
                <a:effectLst/>
              </a:defRPr>
            </a:lvl4pPr>
            <a:lvl5pPr>
              <a:defRPr>
                <a:solidFill>
                  <a:schemeClr val="tx1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71568" y="6400800"/>
            <a:ext cx="2010123" cy="416256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104775" y="6581080"/>
            <a:ext cx="6781800" cy="123111"/>
          </a:xfrm>
          <a:prstGeom prst="rect">
            <a:avLst/>
          </a:prstGeom>
        </p:spPr>
        <p:txBody>
          <a:bodyPr vert="horz" wrap="square" lIns="0" tIns="0" rIns="0" bIns="0" rtlCol="0" anchor="ctr" anchorCtr="0">
            <a:sp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Cengage. All rights reserved.</a:t>
            </a:r>
            <a:endParaRPr kumimoji="0" lang="en-US" sz="7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1CE43A3-AB8E-4ACC-8946-A454C67F60F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" y="228600"/>
            <a:ext cx="8963025" cy="106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/>
                <a:latin typeface="Impact" panose="020B0806030902050204" pitchFamily="34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174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A4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8A7045"/>
          </a:solidFill>
          <a:ln w="19050">
            <a:solidFill>
              <a:srgbClr val="8A7045"/>
            </a:solidFill>
          </a:ln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097E-128F-4FE5-8D65-B30E2BEAC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8A7045"/>
          </a:solidFill>
          <a:ln w="12700">
            <a:solidFill>
              <a:srgbClr val="8A704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0" r:id="rId3"/>
    <p:sldLayoutId id="2147483654" r:id="rId4"/>
    <p:sldLayoutId id="2147483655" r:id="rId5"/>
    <p:sldLayoutId id="2147483657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/>
          <a:latin typeface="Impac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buFont typeface="Arial" pitchFamily="34" charset="0"/>
        <a:buChar char="•"/>
        <a:defRPr sz="4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Font typeface="Arial" pitchFamily="34" charset="0"/>
        <a:buChar char="–"/>
        <a:defRPr sz="4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buFont typeface="Arial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buFont typeface="Arial" pitchFamily="34" charset="0"/>
        <a:buChar char="–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buFont typeface="Arial" pitchFamily="34" charset="0"/>
        <a:buChar char="»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393AABA-F1B5-4B95-84DB-C4EA7B73DD6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52400" y="533400"/>
            <a:ext cx="8763000" cy="1600200"/>
          </a:xfrm>
        </p:spPr>
        <p:txBody>
          <a:bodyPr>
            <a:normAutofit/>
          </a:bodyPr>
          <a:lstStyle/>
          <a:p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Business</a:t>
            </a:r>
            <a: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  <a:t> Law</a:t>
            </a:r>
            <a:br>
              <a:rPr lang="en-US" sz="1200" baseline="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Text &amp; Exercises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Ninth Edition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Roger LeRoy Miller</a:t>
            </a:r>
            <a:b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William Eric Hollowell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029200"/>
            <a:ext cx="9144000" cy="1828800"/>
          </a:xfrm>
          <a:solidFill>
            <a:srgbClr val="8A7045"/>
          </a:solidFill>
          <a:ln w="38100">
            <a:solidFill>
              <a:srgbClr val="8A7045"/>
            </a:solidFill>
          </a:ln>
          <a:effectLst/>
        </p:spPr>
        <p:txBody>
          <a:bodyPr anchor="ctr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cap="small" dirty="0">
                <a:solidFill>
                  <a:schemeClr val="bg1"/>
                </a:solidFill>
                <a:effectLst>
                  <a:outerShdw blurRad="50800" dist="63500" dir="2700000" algn="tl" rotWithShape="0">
                    <a:srgbClr val="000000"/>
                  </a:outerShdw>
                </a:effectLst>
                <a:latin typeface="Impact" pitchFamily="34" charset="0"/>
              </a:rPr>
              <a:t>Chapter 42 Antitrust Law</a:t>
            </a:r>
          </a:p>
        </p:txBody>
      </p:sp>
      <p:pic>
        <p:nvPicPr>
          <p:cNvPr id="4" name="Picture 3" descr="This is the cover image for Business Law Text &amp; Exercises, Ninth Edition. Men and women in business suits are pictured walking in front of a cityscape." title="Cover Image">
            <a:extLst>
              <a:ext uri="{FF2B5EF4-FFF2-40B4-BE49-F238E27FC236}">
                <a16:creationId xmlns:a16="http://schemas.microsoft.com/office/drawing/2014/main" id="{DB3A8E3E-B757-4FAC-A228-6B19335B2B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200"/>
            <a:ext cx="9148384" cy="5407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73495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LO1 </a:t>
            </a:r>
            <a:r>
              <a:rPr lang="en-US" dirty="0"/>
              <a:t>The Sherman Act: </a:t>
            </a:r>
            <a:br>
              <a:rPr lang="en-US" dirty="0"/>
            </a:br>
            <a:r>
              <a:rPr lang="en-US" dirty="0"/>
              <a:t>Section 1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(3)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092BF13D-7B59-4208-ADF5-0373F3E11A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5102770"/>
          </a:xfrm>
        </p:spPr>
        <p:txBody>
          <a:bodyPr>
            <a:normAutofit/>
          </a:bodyPr>
          <a:lstStyle/>
          <a:p>
            <a:r>
              <a:rPr lang="en-US" sz="4400" i="1" dirty="0"/>
              <a:t>Per Se </a:t>
            </a:r>
            <a:r>
              <a:rPr lang="en-US" sz="4400" dirty="0"/>
              <a:t>Violations.</a:t>
            </a:r>
            <a:endParaRPr lang="en-US" dirty="0"/>
          </a:p>
          <a:p>
            <a:pPr lvl="1"/>
            <a:r>
              <a:rPr lang="en-US" dirty="0"/>
              <a:t>Group Boycotts: agreement between two or more sellers to refuse to deal with a particular person or firm. </a:t>
            </a:r>
          </a:p>
          <a:p>
            <a:pPr lvl="1"/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LO1 </a:t>
            </a:r>
            <a:r>
              <a:rPr lang="en-US" dirty="0"/>
              <a:t>The Sherman Act: </a:t>
            </a:r>
            <a:br>
              <a:rPr lang="en-US" dirty="0"/>
            </a:br>
            <a:r>
              <a:rPr lang="en-US" dirty="0"/>
              <a:t>Section 1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(4)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963B5FD3-E22F-4445-BC83-58AB3F3647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5102770"/>
          </a:xfrm>
        </p:spPr>
        <p:txBody>
          <a:bodyPr>
            <a:normAutofit/>
          </a:bodyPr>
          <a:lstStyle/>
          <a:p>
            <a:r>
              <a:rPr lang="en-US" sz="4400" i="1" dirty="0"/>
              <a:t>Per Se </a:t>
            </a:r>
            <a:r>
              <a:rPr lang="en-US" sz="4400" dirty="0"/>
              <a:t>Violations.</a:t>
            </a:r>
            <a:endParaRPr lang="en-US" dirty="0"/>
          </a:p>
          <a:p>
            <a:pPr lvl="1"/>
            <a:r>
              <a:rPr lang="en-US" dirty="0"/>
              <a:t>Market Divisions: occurs when competitors in the same market agree that each will have exclusive rights to operate in a particular geographic area.</a:t>
            </a:r>
          </a:p>
          <a:p>
            <a:pPr lvl="1"/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LO1 </a:t>
            </a:r>
            <a:r>
              <a:rPr lang="en-US" dirty="0"/>
              <a:t>The Sherman Act: </a:t>
            </a:r>
            <a:br>
              <a:rPr lang="en-US" dirty="0"/>
            </a:br>
            <a:r>
              <a:rPr lang="en-US" dirty="0"/>
              <a:t>Section 1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(5)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B86815BF-AEB1-4E57-A317-007A780193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Rule of Reason. Courts use the following factors to determine whether an agreement between rivals restrains trade:  </a:t>
            </a:r>
          </a:p>
          <a:p>
            <a:pPr lvl="1"/>
            <a:r>
              <a:rPr lang="en-US" sz="3600" dirty="0"/>
              <a:t>(1) The purpose of the arrangement,</a:t>
            </a:r>
          </a:p>
          <a:p>
            <a:pPr lvl="1"/>
            <a:r>
              <a:rPr lang="en-US" sz="3600" dirty="0"/>
              <a:t>(2) The powers of the parties, and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LO1 </a:t>
            </a:r>
            <a:r>
              <a:rPr lang="en-US" dirty="0"/>
              <a:t>The Sherman Act: </a:t>
            </a:r>
            <a:br>
              <a:rPr lang="en-US" dirty="0"/>
            </a:br>
            <a:r>
              <a:rPr lang="en-US" dirty="0"/>
              <a:t>Section 1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(6)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7587A883-01AA-43B1-AF06-86E4657F4D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Rule of Reason. Factors:</a:t>
            </a:r>
          </a:p>
          <a:p>
            <a:pPr lvl="1"/>
            <a:r>
              <a:rPr lang="en-US" dirty="0"/>
              <a:t>(3) The effect of their actions in restraining trade.</a:t>
            </a:r>
          </a:p>
          <a:p>
            <a:pPr lvl="1"/>
            <a:r>
              <a:rPr lang="en-US" dirty="0"/>
              <a:t>If legitimate competitive benefits outweigh the anticompetitive effects, court will hold the agreement lawful.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LO1 </a:t>
            </a:r>
            <a:r>
              <a:rPr lang="en-US" dirty="0"/>
              <a:t>The Sherman Act: </a:t>
            </a:r>
            <a:br>
              <a:rPr lang="en-US" dirty="0"/>
            </a:br>
            <a:r>
              <a:rPr lang="en-US" dirty="0"/>
              <a:t>Section 1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(7)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B5FD259F-A597-4D08-8DB8-596116058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5230"/>
            <a:ext cx="84582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The Rule of Reason. Application:</a:t>
            </a:r>
          </a:p>
          <a:p>
            <a:pPr lvl="1"/>
            <a:r>
              <a:rPr lang="en-US" dirty="0"/>
              <a:t>Trade associations: created for exchange of information, representation before government, advertising, and setting of industry specific regulatory standards.</a:t>
            </a:r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LO1 </a:t>
            </a:r>
            <a:r>
              <a:rPr lang="en-US" dirty="0"/>
              <a:t>The Sherman Act: </a:t>
            </a:r>
            <a:br>
              <a:rPr lang="en-US" dirty="0"/>
            </a:br>
            <a:r>
              <a:rPr lang="en-US" dirty="0"/>
              <a:t>Section 1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(8)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84950B68-0BA5-4CF6-96EA-4C13C0864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5230"/>
            <a:ext cx="8447968" cy="5102770"/>
          </a:xfrm>
        </p:spPr>
        <p:txBody>
          <a:bodyPr>
            <a:normAutofit/>
          </a:bodyPr>
          <a:lstStyle/>
          <a:p>
            <a:r>
              <a:rPr lang="en-US" sz="4400" dirty="0"/>
              <a:t>The Rule of Reason. Application: </a:t>
            </a:r>
          </a:p>
          <a:p>
            <a:pPr lvl="1"/>
            <a:r>
              <a:rPr lang="en-US" dirty="0"/>
              <a:t>Territorial or customer restrictions: imposed by manufacturers on sellers of products, to insulate dealers from direct competition with each other.</a:t>
            </a:r>
          </a:p>
          <a:p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LO1 </a:t>
            </a:r>
            <a:r>
              <a:rPr lang="en-US" dirty="0"/>
              <a:t>The Sherman Act: </a:t>
            </a:r>
            <a:br>
              <a:rPr lang="en-US" dirty="0"/>
            </a:br>
            <a:r>
              <a:rPr lang="en-US" dirty="0"/>
              <a:t>Section 2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(1)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80AEDCDF-E0B0-4A45-96DE-B2B5D99B6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Section 2 prohibits two types of behaviors:</a:t>
            </a:r>
          </a:p>
          <a:p>
            <a:pPr lvl="1"/>
            <a:r>
              <a:rPr lang="en-US" sz="4000" dirty="0"/>
              <a:t>Monopolization,</a:t>
            </a:r>
            <a:r>
              <a:rPr lang="en-US" sz="4000" dirty="0">
                <a:sym typeface="Wingdings" pitchFamily="2" charset="2"/>
              </a:rPr>
              <a:t> </a:t>
            </a:r>
            <a:r>
              <a:rPr lang="en-US" sz="4000" dirty="0"/>
              <a:t>and </a:t>
            </a:r>
          </a:p>
          <a:p>
            <a:pPr lvl="1"/>
            <a:r>
              <a:rPr lang="en-US" dirty="0"/>
              <a:t>Attempts to Monopolize. </a:t>
            </a:r>
            <a:endParaRPr lang="en-US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LO1 </a:t>
            </a:r>
            <a:r>
              <a:rPr lang="en-US" dirty="0"/>
              <a:t>The Sherman Act: </a:t>
            </a:r>
            <a:br>
              <a:rPr lang="en-US" dirty="0"/>
            </a:br>
            <a:r>
              <a:rPr lang="en-US" dirty="0"/>
              <a:t>Section 2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1F182171-BD81-471E-9F21-FB1534480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Predatory Pricing.</a:t>
            </a:r>
          </a:p>
          <a:p>
            <a:pPr lvl="1"/>
            <a:r>
              <a:rPr lang="en-US" dirty="0"/>
              <a:t>Attempt by a firm to drive its competitor from the market by selling its product at prices substantially </a:t>
            </a:r>
            <a:r>
              <a:rPr lang="en-US" i="1" dirty="0"/>
              <a:t>below</a:t>
            </a:r>
            <a:r>
              <a:rPr lang="en-US" dirty="0"/>
              <a:t> the normal costs of production.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LO1 </a:t>
            </a:r>
            <a:r>
              <a:rPr lang="en-US" dirty="0"/>
              <a:t>The Sherman Act: </a:t>
            </a:r>
            <a:br>
              <a:rPr lang="en-US" dirty="0"/>
            </a:br>
            <a:r>
              <a:rPr lang="en-US" dirty="0"/>
              <a:t>Section 2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(3)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D8C54BD7-B660-44E5-8107-A5332ED2B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Monopolization involves two elements:</a:t>
            </a:r>
          </a:p>
          <a:p>
            <a:pPr lvl="1"/>
            <a:r>
              <a:rPr lang="en-US" dirty="0"/>
              <a:t>The possession of monopoly power </a:t>
            </a:r>
            <a:r>
              <a:rPr lang="en-US" b="1" dirty="0"/>
              <a:t>and</a:t>
            </a:r>
            <a:endParaRPr lang="en-US" dirty="0"/>
          </a:p>
          <a:p>
            <a:pPr lvl="1"/>
            <a:r>
              <a:rPr lang="en-US" dirty="0"/>
              <a:t>The willful acquisition and maintenance of the power. </a:t>
            </a:r>
          </a:p>
          <a:p>
            <a:pPr lvl="1"/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LO1 </a:t>
            </a:r>
            <a:r>
              <a:rPr lang="en-US" dirty="0"/>
              <a:t>The Sherman Act: </a:t>
            </a:r>
            <a:br>
              <a:rPr lang="en-US" dirty="0"/>
            </a:br>
            <a:r>
              <a:rPr lang="en-US" dirty="0"/>
              <a:t>Section 2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(4)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267F137D-61C4-404C-9975-7B63DD953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Monopoly Power.</a:t>
            </a:r>
          </a:p>
          <a:p>
            <a:pPr lvl="1"/>
            <a:r>
              <a:rPr lang="en-US" dirty="0"/>
              <a:t>Not defined in the Sherman Act.</a:t>
            </a:r>
          </a:p>
          <a:p>
            <a:pPr lvl="1"/>
            <a:r>
              <a:rPr lang="en-US" dirty="0"/>
              <a:t>Refers to control of a single market by a single entity.</a:t>
            </a:r>
          </a:p>
          <a:p>
            <a:pPr lvl="1"/>
            <a:r>
              <a:rPr lang="en-US" dirty="0"/>
              <a:t>But size alone does not determine whether a monopoly exists. </a:t>
            </a:r>
          </a:p>
          <a:p>
            <a:pPr lvl="1"/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itle"/>
          <p:cNvSpPr>
            <a:spLocks noGrp="1" noChangeArrowheads="1"/>
          </p:cNvSpPr>
          <p:nvPr>
            <p:ph type="title" idx="4294967295"/>
          </p:nvPr>
        </p:nvSpPr>
        <p:spPr>
          <a:xfrm>
            <a:off x="8227" y="-137085"/>
            <a:ext cx="9144000" cy="1524000"/>
          </a:xfrm>
          <a:solidFill>
            <a:srgbClr val="8A7045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Learning Outcomes</a:t>
            </a:r>
          </a:p>
        </p:txBody>
      </p:sp>
      <p:sp>
        <p:nvSpPr>
          <p:cNvPr id="71688" name="AutoShape 8" descr="Shape to emphasize LO1." title="Design arrow"/>
          <p:cNvSpPr>
            <a:spLocks noChangeArrowheads="1"/>
          </p:cNvSpPr>
          <p:nvPr/>
        </p:nvSpPr>
        <p:spPr bwMode="auto">
          <a:xfrm>
            <a:off x="76200" y="180221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 descr="Bullet for LO1." title="Rectangle 1">
            <a:extLst>
              <a:ext uri="{FF2B5EF4-FFF2-40B4-BE49-F238E27FC236}">
                <a16:creationId xmlns:a16="http://schemas.microsoft.com/office/drawing/2014/main" id="{1FEF67C8-EDAE-4E96-90E9-FBB72E83F076}"/>
              </a:ext>
            </a:extLst>
          </p:cNvPr>
          <p:cNvSpPr/>
          <p:nvPr/>
        </p:nvSpPr>
        <p:spPr>
          <a:xfrm>
            <a:off x="1092600" y="1950152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9" name="AutoShape 9" descr="Shape to emphasize LO2." title="Design arrow"/>
          <p:cNvSpPr>
            <a:spLocks noChangeArrowheads="1"/>
          </p:cNvSpPr>
          <p:nvPr/>
        </p:nvSpPr>
        <p:spPr bwMode="auto">
          <a:xfrm>
            <a:off x="76200" y="2928673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Rectangle 10" descr="Bullet for LO2." title="Rectangle 2">
            <a:extLst>
              <a:ext uri="{FF2B5EF4-FFF2-40B4-BE49-F238E27FC236}">
                <a16:creationId xmlns:a16="http://schemas.microsoft.com/office/drawing/2014/main" id="{1EA2B03A-119F-415E-8263-3E5D5A277247}"/>
              </a:ext>
            </a:extLst>
          </p:cNvPr>
          <p:cNvSpPr/>
          <p:nvPr/>
        </p:nvSpPr>
        <p:spPr>
          <a:xfrm>
            <a:off x="1067537" y="3085143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0" name="AutoShape 10" descr="Shape to emphasize LO3." title="Design arrow"/>
          <p:cNvSpPr>
            <a:spLocks noChangeArrowheads="1"/>
          </p:cNvSpPr>
          <p:nvPr/>
        </p:nvSpPr>
        <p:spPr bwMode="auto">
          <a:xfrm>
            <a:off x="76200" y="4055136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2" name="Rectangle 11" descr="Bullet for LO3." title="Rectangle 3">
            <a:extLst>
              <a:ext uri="{FF2B5EF4-FFF2-40B4-BE49-F238E27FC236}">
                <a16:creationId xmlns:a16="http://schemas.microsoft.com/office/drawing/2014/main" id="{3CB43A43-A1AA-4C04-8CA6-AE0D5BFCDAA8}"/>
              </a:ext>
            </a:extLst>
          </p:cNvPr>
          <p:cNvSpPr/>
          <p:nvPr/>
        </p:nvSpPr>
        <p:spPr>
          <a:xfrm>
            <a:off x="1066800" y="4208676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91" name="AutoShape 11" descr="Shape to emphasize LO4." title="Design arrow."/>
          <p:cNvSpPr>
            <a:spLocks noChangeArrowheads="1"/>
          </p:cNvSpPr>
          <p:nvPr/>
        </p:nvSpPr>
        <p:spPr bwMode="auto">
          <a:xfrm>
            <a:off x="76200" y="51816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600" b="1" dirty="0">
              <a:solidFill>
                <a:schemeClr val="bg1"/>
              </a:solidFill>
            </a:endParaRPr>
          </a:p>
        </p:txBody>
      </p:sp>
      <p:sp>
        <p:nvSpPr>
          <p:cNvPr id="13" name="Rectangle 12" descr="Rectangle for LO4." title="Bullet 4">
            <a:extLst>
              <a:ext uri="{FF2B5EF4-FFF2-40B4-BE49-F238E27FC236}">
                <a16:creationId xmlns:a16="http://schemas.microsoft.com/office/drawing/2014/main" id="{C3BC9B90-7054-4B7E-8E17-A093D0AACC69}"/>
              </a:ext>
            </a:extLst>
          </p:cNvPr>
          <p:cNvSpPr/>
          <p:nvPr/>
        </p:nvSpPr>
        <p:spPr>
          <a:xfrm>
            <a:off x="1066800" y="5342401"/>
            <a:ext cx="137160" cy="137160"/>
          </a:xfrm>
          <a:prstGeom prst="rect">
            <a:avLst/>
          </a:prstGeom>
          <a:solidFill>
            <a:srgbClr val="D5622A"/>
          </a:solidFill>
          <a:ln>
            <a:solidFill>
              <a:srgbClr val="D562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0" y="1600200"/>
            <a:ext cx="9144000" cy="4678363"/>
          </a:xfrm>
          <a:noFill/>
          <a:ln/>
        </p:spPr>
        <p:txBody>
          <a:bodyPr>
            <a:noAutofit/>
          </a:bodyPr>
          <a:lstStyle/>
          <a:p>
            <a:pPr marL="1201738" indent="-1146175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LO1</a:t>
            </a:r>
            <a:r>
              <a:rPr lang="en-US" sz="2600" dirty="0"/>
              <a:t>    </a:t>
            </a:r>
            <a:r>
              <a:rPr lang="en-US" dirty="0"/>
              <a:t>  </a:t>
            </a:r>
            <a:r>
              <a:rPr lang="en-US" sz="4000" dirty="0"/>
              <a:t>List the activities prohibited by the Sherman Act.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LO2</a:t>
            </a:r>
            <a:r>
              <a:rPr lang="en-US" sz="2600" b="1" dirty="0">
                <a:solidFill>
                  <a:schemeClr val="bg1"/>
                </a:solidFill>
              </a:rPr>
              <a:t>        </a:t>
            </a:r>
            <a:r>
              <a:rPr lang="en-US" sz="4000" dirty="0"/>
              <a:t>List the activities prohibited by the Clayton Act.</a:t>
            </a:r>
          </a:p>
          <a:p>
            <a:pPr marL="1198563" indent="-119856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LO3         </a:t>
            </a:r>
            <a:r>
              <a:rPr lang="en-US" sz="4000" dirty="0"/>
              <a:t>State who enforces U.S. antitrust laws.</a:t>
            </a:r>
          </a:p>
          <a:p>
            <a:pPr marL="1201738" indent="-1141413">
              <a:lnSpc>
                <a:spcPct val="90000"/>
              </a:lnSpc>
              <a:buClr>
                <a:srgbClr val="D5622A"/>
              </a:buClr>
              <a:buNone/>
            </a:pPr>
            <a:r>
              <a:rPr lang="en-US" sz="2400" b="1" dirty="0">
                <a:solidFill>
                  <a:schemeClr val="bg1"/>
                </a:solidFill>
              </a:rPr>
              <a:t> LO4</a:t>
            </a:r>
            <a:r>
              <a:rPr lang="en-US" dirty="0"/>
              <a:t>    </a:t>
            </a:r>
            <a:r>
              <a:rPr lang="en-US" sz="4000" dirty="0"/>
              <a:t>Define the extraterritorial reach of the U.S. antitrust laws.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20954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LO1 </a:t>
            </a:r>
            <a:r>
              <a:rPr lang="en-US" dirty="0"/>
              <a:t>The Sherman Act: </a:t>
            </a:r>
            <a:br>
              <a:rPr lang="en-US" dirty="0"/>
            </a:br>
            <a:r>
              <a:rPr lang="en-US" dirty="0"/>
              <a:t>Section 2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(5)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CB1B2124-CD20-47FF-ABDE-C6DE2F6C6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Relevant Market.</a:t>
            </a:r>
          </a:p>
          <a:p>
            <a:pPr lvl="1"/>
            <a:r>
              <a:rPr lang="en-US" dirty="0"/>
              <a:t>To determine the extent of a company’s market power, courts often use the “market share” test which measures the firm’s percentage share of the relevant market. </a:t>
            </a:r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LO1 </a:t>
            </a:r>
            <a:r>
              <a:rPr lang="en-US" dirty="0"/>
              <a:t>The Sherman Act: </a:t>
            </a:r>
            <a:br>
              <a:rPr lang="en-US" dirty="0"/>
            </a:br>
            <a:r>
              <a:rPr lang="en-US" dirty="0"/>
              <a:t>Section 2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(6)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BBF76285-2F63-47F8-8E5F-E0CF74036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5230"/>
            <a:ext cx="8305800" cy="4645570"/>
          </a:xfrm>
        </p:spPr>
        <p:txBody>
          <a:bodyPr>
            <a:normAutofit/>
          </a:bodyPr>
          <a:lstStyle/>
          <a:p>
            <a:r>
              <a:rPr lang="en-US" sz="4400" dirty="0"/>
              <a:t>Relevant Market.</a:t>
            </a:r>
          </a:p>
          <a:p>
            <a:pPr lvl="1"/>
            <a:r>
              <a:rPr lang="en-US" dirty="0"/>
              <a:t>Two elements of the Market Share Test:</a:t>
            </a:r>
          </a:p>
          <a:p>
            <a:pPr lvl="2"/>
            <a:r>
              <a:rPr lang="en-US" dirty="0"/>
              <a:t>(1) relevant product market, and </a:t>
            </a:r>
          </a:p>
          <a:p>
            <a:pPr lvl="2"/>
            <a:r>
              <a:rPr lang="en-US" dirty="0"/>
              <a:t>(2) relevant geographic market.</a:t>
            </a:r>
          </a:p>
          <a:p>
            <a:pPr lvl="1"/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LO1 </a:t>
            </a:r>
            <a:r>
              <a:rPr lang="en-US" dirty="0"/>
              <a:t>The Sherman Act: </a:t>
            </a:r>
            <a:br>
              <a:rPr lang="en-US" dirty="0"/>
            </a:br>
            <a:r>
              <a:rPr lang="en-US" dirty="0"/>
              <a:t>Section 2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(7)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CBA9A36F-ED34-4B0F-9ADD-E7E3672E9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Relevant Market.</a:t>
            </a:r>
          </a:p>
          <a:p>
            <a:pPr lvl="1"/>
            <a:r>
              <a:rPr lang="en-US" sz="4300" dirty="0"/>
              <a:t>Intent Requirement.  </a:t>
            </a:r>
          </a:p>
          <a:p>
            <a:pPr lvl="2"/>
            <a:r>
              <a:rPr lang="en-US" sz="3800" dirty="0"/>
              <a:t>Anticompetitive behavior must be “willful acquisition of power.” </a:t>
            </a:r>
          </a:p>
          <a:p>
            <a:pPr lvl="2"/>
            <a:r>
              <a:rPr lang="en-US" sz="3800" dirty="0"/>
              <a:t>Intent may be inferred from evidence the firm had monopoly power and engaged in anticompetitive behavior.</a:t>
            </a:r>
            <a:endParaRPr lang="en-US" dirty="0"/>
          </a:p>
          <a:p>
            <a:pPr lvl="1"/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LO1 </a:t>
            </a:r>
            <a:r>
              <a:rPr lang="en-US" dirty="0"/>
              <a:t>The Sherman Act: </a:t>
            </a:r>
            <a:br>
              <a:rPr lang="en-US" dirty="0"/>
            </a:br>
            <a:r>
              <a:rPr lang="en-US" dirty="0"/>
              <a:t>Section 2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(8)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7A1545A8-9EC0-4D16-BE83-BBCB2868A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Relevant Market.</a:t>
            </a:r>
          </a:p>
          <a:p>
            <a:pPr lvl="1"/>
            <a:r>
              <a:rPr lang="en-US" sz="4300" dirty="0"/>
              <a:t>Refusals to Deal.</a:t>
            </a:r>
          </a:p>
          <a:p>
            <a:pPr lvl="2"/>
            <a:r>
              <a:rPr lang="en-US" dirty="0"/>
              <a:t>In some cases a unilateral refusal to deal may violate antitrust law if: firm has, or is likely to have monopoly power, and refusal is likely to have an anticompetitive effect.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LO1 </a:t>
            </a:r>
            <a:r>
              <a:rPr lang="en-US" dirty="0"/>
              <a:t>The Sherman Act: </a:t>
            </a:r>
            <a:br>
              <a:rPr lang="en-US" dirty="0"/>
            </a:br>
            <a:r>
              <a:rPr lang="en-US" dirty="0"/>
              <a:t>Section 2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(9)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3F2AE556-125D-47C0-A1F5-2B0BBD2FE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5230"/>
            <a:ext cx="8382000" cy="5102770"/>
          </a:xfrm>
        </p:spPr>
        <p:txBody>
          <a:bodyPr>
            <a:normAutofit/>
          </a:bodyPr>
          <a:lstStyle/>
          <a:p>
            <a:r>
              <a:rPr lang="en-US" sz="4400" dirty="0"/>
              <a:t>Attempts to Monopolize.</a:t>
            </a:r>
          </a:p>
          <a:p>
            <a:pPr lvl="1"/>
            <a:r>
              <a:rPr lang="en-US" dirty="0"/>
              <a:t>Firm actions are scrutinized to determine whether they were intended to exclude competitors and garner monopoly power and had a “dangerous” probability of success.</a:t>
            </a:r>
          </a:p>
          <a:p>
            <a:pPr lvl="1"/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LO2 </a:t>
            </a:r>
            <a:r>
              <a:rPr lang="en-US" dirty="0"/>
              <a:t>The Clayton Act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(1)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BDF138A3-5DD1-4401-A8BE-FCB7ABD14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4400" dirty="0"/>
              <a:t>The Clayton Act deals with:</a:t>
            </a:r>
          </a:p>
          <a:p>
            <a:pPr lvl="1"/>
            <a:r>
              <a:rPr lang="en-US" dirty="0"/>
              <a:t>Price Discrimination.  </a:t>
            </a:r>
          </a:p>
          <a:p>
            <a:pPr lvl="1"/>
            <a:r>
              <a:rPr lang="en-US" dirty="0"/>
              <a:t>Exclusionary Practices.  </a:t>
            </a:r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0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LO2 </a:t>
            </a:r>
            <a:r>
              <a:rPr lang="en-US" dirty="0"/>
              <a:t>The Clayton Act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87F09A90-6F49-4612-8AE4-9EAA30F5B1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277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en-US" sz="4400" dirty="0"/>
              <a:t>Price Discrimination. </a:t>
            </a:r>
          </a:p>
          <a:p>
            <a:pPr lvl="1"/>
            <a:r>
              <a:rPr lang="en-US" dirty="0"/>
              <a:t>The illegal charging of different prices to competing buyers for identical goods, unless:</a:t>
            </a:r>
          </a:p>
          <a:p>
            <a:pPr lvl="2"/>
            <a:r>
              <a:rPr lang="en-US" dirty="0"/>
              <a:t>(1) Lower price was temporary, in good faith, to meet another seller’s equally low price to buyer’s competitor.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0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3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LO2 </a:t>
            </a:r>
            <a:r>
              <a:rPr lang="en-US" dirty="0"/>
              <a:t>The Clayton Act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(3)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1E7CD9D8-A256-499C-B13C-B2CCB83CB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5230"/>
            <a:ext cx="8382000" cy="510277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en-US" sz="4400" dirty="0"/>
              <a:t>Price Discrimination. </a:t>
            </a:r>
          </a:p>
          <a:p>
            <a:pPr lvl="1"/>
            <a:r>
              <a:rPr lang="en-US" dirty="0"/>
              <a:t>The illegal charging of different prices to competing buyers for identical goods, unless:</a:t>
            </a:r>
          </a:p>
          <a:p>
            <a:pPr lvl="2"/>
            <a:r>
              <a:rPr lang="en-US" dirty="0"/>
              <a:t>(2) A particular buyer’s purchases saved the seller costs in producing and selling the good.</a:t>
            </a:r>
          </a:p>
          <a:p>
            <a:pPr lvl="1"/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09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09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9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9283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LO2 </a:t>
            </a:r>
            <a:r>
              <a:rPr lang="en-US" dirty="0"/>
              <a:t>The Clayton Act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(4)</a:t>
            </a:r>
            <a:endParaRPr lang="en-US" dirty="0"/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731A7746-C854-4940-8F22-3E34C5DB38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5230"/>
            <a:ext cx="8382000" cy="464557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en-US" sz="4400" dirty="0"/>
              <a:t>Exclusive Dealing Contracts.</a:t>
            </a:r>
          </a:p>
          <a:p>
            <a:pPr lvl="1"/>
            <a:r>
              <a:rPr lang="en-US" dirty="0"/>
              <a:t>Seller forbids buyer to purchase products from seller’s competitors. </a:t>
            </a:r>
          </a:p>
          <a:p>
            <a:pPr lvl="1"/>
            <a:r>
              <a:rPr lang="en-US" dirty="0"/>
              <a:t>Prohibited if the effect of the contract is to “substantially lessen competition or tends to create a monopoly.”</a:t>
            </a:r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LO2 </a:t>
            </a:r>
            <a:r>
              <a:rPr lang="en-US" dirty="0"/>
              <a:t>The Clayton Act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(5)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EE7567D6-6092-4F77-A26F-D137BA816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5230"/>
            <a:ext cx="8382000" cy="464557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en-US" sz="4400" dirty="0"/>
              <a:t>Tying Arrangements.</a:t>
            </a:r>
          </a:p>
          <a:p>
            <a:pPr lvl="1"/>
            <a:r>
              <a:rPr lang="en-US" dirty="0"/>
              <a:t>Agreement in which buyer of a specific product or service is obligated to purchase additional products or services from the seller.</a:t>
            </a:r>
          </a:p>
          <a:p>
            <a:pPr lvl="1"/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8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Introduction </a:t>
            </a:r>
            <a:r>
              <a:rPr lang="en-US" sz="4000" b="1" dirty="0">
                <a:latin typeface="+mj-lt"/>
              </a:rPr>
              <a:t>(1)</a:t>
            </a:r>
            <a:endParaRPr lang="en-US" b="1" dirty="0">
              <a:latin typeface="+mj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797970"/>
          </a:xfrm>
        </p:spPr>
        <p:txBody>
          <a:bodyPr>
            <a:normAutofit/>
          </a:bodyPr>
          <a:lstStyle/>
          <a:p>
            <a:r>
              <a:rPr lang="en-US" sz="4400" dirty="0"/>
              <a:t>Antitrust laws regulate economic competition. </a:t>
            </a:r>
          </a:p>
          <a:p>
            <a:r>
              <a:rPr lang="en-US" sz="4400" dirty="0"/>
              <a:t>Today’s antitrust laws are descendents of common law actions intended to limit restraints on trade and regulate economic competition.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LO2 </a:t>
            </a:r>
            <a:r>
              <a:rPr lang="en-US" dirty="0"/>
              <a:t>The Clayton Act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(6)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3C8570C4-7133-4BD5-8EE5-17791C3B79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5230"/>
            <a:ext cx="8382000" cy="464557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en-US" sz="4400" dirty="0"/>
              <a:t>Mergers.</a:t>
            </a:r>
          </a:p>
          <a:p>
            <a:pPr lvl="1"/>
            <a:r>
              <a:rPr lang="en-US" dirty="0"/>
              <a:t>Occur when one business firm absorbs the assets and liabilities of another, so that the other ceases to exist. </a:t>
            </a:r>
          </a:p>
          <a:p>
            <a:endParaRPr lang="en-US" sz="4400" dirty="0"/>
          </a:p>
          <a:p>
            <a:pPr lvl="1"/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284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LO2 </a:t>
            </a:r>
            <a:r>
              <a:rPr lang="en-US" dirty="0"/>
              <a:t>The Clayton Act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(7)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123A2DDA-5209-407B-876C-ADFA8054A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LO2</a:t>
            </a:r>
          </a:p>
        </p:txBody>
      </p:sp>
      <p:sp>
        <p:nvSpPr>
          <p:cNvPr id="609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5230"/>
            <a:ext cx="8382000" cy="464557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en-US" sz="4400" dirty="0"/>
              <a:t>Mergers.</a:t>
            </a:r>
          </a:p>
          <a:p>
            <a:pPr lvl="1"/>
            <a:r>
              <a:rPr lang="en-US" dirty="0"/>
              <a:t>Prohibited when the effect may be to lessen substantially competition.</a:t>
            </a:r>
          </a:p>
          <a:p>
            <a:pPr lvl="1"/>
            <a:r>
              <a:rPr lang="en-US" dirty="0"/>
              <a:t>A crucial consideration is market concentration, which refers to the market shares among the various firms in a market.</a:t>
            </a:r>
            <a:endParaRPr lang="en-US" sz="4400" dirty="0"/>
          </a:p>
          <a:p>
            <a:pPr lvl="1"/>
            <a:endParaRPr lang="en-US" dirty="0"/>
          </a:p>
          <a:p>
            <a:pPr lvl="1">
              <a:buFontTx/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A7045"/>
                </a:solidFill>
              </a:rPr>
              <a:t>LO3 </a:t>
            </a:r>
            <a:r>
              <a:rPr lang="en-US" dirty="0"/>
              <a:t>Enforcement of Antitrust Laws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(1)</a:t>
            </a:r>
            <a:endParaRPr lang="en-US" dirty="0"/>
          </a:p>
        </p:txBody>
      </p:sp>
      <p:sp>
        <p:nvSpPr>
          <p:cNvPr id="12" name="AutoShape 6">
            <a:extLst>
              <a:ext uri="{FF2B5EF4-FFF2-40B4-BE49-F238E27FC236}">
                <a16:creationId xmlns:a16="http://schemas.microsoft.com/office/drawing/2014/main" id="{9EF213E1-DF40-4CD0-BD28-C37599E68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Federal: U.S. DOJ.</a:t>
            </a:r>
          </a:p>
          <a:p>
            <a:pPr lvl="1"/>
            <a:r>
              <a:rPr lang="en-US" dirty="0"/>
              <a:t>Prosecutes violations of the Sherman Act as criminal or civil violations. Violations of the Clayton Act are not crimes.</a:t>
            </a:r>
          </a:p>
          <a:p>
            <a:pPr lvl="1"/>
            <a:r>
              <a:rPr lang="en-US" dirty="0"/>
              <a:t>Remedies: divestiture and dissolution.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8A7045"/>
                </a:solidFill>
              </a:rPr>
              <a:t>LO3 </a:t>
            </a:r>
            <a:r>
              <a:rPr lang="en-US" dirty="0"/>
              <a:t>Enforcement of Antitrust Laws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10" name="AutoShape 6">
            <a:extLst>
              <a:ext uri="{FF2B5EF4-FFF2-40B4-BE49-F238E27FC236}">
                <a16:creationId xmlns:a16="http://schemas.microsoft.com/office/drawing/2014/main" id="{0D7AD0F7-67CA-4C65-8236-8D9C6CD82D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Federal: the Federal Trade Commission has sole authority to enforce the FTCA.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srgbClr val="8A7045"/>
                </a:solidFill>
              </a:rPr>
              <a:t>LO3 </a:t>
            </a:r>
            <a:r>
              <a:rPr lang="en-US" dirty="0"/>
              <a:t>Enforcement of Antitrust Laws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(3)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941EDE89-9277-4FC7-8C17-023638653E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Private Enforcement.</a:t>
            </a:r>
          </a:p>
          <a:p>
            <a:pPr lvl="1"/>
            <a:r>
              <a:rPr lang="en-US" dirty="0"/>
              <a:t>Private party injured under the Sherman or Clayton Act can sue for damages and attorney fees.</a:t>
            </a:r>
          </a:p>
          <a:p>
            <a:pPr lvl="1"/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srgbClr val="8A7045"/>
                </a:solidFill>
              </a:rPr>
              <a:t>LO3 </a:t>
            </a:r>
            <a:r>
              <a:rPr lang="en-US" dirty="0"/>
              <a:t>Enforcement of Antitrust Laws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(4)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FAD7A86F-922B-43E5-AB46-2203F525E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797970"/>
          </a:xfrm>
        </p:spPr>
        <p:txBody>
          <a:bodyPr/>
          <a:lstStyle/>
          <a:p>
            <a:r>
              <a:rPr lang="en-US" sz="4400" dirty="0"/>
              <a:t>Private Enforcement.</a:t>
            </a:r>
          </a:p>
          <a:p>
            <a:pPr lvl="1"/>
            <a:r>
              <a:rPr lang="en-US" dirty="0"/>
              <a:t>Plaintiff must prove:</a:t>
            </a:r>
          </a:p>
          <a:p>
            <a:pPr lvl="2"/>
            <a:r>
              <a:rPr lang="en-US" dirty="0"/>
              <a:t>Antitrust violation either caused or was a substantial factor in plaintiff’s injury, and the unlawful actions of Defendant affected Plaintiff’s business protected by antitrust laws.</a:t>
            </a:r>
          </a:p>
          <a:p>
            <a:pPr lvl="2"/>
            <a:r>
              <a:rPr lang="en-US" dirty="0"/>
              <a:t>Treble Damages.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1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US" dirty="0">
                <a:solidFill>
                  <a:srgbClr val="8A7045"/>
                </a:solidFill>
              </a:rPr>
              <a:t>LO3 </a:t>
            </a:r>
            <a:r>
              <a:rPr lang="en-US" dirty="0"/>
              <a:t>Enforcement of Antitrust Laws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(5)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E4770583-F816-4C2A-B3E7-9F52360EB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LO3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797970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Exemptions from Antitrust Laws.</a:t>
            </a:r>
          </a:p>
          <a:p>
            <a:pPr lvl="1"/>
            <a:r>
              <a:rPr lang="en-US" sz="3500" dirty="0"/>
              <a:t>Labor.</a:t>
            </a:r>
          </a:p>
          <a:p>
            <a:pPr lvl="1"/>
            <a:r>
              <a:rPr lang="en-US" sz="3500" dirty="0"/>
              <a:t>Agricultural associations and fisheries.</a:t>
            </a:r>
          </a:p>
          <a:p>
            <a:pPr lvl="1"/>
            <a:r>
              <a:rPr lang="en-US" sz="3500" dirty="0"/>
              <a:t>Insurance.</a:t>
            </a:r>
          </a:p>
          <a:p>
            <a:pPr lvl="1"/>
            <a:r>
              <a:rPr lang="en-US" sz="3500" dirty="0"/>
              <a:t>Foreign trade.</a:t>
            </a:r>
          </a:p>
          <a:p>
            <a:pPr lvl="1"/>
            <a:r>
              <a:rPr lang="en-US" sz="3500" dirty="0"/>
              <a:t>Professional baseball.</a:t>
            </a:r>
          </a:p>
          <a:p>
            <a:pPr lvl="1"/>
            <a:r>
              <a:rPr lang="en-US" sz="3500" dirty="0"/>
              <a:t>Cooperative research and production</a:t>
            </a:r>
          </a:p>
          <a:p>
            <a:pPr lvl="1"/>
            <a:r>
              <a:rPr lang="en-US" sz="3500" dirty="0"/>
              <a:t>Joint efforts y businesspersons to obtain legislative or executive action.</a:t>
            </a:r>
          </a:p>
          <a:p>
            <a:pPr lvl="1"/>
            <a:r>
              <a:rPr lang="en-US" sz="3500" dirty="0"/>
              <a:t>And Others.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806013"/>
      </p:ext>
    </p:extLst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8A7045"/>
                </a:solidFill>
              </a:rPr>
              <a:t>LO4 </a:t>
            </a:r>
            <a:r>
              <a:rPr lang="en-US" dirty="0"/>
              <a:t>U.S. Antitrust Laws in the Global Context</a:t>
            </a:r>
          </a:p>
        </p:txBody>
      </p:sp>
      <p:sp>
        <p:nvSpPr>
          <p:cNvPr id="7" name="AutoShape 6">
            <a:extLst>
              <a:ext uri="{FF2B5EF4-FFF2-40B4-BE49-F238E27FC236}">
                <a16:creationId xmlns:a16="http://schemas.microsoft.com/office/drawing/2014/main" id="{4D339EBB-8E93-468A-AFD5-5CB70FB2C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Section 1 of the Sherman Act provides for application of antitrust laws.</a:t>
            </a:r>
          </a:p>
          <a:p>
            <a:pPr lvl="1"/>
            <a:r>
              <a:rPr lang="en-US" dirty="0"/>
              <a:t>Any conspiracy that has a substantial effect on U.S. commerce is within reach of the courts, even if the violation occurred outside of the U.S.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8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Introduction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Embodied almost entirely in:</a:t>
            </a:r>
          </a:p>
          <a:p>
            <a:pPr lvl="1"/>
            <a:r>
              <a:rPr lang="en-US" dirty="0"/>
              <a:t>The Sherman Antitrust Act of 1890.</a:t>
            </a:r>
          </a:p>
          <a:p>
            <a:pPr lvl="1"/>
            <a:r>
              <a:rPr lang="en-US" dirty="0"/>
              <a:t>The Clayton Act of 1914.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6" name="Rectangle 4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200" dirty="0">
                <a:solidFill>
                  <a:srgbClr val="8A7045"/>
                </a:solidFill>
              </a:rPr>
              <a:t>LO1 </a:t>
            </a:r>
            <a:r>
              <a:rPr lang="en-US" dirty="0"/>
              <a:t>The Sherman Act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(1)</a:t>
            </a:r>
            <a:endParaRPr lang="en-US" dirty="0"/>
          </a:p>
        </p:txBody>
      </p:sp>
      <p:sp>
        <p:nvSpPr>
          <p:cNvPr id="6" name="AutoShape 6">
            <a:extLst>
              <a:ext uri="{FF2B5EF4-FFF2-40B4-BE49-F238E27FC236}">
                <a16:creationId xmlns:a16="http://schemas.microsoft.com/office/drawing/2014/main" id="{CAAACA0E-E127-4BE4-92D3-66FCFB884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4797970"/>
          </a:xfrm>
        </p:spPr>
        <p:txBody>
          <a:bodyPr>
            <a:normAutofit/>
          </a:bodyPr>
          <a:lstStyle/>
          <a:p>
            <a:r>
              <a:rPr lang="en-US" sz="4400" dirty="0"/>
              <a:t>Sections 1 and 2 contain the main provisions of the Sherman Act.</a:t>
            </a:r>
          </a:p>
          <a:p>
            <a:pPr lvl="1"/>
            <a:r>
              <a:rPr lang="en-US" u="sng" dirty="0"/>
              <a:t>Section 1</a:t>
            </a:r>
            <a:r>
              <a:rPr lang="en-US" dirty="0"/>
              <a:t>:  Requires two or more persons, as a person cannot contract, combine, or conspire alone.  Concerned with finding an agreement.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LO1 </a:t>
            </a:r>
            <a:r>
              <a:rPr lang="en-US" dirty="0"/>
              <a:t>The Sherman Act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Sections 1 and 2: </a:t>
            </a:r>
          </a:p>
          <a:p>
            <a:pPr lvl="1"/>
            <a:r>
              <a:rPr lang="en-US" u="sng" dirty="0"/>
              <a:t>Section 2</a:t>
            </a:r>
            <a:r>
              <a:rPr lang="en-US" dirty="0"/>
              <a:t>: Applies both to an individual person and to several people. Deals with the structure of monopolies in the marketplace.</a:t>
            </a:r>
          </a:p>
          <a:p>
            <a:endParaRPr lang="en-US" dirty="0"/>
          </a:p>
        </p:txBody>
      </p:sp>
      <p:sp>
        <p:nvSpPr>
          <p:cNvPr id="9" name="AutoShape 6">
            <a:extLst>
              <a:ext uri="{FF2B5EF4-FFF2-40B4-BE49-F238E27FC236}">
                <a16:creationId xmlns:a16="http://schemas.microsoft.com/office/drawing/2014/main" id="{4C54C6F6-7102-4590-BC0F-A77BEF8A4E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LO1 </a:t>
            </a:r>
            <a:r>
              <a:rPr lang="en-US" dirty="0"/>
              <a:t>The Sherman Act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(3)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52A2B4C4-29A2-4707-B67D-6C9E39340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Jurisdictional requirements tied to interstate commerce, and U.S. nationals abroad whose activities affect U.S. commerce.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LO1 </a:t>
            </a:r>
            <a:r>
              <a:rPr lang="en-US" dirty="0"/>
              <a:t>The Sherman Act: </a:t>
            </a:r>
            <a:br>
              <a:rPr lang="en-US" dirty="0"/>
            </a:br>
            <a:r>
              <a:rPr lang="en-US" dirty="0"/>
              <a:t>Section 1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(1)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C76900D9-4954-45BC-A028-FC24C97B2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5230"/>
            <a:ext cx="8686800" cy="5102770"/>
          </a:xfrm>
        </p:spPr>
        <p:txBody>
          <a:bodyPr>
            <a:normAutofit/>
          </a:bodyPr>
          <a:lstStyle/>
          <a:p>
            <a:r>
              <a:rPr lang="en-US" sz="4400" i="1" dirty="0"/>
              <a:t>Per</a:t>
            </a:r>
            <a:r>
              <a:rPr lang="en-US" sz="4400" dirty="0"/>
              <a:t> </a:t>
            </a:r>
            <a:r>
              <a:rPr lang="en-US" sz="4400" i="1" dirty="0"/>
              <a:t>Se</a:t>
            </a:r>
            <a:r>
              <a:rPr lang="en-US" sz="4400" dirty="0"/>
              <a:t> Violations.</a:t>
            </a:r>
          </a:p>
          <a:p>
            <a:pPr lvl="1"/>
            <a:r>
              <a:rPr lang="en-US" dirty="0"/>
              <a:t>Some agreements are so blatant and substantially anticompetitive they are deemed illegal </a:t>
            </a:r>
            <a:r>
              <a:rPr lang="en-US" i="1" dirty="0"/>
              <a:t>per se </a:t>
            </a:r>
            <a:r>
              <a:rPr lang="en-US" dirty="0"/>
              <a:t>(inherently), and courts are prevented from applying the rule of reason in their analysis.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9" name="Rectangle 3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800" dirty="0">
                <a:solidFill>
                  <a:srgbClr val="8A7045"/>
                </a:solidFill>
              </a:rPr>
              <a:t>LO1 </a:t>
            </a:r>
            <a:r>
              <a:rPr lang="en-US" dirty="0"/>
              <a:t>The Sherman Act: </a:t>
            </a:r>
            <a:br>
              <a:rPr lang="en-US" dirty="0"/>
            </a:br>
            <a:r>
              <a:rPr lang="en-US" dirty="0"/>
              <a:t>Section 1</a:t>
            </a:r>
            <a:r>
              <a:rPr lang="en-US" sz="4000" b="1" dirty="0">
                <a:solidFill>
                  <a:prstClr val="white"/>
                </a:solidFill>
                <a:latin typeface="Calibri"/>
              </a:rPr>
              <a:t> (2)</a:t>
            </a:r>
            <a:endParaRPr lang="en-US" dirty="0"/>
          </a:p>
        </p:txBody>
      </p:sp>
      <p:sp>
        <p:nvSpPr>
          <p:cNvPr id="8" name="AutoShape 6">
            <a:extLst>
              <a:ext uri="{FF2B5EF4-FFF2-40B4-BE49-F238E27FC236}">
                <a16:creationId xmlns:a16="http://schemas.microsoft.com/office/drawing/2014/main" id="{61C26BE4-A7BD-4ABB-A3E0-F9022A4B1F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33400"/>
            <a:ext cx="914400" cy="457200"/>
          </a:xfrm>
          <a:prstGeom prst="homePlate">
            <a:avLst>
              <a:gd name="adj" fmla="val 50000"/>
            </a:avLst>
          </a:prstGeom>
          <a:solidFill>
            <a:srgbClr val="005B7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LO1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5230"/>
            <a:ext cx="8229600" cy="5102770"/>
          </a:xfrm>
        </p:spPr>
        <p:txBody>
          <a:bodyPr>
            <a:normAutofit/>
          </a:bodyPr>
          <a:lstStyle/>
          <a:p>
            <a:r>
              <a:rPr lang="en-US" sz="4400" i="1" dirty="0"/>
              <a:t>Per Se </a:t>
            </a:r>
            <a:r>
              <a:rPr lang="en-US" sz="4400" dirty="0"/>
              <a:t>Violations.</a:t>
            </a:r>
            <a:endParaRPr lang="en-US" dirty="0"/>
          </a:p>
          <a:p>
            <a:pPr lvl="1"/>
            <a:r>
              <a:rPr lang="en-US" dirty="0"/>
              <a:t>Price Fixing Agreements. Between competing firms in the market to set an established price for the goods or services they offer. </a:t>
            </a:r>
          </a:p>
          <a:p>
            <a:pPr lvl="1"/>
            <a:endParaRPr lang="en-US" sz="3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097E-128F-4FE5-8D65-B30E2BEAC51B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9831</TotalTime>
  <Words>1381</Words>
  <Application>Microsoft Office PowerPoint</Application>
  <PresentationFormat>On-screen Show (4:3)</PresentationFormat>
  <Paragraphs>210</Paragraphs>
  <Slides>37</Slides>
  <Notes>37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Impact</vt:lpstr>
      <vt:lpstr>Wingdings</vt:lpstr>
      <vt:lpstr>Office Theme</vt:lpstr>
      <vt:lpstr>Business Law Text &amp; Exercises Ninth Edition Roger LeRoy Miller William Eric Hollowell</vt:lpstr>
      <vt:lpstr>Learning Outcomes</vt:lpstr>
      <vt:lpstr>Introduction (1)</vt:lpstr>
      <vt:lpstr>Introduction (2)</vt:lpstr>
      <vt:lpstr>LO1 The Sherman Act (1)</vt:lpstr>
      <vt:lpstr>LO1 The Sherman Act (2)</vt:lpstr>
      <vt:lpstr>LO1 The Sherman Act (3)</vt:lpstr>
      <vt:lpstr>LO1 The Sherman Act:  Section 1 (1)</vt:lpstr>
      <vt:lpstr>LO1 The Sherman Act:  Section 1 (2)</vt:lpstr>
      <vt:lpstr>LO1 The Sherman Act:  Section 1 (3)</vt:lpstr>
      <vt:lpstr>LO1 The Sherman Act:  Section 1 (4)</vt:lpstr>
      <vt:lpstr>LO1 The Sherman Act:  Section 1 (5)</vt:lpstr>
      <vt:lpstr>LO1 The Sherman Act:  Section 1 (6)</vt:lpstr>
      <vt:lpstr>LO1 The Sherman Act:  Section 1 (7)</vt:lpstr>
      <vt:lpstr>LO1 The Sherman Act:  Section 1 (8)</vt:lpstr>
      <vt:lpstr>LO1 The Sherman Act:  Section 2 (1)</vt:lpstr>
      <vt:lpstr>LO1 The Sherman Act:  Section 2 (2)</vt:lpstr>
      <vt:lpstr>LO1 The Sherman Act:  Section 2 (3)</vt:lpstr>
      <vt:lpstr>LO1 The Sherman Act:  Section 2 (4)</vt:lpstr>
      <vt:lpstr>LO1 The Sherman Act:  Section 2 (5)</vt:lpstr>
      <vt:lpstr>LO1 The Sherman Act:  Section 2 (6)</vt:lpstr>
      <vt:lpstr>LO1 The Sherman Act:  Section 2 (7)</vt:lpstr>
      <vt:lpstr>LO1 The Sherman Act:  Section 2 (8)</vt:lpstr>
      <vt:lpstr>LO1 The Sherman Act:  Section 2 (9)</vt:lpstr>
      <vt:lpstr>LO2 The Clayton Act (1)</vt:lpstr>
      <vt:lpstr>LO2 The Clayton Act (2)</vt:lpstr>
      <vt:lpstr>LO2 The Clayton Act (3)</vt:lpstr>
      <vt:lpstr>LO2 The Clayton Act (4)</vt:lpstr>
      <vt:lpstr>LO2 The Clayton Act (5)</vt:lpstr>
      <vt:lpstr>LO2 The Clayton Act (6)</vt:lpstr>
      <vt:lpstr>LO2 The Clayton Act (7)</vt:lpstr>
      <vt:lpstr>LO3 Enforcement of Antitrust Laws (1)</vt:lpstr>
      <vt:lpstr>LO3 Enforcement of Antitrust Laws (2)</vt:lpstr>
      <vt:lpstr>LO3 Enforcement of Antitrust Laws (3)</vt:lpstr>
      <vt:lpstr>LO3 Enforcement of Antitrust Laws (4)</vt:lpstr>
      <vt:lpstr>LO3 Enforcement of Antitrust Laws (5)</vt:lpstr>
      <vt:lpstr>LO4 U.S. Antitrust Laws in the Global Context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Law: Texts and Exercises 7e</dc:title>
  <dc:creator>Joseph Zavaletta</dc:creator>
  <cp:lastModifiedBy>Mandy</cp:lastModifiedBy>
  <cp:revision>860</cp:revision>
  <dcterms:created xsi:type="dcterms:W3CDTF">2012-07-24T19:26:18Z</dcterms:created>
  <dcterms:modified xsi:type="dcterms:W3CDTF">2017-11-17T21:14:54Z</dcterms:modified>
</cp:coreProperties>
</file>