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25" r:id="rId2"/>
    <p:sldId id="327" r:id="rId3"/>
    <p:sldId id="288" r:id="rId4"/>
    <p:sldId id="289" r:id="rId5"/>
    <p:sldId id="261" r:id="rId6"/>
    <p:sldId id="290" r:id="rId7"/>
    <p:sldId id="291" r:id="rId8"/>
    <p:sldId id="292" r:id="rId9"/>
    <p:sldId id="293" r:id="rId10"/>
    <p:sldId id="328" r:id="rId11"/>
    <p:sldId id="329" r:id="rId12"/>
    <p:sldId id="298" r:id="rId13"/>
    <p:sldId id="299" r:id="rId14"/>
    <p:sldId id="294" r:id="rId15"/>
    <p:sldId id="295" r:id="rId16"/>
    <p:sldId id="296" r:id="rId17"/>
    <p:sldId id="302" r:id="rId18"/>
    <p:sldId id="330" r:id="rId19"/>
    <p:sldId id="303" r:id="rId20"/>
    <p:sldId id="331" r:id="rId21"/>
    <p:sldId id="305" r:id="rId22"/>
    <p:sldId id="306" r:id="rId23"/>
    <p:sldId id="307" r:id="rId24"/>
    <p:sldId id="308" r:id="rId25"/>
    <p:sldId id="309" r:id="rId26"/>
    <p:sldId id="277" r:id="rId27"/>
    <p:sldId id="310" r:id="rId28"/>
    <p:sldId id="278" r:id="rId29"/>
    <p:sldId id="311" r:id="rId30"/>
    <p:sldId id="312" r:id="rId31"/>
    <p:sldId id="313" r:id="rId32"/>
    <p:sldId id="314" r:id="rId33"/>
    <p:sldId id="332" r:id="rId34"/>
    <p:sldId id="281" r:id="rId35"/>
    <p:sldId id="315" r:id="rId36"/>
    <p:sldId id="316" r:id="rId37"/>
    <p:sldId id="317" r:id="rId38"/>
    <p:sldId id="318" r:id="rId39"/>
    <p:sldId id="333" r:id="rId40"/>
    <p:sldId id="319" r:id="rId41"/>
    <p:sldId id="321" r:id="rId42"/>
    <p:sldId id="323" r:id="rId43"/>
    <p:sldId id="32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0066A4"/>
    <a:srgbClr val="E4B71F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3876" autoAdjust="0"/>
  </p:normalViewPr>
  <p:slideViewPr>
    <p:cSldViewPr showGuides="1">
      <p:cViewPr varScale="1">
        <p:scale>
          <a:sx n="106" d="100"/>
          <a:sy n="106" d="100"/>
        </p:scale>
        <p:origin x="17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1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52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09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708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55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6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gage - B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7A0766-E5CE-40EA-9D49-C5FD0A9D31D7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400800"/>
            <a:ext cx="2010123" cy="4162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4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4" r:id="rId4"/>
    <p:sldLayoutId id="2147483655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" y="533400"/>
            <a:ext cx="89154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34 Bankruptcy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94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latin typeface="+mn-lt"/>
              </a:rPr>
              <a:t>(2)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Creditors’ Meetings.</a:t>
            </a:r>
          </a:p>
          <a:p>
            <a:pPr lvl="1"/>
            <a:r>
              <a:rPr lang="en-US" dirty="0"/>
              <a:t>The Debtor’s Role at the Meeting.</a:t>
            </a:r>
          </a:p>
          <a:p>
            <a:pPr lvl="2"/>
            <a:r>
              <a:rPr lang="en-US" dirty="0"/>
              <a:t>Must attend and submit to examination under oath.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5185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4318"/>
            <a:ext cx="9144000" cy="1600200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latin typeface="+mn-lt"/>
              </a:rPr>
              <a:t>(3)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3364D90D-341A-4439-B6AC-7808C17D1BA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29400" y="2514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Creditors’ Meetings.</a:t>
            </a:r>
          </a:p>
          <a:p>
            <a:pPr lvl="1"/>
            <a:r>
              <a:rPr lang="en-US" dirty="0"/>
              <a:t>The Bankruptcy Trustee.</a:t>
            </a:r>
          </a:p>
          <a:p>
            <a:pPr lvl="2"/>
            <a:r>
              <a:rPr lang="en-US" dirty="0"/>
              <a:t>Primary duty is to collect the debtor’s property and reduce it to money for distribution to creditors.</a:t>
            </a:r>
          </a:p>
          <a:p>
            <a:pPr lvl="2"/>
            <a:r>
              <a:rPr lang="en-US" dirty="0"/>
              <a:t>Determines what kind of petition the debtor should file.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5975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F61D492C-BDB6-47B2-AFCC-5F93ABAA959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29400" y="2514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Creditors’ Meeting.</a:t>
            </a:r>
          </a:p>
          <a:p>
            <a:pPr lvl="1"/>
            <a:r>
              <a:rPr lang="en-US" dirty="0"/>
              <a:t>The Bankruptcy Trustee.</a:t>
            </a:r>
          </a:p>
          <a:p>
            <a:pPr lvl="2"/>
            <a:r>
              <a:rPr lang="en-US" dirty="0"/>
              <a:t>Advises creditors of decision; must file a motion to dismiss the Chapter 7 petition and convert to Chapter 13 with explanation to the court.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Creditors’ Meeting.</a:t>
            </a:r>
          </a:p>
          <a:p>
            <a:pPr lvl="1"/>
            <a:r>
              <a:rPr lang="en-US" dirty="0"/>
              <a:t>The Bankruptcy Trustee.</a:t>
            </a:r>
          </a:p>
          <a:p>
            <a:pPr lvl="2"/>
            <a:r>
              <a:rPr lang="en-US" dirty="0"/>
              <a:t>Collect debtor’s property and reduce it to money for distribution, if warranted.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Estate in Property.</a:t>
            </a:r>
          </a:p>
          <a:p>
            <a:pPr lvl="1"/>
            <a:r>
              <a:rPr lang="en-US" dirty="0"/>
              <a:t>All debtor’s legal and equitable interests in property presently held, including community property,</a:t>
            </a:r>
          </a:p>
          <a:p>
            <a:pPr lvl="1"/>
            <a:r>
              <a:rPr lang="en-US" dirty="0"/>
              <a:t>Property transferred in a “voidable” transaction, and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(7)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Estate in Property.</a:t>
            </a:r>
          </a:p>
          <a:p>
            <a:pPr lvl="1"/>
            <a:r>
              <a:rPr lang="en-US" dirty="0"/>
              <a:t>Property which debtor becomes entitled within 180 days after filing.</a:t>
            </a:r>
          </a:p>
          <a:p>
            <a:pPr lvl="1"/>
            <a:r>
              <a:rPr lang="en-US" dirty="0"/>
              <a:t>Proceeds and profits from the property of the estate.</a:t>
            </a:r>
          </a:p>
          <a:p>
            <a:pPr lvl="1"/>
            <a:r>
              <a:rPr lang="en-US" dirty="0"/>
              <a:t>After-acquired property (e.g., inheritances, life insurance).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(8)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Estate in Property.</a:t>
            </a:r>
          </a:p>
          <a:p>
            <a:pPr lvl="1"/>
            <a:r>
              <a:rPr lang="en-US" dirty="0"/>
              <a:t>Exemptions:</a:t>
            </a:r>
          </a:p>
          <a:p>
            <a:pPr lvl="2"/>
            <a:r>
              <a:rPr lang="en-US" dirty="0"/>
              <a:t>Home equity.</a:t>
            </a:r>
          </a:p>
          <a:p>
            <a:pPr lvl="2"/>
            <a:r>
              <a:rPr lang="en-US" dirty="0"/>
              <a:t>Motor vehicle.</a:t>
            </a:r>
          </a:p>
          <a:p>
            <a:pPr lvl="2"/>
            <a:r>
              <a:rPr lang="en-US" dirty="0"/>
              <a:t>Household goods.</a:t>
            </a:r>
          </a:p>
          <a:p>
            <a:pPr lvl="2"/>
            <a:r>
              <a:rPr lang="en-US" dirty="0"/>
              <a:t>Trade tools.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(9)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Property Distribution.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Creditors’ Claims: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To be entitled to receive a portion of the debtor’s estate, each creditor files a proof of claim.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(10)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Property Distribution.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Secured Creditors: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If value of the secured collateral exceeds the secured party’s claim, the secured party has priority to proceeds.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0670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(11)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Property Distribution.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Secured Creditors: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If debtor surrenders, creditor can keep or sell.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If collateral is insufficient, secured creditor becomes unsecured creditor for deficiency.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092600" y="195015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067537" y="308514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066800" y="4208676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066800" y="5342401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0" y="1600200"/>
            <a:ext cx="9144000" cy="4678363"/>
          </a:xfrm>
          <a:noFill/>
          <a:ln/>
        </p:spPr>
        <p:txBody>
          <a:bodyPr>
            <a:noAutofit/>
          </a:bodyPr>
          <a:lstStyle/>
          <a:p>
            <a:pPr marL="1201738" indent="-114617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LO1</a:t>
            </a:r>
            <a:r>
              <a:rPr lang="en-US" sz="2600" dirty="0"/>
              <a:t>    </a:t>
            </a:r>
            <a:r>
              <a:rPr lang="en-US" dirty="0"/>
              <a:t>  </a:t>
            </a:r>
            <a:r>
              <a:rPr lang="en-US" sz="4000" dirty="0"/>
              <a:t>Describe three common types of bankruptcy relief.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LO2</a:t>
            </a:r>
            <a:r>
              <a:rPr lang="en-US" sz="2600" b="1" dirty="0">
                <a:solidFill>
                  <a:schemeClr val="bg1"/>
                </a:solidFill>
              </a:rPr>
              <a:t>        </a:t>
            </a:r>
            <a:r>
              <a:rPr lang="en-US" sz="4000" dirty="0"/>
              <a:t>List the duties of a bankruptcy trustee.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LO3         </a:t>
            </a:r>
            <a:r>
              <a:rPr lang="en-US" sz="4000" dirty="0"/>
              <a:t>Identify the debtor and procedures in a Chapter 11 reorganization.</a:t>
            </a:r>
          </a:p>
          <a:p>
            <a:pPr marL="1201738" indent="-114141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LO4</a:t>
            </a:r>
            <a:r>
              <a:rPr lang="en-US" dirty="0"/>
              <a:t>    </a:t>
            </a:r>
            <a:r>
              <a:rPr lang="en-US" sz="4000" dirty="0"/>
              <a:t>Explain how a Chapter 13 plan differs from Chapter 7 and Chapter 11 plans.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2095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(12)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Property Distribution.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Unsecured Creditors: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Do not have security interests in collateral.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prstClr val="black"/>
                </a:solidFill>
              </a:rPr>
              <a:t>Priority: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Secured creditors divided into classes and paid by priority.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Creditors in last class paid proportionately if insufficient funds.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9146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(13)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Discharge.</a:t>
            </a:r>
          </a:p>
          <a:p>
            <a:pPr lvl="1"/>
            <a:r>
              <a:rPr lang="en-US" dirty="0"/>
              <a:t>Exceptions.</a:t>
            </a:r>
          </a:p>
          <a:p>
            <a:pPr lvl="1"/>
            <a:r>
              <a:rPr lang="en-US" dirty="0"/>
              <a:t>Objections to Discharge. </a:t>
            </a:r>
          </a:p>
          <a:p>
            <a:pPr lvl="1"/>
            <a:r>
              <a:rPr lang="en-US" dirty="0"/>
              <a:t>Effect of Discharge.</a:t>
            </a:r>
          </a:p>
          <a:p>
            <a:pPr lvl="1"/>
            <a:r>
              <a:rPr lang="en-US" dirty="0"/>
              <a:t>Revocation of Discharge.</a:t>
            </a:r>
          </a:p>
          <a:p>
            <a:pPr lvl="1"/>
            <a:r>
              <a:rPr lang="en-US" dirty="0"/>
              <a:t>Reaffirmation of a Debt.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(14)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Exceptions to Discharge.</a:t>
            </a:r>
          </a:p>
          <a:p>
            <a:pPr lvl="1"/>
            <a:r>
              <a:rPr lang="en-US" dirty="0"/>
              <a:t>Claims for back taxes.</a:t>
            </a:r>
          </a:p>
          <a:p>
            <a:pPr lvl="1"/>
            <a:r>
              <a:rPr lang="en-US" dirty="0"/>
              <a:t>Claims for amounts borrowed by Debtor to pay federal taxes.</a:t>
            </a:r>
          </a:p>
          <a:p>
            <a:pPr lvl="1"/>
            <a:r>
              <a:rPr lang="en-US" dirty="0"/>
              <a:t>Claims against property/money obtained by debtor under false pretenses.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(15)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Exceptions to Discharge.</a:t>
            </a:r>
          </a:p>
          <a:p>
            <a:pPr lvl="1"/>
            <a:r>
              <a:rPr lang="en-US" dirty="0"/>
              <a:t>Claims by creditors who did not know about bankruptcy.</a:t>
            </a:r>
          </a:p>
          <a:p>
            <a:pPr lvl="1"/>
            <a:r>
              <a:rPr lang="en-US" dirty="0"/>
              <a:t>Student loans.  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(16)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Objections to Discharge.</a:t>
            </a:r>
          </a:p>
          <a:p>
            <a:pPr lvl="1"/>
            <a:r>
              <a:rPr lang="en-US" dirty="0"/>
              <a:t>Court may deny the discharge of the debtor (not the debt):</a:t>
            </a:r>
          </a:p>
          <a:p>
            <a:pPr lvl="2"/>
            <a:r>
              <a:rPr lang="en-US" dirty="0"/>
              <a:t>If intentional concealment or destruction of property or financial records.</a:t>
            </a:r>
          </a:p>
          <a:p>
            <a:pPr lvl="2"/>
            <a:r>
              <a:rPr lang="en-US" dirty="0"/>
              <a:t>Discharge within eight previous years.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(17)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Objections to Discharge.</a:t>
            </a:r>
          </a:p>
          <a:p>
            <a:pPr lvl="1"/>
            <a:r>
              <a:rPr lang="en-US" dirty="0"/>
              <a:t>Court may deny the discharge of the debtor (not the debt):</a:t>
            </a:r>
          </a:p>
          <a:p>
            <a:pPr lvl="2"/>
            <a:r>
              <a:rPr lang="en-US" dirty="0"/>
              <a:t>Failure to complete credit counseling courses, or debtor found guilty of felony.</a:t>
            </a:r>
          </a:p>
          <a:p>
            <a:pPr lvl="1"/>
            <a:r>
              <a:rPr lang="en-US" dirty="0"/>
              <a:t>Discharge may be revoked within one year.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Chapter 11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Reorganization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Debtor (usually a corporation) and creditors formulate a plan under which the debtor pays a portion of its debts and is discharged of the rest.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Chapter 11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Reorganization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sz="4000" b="1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5230"/>
            <a:ext cx="81534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Any debtor eligible for Chapter 7 is also eligible for Chapter 11. Same principles of voluntary vs. involuntary apply.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305800" cy="4797970"/>
          </a:xfrm>
        </p:spPr>
        <p:txBody>
          <a:bodyPr/>
          <a:lstStyle/>
          <a:p>
            <a:r>
              <a:rPr lang="en-US" sz="4400" dirty="0"/>
              <a:t>Creditors’ Committees.</a:t>
            </a:r>
          </a:p>
          <a:p>
            <a:pPr lvl="1"/>
            <a:r>
              <a:rPr lang="en-US" dirty="0"/>
              <a:t>Unsecured creditors appointed to consult with trustee.</a:t>
            </a:r>
          </a:p>
          <a:p>
            <a:pPr lvl="1"/>
            <a:r>
              <a:rPr lang="en-US" dirty="0"/>
              <a:t>In small business bankruptcies (less than  $2.49 million in debt with no real estate) do NOT require consent of committee.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8E475C86-76F7-4FDC-92EA-8D02D67196F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7818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Chapter 11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Reorganization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305800" cy="4797970"/>
          </a:xfrm>
        </p:spPr>
        <p:txBody>
          <a:bodyPr/>
          <a:lstStyle/>
          <a:p>
            <a:r>
              <a:rPr lang="en-US" sz="4400" dirty="0"/>
              <a:t>The Reorganization Plan.</a:t>
            </a:r>
          </a:p>
          <a:p>
            <a:pPr lvl="1"/>
            <a:r>
              <a:rPr lang="en-US" dirty="0"/>
              <a:t>Conserve and administer the debtor’s assets with the goal of returning  to successful operation and solvency. 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/>
              <a:t>Filing the Plan.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5AF32D8-72B6-4AD8-8571-0FDADA265D1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7818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Chapter 11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Reorganization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Bankruptcy Relief </a:t>
            </a:r>
            <a:r>
              <a:rPr lang="en-US" sz="4000" b="1" dirty="0">
                <a:latin typeface="+mn-lt"/>
              </a:rPr>
              <a:t>(1)</a:t>
            </a:r>
            <a:endParaRPr lang="en-US" b="1" dirty="0">
              <a:latin typeface="+mn-lt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300D0C78-CFAC-4B9E-977F-E49DFE795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6" y="1944756"/>
            <a:ext cx="751114" cy="3810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5230"/>
            <a:ext cx="8294914" cy="4416970"/>
          </a:xfrm>
        </p:spPr>
        <p:txBody>
          <a:bodyPr>
            <a:normAutofit/>
          </a:bodyPr>
          <a:lstStyle/>
          <a:p>
            <a:r>
              <a:rPr lang="en-US" sz="4400" dirty="0"/>
              <a:t>Bankruptcy provides different relief:</a:t>
            </a:r>
          </a:p>
          <a:p>
            <a:pPr lvl="1"/>
            <a:r>
              <a:rPr lang="en-US" sz="3600" dirty="0"/>
              <a:t>Chapter 7: Liquidation.</a:t>
            </a:r>
          </a:p>
          <a:p>
            <a:pPr lvl="1"/>
            <a:r>
              <a:rPr lang="en-US" sz="3600" dirty="0"/>
              <a:t>Chapter 11: Corporate reorganizations.</a:t>
            </a:r>
          </a:p>
          <a:p>
            <a:pPr lvl="1"/>
            <a:r>
              <a:rPr lang="en-US" sz="3600" dirty="0"/>
              <a:t>Chapter 13: Adjustment of individuals’ debts with a payment plan.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The Plan’s Criteria:</a:t>
            </a:r>
          </a:p>
          <a:p>
            <a:pPr lvl="1"/>
            <a:r>
              <a:rPr lang="en-US" dirty="0"/>
              <a:t>1. Designate classes of creditors under the plan.</a:t>
            </a:r>
          </a:p>
          <a:p>
            <a:pPr lvl="1"/>
            <a:r>
              <a:rPr lang="en-US" dirty="0"/>
              <a:t>2. Specify the treatment to be afforded the classes of creditors and provide the same treatment for each claim. 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0DA48A1C-D1AA-421E-ABEF-D71B5983E77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294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Chapter 11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Reorganization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The Plan’s Criteria:</a:t>
            </a:r>
          </a:p>
          <a:p>
            <a:pPr lvl="1"/>
            <a:r>
              <a:rPr lang="en-US" dirty="0"/>
              <a:t>3. Provide an adequate means for the plan’s execution.</a:t>
            </a:r>
          </a:p>
          <a:p>
            <a:pPr lvl="1"/>
            <a:r>
              <a:rPr lang="en-US" dirty="0"/>
              <a:t>4. Provide for payment of tax claims over a five-year period.</a:t>
            </a:r>
          </a:p>
          <a:p>
            <a:r>
              <a:rPr lang="en-US" sz="4400" dirty="0"/>
              <a:t>Acceptance of the Plan.</a:t>
            </a:r>
          </a:p>
          <a:p>
            <a:pPr lvl="1"/>
            <a:r>
              <a:rPr lang="en-US" dirty="0"/>
              <a:t>Confirmation does not discharge a debtor.) 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2C905F60-C7C4-4C4E-BBBC-4E99F0D424F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294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Chapter 11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Reorganization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Acceptance of the Plan.</a:t>
            </a:r>
          </a:p>
          <a:p>
            <a:pPr lvl="1"/>
            <a:r>
              <a:rPr lang="en-US" dirty="0"/>
              <a:t>Class of creditors accepts plan when creditors representing 2/3 value of total claim</a:t>
            </a:r>
            <a:r>
              <a:rPr lang="en-US" dirty="0">
                <a:solidFill>
                  <a:srgbClr val="660033"/>
                </a:solidFill>
              </a:rPr>
              <a:t>.  </a:t>
            </a:r>
          </a:p>
          <a:p>
            <a:pPr lvl="1"/>
            <a:r>
              <a:rPr lang="en-US" dirty="0"/>
              <a:t>Court may “cram down” plan on all creditors if it is fair and equitable.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BC0A911-B57D-4689-97F6-68C523B175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294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Chapter 11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Reorganization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Discharge of the Plan.</a:t>
            </a:r>
          </a:p>
          <a:p>
            <a:pPr lvl="1"/>
            <a:r>
              <a:rPr lang="en-US" dirty="0"/>
              <a:t>Individual debtors: plan must be completed before discharge granted.</a:t>
            </a:r>
          </a:p>
          <a:p>
            <a:pPr lvl="1"/>
            <a:r>
              <a:rPr lang="en-US" dirty="0"/>
              <a:t>Other debtors: court may order discharge at any time after the plan is confirmed. 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Chapter 11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Reorganization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(8)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BC0A911-B57D-4689-97F6-68C523B175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29400" y="1981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24395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       </a:t>
            </a:r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dirty="0"/>
              <a:t>Chapter 13—Adjustments</a:t>
            </a:r>
            <a:r>
              <a:rPr lang="en-US" sz="4000" b="1" dirty="0">
                <a:latin typeface="+mj-lt"/>
              </a:rPr>
              <a:t> (1) </a:t>
            </a:r>
            <a:endParaRPr lang="en-US" b="1" dirty="0"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67DA88C9-2AA0-47F4-8BB3-875AF36BE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For individuals (not partnerships or corporations) with regular income who owe fixed unsecured debts of &lt;$394,725 or fixed secured debts of &lt;$1,184,200. 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       </a:t>
            </a:r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Chapter 13—Adjustments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 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BAAB176-305A-4CE8-BB0E-FED7716E4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Can only be initiated by voluntary petition by debtor OR conversion from Chapter 7.</a:t>
            </a:r>
          </a:p>
          <a:p>
            <a:r>
              <a:rPr lang="en-US" sz="4400" dirty="0"/>
              <a:t>Upon filing of plan and petition, an automatic stay is granted.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       </a:t>
            </a:r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Chapter 13—Adjustments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(3) 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D78F9C29-5404-4EAE-9DE0-ECEA248D0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Individual’s Repayment Plan.</a:t>
            </a:r>
          </a:p>
          <a:p>
            <a:pPr lvl="1"/>
            <a:r>
              <a:rPr lang="en-US" dirty="0"/>
              <a:t>Only debtor may file a plan which may provide for repayment of up to 100% of all obligations.  </a:t>
            </a:r>
          </a:p>
          <a:p>
            <a:pPr lvl="1"/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       </a:t>
            </a:r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Chapter 13—Adjustments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(4) 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C42FAFB4-C6C6-4FDF-ACA1-BC0EB2EB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Individual’s Repayment Plan must provide for:</a:t>
            </a:r>
          </a:p>
          <a:p>
            <a:pPr lvl="2"/>
            <a:r>
              <a:rPr lang="en-US" sz="4000" dirty="0"/>
              <a:t>(1) Turnover of earnings to trustee to execute plan.</a:t>
            </a:r>
          </a:p>
          <a:p>
            <a:pPr lvl="2"/>
            <a:r>
              <a:rPr lang="en-US" sz="4000" dirty="0"/>
              <a:t>(2) Full payment of all priority claims (such as taxes).</a:t>
            </a:r>
          </a:p>
          <a:p>
            <a:pPr marL="914400" lvl="2" indent="0">
              <a:buNone/>
            </a:pP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       </a:t>
            </a:r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Chapter 13—Adjustments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(5) 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3E8D7BD5-7F5B-4DB8-9662-5E8ACB4DC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Individual’s Repayment Plan must provide for:</a:t>
            </a:r>
          </a:p>
          <a:p>
            <a:pPr lvl="2"/>
            <a:r>
              <a:rPr lang="en-US" sz="4000" dirty="0"/>
              <a:t>(3) Same treatment of each claim within class.</a:t>
            </a:r>
          </a:p>
          <a:p>
            <a:pPr lvl="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       </a:t>
            </a:r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Chapter 13—Adjustments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(6) 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3E8D7BD5-7F5B-4DB8-9662-5E8ACB4DC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Good Faith Requirement.</a:t>
            </a:r>
          </a:p>
          <a:p>
            <a:pPr lvl="2"/>
            <a:r>
              <a:rPr lang="en-US" sz="4000" dirty="0"/>
              <a:t>Court can dismiss petition if circumstances indicate bad faith.</a:t>
            </a:r>
          </a:p>
          <a:p>
            <a:pPr lvl="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8733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Types of Bankruptcy Relief </a:t>
            </a:r>
            <a:r>
              <a:rPr lang="en-US" sz="4000" b="1" dirty="0">
                <a:latin typeface="+mn-lt"/>
              </a:rPr>
              <a:t>(2)</a:t>
            </a:r>
            <a:endParaRPr lang="en-US" dirty="0">
              <a:latin typeface="+mn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Voluntary Bankruptcy. </a:t>
            </a:r>
          </a:p>
          <a:p>
            <a:pPr lvl="1"/>
            <a:r>
              <a:rPr lang="en-US" dirty="0"/>
              <a:t>Any person (including corporation) can file.</a:t>
            </a:r>
          </a:p>
          <a:p>
            <a:pPr lvl="1"/>
            <a:r>
              <a:rPr lang="en-US" dirty="0"/>
              <a:t>All debts are liquidated (discharged).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       </a:t>
            </a:r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Chapter 13—Adjustments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(7) 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0F1522A9-DB43-4783-8AA8-730197FE8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Confirmation of the Plan when:</a:t>
            </a:r>
          </a:p>
          <a:p>
            <a:pPr lvl="1"/>
            <a:r>
              <a:rPr lang="en-US" dirty="0"/>
              <a:t>(1) Secured creditors have accepted the plan, OR</a:t>
            </a:r>
          </a:p>
          <a:p>
            <a:pPr lvl="1"/>
            <a:r>
              <a:rPr lang="en-US" dirty="0"/>
              <a:t>(2) Plan provides secured creditors can retain their liens until full payment or discharge, OR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       </a:t>
            </a:r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Chapter 13—Adjustments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(8)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Confirmation of the Plan:</a:t>
            </a:r>
          </a:p>
          <a:p>
            <a:pPr lvl="1"/>
            <a:r>
              <a:rPr lang="en-US" dirty="0"/>
              <a:t>(3) Debtor surrenders collateral to the creditors.</a:t>
            </a:r>
          </a:p>
          <a:p>
            <a:pPr lvl="1"/>
            <a:r>
              <a:rPr lang="en-US" dirty="0"/>
              <a:t>Unsecured creditors cannot object. </a:t>
            </a:r>
          </a:p>
          <a:p>
            <a:pPr lvl="1"/>
            <a:r>
              <a:rPr lang="en-US" dirty="0"/>
              <a:t>Court can approve a plan over the objection of the trustee or any unsecured creditor.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153F487A-E540-497A-97B9-ACE989C14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       </a:t>
            </a:r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Chapter 13—Adjustments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(9)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Discharge.</a:t>
            </a:r>
          </a:p>
          <a:p>
            <a:pPr lvl="1"/>
            <a:r>
              <a:rPr lang="en-US" dirty="0"/>
              <a:t>After completion of all payments, the bankruptcy court grants discharge of all remaining debts provided in the plan.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EEA811F-47F0-4888-954B-393F0703C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prstClr val="white"/>
                </a:solidFill>
              </a:rPr>
              <a:t>       </a:t>
            </a:r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sz="4600" dirty="0">
                <a:solidFill>
                  <a:prstClr val="white"/>
                </a:solidFill>
              </a:rPr>
              <a:t>Chapter 13—Adjustments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sz="3800" b="1" dirty="0">
                <a:solidFill>
                  <a:prstClr val="white"/>
                </a:solidFill>
                <a:latin typeface="Calibri"/>
              </a:rPr>
              <a:t>(10) 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Discharge.</a:t>
            </a:r>
          </a:p>
          <a:p>
            <a:pPr lvl="1"/>
            <a:r>
              <a:rPr lang="en-US" dirty="0"/>
              <a:t>NON-Dischargeable Debts:  fraud, domestic support, damages from DUI.  </a:t>
            </a:r>
          </a:p>
          <a:p>
            <a:pPr lvl="1"/>
            <a:r>
              <a:rPr lang="en-US" dirty="0"/>
              <a:t>Certain student loans can be discharged, if court finds “undue hardship.”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F75D1658-EFDB-45C9-BC51-FB5DBACF1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Types of Bankruptcy Relief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Voluntary Bankruptcy. </a:t>
            </a:r>
          </a:p>
          <a:p>
            <a:pPr lvl="1"/>
            <a:r>
              <a:rPr lang="en-US" dirty="0"/>
              <a:t>The Voluntary Petition. </a:t>
            </a:r>
          </a:p>
          <a:p>
            <a:pPr lvl="1"/>
            <a:r>
              <a:rPr lang="en-US" dirty="0"/>
              <a:t>Grounds for Dismissal.</a:t>
            </a:r>
          </a:p>
          <a:p>
            <a:pPr lvl="1"/>
            <a:r>
              <a:rPr lang="en-US" dirty="0"/>
              <a:t>Order for Relief.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Types of Bankruptcy Relief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Involuntary Bankruptcy. </a:t>
            </a:r>
          </a:p>
          <a:p>
            <a:pPr lvl="1"/>
            <a:r>
              <a:rPr lang="en-US" dirty="0"/>
              <a:t>Debtor’s creditors force debtor into bankruptcy proceedings.</a:t>
            </a:r>
          </a:p>
          <a:p>
            <a:pPr lvl="1"/>
            <a:r>
              <a:rPr lang="en-US" dirty="0"/>
              <a:t>Debtor has twelve or more creditors, three or more with claims totaling $15,325, or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Types of Bankruptcy Relief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Involuntary Bankruptcy: </a:t>
            </a:r>
          </a:p>
          <a:p>
            <a:pPr lvl="1"/>
            <a:r>
              <a:rPr lang="en-US" dirty="0"/>
              <a:t>Debtor has twelve or more creditors, one has a claim totaling $15,325.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Types of Bankruptcy Relief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Automatic Stay. </a:t>
            </a:r>
          </a:p>
          <a:p>
            <a:pPr lvl="1"/>
            <a:r>
              <a:rPr lang="en-US" dirty="0"/>
              <a:t>Upon filing either voluntary or involuntary petition.</a:t>
            </a:r>
          </a:p>
          <a:p>
            <a:pPr lvl="1"/>
            <a:r>
              <a:rPr lang="en-US" dirty="0"/>
              <a:t>Creditors cannot commence or continue most legal actions.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Chapter 7</a:t>
            </a:r>
            <a:r>
              <a:rPr lang="en-US" dirty="0"/>
              <a:t>—</a:t>
            </a:r>
            <a:r>
              <a:rPr lang="en-US" dirty="0">
                <a:solidFill>
                  <a:prstClr val="white"/>
                </a:solidFill>
              </a:rPr>
              <a:t>Liquidation </a:t>
            </a:r>
            <a:r>
              <a:rPr lang="en-US" sz="4000" b="1" dirty="0">
                <a:latin typeface="+mn-lt"/>
              </a:rPr>
              <a:t>(1)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Most familiar type of bankruptcy proceedings.</a:t>
            </a:r>
          </a:p>
          <a:p>
            <a:r>
              <a:rPr lang="en-US" sz="4400" dirty="0"/>
              <a:t>Any person who completes a means test, and qualifies, may be a debtor under Chapter 7.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10561</TotalTime>
  <Words>1564</Words>
  <Application>Microsoft Office PowerPoint</Application>
  <PresentationFormat>On-screen Show (4:3)</PresentationFormat>
  <Paragraphs>242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Types of Bankruptcy Relief (1)</vt:lpstr>
      <vt:lpstr>Types of Bankruptcy Relief (2)</vt:lpstr>
      <vt:lpstr>Types of Bankruptcy Relief (3)</vt:lpstr>
      <vt:lpstr>Types of Bankruptcy Relief (4)</vt:lpstr>
      <vt:lpstr>Types of Bankruptcy Relief (5)</vt:lpstr>
      <vt:lpstr>Types of Bankruptcy Relief (6)</vt:lpstr>
      <vt:lpstr>Chapter 7—Liquidation (1)</vt:lpstr>
      <vt:lpstr>Chapter 7—Liquidation (2)</vt:lpstr>
      <vt:lpstr>Chapter 7—Liquidation (3)</vt:lpstr>
      <vt:lpstr>Chapter 7—Liquidation (4)</vt:lpstr>
      <vt:lpstr>Chapter 7—Liquidation (5)</vt:lpstr>
      <vt:lpstr>Chapter 7—Liquidation (6)</vt:lpstr>
      <vt:lpstr>Chapter 7—Liquidation (7)</vt:lpstr>
      <vt:lpstr>Chapter 7—Liquidation (8)</vt:lpstr>
      <vt:lpstr>Chapter 7—Liquidation (9)</vt:lpstr>
      <vt:lpstr>Chapter 7—Liquidation (10)</vt:lpstr>
      <vt:lpstr>Chapter 7—Liquidation (11)</vt:lpstr>
      <vt:lpstr>Chapter 7—Liquidation (12)</vt:lpstr>
      <vt:lpstr>Chapter 7—Liquidation (13)</vt:lpstr>
      <vt:lpstr>Chapter 7—Liquidation (14)</vt:lpstr>
      <vt:lpstr>Chapter 7—Liquidation (15)</vt:lpstr>
      <vt:lpstr>Chapter 7—Liquidation (16)</vt:lpstr>
      <vt:lpstr>Chapter 7—Liquidation (17)</vt:lpstr>
      <vt:lpstr>Chapter 11—Reorganization (1)</vt:lpstr>
      <vt:lpstr>Chapter 11—Reorganization (2)</vt:lpstr>
      <vt:lpstr>Chapter 11—Reorganization (3)</vt:lpstr>
      <vt:lpstr>Chapter 11—Reorganization (4)</vt:lpstr>
      <vt:lpstr>Chapter 11—Reorganization (5)</vt:lpstr>
      <vt:lpstr>Chapter 11—Reorganization (6)</vt:lpstr>
      <vt:lpstr>Chapter 11—Reorganization (7)</vt:lpstr>
      <vt:lpstr>Chapter 11—Reorganization (8)</vt:lpstr>
      <vt:lpstr>       LO4 Chapter 13—Adjustments (1) </vt:lpstr>
      <vt:lpstr>       LO4 Chapter 13—Adjustments (2) </vt:lpstr>
      <vt:lpstr>       LO4 Chapter 13—Adjustments (3) </vt:lpstr>
      <vt:lpstr>       LO4 Chapter 13—Adjustments (4) </vt:lpstr>
      <vt:lpstr>       LO4 Chapter 13—Adjustments (5) </vt:lpstr>
      <vt:lpstr>       LO4 Chapter 13—Adjustments (6) </vt:lpstr>
      <vt:lpstr>       LO4 Chapter 13—Adjustments (7) </vt:lpstr>
      <vt:lpstr>       LO4 Chapter 13—Adjustments (8) </vt:lpstr>
      <vt:lpstr>       LO4 Chapter 13—Adjustments (9) </vt:lpstr>
      <vt:lpstr>       LO4 Chapter 13—Adjustments (10)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746</cp:revision>
  <dcterms:created xsi:type="dcterms:W3CDTF">2012-07-24T19:26:18Z</dcterms:created>
  <dcterms:modified xsi:type="dcterms:W3CDTF">2017-11-17T21:24:26Z</dcterms:modified>
</cp:coreProperties>
</file>