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302" r:id="rId3"/>
    <p:sldId id="286" r:id="rId4"/>
    <p:sldId id="287" r:id="rId5"/>
    <p:sldId id="288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9" autoAdjust="0"/>
    <p:restoredTop sz="86400" autoAdjust="0"/>
  </p:normalViewPr>
  <p:slideViewPr>
    <p:cSldViewPr showGuides="1"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8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8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8271097-FCF2-457B-B865-E06AD555C6FE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38 Real Property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</a:t>
            </a:r>
            <a:r>
              <a:rPr lang="en-US" sz="4000" kern="1200" spc="200" baseline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(5)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E407A34-CE1E-4CDD-9391-F3FA2CD6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Nonpossessory Interests.</a:t>
            </a:r>
          </a:p>
          <a:p>
            <a:pPr lvl="1"/>
            <a:r>
              <a:rPr lang="en-US" dirty="0"/>
              <a:t>Profit: right to go onto another’s land and remove some part of the land itself (or some product of the land).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(6)</a:t>
            </a:r>
            <a:r>
              <a:rPr lang="en-US" sz="4000" kern="1200" spc="200" baseline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Nonpossessory Interests.</a:t>
            </a:r>
          </a:p>
          <a:p>
            <a:pPr lvl="1"/>
            <a:r>
              <a:rPr lang="en-US" dirty="0"/>
              <a:t>License: revocable right to come unto another’s land without removing anything from the land.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664CA3C-9946-4C0C-B54C-1A81E765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LO3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Transfer of Ownership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(1)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D950FE7-3824-46E5-B659-3A9DAE2A2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97970"/>
          </a:xfrm>
        </p:spPr>
        <p:txBody>
          <a:bodyPr/>
          <a:lstStyle/>
          <a:p>
            <a:r>
              <a:rPr lang="en-US" sz="4400" dirty="0"/>
              <a:t>Ownership in real property can be transferred by: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Written Deed.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Gift.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Inheritance.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Adverse Possession.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Eminent Domain.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/>
              <a:t>Transfer of Ownership </a:t>
            </a:r>
            <a:r>
              <a:rPr lang="en-US" sz="4400" b="1" dirty="0">
                <a:latin typeface="+mj-lt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3ADFD7E-1FCA-4088-BF16-557667A3A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27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Deeds.</a:t>
            </a:r>
          </a:p>
          <a:p>
            <a:pPr lvl="1"/>
            <a:r>
              <a:rPr lang="en-US" dirty="0"/>
              <a:t>Legal, written document setting forth the interests in real property being transferred.</a:t>
            </a:r>
          </a:p>
          <a:p>
            <a:pPr lvl="1"/>
            <a:r>
              <a:rPr lang="en-US" dirty="0"/>
              <a:t>Necessary components: names of grantor and grantee, words evidencing intent to convey, legal description, grantor’s signature, and delivery of the deed.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/>
              <a:t>Transfer of Ownership </a:t>
            </a:r>
            <a:r>
              <a:rPr lang="en-US" sz="4000" b="1" dirty="0">
                <a:latin typeface="+mj-lt"/>
              </a:rPr>
              <a:t>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AA9909C-5082-4F52-820E-4BD547D79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Will or Inheritance.</a:t>
            </a:r>
          </a:p>
          <a:p>
            <a:pPr lvl="1"/>
            <a:r>
              <a:rPr lang="en-US" dirty="0"/>
              <a:t>Owner of real property dies, his property is transferred by will (testate).</a:t>
            </a:r>
          </a:p>
          <a:p>
            <a:r>
              <a:rPr lang="en-US" sz="4400" dirty="0"/>
              <a:t>Without Will  (intestate).</a:t>
            </a:r>
          </a:p>
          <a:p>
            <a:pPr lvl="1"/>
            <a:r>
              <a:rPr lang="en-US" dirty="0"/>
              <a:t>Title is transferred at the time state law provides.</a:t>
            </a:r>
          </a:p>
          <a:p>
            <a:pPr lvl="1">
              <a:lnSpc>
                <a:spcPct val="90000"/>
              </a:lnSpc>
            </a:pP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/>
              <a:t>Transfer of Ownership </a:t>
            </a:r>
            <a:r>
              <a:rPr lang="en-US" sz="4000" b="1" dirty="0">
                <a:latin typeface="+mj-lt"/>
              </a:rPr>
              <a:t>(4)</a:t>
            </a:r>
            <a:endParaRPr lang="en-US" sz="4000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E086BF6-A812-45C5-BBA5-0F07CB12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Adverse Possession.</a:t>
            </a:r>
            <a:endParaRPr lang="en-US" sz="3600" dirty="0"/>
          </a:p>
          <a:p>
            <a:pPr lvl="1"/>
            <a:r>
              <a:rPr lang="en-US" dirty="0"/>
              <a:t>One person possesses the property of another for a statutory period of time.  Possession must be:</a:t>
            </a:r>
          </a:p>
          <a:p>
            <a:pPr lvl="2"/>
            <a:r>
              <a:rPr lang="en-US" sz="2800" dirty="0"/>
              <a:t>Actual and exclusive.</a:t>
            </a:r>
          </a:p>
          <a:p>
            <a:pPr lvl="2"/>
            <a:r>
              <a:rPr lang="en-US" sz="2800" dirty="0"/>
              <a:t>Open, visible and notorious.</a:t>
            </a:r>
          </a:p>
          <a:p>
            <a:pPr lvl="2"/>
            <a:r>
              <a:rPr lang="en-US" sz="2800" dirty="0"/>
              <a:t>Continuous and peaceable.</a:t>
            </a:r>
          </a:p>
          <a:p>
            <a:pPr lvl="2"/>
            <a:r>
              <a:rPr lang="en-US" sz="2800" dirty="0"/>
              <a:t>Hostile and adverse.</a:t>
            </a:r>
            <a:endParaRPr lang="en-US" sz="2800" i="1" dirty="0">
              <a:solidFill>
                <a:schemeClr val="hlin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Transfer of Ownership </a:t>
            </a:r>
            <a:r>
              <a:rPr lang="en-US" sz="4000" b="1" dirty="0">
                <a:latin typeface="+mj-lt"/>
              </a:rPr>
              <a:t>(5)</a:t>
            </a:r>
            <a:endParaRPr lang="en-US" sz="4000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029CDC6-B0DF-4AFD-9F5B-133F90C1F1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864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Eminent Domain.</a:t>
            </a:r>
            <a:endParaRPr lang="en-US" sz="3600" dirty="0"/>
          </a:p>
          <a:p>
            <a:pPr lvl="1"/>
            <a:r>
              <a:rPr lang="en-US" dirty="0"/>
              <a:t>Government can only “take” private land for public use with  just compensation. </a:t>
            </a:r>
          </a:p>
          <a:p>
            <a:pPr lvl="1"/>
            <a:r>
              <a:rPr lang="en-US" dirty="0"/>
              <a:t>Generally invoked during condemnation proceedings.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Define real property.</a:t>
            </a:r>
          </a:p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Identify common types of real property ownership.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Explain how real property ownership is transferred.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Describe eminent domain.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C457D0-F10B-48B0-AB7C-0CAC70CC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i="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LO1 </a:t>
            </a:r>
            <a:r>
              <a:rPr lang="en-US" sz="4800" b="0" i="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The Nature of </a:t>
            </a:r>
            <a:br>
              <a:rPr lang="en-US" sz="4800" b="0" i="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</a:br>
            <a:r>
              <a:rPr lang="en-US" sz="4800" b="0" i="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Real Property </a:t>
            </a:r>
            <a:r>
              <a:rPr lang="en-US" sz="4000" b="1" i="0" kern="1200" spc="200" baseline="0" dirty="0">
                <a:solidFill>
                  <a:schemeClr val="bg1"/>
                </a:solidFill>
                <a:effectLst/>
                <a:latin typeface="+mj-lt"/>
              </a:rPr>
              <a:t>(1)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53E5A9D5-1535-4F86-8B63-EB420F019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Real property is immovable and includes:  </a:t>
            </a:r>
          </a:p>
          <a:p>
            <a:pPr lvl="1"/>
            <a:r>
              <a:rPr lang="en-US" dirty="0"/>
              <a:t>Land &amp; Permanent Buildings.</a:t>
            </a:r>
          </a:p>
          <a:p>
            <a:pPr lvl="1"/>
            <a:r>
              <a:rPr lang="en-US" dirty="0"/>
              <a:t>Airspace &amp; Subsurface Rights.</a:t>
            </a:r>
          </a:p>
          <a:p>
            <a:pPr lvl="1"/>
            <a:r>
              <a:rPr lang="en-US" dirty="0"/>
              <a:t>Plant Life and Vegetation.</a:t>
            </a:r>
          </a:p>
          <a:p>
            <a:pPr lvl="1"/>
            <a:r>
              <a:rPr lang="en-US" dirty="0"/>
              <a:t>Subsurface (mineral) rights.</a:t>
            </a:r>
          </a:p>
          <a:p>
            <a:pPr lvl="1"/>
            <a:r>
              <a:rPr lang="en-US" dirty="0"/>
              <a:t>Fixtures.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LO1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The Nature of </a:t>
            </a:r>
            <a:b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</a:b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Real Property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(2)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A4B8A7EE-26D4-4C63-A2BE-9F0C9DEBB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Real property includes:  </a:t>
            </a:r>
          </a:p>
          <a:p>
            <a:pPr lvl="1"/>
            <a:r>
              <a:rPr lang="en-US" dirty="0"/>
              <a:t>Fixtures.</a:t>
            </a:r>
          </a:p>
          <a:p>
            <a:pPr marL="1377950" lvl="2" indent="-463550"/>
            <a:r>
              <a:rPr lang="en-US" dirty="0"/>
              <a:t>Personal property that is “intentionally” and permanently affixed to real property. 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LO1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The Nature of </a:t>
            </a:r>
            <a:b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</a:b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Real Property </a:t>
            </a:r>
            <a:r>
              <a:rPr lang="en-US" sz="4800" b="1" kern="1200" spc="200" baseline="0" dirty="0">
                <a:solidFill>
                  <a:schemeClr val="bg1"/>
                </a:solidFill>
                <a:effectLst/>
                <a:latin typeface="+mj-lt"/>
              </a:rPr>
              <a:t>(3)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A4F32A8C-067C-4035-B160-008F0C3B9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Real property includes:  </a:t>
            </a:r>
          </a:p>
          <a:p>
            <a:pPr lvl="1"/>
            <a:r>
              <a:rPr lang="en-US" dirty="0"/>
              <a:t>Fixtures.</a:t>
            </a:r>
          </a:p>
          <a:p>
            <a:pPr lvl="2"/>
            <a:r>
              <a:rPr lang="en-US" u="sng" dirty="0"/>
              <a:t>Intent</a:t>
            </a:r>
            <a:r>
              <a:rPr lang="en-US" dirty="0"/>
              <a:t> is determined by showing:</a:t>
            </a:r>
          </a:p>
          <a:p>
            <a:pPr lvl="3"/>
            <a:r>
              <a:rPr lang="en-US" sz="3200" dirty="0"/>
              <a:t>Property cannot be removed without causing damage to the realty, or</a:t>
            </a:r>
          </a:p>
          <a:p>
            <a:pPr lvl="3"/>
            <a:r>
              <a:rPr lang="en-US" sz="3200" dirty="0"/>
              <a:t>Property is so adapted to the realty that it has become part of the realty.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(1)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2AFFFE49-2BFE-476E-A633-66525BF31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Fee Simple Absolute.</a:t>
            </a:r>
          </a:p>
          <a:p>
            <a:pPr lvl="1"/>
            <a:r>
              <a:rPr lang="en-US" dirty="0"/>
              <a:t>Gives owner the greatest aggregation of rights, powers and privileges possible under American law.</a:t>
            </a:r>
          </a:p>
          <a:p>
            <a:pPr lvl="1"/>
            <a:r>
              <a:rPr lang="en-US" dirty="0"/>
              <a:t>Potentially infinite in duration.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 </a:t>
            </a:r>
            <a:r>
              <a:rPr lang="en-US" sz="4800" b="1" kern="1200" spc="200" baseline="0" dirty="0">
                <a:solidFill>
                  <a:schemeClr val="bg1"/>
                </a:solidFill>
                <a:effectLst/>
                <a:latin typeface="+mj-lt"/>
              </a:rPr>
              <a:t>(2)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6AC8DBD-4140-49A4-B158-EF6C6DBE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Fee Simple Absolute.</a:t>
            </a:r>
          </a:p>
          <a:p>
            <a:pPr lvl="1"/>
            <a:r>
              <a:rPr lang="en-US" dirty="0"/>
              <a:t>Owner has </a:t>
            </a:r>
            <a:r>
              <a:rPr lang="en-US" i="1" dirty="0"/>
              <a:t>exclusive</a:t>
            </a:r>
            <a:r>
              <a:rPr lang="en-US" dirty="0"/>
              <a:t> possession and use of property and can assign to heirs.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(3)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F8B00F1-0B50-407F-A623-FCAD9A0A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Life Estates.</a:t>
            </a:r>
          </a:p>
          <a:p>
            <a:pPr lvl="1"/>
            <a:r>
              <a:rPr lang="en-US" dirty="0"/>
              <a:t>Estate that lasts for the life of some specified individual.  </a:t>
            </a:r>
          </a:p>
          <a:p>
            <a:pPr lvl="1"/>
            <a:r>
              <a:rPr lang="en-US" dirty="0"/>
              <a:t>“A grants property to B for B’s life” grants B a life estate.  When B dies, the property returns to 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kern="1200" spc="200" baseline="0" dirty="0">
                <a:solidFill>
                  <a:srgbClr val="8A7045"/>
                </a:solidFill>
                <a:effectLst/>
                <a:latin typeface="Impact" pitchFamily="34" charset="0"/>
                <a:ea typeface="+mj-ea"/>
                <a:cs typeface="+mj-cs"/>
              </a:rPr>
              <a:t>LO2 </a:t>
            </a:r>
            <a:r>
              <a:rPr lang="en-US" sz="4800" kern="1200" spc="200" baseline="0" dirty="0">
                <a:solidFill>
                  <a:schemeClr val="bg1"/>
                </a:solidFill>
                <a:effectLst/>
                <a:latin typeface="Impact" pitchFamily="34" charset="0"/>
                <a:ea typeface="+mj-ea"/>
                <a:cs typeface="+mj-cs"/>
              </a:rPr>
              <a:t>Ownership Interests </a:t>
            </a:r>
            <a:r>
              <a:rPr lang="en-US" sz="4000" b="1" kern="1200" spc="200" baseline="0" dirty="0">
                <a:solidFill>
                  <a:schemeClr val="bg1"/>
                </a:solidFill>
                <a:effectLst/>
                <a:latin typeface="+mj-lt"/>
              </a:rPr>
              <a:t>(4) 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5C3104B-AB44-4E37-AC2A-6F9566BDF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Nonpossessory Interests.</a:t>
            </a:r>
          </a:p>
          <a:p>
            <a:pPr lvl="1"/>
            <a:r>
              <a:rPr lang="en-US" dirty="0"/>
              <a:t>Easement: right to make limited use of another person's real property without taking anything from the property.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9211</TotalTime>
  <Words>572</Words>
  <Application>Microsoft Office PowerPoint</Application>
  <PresentationFormat>On-screen Show 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LO1 The Nature of  Real Property (1)</vt:lpstr>
      <vt:lpstr>LO1 The Nature of  Real Property (2)</vt:lpstr>
      <vt:lpstr>LO1 The Nature of  Real Property (3)</vt:lpstr>
      <vt:lpstr>LO2 Ownership Interests (1) </vt:lpstr>
      <vt:lpstr>LO2 Ownership Interests (2) </vt:lpstr>
      <vt:lpstr>LO2 Ownership Interests (3) </vt:lpstr>
      <vt:lpstr>LO2 Ownership Interests (4) </vt:lpstr>
      <vt:lpstr>LO2 Ownership Interests (5) </vt:lpstr>
      <vt:lpstr>LO2 Ownership Interests (6) </vt:lpstr>
      <vt:lpstr>LO3 Transfer of Ownership (1)</vt:lpstr>
      <vt:lpstr>LO3 Transfer of Ownership (2)</vt:lpstr>
      <vt:lpstr>LO3 Transfer of Ownership (3)</vt:lpstr>
      <vt:lpstr>LO3 Transfer of Ownership (4)</vt:lpstr>
      <vt:lpstr>Transfer of Ownership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772</cp:revision>
  <dcterms:created xsi:type="dcterms:W3CDTF">2012-07-24T19:26:18Z</dcterms:created>
  <dcterms:modified xsi:type="dcterms:W3CDTF">2017-11-17T20:34:52Z</dcterms:modified>
</cp:coreProperties>
</file>