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5" r:id="rId2"/>
    <p:sldId id="258" r:id="rId3"/>
    <p:sldId id="260" r:id="rId4"/>
    <p:sldId id="259" r:id="rId5"/>
    <p:sldId id="287" r:id="rId6"/>
    <p:sldId id="289" r:id="rId7"/>
    <p:sldId id="284" r:id="rId8"/>
    <p:sldId id="290" r:id="rId9"/>
    <p:sldId id="291" r:id="rId10"/>
    <p:sldId id="292" r:id="rId11"/>
    <p:sldId id="293" r:id="rId12"/>
    <p:sldId id="294" r:id="rId13"/>
    <p:sldId id="295" r:id="rId14"/>
    <p:sldId id="296" r:id="rId15"/>
    <p:sldId id="297" r:id="rId16"/>
    <p:sldId id="298" r:id="rId17"/>
    <p:sldId id="270" r:id="rId18"/>
    <p:sldId id="299" r:id="rId19"/>
    <p:sldId id="300" r:id="rId20"/>
    <p:sldId id="301" r:id="rId21"/>
    <p:sldId id="302" r:id="rId22"/>
    <p:sldId id="303" r:id="rId23"/>
    <p:sldId id="304" r:id="rId24"/>
    <p:sldId id="306" r:id="rId25"/>
    <p:sldId id="307" r:id="rId26"/>
    <p:sldId id="30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7045"/>
    <a:srgbClr val="D5622A"/>
    <a:srgbClr val="005B7F"/>
    <a:srgbClr val="E4B71F"/>
    <a:srgbClr val="0066A4"/>
    <a:srgbClr val="0067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00" autoAdjust="0"/>
    <p:restoredTop sz="93890" autoAdjust="0"/>
  </p:normalViewPr>
  <p:slideViewPr>
    <p:cSldViewPr showGuides="1">
      <p:cViewPr varScale="1">
        <p:scale>
          <a:sx n="106" d="100"/>
          <a:sy n="106" d="100"/>
        </p:scale>
        <p:origin x="1812" y="52"/>
      </p:cViewPr>
      <p:guideLst>
        <p:guide orient="horz" pos="2160"/>
        <p:guide pos="2880"/>
      </p:guideLst>
    </p:cSldViewPr>
  </p:slideViewPr>
  <p:outlineViewPr>
    <p:cViewPr>
      <p:scale>
        <a:sx n="25" d="100"/>
        <a:sy n="25" d="100"/>
      </p:scale>
      <p:origin x="0" y="-4828"/>
    </p:cViewPr>
  </p:outlineViewPr>
  <p:notesTextViewPr>
    <p:cViewPr>
      <p:scale>
        <a:sx n="100" d="100"/>
        <a:sy n="100" d="100"/>
      </p:scale>
      <p:origin x="0" y="0"/>
    </p:cViewPr>
  </p:notesTextViewPr>
  <p:sorterViewPr>
    <p:cViewPr varScale="1">
      <p:scale>
        <a:sx n="1" d="1"/>
        <a:sy n="1" d="1"/>
      </p:scale>
      <p:origin x="0" y="-5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08718-41FD-42B2-A1E0-5A1B107DE40B}" type="datetimeFigureOut">
              <a:rPr lang="en-US" smtClean="0"/>
              <a:pPr/>
              <a:t>9/28/2017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EA4E7F-74F9-4424-B466-94E6FC2777F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a:t>
            </a:fld>
            <a:endParaRPr lang="en-US" dirty="0"/>
          </a:p>
        </p:txBody>
      </p:sp>
    </p:spTree>
    <p:extLst>
      <p:ext uri="{BB962C8B-B14F-4D97-AF65-F5344CB8AC3E}">
        <p14:creationId xmlns:p14="http://schemas.microsoft.com/office/powerpoint/2010/main" val="2886388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10</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282848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11</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225648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12</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701974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13</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04876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14</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602528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15</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871420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16</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6100687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17</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18</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9404008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19</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917931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4D01-BD3B-4B35-8DEE-38DF3E8B33FA}" type="slidenum">
              <a:rPr lang="en-US"/>
              <a:pPr/>
              <a:t>2</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20</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63922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21</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904134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22</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6715351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23</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5543496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24</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3090670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25</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7505100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A7E3D-A686-4D82-B004-B3CAC9B05FDD}" type="slidenum">
              <a:rPr lang="en-US"/>
              <a:pPr/>
              <a:t>26</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049742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3</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5</a:t>
            </a:fld>
            <a:endParaRPr lang="en-US" dirty="0"/>
          </a:p>
        </p:txBody>
      </p:sp>
    </p:spTree>
    <p:extLst>
      <p:ext uri="{BB962C8B-B14F-4D97-AF65-F5344CB8AC3E}">
        <p14:creationId xmlns:p14="http://schemas.microsoft.com/office/powerpoint/2010/main" val="4205828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46F3-4643-48F8-8264-0BA58709BAF7}" type="slidenum">
              <a:rPr lang="en-US" smtClean="0"/>
              <a:pPr/>
              <a:t>6</a:t>
            </a:fld>
            <a:endParaRPr lang="en-US" dirty="0"/>
          </a:p>
        </p:txBody>
      </p:sp>
    </p:spTree>
    <p:extLst>
      <p:ext uri="{BB962C8B-B14F-4D97-AF65-F5344CB8AC3E}">
        <p14:creationId xmlns:p14="http://schemas.microsoft.com/office/powerpoint/2010/main" val="3000849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7</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8</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499954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1AF-09E0-4567-A5B3-4C45240AAB0E}" type="slidenum">
              <a:rPr lang="en-US"/>
              <a:pPr/>
              <a:t>9</a:t>
            </a:fld>
            <a:endParaRPr lang="en-US"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51001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5230"/>
            <a:ext cx="8229600" cy="4525963"/>
          </a:xfrm>
        </p:spPr>
        <p:txBody>
          <a:bodyPr/>
          <a:lstStyle>
            <a:lvl1pPr>
              <a:buClr>
                <a:srgbClr val="D5622A"/>
              </a:buClr>
              <a:buFont typeface="Wingdings" pitchFamily="2" charset="2"/>
              <a:buChar char="§"/>
              <a:defRPr b="0">
                <a:solidFill>
                  <a:schemeClr val="tx1"/>
                </a:solidFill>
                <a:effectLst/>
              </a:defRPr>
            </a:lvl1pPr>
            <a:lvl2pPr>
              <a:spcBef>
                <a:spcPts val="600"/>
              </a:spcBef>
              <a:buClr>
                <a:srgbClr val="D5622A"/>
              </a:buClr>
              <a:defRPr sz="4000">
                <a:solidFill>
                  <a:schemeClr val="tx1"/>
                </a:solidFill>
                <a:effectLst/>
              </a:defRPr>
            </a:lvl2pPr>
            <a:lvl3pPr>
              <a:buClr>
                <a:srgbClr val="D5622A"/>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a:xfrm>
            <a:off x="6771568" y="655320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
        <p:nvSpPr>
          <p:cNvPr id="7" name="Footer Placeholder 4"/>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Text Placeholder 8">
            <a:extLst>
              <a:ext uri="{FF2B5EF4-FFF2-40B4-BE49-F238E27FC236}">
                <a16:creationId xmlns:a16="http://schemas.microsoft.com/office/drawing/2014/main" id="{01CE43A3-AB8E-4ACC-8946-A454C67F60FD}"/>
              </a:ext>
            </a:extLst>
          </p:cNvPr>
          <p:cNvSpPr>
            <a:spLocks noGrp="1"/>
          </p:cNvSpPr>
          <p:nvPr>
            <p:ph type="body" sz="quarter" idx="13"/>
          </p:nvPr>
        </p:nvSpPr>
        <p:spPr>
          <a:xfrm>
            <a:off x="104775" y="228600"/>
            <a:ext cx="8963025" cy="1066800"/>
          </a:xfrm>
        </p:spPr>
        <p:txBody>
          <a:bodyPr/>
          <a:lstStyle>
            <a:lvl1pPr marL="0" indent="0" algn="ctr">
              <a:buNone/>
              <a:defRPr>
                <a:solidFill>
                  <a:schemeClr val="bg1"/>
                </a:solidFill>
                <a:effectLst/>
                <a:latin typeface="Impact" panose="020B0806030902050204" pitchFamily="34" charset="0"/>
              </a:defRPr>
            </a:lvl1pPr>
          </a:lstStyle>
          <a:p>
            <a:pPr lvl="0"/>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5230"/>
            <a:ext cx="8229600" cy="4525963"/>
          </a:xfrm>
        </p:spPr>
        <p:txBody>
          <a:bodyPr/>
          <a:lstStyle>
            <a:lvl1pPr>
              <a:buClr>
                <a:srgbClr val="E4B71F"/>
              </a:buClr>
              <a:buFont typeface="Wingdings" pitchFamily="2" charset="2"/>
              <a:buChar char="§"/>
              <a:defRPr b="0">
                <a:solidFill>
                  <a:schemeClr val="tx1"/>
                </a:solidFill>
                <a:effectLst/>
              </a:defRPr>
            </a:lvl1pPr>
            <a:lvl2pPr>
              <a:spcBef>
                <a:spcPts val="600"/>
              </a:spcBef>
              <a:buClr>
                <a:srgbClr val="E4B71F"/>
              </a:buClr>
              <a:defRPr sz="4000">
                <a:solidFill>
                  <a:schemeClr val="tx1"/>
                </a:solidFill>
                <a:effectLst/>
              </a:defRPr>
            </a:lvl2pPr>
            <a:lvl3pP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a:xfrm>
            <a:off x="6771568" y="655320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
        <p:nvSpPr>
          <p:cNvPr id="7" name="Footer Placeholder 4"/>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Text Placeholder 8">
            <a:extLst>
              <a:ext uri="{FF2B5EF4-FFF2-40B4-BE49-F238E27FC236}">
                <a16:creationId xmlns:a16="http://schemas.microsoft.com/office/drawing/2014/main" id="{01CE43A3-AB8E-4ACC-8946-A454C67F60FD}"/>
              </a:ext>
            </a:extLst>
          </p:cNvPr>
          <p:cNvSpPr>
            <a:spLocks noGrp="1"/>
          </p:cNvSpPr>
          <p:nvPr>
            <p:ph type="body" sz="quarter" idx="13"/>
          </p:nvPr>
        </p:nvSpPr>
        <p:spPr>
          <a:xfrm>
            <a:off x="104775" y="228600"/>
            <a:ext cx="8963025" cy="1066800"/>
          </a:xfrm>
        </p:spPr>
        <p:txBody>
          <a:bodyPr/>
          <a:lstStyle>
            <a:lvl1pPr marL="0" indent="0" algn="ctr">
              <a:buNone/>
              <a:defRPr>
                <a:solidFill>
                  <a:schemeClr val="bg1"/>
                </a:solidFill>
                <a:latin typeface="Impact" panose="020B0806030902050204" pitchFamily="34" charset="0"/>
              </a:defRPr>
            </a:lvl1pPr>
          </a:lstStyle>
          <a:p>
            <a:pPr lvl="0"/>
            <a:endParaRPr lang="en-US"/>
          </a:p>
        </p:txBody>
      </p:sp>
      <p:sp>
        <p:nvSpPr>
          <p:cNvPr id="8" name="AutoShape 4">
            <a:extLst>
              <a:ext uri="{FF2B5EF4-FFF2-40B4-BE49-F238E27FC236}">
                <a16:creationId xmlns:a16="http://schemas.microsoft.com/office/drawing/2014/main" id="{F6783BC4-09F1-48BF-BCFB-352E7777F83B}"/>
              </a:ext>
            </a:extLst>
          </p:cNvPr>
          <p:cNvSpPr>
            <a:spLocks noChangeArrowheads="1"/>
          </p:cNvSpPr>
          <p:nvPr userDrawn="1"/>
        </p:nvSpPr>
        <p:spPr bwMode="auto">
          <a:xfrm>
            <a:off x="-1600200" y="152663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Tree>
    <p:extLst>
      <p:ext uri="{BB962C8B-B14F-4D97-AF65-F5344CB8AC3E}">
        <p14:creationId xmlns:p14="http://schemas.microsoft.com/office/powerpoint/2010/main" val="2367289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50800" dist="38100" dir="2700000" algn="tl" rotWithShape="0">
                    <a:prstClr val="black">
                      <a:alpha val="40000"/>
                    </a:prstClr>
                  </a:outerShdw>
                </a:effectLst>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A4">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600200"/>
          </a:xfrm>
          <a:prstGeom prst="rect">
            <a:avLst/>
          </a:prstGeom>
          <a:solidFill>
            <a:srgbClr val="8A7045"/>
          </a:solidFill>
          <a:ln w="19050">
            <a:noFill/>
          </a:ln>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764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C097E-128F-4FE5-8D65-B30E2BEAC51B}" type="slidenum">
              <a:rPr lang="en-US" smtClean="0"/>
              <a:pPr/>
              <a:t>‹#›</a:t>
            </a:fld>
            <a:endParaRPr lang="en-US" dirty="0"/>
          </a:p>
        </p:txBody>
      </p:sp>
      <p:sp>
        <p:nvSpPr>
          <p:cNvPr id="7" name="Rectangle 6"/>
          <p:cNvSpPr/>
          <p:nvPr userDrawn="1"/>
        </p:nvSpPr>
        <p:spPr>
          <a:xfrm>
            <a:off x="0" y="6400800"/>
            <a:ext cx="9144000" cy="457200"/>
          </a:xfrm>
          <a:prstGeom prst="rect">
            <a:avLst/>
          </a:prstGeom>
          <a:solidFill>
            <a:srgbClr val="8A7045"/>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800" kern="1200">
          <a:solidFill>
            <a:schemeClr val="bg1"/>
          </a:solidFill>
          <a:effectLst/>
          <a:latin typeface="Impact" pitchFamily="34" charset="0"/>
          <a:ea typeface="+mj-ea"/>
          <a:cs typeface="+mj-cs"/>
        </a:defRPr>
      </a:lvl1pPr>
    </p:titleStyle>
    <p:bodyStyle>
      <a:lvl1pPr marL="342900" indent="-342900" algn="l" defTabSz="914400" rtl="0" eaLnBrk="1" latinLnBrk="0" hangingPunct="1">
        <a:spcBef>
          <a:spcPts val="0"/>
        </a:spcBef>
        <a:buFont typeface="Arial" pitchFamily="34" charset="0"/>
        <a:buChar char="•"/>
        <a:defRPr sz="4800" kern="1200">
          <a:solidFill>
            <a:schemeClr val="bg1"/>
          </a:solidFill>
          <a:effectLst>
            <a:outerShdw blurRad="50800" dist="38100" dir="2700000" algn="tl" rotWithShape="0">
              <a:prstClr val="black">
                <a:alpha val="80000"/>
              </a:prstClr>
            </a:outerShdw>
          </a:effectLst>
          <a:latin typeface="+mn-lt"/>
          <a:ea typeface="+mn-ea"/>
          <a:cs typeface="+mn-cs"/>
        </a:defRPr>
      </a:lvl1pPr>
      <a:lvl2pPr marL="742950" indent="-285750" algn="l" defTabSz="914400" rtl="0" eaLnBrk="1" latinLnBrk="0" hangingPunct="1">
        <a:spcBef>
          <a:spcPts val="0"/>
        </a:spcBef>
        <a:buFont typeface="Arial" pitchFamily="34" charset="0"/>
        <a:buChar char="–"/>
        <a:defRPr sz="4400" kern="1200">
          <a:solidFill>
            <a:schemeClr val="bg1"/>
          </a:solidFill>
          <a:effectLst>
            <a:outerShdw blurRad="50800" dist="38100" dir="2700000" algn="tl" rotWithShape="0">
              <a:prstClr val="black">
                <a:alpha val="80000"/>
              </a:prstClr>
            </a:outerShdw>
          </a:effectLst>
          <a:latin typeface="+mn-lt"/>
          <a:ea typeface="+mn-ea"/>
          <a:cs typeface="+mn-cs"/>
        </a:defRPr>
      </a:lvl2pPr>
      <a:lvl3pPr marL="1143000" indent="-228600" algn="l" defTabSz="914400" rtl="0" eaLnBrk="1" latinLnBrk="0" hangingPunct="1">
        <a:spcBef>
          <a:spcPts val="0"/>
        </a:spcBef>
        <a:buFont typeface="Arial" pitchFamily="34" charset="0"/>
        <a:buChar char="•"/>
        <a:defRPr sz="4000" kern="1200">
          <a:solidFill>
            <a:schemeClr val="bg1"/>
          </a:solidFill>
          <a:effectLst>
            <a:outerShdw blurRad="50800" dist="38100" dir="2700000" algn="tl" rotWithShape="0">
              <a:prstClr val="black">
                <a:alpha val="80000"/>
              </a:prstClr>
            </a:outerShdw>
          </a:effectLst>
          <a:latin typeface="+mn-lt"/>
          <a:ea typeface="+mn-ea"/>
          <a:cs typeface="+mn-cs"/>
        </a:defRPr>
      </a:lvl3pPr>
      <a:lvl4pPr marL="16002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4pPr>
      <a:lvl5pPr marL="20574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93AABA-F1B5-4B95-84DB-C4EA7B73DD63}"/>
              </a:ext>
            </a:extLst>
          </p:cNvPr>
          <p:cNvSpPr>
            <a:spLocks noGrp="1"/>
          </p:cNvSpPr>
          <p:nvPr>
            <p:ph type="title" idx="4294967295"/>
          </p:nvPr>
        </p:nvSpPr>
        <p:spPr>
          <a:xfrm>
            <a:off x="0" y="533400"/>
            <a:ext cx="9144000" cy="1600200"/>
          </a:xfrm>
        </p:spPr>
        <p:txBody>
          <a:bodyPr>
            <a:normAutofit/>
          </a:bodyPr>
          <a:lstStyle/>
          <a:p>
            <a:r>
              <a:rPr lang="en-US" sz="1200">
                <a:latin typeface="Calibri" panose="020F0502020204030204" pitchFamily="34" charset="0"/>
                <a:cs typeface="Calibri" panose="020F0502020204030204" pitchFamily="34" charset="0"/>
              </a:rPr>
              <a:t>Business</a:t>
            </a:r>
            <a:r>
              <a:rPr lang="en-US" sz="1200" baseline="0">
                <a:latin typeface="Calibri" panose="020F0502020204030204" pitchFamily="34" charset="0"/>
                <a:cs typeface="Calibri" panose="020F0502020204030204" pitchFamily="34" charset="0"/>
              </a:rPr>
              <a:t> Law</a:t>
            </a:r>
            <a:br>
              <a:rPr lang="en-US" sz="1200" baseline="0">
                <a:latin typeface="Calibri" panose="020F0502020204030204" pitchFamily="34" charset="0"/>
                <a:cs typeface="Calibri" panose="020F0502020204030204" pitchFamily="34" charset="0"/>
              </a:rPr>
            </a:br>
            <a:r>
              <a:rPr lang="en-US" sz="1200">
                <a:latin typeface="Calibri" panose="020F0502020204030204" pitchFamily="34" charset="0"/>
                <a:cs typeface="Calibri" panose="020F0502020204030204" pitchFamily="34" charset="0"/>
              </a:rPr>
              <a:t>Text &amp; Exercises</a:t>
            </a:r>
            <a:br>
              <a:rPr lang="en-US" sz="1200">
                <a:latin typeface="Calibri" panose="020F0502020204030204" pitchFamily="34" charset="0"/>
                <a:cs typeface="Calibri" panose="020F0502020204030204" pitchFamily="34" charset="0"/>
              </a:rPr>
            </a:br>
            <a:r>
              <a:rPr lang="en-US" sz="1200">
                <a:latin typeface="Calibri" panose="020F0502020204030204" pitchFamily="34" charset="0"/>
                <a:cs typeface="Calibri" panose="020F0502020204030204" pitchFamily="34" charset="0"/>
              </a:rPr>
              <a:t>Ninth Edition</a:t>
            </a:r>
            <a:br>
              <a:rPr lang="en-US" sz="1200">
                <a:latin typeface="Calibri" panose="020F0502020204030204" pitchFamily="34" charset="0"/>
                <a:cs typeface="Calibri" panose="020F0502020204030204" pitchFamily="34" charset="0"/>
              </a:rPr>
            </a:br>
            <a:r>
              <a:rPr lang="en-US" sz="1200">
                <a:latin typeface="Calibri" panose="020F0502020204030204" pitchFamily="34" charset="0"/>
                <a:cs typeface="Calibri" panose="020F0502020204030204" pitchFamily="34" charset="0"/>
              </a:rPr>
              <a:t>Roger LeRoy Miller</a:t>
            </a:r>
            <a:br>
              <a:rPr lang="en-US" sz="1200">
                <a:latin typeface="Calibri" panose="020F0502020204030204" pitchFamily="34" charset="0"/>
                <a:cs typeface="Calibri" panose="020F0502020204030204" pitchFamily="34" charset="0"/>
              </a:rPr>
            </a:br>
            <a:r>
              <a:rPr lang="en-US" sz="1200">
                <a:latin typeface="Calibri" panose="020F0502020204030204" pitchFamily="34" charset="0"/>
                <a:cs typeface="Calibri" panose="020F0502020204030204" pitchFamily="34" charset="0"/>
              </a:rPr>
              <a:t>William Eric Hollowell</a:t>
            </a:r>
          </a:p>
        </p:txBody>
      </p:sp>
      <p:sp>
        <p:nvSpPr>
          <p:cNvPr id="3" name="Subtitle 2"/>
          <p:cNvSpPr>
            <a:spLocks noGrp="1"/>
          </p:cNvSpPr>
          <p:nvPr>
            <p:ph type="subTitle" idx="1"/>
          </p:nvPr>
        </p:nvSpPr>
        <p:spPr>
          <a:xfrm>
            <a:off x="0" y="5181600"/>
            <a:ext cx="9144000" cy="1828800"/>
          </a:xfrm>
          <a:solidFill>
            <a:srgbClr val="8A7045"/>
          </a:solidFill>
          <a:ln w="38100">
            <a:solidFill>
              <a:srgbClr val="8A7045"/>
            </a:solidFill>
          </a:ln>
          <a:effectLst/>
        </p:spPr>
        <p:txBody>
          <a:bodyPr anchor="ctr" anchorCtr="0">
            <a:noAutofit/>
          </a:bodyPr>
          <a:lstStyle/>
          <a:p>
            <a:pPr>
              <a:spcBef>
                <a:spcPts val="1200"/>
              </a:spcBef>
            </a:pPr>
            <a:r>
              <a:rPr lang="en-US" sz="4400" cap="small">
                <a:solidFill>
                  <a:schemeClr val="bg1"/>
                </a:solidFill>
                <a:effectLst>
                  <a:outerShdw blurRad="50800" dist="63500" dir="2700000" algn="tl" rotWithShape="0">
                    <a:prstClr val="black"/>
                  </a:outerShdw>
                </a:effectLst>
                <a:latin typeface="Impact" pitchFamily="34" charset="0"/>
              </a:rPr>
              <a:t>Chapter 14    Contracts That Must </a:t>
            </a:r>
          </a:p>
          <a:p>
            <a:pPr marL="628650" indent="563563">
              <a:spcBef>
                <a:spcPts val="0"/>
              </a:spcBef>
            </a:pPr>
            <a:r>
              <a:rPr lang="en-US" sz="4400" cap="small">
                <a:solidFill>
                  <a:schemeClr val="bg1"/>
                </a:solidFill>
                <a:effectLst>
                  <a:outerShdw blurRad="50800" dist="63500" dir="2700000" algn="tl" rotWithShape="0">
                    <a:prstClr val="black"/>
                  </a:outerShdw>
                </a:effectLst>
                <a:latin typeface="Impact" pitchFamily="34" charset="0"/>
              </a:rPr>
              <a:t>Be in Writing</a:t>
            </a:r>
            <a:endParaRPr lang="en-US" sz="4400" cap="small" dirty="0">
              <a:solidFill>
                <a:schemeClr val="bg1"/>
              </a:solidFill>
              <a:effectLst>
                <a:outerShdw blurRad="50800" dist="63500" dir="2700000" algn="tl" rotWithShape="0">
                  <a:prstClr val="black"/>
                </a:outerShdw>
              </a:effectLst>
              <a:latin typeface="Impact" pitchFamily="34" charset="0"/>
            </a:endParaRPr>
          </a:p>
        </p:txBody>
      </p:sp>
      <p:pic>
        <p:nvPicPr>
          <p:cNvPr id="4" name="Picture 3" descr="This is the cover image for Business Law Text &amp; Exercises, Ninth Edition. Men and women in business suits are pictured walking in front of a cityscape." title="Cover Image">
            <a:extLst>
              <a:ext uri="{FF2B5EF4-FFF2-40B4-BE49-F238E27FC236}">
                <a16:creationId xmlns:a16="http://schemas.microsoft.com/office/drawing/2014/main" id="{DB3A8E3E-B757-4FAC-A228-6B19335B2BC9}"/>
              </a:ext>
            </a:extLst>
          </p:cNvPr>
          <p:cNvPicPr>
            <a:picLocks noChangeAspect="1"/>
          </p:cNvPicPr>
          <p:nvPr/>
        </p:nvPicPr>
        <p:blipFill>
          <a:blip r:embed="rId3"/>
          <a:stretch>
            <a:fillRect/>
          </a:stretch>
        </p:blipFill>
        <p:spPr>
          <a:xfrm>
            <a:off x="0" y="0"/>
            <a:ext cx="9148384" cy="5407306"/>
          </a:xfrm>
          <a:prstGeom prst="rect">
            <a:avLst/>
          </a:prstGeom>
        </p:spPr>
      </p:pic>
    </p:spTree>
    <p:extLst>
      <p:ext uri="{BB962C8B-B14F-4D97-AF65-F5344CB8AC3E}">
        <p14:creationId xmlns:p14="http://schemas.microsoft.com/office/powerpoint/2010/main" val="346173495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0"/>
            <a:ext cx="9144000" cy="1524000"/>
          </a:xfrm>
        </p:spPr>
        <p:txBody>
          <a:bodyPr>
            <a:normAutofit/>
          </a:bodyPr>
          <a:lstStyle/>
          <a:p>
            <a:pPr>
              <a:lnSpc>
                <a:spcPct val="90000"/>
              </a:lnSpc>
            </a:pPr>
            <a:r>
              <a:rPr lang="en-US"/>
              <a:t>Collateral Promises </a:t>
            </a:r>
            <a:r>
              <a:rPr lang="en-US" sz="4000" b="1">
                <a:latin typeface="+mn-lt"/>
              </a:rPr>
              <a:t>(1)</a:t>
            </a:r>
            <a:endParaRPr lang="en-US" b="1" dirty="0">
              <a:latin typeface="+mn-lt"/>
            </a:endParaRPr>
          </a:p>
        </p:txBody>
      </p:sp>
      <p:sp>
        <p:nvSpPr>
          <p:cNvPr id="5" name="Content Placeholder 4"/>
          <p:cNvSpPr>
            <a:spLocks noGrp="1"/>
          </p:cNvSpPr>
          <p:nvPr>
            <p:ph idx="1"/>
          </p:nvPr>
        </p:nvSpPr>
        <p:spPr/>
        <p:txBody>
          <a:bodyPr>
            <a:normAutofit/>
          </a:bodyPr>
          <a:lstStyle/>
          <a:p>
            <a:r>
              <a:rPr lang="en-US" sz="4400"/>
              <a:t>A secondary promise ancillary to a principal transaction or primary contractual relationship.</a:t>
            </a:r>
          </a:p>
          <a:p>
            <a:r>
              <a:rPr lang="en-US" sz="4400"/>
              <a:t>Normally must be in writing to be enforceable.</a:t>
            </a:r>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10</a:t>
            </a:fld>
            <a:endParaRPr lang="en-US" dirty="0"/>
          </a:p>
        </p:txBody>
      </p:sp>
    </p:spTree>
    <p:extLst>
      <p:ext uri="{BB962C8B-B14F-4D97-AF65-F5344CB8AC3E}">
        <p14:creationId xmlns:p14="http://schemas.microsoft.com/office/powerpoint/2010/main" val="185073913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0"/>
            <a:ext cx="9144000" cy="1524000"/>
          </a:xfrm>
        </p:spPr>
        <p:txBody>
          <a:bodyPr>
            <a:normAutofit/>
          </a:bodyPr>
          <a:lstStyle/>
          <a:p>
            <a:pPr>
              <a:lnSpc>
                <a:spcPct val="90000"/>
              </a:lnSpc>
            </a:pPr>
            <a:r>
              <a:rPr lang="en-US"/>
              <a:t>Collateral Promises </a:t>
            </a:r>
            <a:r>
              <a:rPr lang="en-US" sz="4000" b="1">
                <a:latin typeface="+mn-lt"/>
              </a:rPr>
              <a:t>(2)</a:t>
            </a:r>
            <a:endParaRPr lang="en-US" b="1" dirty="0">
              <a:latin typeface="+mn-lt"/>
            </a:endParaRPr>
          </a:p>
        </p:txBody>
      </p:sp>
      <p:sp>
        <p:nvSpPr>
          <p:cNvPr id="5" name="Content Placeholder 4"/>
          <p:cNvSpPr>
            <a:spLocks noGrp="1"/>
          </p:cNvSpPr>
          <p:nvPr>
            <p:ph idx="1"/>
          </p:nvPr>
        </p:nvSpPr>
        <p:spPr/>
        <p:txBody>
          <a:bodyPr>
            <a:normAutofit fontScale="92500"/>
          </a:bodyPr>
          <a:lstStyle/>
          <a:p>
            <a:r>
              <a:rPr lang="en-US" sz="4400"/>
              <a:t>Primary vs. Secondary Obligations.</a:t>
            </a:r>
          </a:p>
          <a:p>
            <a:pPr lvl="1"/>
            <a:r>
              <a:rPr lang="en-US"/>
              <a:t>Primary: you agree to pay for something.</a:t>
            </a:r>
          </a:p>
          <a:p>
            <a:pPr lvl="1"/>
            <a:r>
              <a:rPr lang="en-US"/>
              <a:t>Secondary: you agree to pay for something on the condition that the primary party fails to make the payment.</a:t>
            </a:r>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11</a:t>
            </a:fld>
            <a:endParaRPr lang="en-US" dirty="0"/>
          </a:p>
        </p:txBody>
      </p:sp>
    </p:spTree>
    <p:extLst>
      <p:ext uri="{BB962C8B-B14F-4D97-AF65-F5344CB8AC3E}">
        <p14:creationId xmlns:p14="http://schemas.microsoft.com/office/powerpoint/2010/main" val="240975152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0"/>
            <a:ext cx="9144000" cy="1524000"/>
          </a:xfrm>
        </p:spPr>
        <p:txBody>
          <a:bodyPr>
            <a:normAutofit/>
          </a:bodyPr>
          <a:lstStyle/>
          <a:p>
            <a:pPr>
              <a:lnSpc>
                <a:spcPct val="90000"/>
              </a:lnSpc>
            </a:pPr>
            <a:r>
              <a:rPr lang="en-US"/>
              <a:t>Collateral Promises </a:t>
            </a:r>
            <a:r>
              <a:rPr lang="en-US" sz="4000" b="1">
                <a:latin typeface="+mn-lt"/>
              </a:rPr>
              <a:t>(3)</a:t>
            </a:r>
            <a:endParaRPr lang="en-US" b="1" dirty="0">
              <a:latin typeface="+mn-lt"/>
            </a:endParaRPr>
          </a:p>
        </p:txBody>
      </p:sp>
      <p:sp>
        <p:nvSpPr>
          <p:cNvPr id="5" name="Content Placeholder 4"/>
          <p:cNvSpPr>
            <a:spLocks noGrp="1"/>
          </p:cNvSpPr>
          <p:nvPr>
            <p:ph idx="1"/>
          </p:nvPr>
        </p:nvSpPr>
        <p:spPr/>
        <p:txBody>
          <a:bodyPr>
            <a:normAutofit/>
          </a:bodyPr>
          <a:lstStyle/>
          <a:p>
            <a:r>
              <a:rPr lang="en-US" sz="4400"/>
              <a:t>An Exception</a:t>
            </a:r>
            <a:r>
              <a:rPr lang="en-US"/>
              <a:t>—The “Main Purpose” Rule.</a:t>
            </a:r>
          </a:p>
          <a:p>
            <a:pPr lvl="1"/>
            <a:r>
              <a:rPr lang="en-US"/>
              <a:t>Oral promise is generally not enforceable unless the main purpose is a personal benefit for the guarantor.</a:t>
            </a:r>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12</a:t>
            </a:fld>
            <a:endParaRPr lang="en-US" dirty="0"/>
          </a:p>
        </p:txBody>
      </p:sp>
    </p:spTree>
    <p:extLst>
      <p:ext uri="{BB962C8B-B14F-4D97-AF65-F5344CB8AC3E}">
        <p14:creationId xmlns:p14="http://schemas.microsoft.com/office/powerpoint/2010/main" val="138459134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0"/>
            <a:ext cx="9144000" cy="1524000"/>
          </a:xfrm>
        </p:spPr>
        <p:txBody>
          <a:bodyPr>
            <a:normAutofit/>
          </a:bodyPr>
          <a:lstStyle/>
          <a:p>
            <a:pPr>
              <a:lnSpc>
                <a:spcPct val="90000"/>
              </a:lnSpc>
            </a:pPr>
            <a:r>
              <a:rPr lang="en-US"/>
              <a:t>Promises Made in </a:t>
            </a:r>
            <a:br>
              <a:rPr lang="en-US"/>
            </a:br>
            <a:r>
              <a:rPr lang="en-US"/>
              <a:t>Consideration of Marriage</a:t>
            </a:r>
            <a:endParaRPr lang="en-US" b="1" dirty="0">
              <a:latin typeface="+mn-lt"/>
            </a:endParaRPr>
          </a:p>
        </p:txBody>
      </p:sp>
      <p:sp>
        <p:nvSpPr>
          <p:cNvPr id="5" name="Content Placeholder 4"/>
          <p:cNvSpPr>
            <a:spLocks noGrp="1"/>
          </p:cNvSpPr>
          <p:nvPr>
            <p:ph idx="1"/>
          </p:nvPr>
        </p:nvSpPr>
        <p:spPr/>
        <p:txBody>
          <a:bodyPr>
            <a:normAutofit/>
          </a:bodyPr>
          <a:lstStyle/>
          <a:p>
            <a:r>
              <a:rPr lang="en-US" sz="4400"/>
              <a:t>Prenuptial Agreement.</a:t>
            </a:r>
          </a:p>
          <a:p>
            <a:pPr lvl="1"/>
            <a:r>
              <a:rPr lang="en-US"/>
              <a:t>An agreement entered into in contemplation of marriage, specifying the rights and ownership of the parties’ property.</a:t>
            </a:r>
          </a:p>
        </p:txBody>
      </p:sp>
      <p:sp>
        <p:nvSpPr>
          <p:cNvPr id="6" name="Slide Number Placeholder 5"/>
          <p:cNvSpPr>
            <a:spLocks noGrp="1"/>
          </p:cNvSpPr>
          <p:nvPr>
            <p:ph type="sldNum" sz="quarter" idx="12"/>
          </p:nvPr>
        </p:nvSpPr>
        <p:spPr/>
        <p:txBody>
          <a:bodyPr/>
          <a:lstStyle/>
          <a:p>
            <a:fld id="{0A8C097E-128F-4FE5-8D65-B30E2BEAC51B}" type="slidenum">
              <a:rPr lang="en-US" smtClean="0"/>
              <a:pPr/>
              <a:t>13</a:t>
            </a:fld>
            <a:endParaRPr lang="en-US" dirty="0"/>
          </a:p>
        </p:txBody>
      </p:sp>
    </p:spTree>
    <p:extLst>
      <p:ext uri="{BB962C8B-B14F-4D97-AF65-F5344CB8AC3E}">
        <p14:creationId xmlns:p14="http://schemas.microsoft.com/office/powerpoint/2010/main" val="320978934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0"/>
            <a:ext cx="9144000" cy="1524000"/>
          </a:xfrm>
        </p:spPr>
        <p:txBody>
          <a:bodyPr>
            <a:normAutofit/>
          </a:bodyPr>
          <a:lstStyle/>
          <a:p>
            <a:pPr>
              <a:lnSpc>
                <a:spcPct val="90000"/>
              </a:lnSpc>
            </a:pPr>
            <a:r>
              <a:rPr lang="en-US"/>
              <a:t>Contracts for the Sale of Goods</a:t>
            </a:r>
            <a:endParaRPr lang="en-US" b="1" dirty="0">
              <a:latin typeface="+mn-lt"/>
            </a:endParaRPr>
          </a:p>
        </p:txBody>
      </p:sp>
      <p:sp>
        <p:nvSpPr>
          <p:cNvPr id="5" name="Content Placeholder 4"/>
          <p:cNvSpPr>
            <a:spLocks noGrp="1"/>
          </p:cNvSpPr>
          <p:nvPr>
            <p:ph idx="1"/>
          </p:nvPr>
        </p:nvSpPr>
        <p:spPr/>
        <p:txBody>
          <a:bodyPr>
            <a:normAutofit lnSpcReduction="10000"/>
          </a:bodyPr>
          <a:lstStyle/>
          <a:p>
            <a:r>
              <a:rPr lang="en-US" sz="4400"/>
              <a:t>The Uniform Commercial Code (UCC) includes Statute of Frauds provisions that require written evidence or an electronic record of a contract over $500.</a:t>
            </a:r>
          </a:p>
          <a:p>
            <a:pPr lvl="1"/>
            <a:r>
              <a:rPr lang="en-US" sz="3600"/>
              <a:t>Only quantity of goods needs to be stated accurately.</a:t>
            </a:r>
          </a:p>
        </p:txBody>
      </p:sp>
      <p:sp>
        <p:nvSpPr>
          <p:cNvPr id="6" name="Slide Number Placeholder 5"/>
          <p:cNvSpPr>
            <a:spLocks noGrp="1"/>
          </p:cNvSpPr>
          <p:nvPr>
            <p:ph type="sldNum" sz="quarter" idx="12"/>
          </p:nvPr>
        </p:nvSpPr>
        <p:spPr/>
        <p:txBody>
          <a:bodyPr/>
          <a:lstStyle/>
          <a:p>
            <a:fld id="{0A8C097E-128F-4FE5-8D65-B30E2BEAC51B}" type="slidenum">
              <a:rPr lang="en-US" smtClean="0"/>
              <a:pPr/>
              <a:t>14</a:t>
            </a:fld>
            <a:endParaRPr lang="en-US" dirty="0"/>
          </a:p>
        </p:txBody>
      </p:sp>
    </p:spTree>
    <p:extLst>
      <p:ext uri="{BB962C8B-B14F-4D97-AF65-F5344CB8AC3E}">
        <p14:creationId xmlns:p14="http://schemas.microsoft.com/office/powerpoint/2010/main" val="367486625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0"/>
            <a:ext cx="9144000" cy="1524000"/>
          </a:xfrm>
        </p:spPr>
        <p:txBody>
          <a:bodyPr>
            <a:normAutofit/>
          </a:bodyPr>
          <a:lstStyle/>
          <a:p>
            <a:pPr>
              <a:lnSpc>
                <a:spcPct val="90000"/>
              </a:lnSpc>
            </a:pPr>
            <a:r>
              <a:rPr lang="en-US"/>
              <a:t>Exceptions to the Writing Requirement </a:t>
            </a:r>
            <a:r>
              <a:rPr lang="en-US" sz="4000" b="1">
                <a:latin typeface="+mn-lt"/>
              </a:rPr>
              <a:t>(1)</a:t>
            </a:r>
            <a:endParaRPr lang="en-US" b="1" dirty="0">
              <a:latin typeface="+mn-lt"/>
            </a:endParaRPr>
          </a:p>
        </p:txBody>
      </p:sp>
      <p:sp>
        <p:nvSpPr>
          <p:cNvPr id="5" name="Content Placeholder 4"/>
          <p:cNvSpPr>
            <a:spLocks noGrp="1"/>
          </p:cNvSpPr>
          <p:nvPr>
            <p:ph idx="1"/>
          </p:nvPr>
        </p:nvSpPr>
        <p:spPr/>
        <p:txBody>
          <a:bodyPr>
            <a:normAutofit/>
          </a:bodyPr>
          <a:lstStyle/>
          <a:p>
            <a:r>
              <a:rPr lang="en-US"/>
              <a:t>Partial Performance.</a:t>
            </a:r>
          </a:p>
          <a:p>
            <a:pPr lvl="1"/>
            <a:r>
              <a:rPr lang="en-US"/>
              <a:t>Court may grant specific performance if land.</a:t>
            </a:r>
          </a:p>
          <a:p>
            <a:pPr lvl="1"/>
            <a:r>
              <a:rPr lang="en-US"/>
              <a:t>Under UCC, oral contract is enforceable if seller accepts payment or buyer accepts goods.</a:t>
            </a:r>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15</a:t>
            </a:fld>
            <a:endParaRPr lang="en-US" dirty="0"/>
          </a:p>
        </p:txBody>
      </p:sp>
    </p:spTree>
    <p:extLst>
      <p:ext uri="{BB962C8B-B14F-4D97-AF65-F5344CB8AC3E}">
        <p14:creationId xmlns:p14="http://schemas.microsoft.com/office/powerpoint/2010/main" val="100414667"/>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0"/>
            <a:ext cx="9144000" cy="1524000"/>
          </a:xfrm>
        </p:spPr>
        <p:txBody>
          <a:bodyPr>
            <a:normAutofit/>
          </a:bodyPr>
          <a:lstStyle/>
          <a:p>
            <a:pPr>
              <a:lnSpc>
                <a:spcPct val="90000"/>
              </a:lnSpc>
            </a:pPr>
            <a:r>
              <a:rPr lang="en-US"/>
              <a:t>Exceptions to the Writing Requirement </a:t>
            </a:r>
            <a:r>
              <a:rPr lang="en-US" sz="4000" b="1">
                <a:latin typeface="+mn-lt"/>
              </a:rPr>
              <a:t>(2)</a:t>
            </a:r>
            <a:endParaRPr lang="en-US" b="1" dirty="0">
              <a:latin typeface="+mn-lt"/>
            </a:endParaRPr>
          </a:p>
        </p:txBody>
      </p:sp>
      <p:sp>
        <p:nvSpPr>
          <p:cNvPr id="5" name="Content Placeholder 4"/>
          <p:cNvSpPr>
            <a:spLocks noGrp="1"/>
          </p:cNvSpPr>
          <p:nvPr>
            <p:ph idx="1"/>
          </p:nvPr>
        </p:nvSpPr>
        <p:spPr/>
        <p:txBody>
          <a:bodyPr>
            <a:normAutofit lnSpcReduction="10000"/>
          </a:bodyPr>
          <a:lstStyle/>
          <a:p>
            <a:r>
              <a:rPr lang="en-US"/>
              <a:t>Admissions.</a:t>
            </a:r>
          </a:p>
          <a:p>
            <a:r>
              <a:rPr lang="en-US"/>
              <a:t>Promissory Estoppel.</a:t>
            </a:r>
          </a:p>
          <a:p>
            <a:pPr marL="1200150" lvl="1" indent="-742950">
              <a:buFont typeface="+mj-lt"/>
              <a:buAutoNum type="arabicPeriod"/>
            </a:pPr>
            <a:r>
              <a:rPr lang="en-US"/>
              <a:t>Person making the promise must foresee that the promise will rely on it.</a:t>
            </a:r>
          </a:p>
          <a:p>
            <a:pPr marL="1200150" lvl="1" indent="-742950">
              <a:buFont typeface="+mj-lt"/>
              <a:buAutoNum type="arabicPeriod"/>
            </a:pPr>
            <a:r>
              <a:rPr lang="en-US"/>
              <a:t>No way to avoid injustice except to enforce the promise.</a:t>
            </a:r>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16</a:t>
            </a:fld>
            <a:endParaRPr lang="en-US" dirty="0"/>
          </a:p>
        </p:txBody>
      </p:sp>
    </p:spTree>
    <p:extLst>
      <p:ext uri="{BB962C8B-B14F-4D97-AF65-F5344CB8AC3E}">
        <p14:creationId xmlns:p14="http://schemas.microsoft.com/office/powerpoint/2010/main" val="129792407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400">
                <a:solidFill>
                  <a:srgbClr val="8A7045"/>
                </a:solidFill>
              </a:rPr>
              <a:t>         LO2            </a:t>
            </a:r>
            <a:r>
              <a:rPr lang="en-US"/>
              <a:t>The Sufficiency of Writing </a:t>
            </a:r>
            <a:r>
              <a:rPr lang="en-US" sz="4000" b="1">
                <a:solidFill>
                  <a:prstClr val="white"/>
                </a:solidFill>
                <a:latin typeface="Calibri"/>
              </a:rPr>
              <a:t>(1)</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8" name="Content Placeholder 7"/>
          <p:cNvSpPr>
            <a:spLocks noGrp="1"/>
          </p:cNvSpPr>
          <p:nvPr>
            <p:ph idx="1"/>
          </p:nvPr>
        </p:nvSpPr>
        <p:spPr>
          <a:xfrm>
            <a:off x="457200" y="1755230"/>
            <a:ext cx="8458200" cy="4525963"/>
          </a:xfrm>
        </p:spPr>
        <p:txBody>
          <a:bodyPr>
            <a:noAutofit/>
          </a:bodyPr>
          <a:lstStyle/>
          <a:p>
            <a:r>
              <a:rPr lang="en-US"/>
              <a:t>A written contract or a written memorandum signed by the party against whom enforcement is sought will satisfy the Statute of Frauds.</a:t>
            </a:r>
            <a:endParaRPr lang="en-US" sz="4000"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17</a:t>
            </a:fld>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400">
                <a:solidFill>
                  <a:srgbClr val="8A7045"/>
                </a:solidFill>
              </a:rPr>
              <a:t>         LO2            </a:t>
            </a:r>
            <a:r>
              <a:rPr lang="en-US"/>
              <a:t>The Sufficiency of Writing </a:t>
            </a:r>
            <a:r>
              <a:rPr lang="en-US" sz="4000" b="1">
                <a:solidFill>
                  <a:prstClr val="white"/>
                </a:solidFill>
                <a:latin typeface="Calibri"/>
              </a:rPr>
              <a:t>(2)</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8" name="Content Placeholder 7"/>
          <p:cNvSpPr>
            <a:spLocks noGrp="1"/>
          </p:cNvSpPr>
          <p:nvPr>
            <p:ph idx="1"/>
          </p:nvPr>
        </p:nvSpPr>
        <p:spPr>
          <a:xfrm>
            <a:off x="457200" y="1755230"/>
            <a:ext cx="8458200" cy="4525963"/>
          </a:xfrm>
        </p:spPr>
        <p:txBody>
          <a:bodyPr>
            <a:noAutofit/>
          </a:bodyPr>
          <a:lstStyle/>
          <a:p>
            <a:r>
              <a:rPr lang="en-US"/>
              <a:t>Memorandums.</a:t>
            </a:r>
          </a:p>
          <a:p>
            <a:pPr lvl="1"/>
            <a:r>
              <a:rPr lang="en-US"/>
              <a:t>A </a:t>
            </a:r>
            <a:r>
              <a:rPr lang="en-US" u="sng"/>
              <a:t>written memorandum </a:t>
            </a:r>
            <a:r>
              <a:rPr lang="en-US"/>
              <a:t>signed by the party against whom enforcement is sought.</a:t>
            </a:r>
          </a:p>
          <a:p>
            <a:pPr lvl="2"/>
            <a:r>
              <a:rPr lang="en-US" sz="3200"/>
              <a:t>Any confirmation, invoice, sales slip, check, fax, e-mail, or combination.</a:t>
            </a:r>
          </a:p>
        </p:txBody>
      </p:sp>
      <p:sp>
        <p:nvSpPr>
          <p:cNvPr id="7" name="Slide Number Placeholder 6"/>
          <p:cNvSpPr>
            <a:spLocks noGrp="1"/>
          </p:cNvSpPr>
          <p:nvPr>
            <p:ph type="sldNum" sz="quarter" idx="12"/>
          </p:nvPr>
        </p:nvSpPr>
        <p:spPr/>
        <p:txBody>
          <a:bodyPr/>
          <a:lstStyle/>
          <a:p>
            <a:fld id="{0A8C097E-128F-4FE5-8D65-B30E2BEAC51B}" type="slidenum">
              <a:rPr lang="en-US" smtClean="0"/>
              <a:pPr/>
              <a:t>18</a:t>
            </a:fld>
            <a:endParaRPr lang="en-US" dirty="0"/>
          </a:p>
        </p:txBody>
      </p:sp>
    </p:spTree>
    <p:extLst>
      <p:ext uri="{BB962C8B-B14F-4D97-AF65-F5344CB8AC3E}">
        <p14:creationId xmlns:p14="http://schemas.microsoft.com/office/powerpoint/2010/main" val="527665055"/>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400">
                <a:solidFill>
                  <a:srgbClr val="8A7045"/>
                </a:solidFill>
              </a:rPr>
              <a:t>         LO2            </a:t>
            </a:r>
            <a:r>
              <a:rPr lang="en-US"/>
              <a:t>The Sufficiency of Writing </a:t>
            </a:r>
            <a:r>
              <a:rPr lang="en-US" sz="4000" b="1">
                <a:solidFill>
                  <a:prstClr val="white"/>
                </a:solidFill>
                <a:latin typeface="Calibri"/>
              </a:rPr>
              <a:t>(3)</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8" name="Content Placeholder 7"/>
          <p:cNvSpPr>
            <a:spLocks noGrp="1"/>
          </p:cNvSpPr>
          <p:nvPr>
            <p:ph idx="1"/>
          </p:nvPr>
        </p:nvSpPr>
        <p:spPr>
          <a:xfrm>
            <a:off x="457200" y="1600200"/>
            <a:ext cx="8458200" cy="4525963"/>
          </a:xfrm>
        </p:spPr>
        <p:txBody>
          <a:bodyPr>
            <a:noAutofit/>
          </a:bodyPr>
          <a:lstStyle/>
          <a:p>
            <a:r>
              <a:rPr lang="en-US" sz="4400"/>
              <a:t>Essential Terms.</a:t>
            </a:r>
          </a:p>
          <a:p>
            <a:pPr lvl="1"/>
            <a:r>
              <a:rPr lang="en-US" sz="3600"/>
              <a:t>Sale of goods.</a:t>
            </a:r>
          </a:p>
          <a:p>
            <a:pPr lvl="2"/>
            <a:r>
              <a:rPr lang="en-US" sz="2800"/>
              <a:t>Under UCC–quantity term and signature.</a:t>
            </a:r>
          </a:p>
          <a:p>
            <a:pPr lvl="2"/>
            <a:r>
              <a:rPr lang="en-US" sz="2800"/>
              <a:t>Under most provisions of Statute of Frauds–parties, subject matter, consideration and quantity.</a:t>
            </a:r>
          </a:p>
          <a:p>
            <a:pPr lvl="1"/>
            <a:r>
              <a:rPr lang="en-US" sz="3600"/>
              <a:t>Sale of land.</a:t>
            </a:r>
          </a:p>
          <a:p>
            <a:pPr lvl="2"/>
            <a:r>
              <a:rPr lang="en-US" sz="2800"/>
              <a:t>State essential terms.</a:t>
            </a:r>
          </a:p>
          <a:p>
            <a:pPr lvl="2"/>
            <a:r>
              <a:rPr lang="en-US" sz="2800"/>
              <a:t>Describe the property with sufficient clarity.</a:t>
            </a:r>
          </a:p>
        </p:txBody>
      </p:sp>
      <p:sp>
        <p:nvSpPr>
          <p:cNvPr id="7" name="Slide Number Placeholder 6"/>
          <p:cNvSpPr>
            <a:spLocks noGrp="1"/>
          </p:cNvSpPr>
          <p:nvPr>
            <p:ph type="sldNum" sz="quarter" idx="12"/>
          </p:nvPr>
        </p:nvSpPr>
        <p:spPr/>
        <p:txBody>
          <a:bodyPr/>
          <a:lstStyle/>
          <a:p>
            <a:fld id="{0A8C097E-128F-4FE5-8D65-B30E2BEAC51B}" type="slidenum">
              <a:rPr lang="en-US" smtClean="0"/>
              <a:pPr/>
              <a:t>19</a:t>
            </a:fld>
            <a:endParaRPr lang="en-US" dirty="0"/>
          </a:p>
        </p:txBody>
      </p:sp>
    </p:spTree>
    <p:extLst>
      <p:ext uri="{BB962C8B-B14F-4D97-AF65-F5344CB8AC3E}">
        <p14:creationId xmlns:p14="http://schemas.microsoft.com/office/powerpoint/2010/main" val="53170189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p:cNvSpPr>
            <a:spLocks noGrp="1" noChangeArrowheads="1"/>
          </p:cNvSpPr>
          <p:nvPr>
            <p:ph type="title" idx="4294967295"/>
          </p:nvPr>
        </p:nvSpPr>
        <p:spPr>
          <a:xfrm>
            <a:off x="8227" y="-137085"/>
            <a:ext cx="9144000" cy="1524000"/>
          </a:xfrm>
          <a:solidFill>
            <a:srgbClr val="8A7045"/>
          </a:solidFill>
          <a:ln>
            <a:noFill/>
          </a:ln>
        </p:spPr>
        <p:txBody>
          <a:bodyPr>
            <a:normAutofit/>
          </a:bodyPr>
          <a:lstStyle/>
          <a:p>
            <a:r>
              <a:rPr lang="en-US" dirty="0"/>
              <a:t>Learning Outcomes</a:t>
            </a:r>
          </a:p>
        </p:txBody>
      </p:sp>
      <p:sp>
        <p:nvSpPr>
          <p:cNvPr id="71688" name="AutoShape 8" descr="Shape to emphasize LO1." title="Design arrow"/>
          <p:cNvSpPr>
            <a:spLocks noChangeArrowheads="1"/>
          </p:cNvSpPr>
          <p:nvPr/>
        </p:nvSpPr>
        <p:spPr bwMode="auto">
          <a:xfrm>
            <a:off x="76200" y="180221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3" name="Rectangle 2" descr="Bullet for LO1." title="Rectangle 1">
            <a:extLst>
              <a:ext uri="{FF2B5EF4-FFF2-40B4-BE49-F238E27FC236}">
                <a16:creationId xmlns:a16="http://schemas.microsoft.com/office/drawing/2014/main" id="{1FEF67C8-EDAE-4E96-90E9-FBB72E83F076}"/>
              </a:ext>
            </a:extLst>
          </p:cNvPr>
          <p:cNvSpPr/>
          <p:nvPr/>
        </p:nvSpPr>
        <p:spPr>
          <a:xfrm>
            <a:off x="1220029" y="1925172"/>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89" name="AutoShape 9" descr="Shape to emphasize LO2." title="Design arrow"/>
          <p:cNvSpPr>
            <a:spLocks noChangeArrowheads="1"/>
          </p:cNvSpPr>
          <p:nvPr/>
        </p:nvSpPr>
        <p:spPr bwMode="auto">
          <a:xfrm>
            <a:off x="76200" y="2928673"/>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11" name="Rectangle 10" descr="Bullet for LO2." title="Rectangle 2">
            <a:extLst>
              <a:ext uri="{FF2B5EF4-FFF2-40B4-BE49-F238E27FC236}">
                <a16:creationId xmlns:a16="http://schemas.microsoft.com/office/drawing/2014/main" id="{1EA2B03A-119F-415E-8263-3E5D5A277247}"/>
              </a:ext>
            </a:extLst>
          </p:cNvPr>
          <p:cNvSpPr/>
          <p:nvPr/>
        </p:nvSpPr>
        <p:spPr>
          <a:xfrm>
            <a:off x="1194966" y="3060163"/>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90" name="AutoShape 10" descr="Shape to emphasize LO3." title="Design arrow"/>
          <p:cNvSpPr>
            <a:spLocks noChangeArrowheads="1"/>
          </p:cNvSpPr>
          <p:nvPr/>
        </p:nvSpPr>
        <p:spPr bwMode="auto">
          <a:xfrm>
            <a:off x="76200" y="41148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600" b="1" dirty="0">
              <a:solidFill>
                <a:schemeClr val="bg1"/>
              </a:solidFill>
            </a:endParaRPr>
          </a:p>
        </p:txBody>
      </p:sp>
      <p:sp>
        <p:nvSpPr>
          <p:cNvPr id="12" name="Rectangle 11" descr="Bullet for LO3." title="Rectangle 3">
            <a:extLst>
              <a:ext uri="{FF2B5EF4-FFF2-40B4-BE49-F238E27FC236}">
                <a16:creationId xmlns:a16="http://schemas.microsoft.com/office/drawing/2014/main" id="{3CB43A43-A1AA-4C04-8CA6-AE0D5BFCDAA8}"/>
              </a:ext>
            </a:extLst>
          </p:cNvPr>
          <p:cNvSpPr/>
          <p:nvPr/>
        </p:nvSpPr>
        <p:spPr>
          <a:xfrm>
            <a:off x="1194229" y="4206240"/>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91" name="AutoShape 11" descr="Shape to emphasize LO4." title="Design arrow."/>
          <p:cNvSpPr>
            <a:spLocks noChangeArrowheads="1"/>
          </p:cNvSpPr>
          <p:nvPr/>
        </p:nvSpPr>
        <p:spPr bwMode="auto">
          <a:xfrm>
            <a:off x="76200" y="51816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600" b="1" dirty="0">
              <a:solidFill>
                <a:schemeClr val="bg1"/>
              </a:solidFill>
            </a:endParaRPr>
          </a:p>
        </p:txBody>
      </p:sp>
      <p:sp>
        <p:nvSpPr>
          <p:cNvPr id="13" name="Rectangle 12" descr="Rectangle for LO4." title="Bullet 4">
            <a:extLst>
              <a:ext uri="{FF2B5EF4-FFF2-40B4-BE49-F238E27FC236}">
                <a16:creationId xmlns:a16="http://schemas.microsoft.com/office/drawing/2014/main" id="{C3BC9B90-7054-4B7E-8E17-A093D0AACC69}"/>
              </a:ext>
            </a:extLst>
          </p:cNvPr>
          <p:cNvSpPr/>
          <p:nvPr/>
        </p:nvSpPr>
        <p:spPr>
          <a:xfrm>
            <a:off x="1194229" y="5257800"/>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83" name="Rectangle 3"/>
          <p:cNvSpPr>
            <a:spLocks noGrp="1" noChangeArrowheads="1"/>
          </p:cNvSpPr>
          <p:nvPr>
            <p:ph type="body" idx="1"/>
          </p:nvPr>
        </p:nvSpPr>
        <p:spPr>
          <a:xfrm>
            <a:off x="152400" y="1600199"/>
            <a:ext cx="9059574" cy="4678363"/>
          </a:xfrm>
          <a:noFill/>
          <a:ln/>
        </p:spPr>
        <p:txBody>
          <a:bodyPr>
            <a:noAutofit/>
          </a:bodyPr>
          <a:lstStyle/>
          <a:p>
            <a:pPr marL="1200150" indent="-1200150">
              <a:lnSpc>
                <a:spcPct val="90000"/>
              </a:lnSpc>
              <a:buClr>
                <a:srgbClr val="D5622A"/>
              </a:buClr>
              <a:buNone/>
            </a:pPr>
            <a:r>
              <a:rPr lang="en-US" sz="2400" b="1">
                <a:solidFill>
                  <a:schemeClr val="bg1"/>
                </a:solidFill>
              </a:rPr>
              <a:t>LO1</a:t>
            </a:r>
            <a:r>
              <a:rPr lang="en-US" sz="2600"/>
              <a:t>    </a:t>
            </a:r>
            <a:r>
              <a:rPr lang="en-US"/>
              <a:t>   </a:t>
            </a:r>
            <a:r>
              <a:rPr lang="en-US" sz="4000"/>
              <a:t>Identify contracts that must be in writing.</a:t>
            </a:r>
          </a:p>
          <a:p>
            <a:pPr marL="1200150" indent="-1200150">
              <a:lnSpc>
                <a:spcPct val="90000"/>
              </a:lnSpc>
              <a:buClr>
                <a:srgbClr val="D5622A"/>
              </a:buClr>
              <a:buNone/>
            </a:pPr>
            <a:r>
              <a:rPr lang="en-US" sz="2400" b="1">
                <a:solidFill>
                  <a:schemeClr val="bg1"/>
                </a:solidFill>
              </a:rPr>
              <a:t>LO2</a:t>
            </a:r>
            <a:r>
              <a:rPr lang="en-US" sz="2600" b="1">
                <a:solidFill>
                  <a:schemeClr val="bg1"/>
                </a:solidFill>
              </a:rPr>
              <a:t>         </a:t>
            </a:r>
            <a:r>
              <a:rPr lang="en-US" sz="4000"/>
              <a:t>Describe what satisfies the writing requirement.</a:t>
            </a:r>
          </a:p>
          <a:p>
            <a:pPr marL="0" indent="0">
              <a:lnSpc>
                <a:spcPct val="90000"/>
              </a:lnSpc>
              <a:spcBef>
                <a:spcPts val="600"/>
              </a:spcBef>
              <a:buClr>
                <a:srgbClr val="D5622A"/>
              </a:buClr>
              <a:buNone/>
            </a:pPr>
            <a:r>
              <a:rPr lang="en-US" sz="2400" b="1">
                <a:solidFill>
                  <a:schemeClr val="bg1"/>
                </a:solidFill>
              </a:rPr>
              <a:t>LO3          </a:t>
            </a:r>
            <a:r>
              <a:rPr lang="en-US" sz="4000"/>
              <a:t>State the parole evidence rule.</a:t>
            </a:r>
          </a:p>
          <a:p>
            <a:pPr marL="1200150" indent="-1200150">
              <a:buNone/>
            </a:pPr>
            <a:endParaRPr lang="en-US" sz="2400" b="1">
              <a:solidFill>
                <a:schemeClr val="bg1"/>
              </a:solidFill>
            </a:endParaRPr>
          </a:p>
          <a:p>
            <a:pPr marL="1200150" indent="-1200150">
              <a:buNone/>
            </a:pPr>
            <a:r>
              <a:rPr lang="en-US" sz="2400" b="1">
                <a:solidFill>
                  <a:schemeClr val="bg1"/>
                </a:solidFill>
              </a:rPr>
              <a:t>LO4</a:t>
            </a:r>
            <a:r>
              <a:rPr lang="en-US"/>
              <a:t>     </a:t>
            </a:r>
            <a:r>
              <a:rPr lang="en-US" sz="4000"/>
              <a:t>Differentiate between an integrated and a partially integrated contract.</a:t>
            </a:r>
            <a:endParaRPr lang="en-US" dirty="0"/>
          </a:p>
        </p:txBody>
      </p:sp>
      <p:sp>
        <p:nvSpPr>
          <p:cNvPr id="10" name="Slide Number Placeholder 9"/>
          <p:cNvSpPr>
            <a:spLocks noGrp="1"/>
          </p:cNvSpPr>
          <p:nvPr>
            <p:ph type="sldNum" sz="quarter" idx="12"/>
          </p:nvPr>
        </p:nvSpPr>
        <p:spPr/>
        <p:txBody>
          <a:bodyPr/>
          <a:lstStyle/>
          <a:p>
            <a:fld id="{0A8C097E-128F-4FE5-8D65-B30E2BEAC51B}" type="slidenum">
              <a:rPr lang="en-US" smtClean="0"/>
              <a:pPr/>
              <a:t>2</a:t>
            </a:fld>
            <a:endParaRPr lang="en-US"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400">
                <a:solidFill>
                  <a:srgbClr val="8A7045"/>
                </a:solidFill>
              </a:rPr>
              <a:t>         LO2            </a:t>
            </a:r>
            <a:r>
              <a:rPr lang="en-US"/>
              <a:t>The Sufficiency of Writing </a:t>
            </a:r>
            <a:r>
              <a:rPr lang="en-US" sz="4000" b="1">
                <a:solidFill>
                  <a:prstClr val="white"/>
                </a:solidFill>
                <a:latin typeface="Calibri"/>
              </a:rPr>
              <a:t>(4)</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8" name="Content Placeholder 7"/>
          <p:cNvSpPr>
            <a:spLocks noGrp="1"/>
          </p:cNvSpPr>
          <p:nvPr>
            <p:ph idx="1"/>
          </p:nvPr>
        </p:nvSpPr>
        <p:spPr>
          <a:xfrm>
            <a:off x="457200" y="1600200"/>
            <a:ext cx="8458200" cy="4525963"/>
          </a:xfrm>
        </p:spPr>
        <p:txBody>
          <a:bodyPr>
            <a:noAutofit/>
          </a:bodyPr>
          <a:lstStyle/>
          <a:p>
            <a:r>
              <a:rPr lang="en-US" sz="4400"/>
              <a:t>Signatures.</a:t>
            </a:r>
          </a:p>
          <a:p>
            <a:pPr lvl="1"/>
            <a:r>
              <a:rPr lang="en-US" sz="3600"/>
              <a:t>Full name or initials placed anywhere.</a:t>
            </a:r>
          </a:p>
          <a:p>
            <a:pPr lvl="1"/>
            <a:r>
              <a:rPr lang="en-US" sz="3600"/>
              <a:t>E-Signature. An electronic sound, symbol or process used as a signature.</a:t>
            </a:r>
          </a:p>
          <a:p>
            <a:pPr lvl="1"/>
            <a:r>
              <a:rPr lang="en-US" sz="3600"/>
              <a:t>Enforcement. Only the party against whom the enforcement is sought must have signed the writing.</a:t>
            </a:r>
            <a:endParaRPr lang="en-US" sz="2800"/>
          </a:p>
        </p:txBody>
      </p:sp>
      <p:sp>
        <p:nvSpPr>
          <p:cNvPr id="7" name="Slide Number Placeholder 6"/>
          <p:cNvSpPr>
            <a:spLocks noGrp="1"/>
          </p:cNvSpPr>
          <p:nvPr>
            <p:ph type="sldNum" sz="quarter" idx="12"/>
          </p:nvPr>
        </p:nvSpPr>
        <p:spPr/>
        <p:txBody>
          <a:bodyPr/>
          <a:lstStyle/>
          <a:p>
            <a:fld id="{0A8C097E-128F-4FE5-8D65-B30E2BEAC51B}" type="slidenum">
              <a:rPr lang="en-US" smtClean="0"/>
              <a:pPr/>
              <a:t>20</a:t>
            </a:fld>
            <a:endParaRPr lang="en-US" dirty="0"/>
          </a:p>
        </p:txBody>
      </p:sp>
    </p:spTree>
    <p:extLst>
      <p:ext uri="{BB962C8B-B14F-4D97-AF65-F5344CB8AC3E}">
        <p14:creationId xmlns:p14="http://schemas.microsoft.com/office/powerpoint/2010/main" val="1588050251"/>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400">
                <a:solidFill>
                  <a:srgbClr val="8A7045"/>
                </a:solidFill>
              </a:rPr>
              <a:t>         LO3            </a:t>
            </a:r>
            <a:r>
              <a:rPr lang="en-US"/>
              <a:t>The Parol Evidence Rule</a:t>
            </a:r>
            <a:endParaRPr lang="en-US" b="1" dirty="0">
              <a:latin typeface="Calibri" panose="020F0502020204030204" pitchFamily="34" charset="0"/>
              <a:cs typeface="Calibri" panose="020F0502020204030204" pitchFamily="34" charset="0"/>
            </a:endParaRPr>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LO3</a:t>
            </a:r>
            <a:endParaRPr lang="en-US" sz="2400" b="1" dirty="0">
              <a:solidFill>
                <a:schemeClr val="bg1"/>
              </a:solidFill>
            </a:endParaRPr>
          </a:p>
        </p:txBody>
      </p:sp>
      <p:sp>
        <p:nvSpPr>
          <p:cNvPr id="8" name="Content Placeholder 7"/>
          <p:cNvSpPr>
            <a:spLocks noGrp="1"/>
          </p:cNvSpPr>
          <p:nvPr>
            <p:ph idx="1"/>
          </p:nvPr>
        </p:nvSpPr>
        <p:spPr>
          <a:xfrm>
            <a:off x="457200" y="1722437"/>
            <a:ext cx="8458200" cy="4525963"/>
          </a:xfrm>
        </p:spPr>
        <p:txBody>
          <a:bodyPr>
            <a:noAutofit/>
          </a:bodyPr>
          <a:lstStyle/>
          <a:p>
            <a:r>
              <a:rPr lang="en-US" sz="4000"/>
              <a:t>Prohibits the introduction at trial of evidence of the parties’ prior negotiations or agreements or contemporaneous oral agreements if that evidence contradicts or alters the terms of a written contract.</a:t>
            </a:r>
          </a:p>
        </p:txBody>
      </p:sp>
      <p:sp>
        <p:nvSpPr>
          <p:cNvPr id="7" name="Slide Number Placeholder 6"/>
          <p:cNvSpPr>
            <a:spLocks noGrp="1"/>
          </p:cNvSpPr>
          <p:nvPr>
            <p:ph type="sldNum" sz="quarter" idx="12"/>
          </p:nvPr>
        </p:nvSpPr>
        <p:spPr/>
        <p:txBody>
          <a:bodyPr/>
          <a:lstStyle/>
          <a:p>
            <a:fld id="{0A8C097E-128F-4FE5-8D65-B30E2BEAC51B}" type="slidenum">
              <a:rPr lang="en-US" smtClean="0"/>
              <a:pPr/>
              <a:t>21</a:t>
            </a:fld>
            <a:endParaRPr lang="en-US" dirty="0"/>
          </a:p>
        </p:txBody>
      </p:sp>
    </p:spTree>
    <p:extLst>
      <p:ext uri="{BB962C8B-B14F-4D97-AF65-F5344CB8AC3E}">
        <p14:creationId xmlns:p14="http://schemas.microsoft.com/office/powerpoint/2010/main" val="4208639175"/>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0"/>
            <a:ext cx="9144000" cy="1524000"/>
          </a:xfrm>
        </p:spPr>
        <p:txBody>
          <a:bodyPr>
            <a:normAutofit/>
          </a:bodyPr>
          <a:lstStyle/>
          <a:p>
            <a:pPr>
              <a:lnSpc>
                <a:spcPct val="90000"/>
              </a:lnSpc>
            </a:pPr>
            <a:r>
              <a:rPr lang="en-US"/>
              <a:t>Exceptions to the Parol Evidence Rule </a:t>
            </a:r>
            <a:r>
              <a:rPr lang="en-US" sz="4000" b="1">
                <a:latin typeface="+mn-lt"/>
              </a:rPr>
              <a:t>(1)</a:t>
            </a:r>
            <a:endParaRPr lang="en-US" b="1" dirty="0">
              <a:latin typeface="+mn-lt"/>
            </a:endParaRPr>
          </a:p>
        </p:txBody>
      </p:sp>
      <p:sp>
        <p:nvSpPr>
          <p:cNvPr id="5" name="Content Placeholder 4"/>
          <p:cNvSpPr>
            <a:spLocks noGrp="1"/>
          </p:cNvSpPr>
          <p:nvPr>
            <p:ph idx="1"/>
          </p:nvPr>
        </p:nvSpPr>
        <p:spPr/>
        <p:txBody>
          <a:bodyPr>
            <a:normAutofit/>
          </a:bodyPr>
          <a:lstStyle/>
          <a:p>
            <a:r>
              <a:rPr lang="en-US"/>
              <a:t>Contracts Subsequently Modified.</a:t>
            </a:r>
          </a:p>
          <a:p>
            <a:r>
              <a:rPr lang="en-US"/>
              <a:t>Voidable or Void Contracts.</a:t>
            </a:r>
          </a:p>
          <a:p>
            <a:r>
              <a:rPr lang="en-US"/>
              <a:t>Amiguous Terms. </a:t>
            </a:r>
          </a:p>
          <a:p>
            <a:r>
              <a:rPr lang="en-US"/>
              <a:t>Incomplete Contracts.</a:t>
            </a:r>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22</a:t>
            </a:fld>
            <a:endParaRPr lang="en-US" dirty="0"/>
          </a:p>
        </p:txBody>
      </p:sp>
    </p:spTree>
    <p:extLst>
      <p:ext uri="{BB962C8B-B14F-4D97-AF65-F5344CB8AC3E}">
        <p14:creationId xmlns:p14="http://schemas.microsoft.com/office/powerpoint/2010/main" val="3981354861"/>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0"/>
            <a:ext cx="9144000" cy="1524000"/>
          </a:xfrm>
        </p:spPr>
        <p:txBody>
          <a:bodyPr>
            <a:normAutofit/>
          </a:bodyPr>
          <a:lstStyle/>
          <a:p>
            <a:pPr>
              <a:lnSpc>
                <a:spcPct val="90000"/>
              </a:lnSpc>
            </a:pPr>
            <a:r>
              <a:rPr lang="en-US"/>
              <a:t>Exceptions to the Parol Evidence Rule </a:t>
            </a:r>
            <a:r>
              <a:rPr lang="en-US" sz="4000" b="1">
                <a:latin typeface="+mn-lt"/>
              </a:rPr>
              <a:t>(2)</a:t>
            </a:r>
            <a:endParaRPr lang="en-US" b="1" dirty="0">
              <a:latin typeface="+mn-lt"/>
            </a:endParaRPr>
          </a:p>
        </p:txBody>
      </p:sp>
      <p:sp>
        <p:nvSpPr>
          <p:cNvPr id="5" name="Content Placeholder 4"/>
          <p:cNvSpPr>
            <a:spLocks noGrp="1"/>
          </p:cNvSpPr>
          <p:nvPr>
            <p:ph idx="1"/>
          </p:nvPr>
        </p:nvSpPr>
        <p:spPr>
          <a:xfrm>
            <a:off x="457200" y="1755230"/>
            <a:ext cx="8382000" cy="4525963"/>
          </a:xfrm>
        </p:spPr>
        <p:txBody>
          <a:bodyPr>
            <a:normAutofit/>
          </a:bodyPr>
          <a:lstStyle/>
          <a:p>
            <a:r>
              <a:rPr lang="en-US"/>
              <a:t>Customary Practices.</a:t>
            </a:r>
          </a:p>
          <a:p>
            <a:r>
              <a:rPr lang="en-US"/>
              <a:t>An Orally Agreed-on Condition.</a:t>
            </a:r>
          </a:p>
          <a:p>
            <a:r>
              <a:rPr lang="en-US"/>
              <a:t>Obvious Errors.</a:t>
            </a:r>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23</a:t>
            </a:fld>
            <a:endParaRPr lang="en-US" dirty="0"/>
          </a:p>
        </p:txBody>
      </p:sp>
    </p:spTree>
    <p:extLst>
      <p:ext uri="{BB962C8B-B14F-4D97-AF65-F5344CB8AC3E}">
        <p14:creationId xmlns:p14="http://schemas.microsoft.com/office/powerpoint/2010/main" val="3265654816"/>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0"/>
            <a:ext cx="9144000" cy="1524000"/>
          </a:xfrm>
        </p:spPr>
        <p:txBody>
          <a:bodyPr>
            <a:normAutofit/>
          </a:bodyPr>
          <a:lstStyle/>
          <a:p>
            <a:pPr>
              <a:lnSpc>
                <a:spcPct val="90000"/>
              </a:lnSpc>
            </a:pPr>
            <a:r>
              <a:rPr lang="en-US"/>
              <a:t>Integrated Contracts </a:t>
            </a:r>
            <a:r>
              <a:rPr lang="en-US" sz="4000" b="1">
                <a:latin typeface="+mn-lt"/>
              </a:rPr>
              <a:t>(1)</a:t>
            </a:r>
            <a:endParaRPr lang="en-US" b="1" dirty="0">
              <a:latin typeface="+mn-lt"/>
            </a:endParaRPr>
          </a:p>
        </p:txBody>
      </p:sp>
      <p:sp>
        <p:nvSpPr>
          <p:cNvPr id="5" name="Content Placeholder 4"/>
          <p:cNvSpPr>
            <a:spLocks noGrp="1"/>
          </p:cNvSpPr>
          <p:nvPr>
            <p:ph idx="1"/>
          </p:nvPr>
        </p:nvSpPr>
        <p:spPr>
          <a:xfrm>
            <a:off x="457200" y="1755230"/>
            <a:ext cx="8382000" cy="4525963"/>
          </a:xfrm>
        </p:spPr>
        <p:txBody>
          <a:bodyPr>
            <a:normAutofit lnSpcReduction="10000"/>
          </a:bodyPr>
          <a:lstStyle/>
          <a:p>
            <a:r>
              <a:rPr lang="en-US" sz="4000"/>
              <a:t>Written contract that constitutes the final expression of the parties’ agreement. </a:t>
            </a:r>
          </a:p>
          <a:p>
            <a:r>
              <a:rPr lang="en-US" sz="4000"/>
              <a:t>If a contract is integrated, evidence extraneous to the contract that contradicts or alters the meaning of the contract in any way is inadmissible.</a:t>
            </a:r>
            <a:endParaRPr lang="en-US" sz="4000"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24</a:t>
            </a:fld>
            <a:endParaRPr lang="en-US" dirty="0"/>
          </a:p>
        </p:txBody>
      </p:sp>
    </p:spTree>
    <p:extLst>
      <p:ext uri="{BB962C8B-B14F-4D97-AF65-F5344CB8AC3E}">
        <p14:creationId xmlns:p14="http://schemas.microsoft.com/office/powerpoint/2010/main" val="2898525534"/>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0"/>
            <a:ext cx="9144000" cy="1524000"/>
          </a:xfrm>
        </p:spPr>
        <p:txBody>
          <a:bodyPr>
            <a:normAutofit/>
          </a:bodyPr>
          <a:lstStyle/>
          <a:p>
            <a:pPr>
              <a:lnSpc>
                <a:spcPct val="90000"/>
              </a:lnSpc>
            </a:pPr>
            <a:r>
              <a:rPr lang="en-US"/>
              <a:t>Integrated Contracts </a:t>
            </a:r>
            <a:r>
              <a:rPr lang="en-US" sz="4000" b="1">
                <a:latin typeface="+mn-lt"/>
              </a:rPr>
              <a:t>(2)</a:t>
            </a:r>
            <a:endParaRPr lang="en-US" b="1" dirty="0">
              <a:latin typeface="+mn-lt"/>
            </a:endParaRPr>
          </a:p>
        </p:txBody>
      </p:sp>
      <p:sp>
        <p:nvSpPr>
          <p:cNvPr id="5" name="Content Placeholder 4"/>
          <p:cNvSpPr>
            <a:spLocks noGrp="1"/>
          </p:cNvSpPr>
          <p:nvPr>
            <p:ph idx="1"/>
          </p:nvPr>
        </p:nvSpPr>
        <p:spPr>
          <a:xfrm>
            <a:off x="838200" y="1755230"/>
            <a:ext cx="8229600" cy="4525963"/>
          </a:xfrm>
        </p:spPr>
        <p:txBody>
          <a:bodyPr>
            <a:normAutofit/>
          </a:bodyPr>
          <a:lstStyle/>
          <a:p>
            <a:r>
              <a:rPr lang="en-US" sz="3200"/>
              <a:t>An </a:t>
            </a:r>
            <a:r>
              <a:rPr lang="en-US" sz="3200" i="1"/>
              <a:t>integrated contract </a:t>
            </a:r>
            <a:r>
              <a:rPr lang="en-US" sz="3200"/>
              <a:t>is a writing that is intended to be a complete and final embodiment of the terms of an agreement between contracting parties.</a:t>
            </a:r>
          </a:p>
          <a:p>
            <a:pPr>
              <a:spcBef>
                <a:spcPts val="600"/>
              </a:spcBef>
            </a:pPr>
            <a:r>
              <a:rPr lang="en-US" sz="3200"/>
              <a:t> A </a:t>
            </a:r>
            <a:r>
              <a:rPr lang="en-US" sz="3200" i="1"/>
              <a:t>partially integrated contract </a:t>
            </a:r>
            <a:r>
              <a:rPr lang="en-US" sz="3200"/>
              <a:t>omits an agreed-on term that is consistent with the parties’ agreement.</a:t>
            </a:r>
            <a:endParaRPr lang="en-US" sz="2400"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25</a:t>
            </a:fld>
            <a:endParaRPr lang="en-US" dirty="0"/>
          </a:p>
        </p:txBody>
      </p:sp>
      <p:sp>
        <p:nvSpPr>
          <p:cNvPr id="7" name="AutoShape 4">
            <a:extLst>
              <a:ext uri="{FF2B5EF4-FFF2-40B4-BE49-F238E27FC236}">
                <a16:creationId xmlns:a16="http://schemas.microsoft.com/office/drawing/2014/main" id="{8A88E1BE-BF4B-46E3-BF43-6A84E2DE33ED}"/>
              </a:ext>
            </a:extLst>
          </p:cNvPr>
          <p:cNvSpPr>
            <a:spLocks noChangeArrowheads="1"/>
          </p:cNvSpPr>
          <p:nvPr/>
        </p:nvSpPr>
        <p:spPr bwMode="auto">
          <a:xfrm>
            <a:off x="107950" y="1884611"/>
            <a:ext cx="698500" cy="325189"/>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000" b="1">
                <a:solidFill>
                  <a:schemeClr val="bg1"/>
                </a:solidFill>
              </a:rPr>
              <a:t>LO4</a:t>
            </a:r>
            <a:endParaRPr lang="en-US" sz="2200" b="1" dirty="0">
              <a:solidFill>
                <a:schemeClr val="bg1"/>
              </a:solidFill>
            </a:endParaRPr>
          </a:p>
        </p:txBody>
      </p:sp>
    </p:spTree>
    <p:extLst>
      <p:ext uri="{BB962C8B-B14F-4D97-AF65-F5344CB8AC3E}">
        <p14:creationId xmlns:p14="http://schemas.microsoft.com/office/powerpoint/2010/main" val="2179978261"/>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p:cNvSpPr>
            <a:spLocks noGrp="1" noChangeArrowheads="1"/>
          </p:cNvSpPr>
          <p:nvPr>
            <p:ph type="title" idx="4294967295"/>
          </p:nvPr>
        </p:nvSpPr>
        <p:spPr>
          <a:xfrm>
            <a:off x="0" y="0"/>
            <a:ext cx="9144000" cy="1524000"/>
          </a:xfrm>
        </p:spPr>
        <p:txBody>
          <a:bodyPr>
            <a:normAutofit/>
          </a:bodyPr>
          <a:lstStyle/>
          <a:p>
            <a:r>
              <a:rPr lang="en-US" sz="1400">
                <a:solidFill>
                  <a:srgbClr val="8A7045"/>
                </a:solidFill>
              </a:rPr>
              <a:t>         LO4            </a:t>
            </a:r>
            <a:r>
              <a:rPr lang="en-US"/>
              <a:t>Integrated Contracts </a:t>
            </a:r>
            <a:r>
              <a:rPr lang="en-US" sz="4000" b="1">
                <a:solidFill>
                  <a:prstClr val="white"/>
                </a:solidFill>
                <a:latin typeface="Calibri" panose="020F0502020204030204" pitchFamily="34" charset="0"/>
                <a:cs typeface="Calibri" panose="020F0502020204030204" pitchFamily="34" charset="0"/>
              </a:rPr>
              <a:t>(3)</a:t>
            </a:r>
            <a:endParaRPr lang="en-US" dirty="0"/>
          </a:p>
        </p:txBody>
      </p:sp>
      <p:sp>
        <p:nvSpPr>
          <p:cNvPr id="143364" name="AutoShape 4"/>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a:solidFill>
                  <a:schemeClr val="bg1"/>
                </a:solidFill>
              </a:rPr>
              <a:t>LO4</a:t>
            </a:r>
            <a:endParaRPr lang="en-US" sz="2400" b="1" dirty="0">
              <a:solidFill>
                <a:schemeClr val="bg1"/>
              </a:solidFill>
            </a:endParaRPr>
          </a:p>
        </p:txBody>
      </p:sp>
      <p:pic>
        <p:nvPicPr>
          <p:cNvPr id="5" name="Content Placeholder 4" descr="This diagram illustrates the relationship between integrated contracts and the parol evidence rule.&#10;One box at the top has a line going down with an arrow pointing to two boxes in the left column and an arrow pointing to two boxes in the right column. The box at top of the diagram is: WRITTEN CONTRACT. The box at the top of the left column is: COMPLETELY INTEGRATED Intended to be a complete and fi¬nal embodiment of the terms of the parties’ agreement. The box underneath this is: Parol Evidence Is Not Allowed.&#10;The box at the top of the second column is: PARTIALLY INTEGRATED Omits an agreed-on term that is consistent with the parties’ agreement. The box underneath this is: Parol Evidence May Be Allowed.&#10;" title="Exhibit 14.2 The Parol Evidence Rule">
            <a:extLst>
              <a:ext uri="{FF2B5EF4-FFF2-40B4-BE49-F238E27FC236}">
                <a16:creationId xmlns:a16="http://schemas.microsoft.com/office/drawing/2014/main" id="{B27F19BE-B4C3-47CE-9767-B1D345CBF8E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5800" y="1715253"/>
            <a:ext cx="7696200" cy="4561840"/>
          </a:xfrm>
        </p:spPr>
      </p:pic>
      <p:sp>
        <p:nvSpPr>
          <p:cNvPr id="7" name="Slide Number Placeholder 6"/>
          <p:cNvSpPr>
            <a:spLocks noGrp="1"/>
          </p:cNvSpPr>
          <p:nvPr>
            <p:ph type="sldNum" sz="quarter" idx="12"/>
          </p:nvPr>
        </p:nvSpPr>
        <p:spPr/>
        <p:txBody>
          <a:bodyPr/>
          <a:lstStyle/>
          <a:p>
            <a:fld id="{0A8C097E-128F-4FE5-8D65-B30E2BEAC51B}" type="slidenum">
              <a:rPr lang="en-US" smtClean="0"/>
              <a:pPr/>
              <a:t>26</a:t>
            </a:fld>
            <a:endParaRPr lang="en-US" dirty="0"/>
          </a:p>
        </p:txBody>
      </p:sp>
    </p:spTree>
    <p:extLst>
      <p:ext uri="{BB962C8B-B14F-4D97-AF65-F5344CB8AC3E}">
        <p14:creationId xmlns:p14="http://schemas.microsoft.com/office/powerpoint/2010/main" val="277725924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19987"/>
            <a:ext cx="9144000" cy="1524000"/>
          </a:xfrm>
        </p:spPr>
        <p:txBody>
          <a:bodyPr>
            <a:normAutofit/>
          </a:bodyPr>
          <a:lstStyle/>
          <a:p>
            <a:pPr>
              <a:lnSpc>
                <a:spcPct val="90000"/>
              </a:lnSpc>
            </a:pPr>
            <a:r>
              <a:rPr lang="en-US"/>
              <a:t>Introduction</a:t>
            </a:r>
            <a:endParaRPr lang="en-US" b="1" dirty="0">
              <a:latin typeface="+mn-lt"/>
            </a:endParaRPr>
          </a:p>
        </p:txBody>
      </p:sp>
      <p:sp>
        <p:nvSpPr>
          <p:cNvPr id="7" name="Content Placeholder 6"/>
          <p:cNvSpPr>
            <a:spLocks noGrp="1"/>
          </p:cNvSpPr>
          <p:nvPr>
            <p:ph idx="1"/>
          </p:nvPr>
        </p:nvSpPr>
        <p:spPr/>
        <p:txBody>
          <a:bodyPr>
            <a:normAutofit fontScale="92500"/>
          </a:bodyPr>
          <a:lstStyle/>
          <a:p>
            <a:r>
              <a:rPr lang="en-US"/>
              <a:t>A contract may be unenforceable if it is not in the proper form.</a:t>
            </a:r>
          </a:p>
          <a:p>
            <a:r>
              <a:rPr lang="en-US"/>
              <a:t>Certain types of contracts must have a writing to be enforceable under the Statute of Frauds.</a:t>
            </a:r>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3</a:t>
            </a:fld>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Autofit/>
          </a:bodyPr>
          <a:lstStyle/>
          <a:p>
            <a:r>
              <a:rPr lang="en-US"/>
              <a:t>Statute of Frauds</a:t>
            </a:r>
            <a:r>
              <a:rPr lang="en-US" b="1"/>
              <a:t>—</a:t>
            </a:r>
            <a:r>
              <a:rPr lang="en-US"/>
              <a:t>Writing Requirement </a:t>
            </a:r>
            <a:r>
              <a:rPr lang="en-US" sz="4000" b="1">
                <a:latin typeface="Calibri" panose="020F0502020204030204" pitchFamily="34" charset="0"/>
                <a:cs typeface="Calibri" panose="020F0502020204030204" pitchFamily="34" charset="0"/>
              </a:rPr>
              <a:t>(1)</a:t>
            </a:r>
            <a:endParaRPr lang="en-US" b="1" dirty="0">
              <a:effectLst/>
              <a:latin typeface="Calibri" panose="020F0502020204030204" pitchFamily="34" charset="0"/>
              <a:cs typeface="Calibri" panose="020F0502020204030204" pitchFamily="34" charset="0"/>
            </a:endParaRPr>
          </a:p>
        </p:txBody>
      </p:sp>
      <p:sp>
        <p:nvSpPr>
          <p:cNvPr id="8" name="Content Placeholder 7"/>
          <p:cNvSpPr>
            <a:spLocks noGrp="1"/>
          </p:cNvSpPr>
          <p:nvPr>
            <p:ph idx="1"/>
          </p:nvPr>
        </p:nvSpPr>
        <p:spPr/>
        <p:txBody>
          <a:bodyPr>
            <a:normAutofit/>
          </a:bodyPr>
          <a:lstStyle/>
          <a:p>
            <a:r>
              <a:rPr lang="en-US"/>
              <a:t>A state statute under which certain types of contracts must be in writing to be enforceable.</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4</a:t>
            </a:fld>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Autofit/>
          </a:bodyPr>
          <a:lstStyle/>
          <a:p>
            <a:r>
              <a:rPr lang="en-US"/>
              <a:t>Statute of Frauds</a:t>
            </a:r>
            <a:r>
              <a:rPr lang="en-US" b="1"/>
              <a:t>—</a:t>
            </a:r>
            <a:r>
              <a:rPr lang="en-US"/>
              <a:t>Writing Requirement </a:t>
            </a:r>
            <a:r>
              <a:rPr lang="en-US" sz="4000" b="1">
                <a:latin typeface="Calibri" panose="020F0502020204030204" pitchFamily="34" charset="0"/>
                <a:cs typeface="Calibri" panose="020F0502020204030204" pitchFamily="34" charset="0"/>
              </a:rPr>
              <a:t>(2)</a:t>
            </a:r>
            <a:endParaRPr lang="en-US" dirty="0">
              <a:effectLst/>
            </a:endParaRPr>
          </a:p>
        </p:txBody>
      </p:sp>
      <p:sp>
        <p:nvSpPr>
          <p:cNvPr id="5" name="AutoShape 4">
            <a:extLst>
              <a:ext uri="{FF2B5EF4-FFF2-40B4-BE49-F238E27FC236}">
                <a16:creationId xmlns:a16="http://schemas.microsoft.com/office/drawing/2014/main" id="{4C6CA07E-B4F8-49DB-8706-8354918909D5}"/>
              </a:ext>
            </a:extLst>
          </p:cNvPr>
          <p:cNvSpPr>
            <a:spLocks noChangeArrowheads="1"/>
          </p:cNvSpPr>
          <p:nvPr/>
        </p:nvSpPr>
        <p:spPr bwMode="auto">
          <a:xfrm>
            <a:off x="63500" y="1889098"/>
            <a:ext cx="698500" cy="325189"/>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000" b="1">
                <a:solidFill>
                  <a:schemeClr val="bg1"/>
                </a:solidFill>
              </a:rPr>
              <a:t>LO1</a:t>
            </a:r>
            <a:endParaRPr lang="en-US" sz="2200" b="1" dirty="0">
              <a:solidFill>
                <a:schemeClr val="bg1"/>
              </a:solidFill>
            </a:endParaRPr>
          </a:p>
        </p:txBody>
      </p:sp>
      <p:sp>
        <p:nvSpPr>
          <p:cNvPr id="8" name="Content Placeholder 7"/>
          <p:cNvSpPr>
            <a:spLocks noGrp="1"/>
          </p:cNvSpPr>
          <p:nvPr>
            <p:ph idx="1"/>
          </p:nvPr>
        </p:nvSpPr>
        <p:spPr>
          <a:xfrm>
            <a:off x="762000" y="1755230"/>
            <a:ext cx="8229600" cy="4525963"/>
          </a:xfrm>
        </p:spPr>
        <p:txBody>
          <a:bodyPr>
            <a:normAutofit lnSpcReduction="10000"/>
          </a:bodyPr>
          <a:lstStyle/>
          <a:p>
            <a:r>
              <a:rPr lang="en-US" sz="4400"/>
              <a:t>Contracts that must be in writing to be enforceable:</a:t>
            </a:r>
          </a:p>
          <a:p>
            <a:pPr marL="1143000" lvl="1" indent="-742950">
              <a:buFont typeface="+mj-lt"/>
              <a:buAutoNum type="arabicPeriod"/>
            </a:pPr>
            <a:r>
              <a:rPr lang="en-US"/>
              <a:t>Contracts involving interest in land.</a:t>
            </a:r>
          </a:p>
          <a:p>
            <a:pPr marL="1143000" lvl="1" indent="-742950">
              <a:buFont typeface="+mj-lt"/>
              <a:buAutoNum type="arabicPeriod"/>
            </a:pPr>
            <a:r>
              <a:rPr lang="en-US"/>
              <a:t>Contracts that cannot, by their own terms, be performed within one year.</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5</a:t>
            </a:fld>
            <a:endParaRPr lang="en-US" dirty="0"/>
          </a:p>
        </p:txBody>
      </p:sp>
    </p:spTree>
    <p:extLst>
      <p:ext uri="{BB962C8B-B14F-4D97-AF65-F5344CB8AC3E}">
        <p14:creationId xmlns:p14="http://schemas.microsoft.com/office/powerpoint/2010/main" val="367211039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p:cNvSpPr>
            <a:spLocks noGrp="1" noChangeArrowheads="1"/>
          </p:cNvSpPr>
          <p:nvPr>
            <p:ph type="title" idx="4294967295"/>
          </p:nvPr>
        </p:nvSpPr>
        <p:spPr>
          <a:xfrm>
            <a:off x="0" y="0"/>
            <a:ext cx="9144000" cy="1524000"/>
          </a:xfrm>
          <a:ln>
            <a:noFill/>
          </a:ln>
          <a:effectLst/>
        </p:spPr>
        <p:txBody>
          <a:bodyPr>
            <a:noAutofit/>
          </a:bodyPr>
          <a:lstStyle/>
          <a:p>
            <a:r>
              <a:rPr lang="en-US"/>
              <a:t>Statute of Frauds</a:t>
            </a:r>
            <a:r>
              <a:rPr lang="en-US" b="1"/>
              <a:t>—</a:t>
            </a:r>
            <a:r>
              <a:rPr lang="en-US"/>
              <a:t>Writing Requirement </a:t>
            </a:r>
            <a:r>
              <a:rPr lang="en-US" sz="4000" b="1">
                <a:latin typeface="Calibri" panose="020F0502020204030204" pitchFamily="34" charset="0"/>
                <a:cs typeface="Calibri" panose="020F0502020204030204" pitchFamily="34" charset="0"/>
              </a:rPr>
              <a:t>(3)</a:t>
            </a:r>
            <a:endParaRPr lang="en-US" dirty="0">
              <a:effectLst/>
            </a:endParaRPr>
          </a:p>
        </p:txBody>
      </p:sp>
      <p:sp>
        <p:nvSpPr>
          <p:cNvPr id="5" name="AutoShape 4">
            <a:extLst>
              <a:ext uri="{FF2B5EF4-FFF2-40B4-BE49-F238E27FC236}">
                <a16:creationId xmlns:a16="http://schemas.microsoft.com/office/drawing/2014/main" id="{4C6CA07E-B4F8-49DB-8706-8354918909D5}"/>
              </a:ext>
            </a:extLst>
          </p:cNvPr>
          <p:cNvSpPr>
            <a:spLocks noChangeArrowheads="1"/>
          </p:cNvSpPr>
          <p:nvPr/>
        </p:nvSpPr>
        <p:spPr bwMode="auto">
          <a:xfrm>
            <a:off x="63500" y="1889098"/>
            <a:ext cx="698500" cy="325189"/>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000" b="1">
                <a:solidFill>
                  <a:schemeClr val="bg1"/>
                </a:solidFill>
              </a:rPr>
              <a:t>LO1</a:t>
            </a:r>
            <a:endParaRPr lang="en-US" sz="2200" b="1" dirty="0">
              <a:solidFill>
                <a:schemeClr val="bg1"/>
              </a:solidFill>
            </a:endParaRPr>
          </a:p>
        </p:txBody>
      </p:sp>
      <p:sp>
        <p:nvSpPr>
          <p:cNvPr id="8" name="Content Placeholder 7"/>
          <p:cNvSpPr>
            <a:spLocks noGrp="1"/>
          </p:cNvSpPr>
          <p:nvPr>
            <p:ph idx="1"/>
          </p:nvPr>
        </p:nvSpPr>
        <p:spPr>
          <a:xfrm>
            <a:off x="762000" y="1755230"/>
            <a:ext cx="8229600" cy="4525963"/>
          </a:xfrm>
        </p:spPr>
        <p:txBody>
          <a:bodyPr>
            <a:normAutofit lnSpcReduction="10000"/>
          </a:bodyPr>
          <a:lstStyle/>
          <a:p>
            <a:r>
              <a:rPr lang="en-US" sz="4400"/>
              <a:t>Contracts that must be in writing to be enforceable:</a:t>
            </a:r>
          </a:p>
          <a:p>
            <a:pPr marL="1143000" lvl="1" indent="-742950">
              <a:buFont typeface="+mj-lt"/>
              <a:buAutoNum type="arabicPeriod" startAt="3"/>
            </a:pPr>
            <a:r>
              <a:rPr lang="en-US"/>
              <a:t>Collateral contracts.</a:t>
            </a:r>
          </a:p>
          <a:p>
            <a:pPr marL="1143000" lvl="1" indent="-742950">
              <a:buFont typeface="+mj-lt"/>
              <a:buAutoNum type="arabicPeriod" startAt="3"/>
            </a:pPr>
            <a:r>
              <a:rPr lang="en-US"/>
              <a:t>Promises made in consideration of marriage.</a:t>
            </a:r>
          </a:p>
          <a:p>
            <a:pPr marL="1143000" lvl="1" indent="-742950">
              <a:buFont typeface="+mj-lt"/>
              <a:buAutoNum type="arabicPeriod" startAt="3"/>
            </a:pPr>
            <a:r>
              <a:rPr lang="en-US"/>
              <a:t>Contracts for the sale of goods priced at $500 or more.</a:t>
            </a:r>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6</a:t>
            </a:fld>
            <a:endParaRPr lang="en-US" dirty="0"/>
          </a:p>
        </p:txBody>
      </p:sp>
    </p:spTree>
    <p:extLst>
      <p:ext uri="{BB962C8B-B14F-4D97-AF65-F5344CB8AC3E}">
        <p14:creationId xmlns:p14="http://schemas.microsoft.com/office/powerpoint/2010/main" val="175325471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0"/>
            <a:ext cx="9144000" cy="1524000"/>
          </a:xfrm>
        </p:spPr>
        <p:txBody>
          <a:bodyPr>
            <a:normAutofit/>
          </a:bodyPr>
          <a:lstStyle/>
          <a:p>
            <a:pPr>
              <a:lnSpc>
                <a:spcPct val="90000"/>
              </a:lnSpc>
            </a:pPr>
            <a:r>
              <a:rPr lang="en-US"/>
              <a:t>Contracts Involving </a:t>
            </a:r>
            <a:br>
              <a:rPr lang="en-US"/>
            </a:br>
            <a:r>
              <a:rPr lang="en-US"/>
              <a:t>Interests in Land</a:t>
            </a:r>
            <a:endParaRPr lang="en-US" dirty="0"/>
          </a:p>
        </p:txBody>
      </p:sp>
      <p:sp>
        <p:nvSpPr>
          <p:cNvPr id="5" name="Content Placeholder 4"/>
          <p:cNvSpPr>
            <a:spLocks noGrp="1"/>
          </p:cNvSpPr>
          <p:nvPr>
            <p:ph idx="1"/>
          </p:nvPr>
        </p:nvSpPr>
        <p:spPr/>
        <p:txBody>
          <a:bodyPr>
            <a:normAutofit fontScale="92500" lnSpcReduction="10000"/>
          </a:bodyPr>
          <a:lstStyle/>
          <a:p>
            <a:r>
              <a:rPr lang="en-US" sz="4500"/>
              <a:t>Must be in writing.</a:t>
            </a:r>
          </a:p>
          <a:p>
            <a:pPr>
              <a:spcBef>
                <a:spcPts val="600"/>
              </a:spcBef>
            </a:pPr>
            <a:r>
              <a:rPr lang="en-US" sz="4500" u="sng"/>
              <a:t>Fixture</a:t>
            </a:r>
            <a:r>
              <a:rPr lang="en-US" sz="4500"/>
              <a:t>: A thing that was once personal property but that has become attached to real property in such a way that it takes on the characteristics of real property and becomes part of that real property.</a:t>
            </a:r>
          </a:p>
        </p:txBody>
      </p:sp>
      <p:sp>
        <p:nvSpPr>
          <p:cNvPr id="6" name="Slide Number Placeholder 5"/>
          <p:cNvSpPr>
            <a:spLocks noGrp="1"/>
          </p:cNvSpPr>
          <p:nvPr>
            <p:ph type="sldNum" sz="quarter" idx="12"/>
          </p:nvPr>
        </p:nvSpPr>
        <p:spPr/>
        <p:txBody>
          <a:bodyPr/>
          <a:lstStyle/>
          <a:p>
            <a:fld id="{0A8C097E-128F-4FE5-8D65-B30E2BEAC51B}" type="slidenum">
              <a:rPr lang="en-US" smtClean="0"/>
              <a:pPr/>
              <a:t>7</a:t>
            </a:fld>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0"/>
            <a:ext cx="9144000" cy="1524000"/>
          </a:xfrm>
        </p:spPr>
        <p:txBody>
          <a:bodyPr>
            <a:normAutofit/>
          </a:bodyPr>
          <a:lstStyle/>
          <a:p>
            <a:pPr>
              <a:lnSpc>
                <a:spcPct val="90000"/>
              </a:lnSpc>
            </a:pPr>
            <a:r>
              <a:rPr lang="en-US"/>
              <a:t>The One-Year Rule </a:t>
            </a:r>
            <a:r>
              <a:rPr lang="en-US" sz="4000" b="1">
                <a:latin typeface="+mn-lt"/>
              </a:rPr>
              <a:t>(1)</a:t>
            </a:r>
            <a:endParaRPr lang="en-US" b="1" dirty="0">
              <a:latin typeface="+mn-lt"/>
            </a:endParaRPr>
          </a:p>
        </p:txBody>
      </p:sp>
      <p:sp>
        <p:nvSpPr>
          <p:cNvPr id="5" name="Content Placeholder 4"/>
          <p:cNvSpPr>
            <a:spLocks noGrp="1"/>
          </p:cNvSpPr>
          <p:nvPr>
            <p:ph idx="1"/>
          </p:nvPr>
        </p:nvSpPr>
        <p:spPr/>
        <p:txBody>
          <a:bodyPr>
            <a:normAutofit lnSpcReduction="10000"/>
          </a:bodyPr>
          <a:lstStyle/>
          <a:p>
            <a:r>
              <a:rPr lang="en-US" sz="4400"/>
              <a:t>Contracts that, by their own terms, cannot be performed within one year from the day after the contract is formed must be in writing.</a:t>
            </a:r>
          </a:p>
          <a:p>
            <a:r>
              <a:rPr lang="en-US" sz="4400"/>
              <a:t>Contract performance must be objectively impossible.</a:t>
            </a:r>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8</a:t>
            </a:fld>
            <a:endParaRPr lang="en-US" dirty="0"/>
          </a:p>
        </p:txBody>
      </p:sp>
    </p:spTree>
    <p:extLst>
      <p:ext uri="{BB962C8B-B14F-4D97-AF65-F5344CB8AC3E}">
        <p14:creationId xmlns:p14="http://schemas.microsoft.com/office/powerpoint/2010/main" val="399126038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Title"/>
          <p:cNvSpPr>
            <a:spLocks noGrp="1" noChangeArrowheads="1"/>
          </p:cNvSpPr>
          <p:nvPr>
            <p:ph type="title" idx="4294967295"/>
          </p:nvPr>
        </p:nvSpPr>
        <p:spPr>
          <a:xfrm>
            <a:off x="0" y="0"/>
            <a:ext cx="9144000" cy="1524000"/>
          </a:xfrm>
        </p:spPr>
        <p:txBody>
          <a:bodyPr>
            <a:normAutofit/>
          </a:bodyPr>
          <a:lstStyle/>
          <a:p>
            <a:pPr>
              <a:lnSpc>
                <a:spcPct val="90000"/>
              </a:lnSpc>
            </a:pPr>
            <a:r>
              <a:rPr lang="en-US"/>
              <a:t>The One-Year Rule </a:t>
            </a:r>
            <a:r>
              <a:rPr lang="en-US" sz="4000" b="1">
                <a:latin typeface="+mn-lt"/>
              </a:rPr>
              <a:t>(2)</a:t>
            </a:r>
            <a:endParaRPr lang="en-US" b="1" dirty="0">
              <a:latin typeface="+mn-lt"/>
            </a:endParaRPr>
          </a:p>
        </p:txBody>
      </p:sp>
      <p:sp>
        <p:nvSpPr>
          <p:cNvPr id="6" name="Slide Number Placeholder 5"/>
          <p:cNvSpPr>
            <a:spLocks noGrp="1"/>
          </p:cNvSpPr>
          <p:nvPr>
            <p:ph type="sldNum" sz="quarter" idx="12"/>
          </p:nvPr>
        </p:nvSpPr>
        <p:spPr/>
        <p:txBody>
          <a:bodyPr/>
          <a:lstStyle/>
          <a:p>
            <a:fld id="{0A8C097E-128F-4FE5-8D65-B30E2BEAC51B}" type="slidenum">
              <a:rPr lang="en-US" smtClean="0"/>
              <a:pPr/>
              <a:t>9</a:t>
            </a:fld>
            <a:endParaRPr lang="en-US" dirty="0"/>
          </a:p>
        </p:txBody>
      </p:sp>
      <p:pic>
        <p:nvPicPr>
          <p:cNvPr id="7" name="Content Placeholder 6" descr="This diagram illustrates the one-year rule. &#10;There are two boxes at the top of the diagram: 1) Date of Contract Formation, 2) One Year from the Day after the Date of Contract Formation. Each box has a line dropping down and joins a line, ending in an arrow pointing to the right, flowing over two boxes underneath. A bracket points to the first box: If the contract can possibly be performed within a year, the contract does not have to be in writing to be enforceable. Another bracket points to the second box: If performance cannot possibly be completed within a year, the contract must be in writing to be enforceable.&#10;" title="Exhibit 14.1 The One-Year Rule">
            <a:extLst>
              <a:ext uri="{FF2B5EF4-FFF2-40B4-BE49-F238E27FC236}">
                <a16:creationId xmlns:a16="http://schemas.microsoft.com/office/drawing/2014/main" id="{496449A8-A379-4E89-B784-F63886415D9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5800" y="1689477"/>
            <a:ext cx="7848600" cy="4558923"/>
          </a:xfrm>
        </p:spPr>
      </p:pic>
    </p:spTree>
    <p:extLst>
      <p:ext uri="{BB962C8B-B14F-4D97-AF65-F5344CB8AC3E}">
        <p14:creationId xmlns:p14="http://schemas.microsoft.com/office/powerpoint/2010/main" val="3923952483"/>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3123</TotalTime>
  <Words>941</Words>
  <Application>Microsoft Office PowerPoint</Application>
  <PresentationFormat>On-screen Show (4:3)</PresentationFormat>
  <Paragraphs>152</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Impact</vt:lpstr>
      <vt:lpstr>Wingdings</vt:lpstr>
      <vt:lpstr>Office Theme</vt:lpstr>
      <vt:lpstr>Business Law Text &amp; Exercises Ninth Edition Roger LeRoy Miller William Eric Hollowell</vt:lpstr>
      <vt:lpstr>Learning Outcomes</vt:lpstr>
      <vt:lpstr>Introduction</vt:lpstr>
      <vt:lpstr>Statute of Frauds—Writing Requirement (1)</vt:lpstr>
      <vt:lpstr>Statute of Frauds—Writing Requirement (2)</vt:lpstr>
      <vt:lpstr>Statute of Frauds—Writing Requirement (3)</vt:lpstr>
      <vt:lpstr>Contracts Involving  Interests in Land</vt:lpstr>
      <vt:lpstr>The One-Year Rule (1)</vt:lpstr>
      <vt:lpstr>The One-Year Rule (2)</vt:lpstr>
      <vt:lpstr>Collateral Promises (1)</vt:lpstr>
      <vt:lpstr>Collateral Promises (2)</vt:lpstr>
      <vt:lpstr>Collateral Promises (3)</vt:lpstr>
      <vt:lpstr>Promises Made in  Consideration of Marriage</vt:lpstr>
      <vt:lpstr>Contracts for the Sale of Goods</vt:lpstr>
      <vt:lpstr>Exceptions to the Writing Requirement (1)</vt:lpstr>
      <vt:lpstr>Exceptions to the Writing Requirement (2)</vt:lpstr>
      <vt:lpstr>         LO2            The Sufficiency of Writing (1)</vt:lpstr>
      <vt:lpstr>         LO2            The Sufficiency of Writing (2)</vt:lpstr>
      <vt:lpstr>         LO2            The Sufficiency of Writing (3)</vt:lpstr>
      <vt:lpstr>         LO2            The Sufficiency of Writing (4)</vt:lpstr>
      <vt:lpstr>         LO3            The Parol Evidence Rule</vt:lpstr>
      <vt:lpstr>Exceptions to the Parol Evidence Rule (1)</vt:lpstr>
      <vt:lpstr>Exceptions to the Parol Evidence Rule (2)</vt:lpstr>
      <vt:lpstr>Integrated Contracts (1)</vt:lpstr>
      <vt:lpstr>Integrated Contracts (2)</vt:lpstr>
      <vt:lpstr>         LO4            Integrated Contracts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 Texts and Exercises 7e</dc:title>
  <dc:creator>Joseph Zavaletta</dc:creator>
  <cp:lastModifiedBy>SME</cp:lastModifiedBy>
  <cp:revision>81</cp:revision>
  <dcterms:created xsi:type="dcterms:W3CDTF">2012-07-24T19:26:18Z</dcterms:created>
  <dcterms:modified xsi:type="dcterms:W3CDTF">2017-09-28T19:15:33Z</dcterms:modified>
</cp:coreProperties>
</file>