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9" r:id="rId2"/>
    <p:sldId id="300" r:id="rId3"/>
    <p:sldId id="259" r:id="rId4"/>
    <p:sldId id="260" r:id="rId5"/>
    <p:sldId id="301" r:id="rId6"/>
    <p:sldId id="277" r:id="rId7"/>
    <p:sldId id="278" r:id="rId8"/>
    <p:sldId id="279" r:id="rId9"/>
    <p:sldId id="280" r:id="rId10"/>
    <p:sldId id="281" r:id="rId11"/>
    <p:sldId id="282" r:id="rId12"/>
    <p:sldId id="283" r:id="rId13"/>
    <p:sldId id="265" r:id="rId14"/>
    <p:sldId id="284" r:id="rId15"/>
    <p:sldId id="287" r:id="rId16"/>
    <p:sldId id="288" r:id="rId17"/>
    <p:sldId id="286" r:id="rId18"/>
    <p:sldId id="289" r:id="rId19"/>
    <p:sldId id="269" r:id="rId20"/>
    <p:sldId id="290" r:id="rId21"/>
    <p:sldId id="292" r:id="rId22"/>
    <p:sldId id="291" r:id="rId23"/>
    <p:sldId id="293" r:id="rId24"/>
    <p:sldId id="295" r:id="rId25"/>
    <p:sldId id="302" r:id="rId26"/>
    <p:sldId id="297" r:id="rId27"/>
    <p:sldId id="274" r:id="rId28"/>
    <p:sldId id="298"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8" autoAdjust="0"/>
    <p:restoredTop sz="84841" autoAdjust="0"/>
  </p:normalViewPr>
  <p:slideViewPr>
    <p:cSldViewPr showGuides="1">
      <p:cViewPr varScale="1">
        <p:scale>
          <a:sx n="83" d="100"/>
          <a:sy n="83" d="100"/>
        </p:scale>
        <p:origin x="64" y="332"/>
      </p:cViewPr>
      <p:guideLst>
        <p:guide orient="horz" pos="2160"/>
        <p:guide pos="2880"/>
      </p:guideLst>
    </p:cSldViewPr>
  </p:slideViewPr>
  <p:outlineViewPr>
    <p:cViewPr>
      <p:scale>
        <a:sx n="33" d="100"/>
        <a:sy n="33" d="100"/>
      </p:scale>
      <p:origin x="0" y="-18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10/24/2017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1053501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10</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11</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12</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722A67B-5E62-4AFD-BFDB-7F2344BD6874}" type="slidenum">
              <a:rPr lang="en-US" smtClean="0"/>
              <a:pPr/>
              <a:t>13</a:t>
            </a:fld>
            <a:endParaRPr lang="en-US" dirty="0"/>
          </a:p>
        </p:txBody>
      </p:sp>
      <p:sp>
        <p:nvSpPr>
          <p:cNvPr id="256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560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722A67B-5E62-4AFD-BFDB-7F2344BD6874}" type="slidenum">
              <a:rPr lang="en-US" smtClean="0"/>
              <a:pPr/>
              <a:t>15</a:t>
            </a:fld>
            <a:endParaRPr lang="en-US" dirty="0"/>
          </a:p>
        </p:txBody>
      </p:sp>
      <p:sp>
        <p:nvSpPr>
          <p:cNvPr id="256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560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722A67B-5E62-4AFD-BFDB-7F2344BD6874}" type="slidenum">
              <a:rPr lang="en-US" smtClean="0"/>
              <a:pPr/>
              <a:t>16</a:t>
            </a:fld>
            <a:endParaRPr lang="en-US" dirty="0"/>
          </a:p>
        </p:txBody>
      </p:sp>
      <p:sp>
        <p:nvSpPr>
          <p:cNvPr id="256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560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722A67B-5E62-4AFD-BFDB-7F2344BD6874}" type="slidenum">
              <a:rPr lang="en-US" smtClean="0"/>
              <a:pPr/>
              <a:t>17</a:t>
            </a:fld>
            <a:endParaRPr lang="en-US" dirty="0"/>
          </a:p>
        </p:txBody>
      </p:sp>
      <p:sp>
        <p:nvSpPr>
          <p:cNvPr id="256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560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722A67B-5E62-4AFD-BFDB-7F2344BD6874}" type="slidenum">
              <a:rPr lang="en-US" smtClean="0"/>
              <a:pPr/>
              <a:t>18</a:t>
            </a:fld>
            <a:endParaRPr lang="en-US" dirty="0"/>
          </a:p>
        </p:txBody>
      </p:sp>
      <p:sp>
        <p:nvSpPr>
          <p:cNvPr id="256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560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19</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18379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20</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21</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22</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23</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24</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25</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extLst>
      <p:ext uri="{BB962C8B-B14F-4D97-AF65-F5344CB8AC3E}">
        <p14:creationId xmlns:p14="http://schemas.microsoft.com/office/powerpoint/2010/main" val="26881816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9B02282-8641-44F0-B076-957988DE5C4B}" type="slidenum">
              <a:rPr lang="en-US" smtClean="0"/>
              <a:pPr/>
              <a:t>26</a:t>
            </a:fld>
            <a:endParaRPr lang="en-US" dirty="0"/>
          </a:p>
        </p:txBody>
      </p:sp>
      <p:sp>
        <p:nvSpPr>
          <p:cNvPr id="2662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6628"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F32E09A-70A4-4DBF-AEFE-826A810EF903}" type="slidenum">
              <a:rPr lang="en-US" smtClean="0"/>
              <a:pPr/>
              <a:t>27</a:t>
            </a:fld>
            <a:endParaRPr lang="en-US" dirty="0"/>
          </a:p>
        </p:txBody>
      </p:sp>
      <p:sp>
        <p:nvSpPr>
          <p:cNvPr id="2867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867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F32E09A-70A4-4DBF-AEFE-826A810EF903}" type="slidenum">
              <a:rPr lang="en-US" smtClean="0"/>
              <a:pPr/>
              <a:t>28</a:t>
            </a:fld>
            <a:endParaRPr lang="en-US" dirty="0"/>
          </a:p>
        </p:txBody>
      </p:sp>
      <p:sp>
        <p:nvSpPr>
          <p:cNvPr id="2867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867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2F347B4-CBE9-4A63-9699-B685F148D92A}"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2F347B4-CBE9-4A63-9699-B685F148D92A}"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4</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5</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extLst>
      <p:ext uri="{BB962C8B-B14F-4D97-AF65-F5344CB8AC3E}">
        <p14:creationId xmlns:p14="http://schemas.microsoft.com/office/powerpoint/2010/main" val="4099369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7</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8</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CAE1F5-BD39-471F-AD33-E1497E49A144}" type="slidenum">
              <a:rPr lang="en-US" smtClean="0"/>
              <a:pPr/>
              <a:t>9</a:t>
            </a:fld>
            <a:endParaRPr lang="en-US" dirty="0"/>
          </a:p>
        </p:txBody>
      </p:sp>
      <p:sp>
        <p:nvSpPr>
          <p:cNvPr id="24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2458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53499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extLst>
      <p:ext uri="{BB962C8B-B14F-4D97-AF65-F5344CB8AC3E}">
        <p14:creationId xmlns:p14="http://schemas.microsoft.com/office/powerpoint/2010/main" val="188311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lvl1pPr>
          </a:lstStyle>
          <a:p>
            <a:r>
              <a:rPr lang="en-US" dirty="0"/>
              <a:t>Click to edit Master title style</a:t>
            </a:r>
          </a:p>
        </p:txBody>
      </p:sp>
      <p:sp>
        <p:nvSpPr>
          <p:cNvPr id="3" name="Content Placeholder 2"/>
          <p:cNvSpPr>
            <a:spLocks noGrp="1"/>
          </p:cNvSpPr>
          <p:nvPr>
            <p:ph idx="1"/>
          </p:nvPr>
        </p:nvSpPr>
        <p:spPr>
          <a:xfrm>
            <a:off x="457200" y="1755230"/>
            <a:ext cx="8229600" cy="4525963"/>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8" name="Footer Placeholder 4">
            <a:extLst>
              <a:ext uri="{FF2B5EF4-FFF2-40B4-BE49-F238E27FC236}">
                <a16:creationId xmlns:a16="http://schemas.microsoft.com/office/drawing/2014/main" id="{70458155-2ED4-4D57-948C-F7BD604CF9B1}"/>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0" y="533400"/>
            <a:ext cx="91440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prstClr val="black"/>
                  </a:outerShdw>
                </a:effectLst>
                <a:latin typeface="Impact" pitchFamily="34" charset="0"/>
              </a:rPr>
              <a:t>Chapter 15    Third Party Rights</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(7)</a:t>
            </a:r>
            <a:endParaRPr lang="en-US" dirty="0"/>
          </a:p>
        </p:txBody>
      </p:sp>
      <p:sp>
        <p:nvSpPr>
          <p:cNvPr id="6" name="AutoShape 6">
            <a:extLst>
              <a:ext uri="{FF2B5EF4-FFF2-40B4-BE49-F238E27FC236}">
                <a16:creationId xmlns:a16="http://schemas.microsoft.com/office/drawing/2014/main" id="{06D4DA5F-F8FB-4A51-B14E-546A512E6279}"/>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xfrm>
            <a:off x="457200" y="1755230"/>
            <a:ext cx="8305800" cy="4645570"/>
          </a:xfrm>
          <a:noFill/>
        </p:spPr>
        <p:txBody>
          <a:bodyPr lIns="90488" tIns="44450" rIns="90488" bIns="44450">
            <a:normAutofit/>
          </a:bodyPr>
          <a:lstStyle/>
          <a:p>
            <a:r>
              <a:rPr lang="en-US" dirty="0"/>
              <a:t>Notice of Assignment.</a:t>
            </a:r>
          </a:p>
          <a:p>
            <a:pPr lvl="1"/>
            <a:r>
              <a:rPr lang="en-US" dirty="0"/>
              <a:t>Once a valid assignment of rights has been made to a third party, the third party should notify the obligor—the original party to the contract—of the assignment.</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10</a:t>
            </a:fld>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(8)</a:t>
            </a:r>
            <a:endParaRPr lang="en-US" dirty="0"/>
          </a:p>
        </p:txBody>
      </p:sp>
      <p:sp>
        <p:nvSpPr>
          <p:cNvPr id="6" name="AutoShape 6">
            <a:extLst>
              <a:ext uri="{FF2B5EF4-FFF2-40B4-BE49-F238E27FC236}">
                <a16:creationId xmlns:a16="http://schemas.microsoft.com/office/drawing/2014/main" id="{2FC1D909-F1C7-4597-B2EB-8A4C9B4CA030}"/>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xfrm>
            <a:off x="457200" y="1755230"/>
            <a:ext cx="8305800" cy="4645570"/>
          </a:xfrm>
          <a:noFill/>
        </p:spPr>
        <p:txBody>
          <a:bodyPr lIns="90488" tIns="44450" rIns="90488" bIns="44450">
            <a:normAutofit/>
          </a:bodyPr>
          <a:lstStyle/>
          <a:p>
            <a:r>
              <a:rPr lang="en-US" dirty="0"/>
              <a:t>Notice of Assignment (issues).</a:t>
            </a:r>
          </a:p>
          <a:p>
            <a:pPr marL="1200150" lvl="1" indent="-742950">
              <a:buFont typeface="+mj-lt"/>
              <a:buAutoNum type="arabicPeriod"/>
            </a:pPr>
            <a:r>
              <a:rPr lang="en-US" dirty="0"/>
              <a:t>If the assignor assigns the same right to two different persons, the question arises as to which one has priority—that is, the right to performance by the obligor.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(9)</a:t>
            </a:r>
            <a:endParaRPr lang="en-US" dirty="0"/>
          </a:p>
        </p:txBody>
      </p:sp>
      <p:sp>
        <p:nvSpPr>
          <p:cNvPr id="6" name="AutoShape 6">
            <a:extLst>
              <a:ext uri="{FF2B5EF4-FFF2-40B4-BE49-F238E27FC236}">
                <a16:creationId xmlns:a16="http://schemas.microsoft.com/office/drawing/2014/main" id="{420EE9EB-EC3C-431D-95DF-C68ED9E644C9}"/>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xfrm>
            <a:off x="457200" y="1755230"/>
            <a:ext cx="8686800" cy="5102770"/>
          </a:xfrm>
          <a:noFill/>
        </p:spPr>
        <p:txBody>
          <a:bodyPr lIns="90488" tIns="44450" rIns="90488" bIns="44450">
            <a:normAutofit/>
          </a:bodyPr>
          <a:lstStyle/>
          <a:p>
            <a:r>
              <a:rPr lang="en-US" dirty="0"/>
              <a:t>Notice of Assignment (issues).</a:t>
            </a:r>
          </a:p>
          <a:p>
            <a:pPr marL="1143000" lvl="1" indent="-742950">
              <a:buFont typeface="+mj-lt"/>
              <a:buAutoNum type="arabicPeriod" startAt="2"/>
            </a:pPr>
            <a:r>
              <a:rPr lang="en-US" dirty="0"/>
              <a:t>Until the obligor has notice of assignment, obligor can discharge her performance to the assignor, and performance by obligor to assignor constitutes a discharge to the assignee.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12</a:t>
            </a:fld>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LO2         </a:t>
            </a:r>
            <a:r>
              <a:rPr lang="en-US" spc="0" dirty="0">
                <a:solidFill>
                  <a:prstClr val="white"/>
                </a:solidFill>
              </a:rPr>
              <a:t>Delegations </a:t>
            </a:r>
            <a:r>
              <a:rPr lang="en-US" sz="4000" b="1" spc="0" dirty="0">
                <a:solidFill>
                  <a:prstClr val="white"/>
                </a:solidFill>
                <a:latin typeface="Calibri"/>
              </a:rPr>
              <a:t>(1)</a:t>
            </a:r>
            <a:endParaRPr lang="en-US" dirty="0"/>
          </a:p>
        </p:txBody>
      </p:sp>
      <p:sp>
        <p:nvSpPr>
          <p:cNvPr id="6" name="AutoShape 6">
            <a:extLst>
              <a:ext uri="{FF2B5EF4-FFF2-40B4-BE49-F238E27FC236}">
                <a16:creationId xmlns:a16="http://schemas.microsoft.com/office/drawing/2014/main" id="{6C511B38-136A-4D30-99D2-75B59365C2BB}"/>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10244" name="Rectangle 2"/>
          <p:cNvSpPr>
            <a:spLocks noGrp="1" noChangeArrowheads="1"/>
          </p:cNvSpPr>
          <p:nvPr>
            <p:ph type="body" idx="1"/>
          </p:nvPr>
        </p:nvSpPr>
        <p:spPr>
          <a:xfrm>
            <a:off x="457200" y="1600200"/>
            <a:ext cx="8229600" cy="5102770"/>
          </a:xfrm>
          <a:noFill/>
        </p:spPr>
        <p:txBody>
          <a:bodyPr lIns="90488" tIns="44450" rIns="90488" bIns="44450">
            <a:normAutofit fontScale="92500" lnSpcReduction="10000"/>
          </a:bodyPr>
          <a:lstStyle/>
          <a:p>
            <a:pPr>
              <a:lnSpc>
                <a:spcPct val="110000"/>
              </a:lnSpc>
            </a:pPr>
            <a:r>
              <a:rPr lang="en-US" dirty="0"/>
              <a:t>Transfer of a contractual duty to a third party. </a:t>
            </a:r>
          </a:p>
          <a:p>
            <a:pPr>
              <a:lnSpc>
                <a:spcPct val="110000"/>
              </a:lnSpc>
            </a:pPr>
            <a:r>
              <a:rPr lang="en-US" dirty="0"/>
              <a:t>The party delegating the duty (</a:t>
            </a:r>
            <a:r>
              <a:rPr lang="en-US" u="sng" dirty="0"/>
              <a:t>delegator</a:t>
            </a:r>
            <a:r>
              <a:rPr lang="en-US" dirty="0"/>
              <a:t>) to the third party (</a:t>
            </a:r>
            <a:r>
              <a:rPr lang="en-US" u="sng" dirty="0"/>
              <a:t>delegatee</a:t>
            </a:r>
            <a:r>
              <a:rPr lang="en-US" dirty="0"/>
              <a:t>) is still obliged to perform on the contract if the delegatee fails to perform.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13</a:t>
            </a:fld>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spc="0" dirty="0">
                <a:solidFill>
                  <a:srgbClr val="8A7045"/>
                </a:solidFill>
              </a:rPr>
              <a:t>LO2         </a:t>
            </a:r>
            <a:r>
              <a:rPr lang="en-US" spc="0" dirty="0">
                <a:solidFill>
                  <a:prstClr val="white"/>
                </a:solidFill>
              </a:rPr>
              <a:t>Delegations </a:t>
            </a:r>
            <a:r>
              <a:rPr lang="en-US" sz="4000" b="1" spc="0" dirty="0">
                <a:solidFill>
                  <a:prstClr val="white"/>
                </a:solidFill>
                <a:latin typeface="Calibri"/>
              </a:rPr>
              <a:t>(2)</a:t>
            </a:r>
            <a:endParaRPr lang="en-US" dirty="0"/>
          </a:p>
        </p:txBody>
      </p:sp>
      <p:sp>
        <p:nvSpPr>
          <p:cNvPr id="6" name="AutoShape 6">
            <a:extLst>
              <a:ext uri="{FF2B5EF4-FFF2-40B4-BE49-F238E27FC236}">
                <a16:creationId xmlns:a16="http://schemas.microsoft.com/office/drawing/2014/main" id="{F142430F-A3BE-4516-AE8D-5FF08C9547EB}"/>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pic>
        <p:nvPicPr>
          <p:cNvPr id="4" name="Picture 3" descr="This diagram illustrates delegation relationships.&#10;There are three different people with labels: Alex (obligee), Brent (obligor-delegator), Carmen (delegatee). A double-ended arrow points between Alex and Brent and is labeled “Original Contract.” An arrow points from Brent to Carmen and is labeled “Delegation of Duties.” An arrow points from Carmen to Alex and is labeled “Performance.”&#10;" title="Exhibit 15.2 Delegation Relationships">
            <a:extLst>
              <a:ext uri="{FF2B5EF4-FFF2-40B4-BE49-F238E27FC236}">
                <a16:creationId xmlns:a16="http://schemas.microsoft.com/office/drawing/2014/main" id="{B2E8F459-4DCC-43AB-A1FF-45BEA4DE55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905000"/>
            <a:ext cx="8127382" cy="4343560"/>
          </a:xfrm>
          <a:prstGeom prst="rect">
            <a:avLst/>
          </a:prstGeom>
        </p:spPr>
      </p:pic>
      <p:sp>
        <p:nvSpPr>
          <p:cNvPr id="5" name="Slide Number Placeholder 4"/>
          <p:cNvSpPr>
            <a:spLocks noGrp="1"/>
          </p:cNvSpPr>
          <p:nvPr>
            <p:ph type="sldNum" sz="quarter" idx="12"/>
          </p:nvPr>
        </p:nvSpPr>
        <p:spPr/>
        <p:txBody>
          <a:bodyPr/>
          <a:lstStyle/>
          <a:p>
            <a:fld id="{0A8C097E-128F-4FE5-8D65-B30E2BEAC51B}" type="slidenum">
              <a:rPr lang="en-US" smtClean="0"/>
              <a:pPr/>
              <a:t>14</a:t>
            </a:fld>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LO2         </a:t>
            </a:r>
            <a:r>
              <a:rPr lang="en-US" spc="0" dirty="0">
                <a:solidFill>
                  <a:prstClr val="white"/>
                </a:solidFill>
              </a:rPr>
              <a:t>Delegations </a:t>
            </a:r>
            <a:r>
              <a:rPr lang="en-US" sz="4000" b="1" spc="0" dirty="0">
                <a:solidFill>
                  <a:prstClr val="white"/>
                </a:solidFill>
                <a:latin typeface="Calibri"/>
              </a:rPr>
              <a:t>(3)</a:t>
            </a:r>
            <a:endParaRPr lang="en-US" dirty="0"/>
          </a:p>
        </p:txBody>
      </p:sp>
      <p:sp>
        <p:nvSpPr>
          <p:cNvPr id="6" name="AutoShape 6">
            <a:extLst>
              <a:ext uri="{FF2B5EF4-FFF2-40B4-BE49-F238E27FC236}">
                <a16:creationId xmlns:a16="http://schemas.microsoft.com/office/drawing/2014/main" id="{2E2049EA-447F-4BDC-A4B5-29D2DE3D3F27}"/>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10244" name="Rectangle 2"/>
          <p:cNvSpPr>
            <a:spLocks noGrp="1" noChangeArrowheads="1"/>
          </p:cNvSpPr>
          <p:nvPr>
            <p:ph type="body" idx="1"/>
          </p:nvPr>
        </p:nvSpPr>
        <p:spPr>
          <a:xfrm>
            <a:off x="457200" y="1755230"/>
            <a:ext cx="8305800" cy="5102770"/>
          </a:xfrm>
          <a:noFill/>
        </p:spPr>
        <p:txBody>
          <a:bodyPr lIns="90488" tIns="44450" rIns="90488" bIns="44450">
            <a:normAutofit/>
          </a:bodyPr>
          <a:lstStyle/>
          <a:p>
            <a:r>
              <a:rPr lang="en-US" sz="4400" dirty="0"/>
              <a:t>Duties That Cannot Be Delegated.</a:t>
            </a:r>
          </a:p>
          <a:p>
            <a:pPr lvl="1"/>
            <a:r>
              <a:rPr lang="en-US" dirty="0"/>
              <a:t>Generally, any duty can be delegated, except: </a:t>
            </a:r>
          </a:p>
          <a:p>
            <a:pPr marL="1598612" lvl="3" indent="-514350">
              <a:buFont typeface="Impact" pitchFamily="34" charset="0"/>
              <a:buAutoNum type="arabicPeriod"/>
            </a:pPr>
            <a:r>
              <a:rPr lang="en-US" sz="3200" dirty="0"/>
              <a:t>When the duties are personal in nature.</a:t>
            </a:r>
          </a:p>
          <a:p>
            <a:pPr marL="1598612" lvl="3" indent="-514350">
              <a:buFont typeface="Impact" pitchFamily="34" charset="0"/>
              <a:buAutoNum type="arabicPeriod"/>
            </a:pPr>
            <a:r>
              <a:rPr lang="en-US" sz="3200" dirty="0"/>
              <a:t>When performance by a third party will vary materially from that expected by the obligee under the contract.</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LO2         </a:t>
            </a:r>
            <a:r>
              <a:rPr lang="en-US" spc="0" dirty="0">
                <a:solidFill>
                  <a:prstClr val="white"/>
                </a:solidFill>
              </a:rPr>
              <a:t>Delegations </a:t>
            </a:r>
            <a:r>
              <a:rPr lang="en-US" sz="4000" b="1" spc="0" dirty="0">
                <a:solidFill>
                  <a:prstClr val="white"/>
                </a:solidFill>
                <a:latin typeface="Calibri"/>
              </a:rPr>
              <a:t>(4)</a:t>
            </a:r>
            <a:endParaRPr lang="en-US" dirty="0"/>
          </a:p>
        </p:txBody>
      </p:sp>
      <p:sp>
        <p:nvSpPr>
          <p:cNvPr id="6" name="AutoShape 6">
            <a:extLst>
              <a:ext uri="{FF2B5EF4-FFF2-40B4-BE49-F238E27FC236}">
                <a16:creationId xmlns:a16="http://schemas.microsoft.com/office/drawing/2014/main" id="{917905CD-A8BD-42FD-BDE7-A7F75DE05CC6}"/>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10244" name="Rectangle 2"/>
          <p:cNvSpPr>
            <a:spLocks noGrp="1" noChangeArrowheads="1"/>
          </p:cNvSpPr>
          <p:nvPr>
            <p:ph type="body" idx="1"/>
          </p:nvPr>
        </p:nvSpPr>
        <p:spPr>
          <a:xfrm>
            <a:off x="457200" y="1755230"/>
            <a:ext cx="8229600" cy="5102770"/>
          </a:xfrm>
          <a:noFill/>
        </p:spPr>
        <p:txBody>
          <a:bodyPr lIns="90488" tIns="44450" rIns="90488" bIns="44450">
            <a:normAutofit/>
          </a:bodyPr>
          <a:lstStyle/>
          <a:p>
            <a:r>
              <a:rPr lang="en-US" sz="4400" dirty="0"/>
              <a:t>Duties That Cannot Be Assigned.</a:t>
            </a:r>
          </a:p>
          <a:p>
            <a:pPr lvl="1"/>
            <a:r>
              <a:rPr lang="en-US" dirty="0"/>
              <a:t>Generally, any duty can be delegated, except: </a:t>
            </a:r>
          </a:p>
          <a:p>
            <a:pPr marL="1598612" lvl="3" indent="-514350">
              <a:buFont typeface="+mj-lt"/>
              <a:buAutoNum type="arabicPeriod" startAt="3"/>
            </a:pPr>
            <a:r>
              <a:rPr lang="en-US" sz="3200" dirty="0"/>
              <a:t>When the contract prohibits delegation.</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16</a:t>
            </a:fld>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LO2         </a:t>
            </a:r>
            <a:r>
              <a:rPr lang="en-US" spc="0" dirty="0">
                <a:solidFill>
                  <a:prstClr val="white"/>
                </a:solidFill>
              </a:rPr>
              <a:t>Delegations </a:t>
            </a:r>
            <a:r>
              <a:rPr lang="en-US" sz="4000" b="1" spc="0" dirty="0">
                <a:solidFill>
                  <a:prstClr val="white"/>
                </a:solidFill>
                <a:latin typeface="Calibri"/>
              </a:rPr>
              <a:t>(5)</a:t>
            </a:r>
            <a:endParaRPr lang="en-US" dirty="0"/>
          </a:p>
        </p:txBody>
      </p:sp>
      <p:sp>
        <p:nvSpPr>
          <p:cNvPr id="6" name="AutoShape 6">
            <a:extLst>
              <a:ext uri="{FF2B5EF4-FFF2-40B4-BE49-F238E27FC236}">
                <a16:creationId xmlns:a16="http://schemas.microsoft.com/office/drawing/2014/main" id="{19C7D711-A6DC-4E31-B247-5BF164CC6756}"/>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10244" name="Rectangle 2"/>
          <p:cNvSpPr>
            <a:spLocks noGrp="1" noChangeArrowheads="1"/>
          </p:cNvSpPr>
          <p:nvPr>
            <p:ph type="body" idx="1"/>
          </p:nvPr>
        </p:nvSpPr>
        <p:spPr>
          <a:xfrm>
            <a:off x="457200" y="1676400"/>
            <a:ext cx="8686800" cy="5102770"/>
          </a:xfrm>
          <a:noFill/>
        </p:spPr>
        <p:txBody>
          <a:bodyPr lIns="90488" tIns="44450" rIns="90488" bIns="44450">
            <a:normAutofit/>
          </a:bodyPr>
          <a:lstStyle/>
          <a:p>
            <a:pPr marL="454025" lvl="1" indent="-454025">
              <a:buFont typeface="Wingdings" pitchFamily="2" charset="2"/>
              <a:buChar char="§"/>
            </a:pPr>
            <a:r>
              <a:rPr lang="en-US" sz="4400" dirty="0"/>
              <a:t>Effect: if a delegation of duties is enforceable, the obligee must accept performance from the delegatee.</a:t>
            </a:r>
          </a:p>
          <a:p>
            <a:pPr marL="454025" lvl="1" indent="-454025">
              <a:buFont typeface="Wingdings" pitchFamily="2" charset="2"/>
              <a:buChar char="§"/>
            </a:pPr>
            <a:r>
              <a:rPr lang="en-US" sz="4400" dirty="0"/>
              <a:t>Liability: breach of duty makes the delegatee liable to the obligee (assumption of duty).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17</a:t>
            </a:fld>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LO2         </a:t>
            </a:r>
            <a:r>
              <a:rPr lang="en-US" spc="0" dirty="0">
                <a:solidFill>
                  <a:prstClr val="white"/>
                </a:solidFill>
              </a:rPr>
              <a:t>Delegations </a:t>
            </a:r>
            <a:r>
              <a:rPr lang="en-US" sz="4000" b="1" spc="0" dirty="0">
                <a:solidFill>
                  <a:prstClr val="white"/>
                </a:solidFill>
                <a:latin typeface="Calibri"/>
              </a:rPr>
              <a:t>(6)</a:t>
            </a:r>
            <a:endParaRPr lang="en-US" dirty="0"/>
          </a:p>
        </p:txBody>
      </p:sp>
      <p:sp>
        <p:nvSpPr>
          <p:cNvPr id="6" name="AutoShape 6">
            <a:extLst>
              <a:ext uri="{FF2B5EF4-FFF2-40B4-BE49-F238E27FC236}">
                <a16:creationId xmlns:a16="http://schemas.microsoft.com/office/drawing/2014/main" id="{C0372E06-C645-4013-9864-519A195500BA}"/>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10244" name="Rectangle 2"/>
          <p:cNvSpPr>
            <a:spLocks noGrp="1" noChangeArrowheads="1"/>
          </p:cNvSpPr>
          <p:nvPr>
            <p:ph type="body" idx="1"/>
          </p:nvPr>
        </p:nvSpPr>
        <p:spPr>
          <a:xfrm>
            <a:off x="457200" y="1755230"/>
            <a:ext cx="8229600" cy="4569370"/>
          </a:xfrm>
          <a:noFill/>
        </p:spPr>
        <p:txBody>
          <a:bodyPr lIns="90488" tIns="44450" rIns="90488" bIns="44450">
            <a:normAutofit/>
          </a:bodyPr>
          <a:lstStyle/>
          <a:p>
            <a:pPr>
              <a:lnSpc>
                <a:spcPct val="110000"/>
              </a:lnSpc>
            </a:pPr>
            <a:r>
              <a:rPr lang="en-US" sz="4400" dirty="0"/>
              <a:t>Assignment of “All Rights.”</a:t>
            </a:r>
          </a:p>
          <a:p>
            <a:pPr lvl="1">
              <a:lnSpc>
                <a:spcPct val="110000"/>
              </a:lnSpc>
            </a:pPr>
            <a:r>
              <a:rPr lang="en-US" dirty="0"/>
              <a:t>A contract with assumption of all rights may also be treated as assumption of duties on the part of the assignee.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18</a:t>
            </a:fld>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(1)</a:t>
            </a:r>
            <a:endParaRPr lang="en-US" dirty="0"/>
          </a:p>
        </p:txBody>
      </p:sp>
      <p:sp>
        <p:nvSpPr>
          <p:cNvPr id="8" name="AutoShape 6">
            <a:extLst>
              <a:ext uri="{FF2B5EF4-FFF2-40B4-BE49-F238E27FC236}">
                <a16:creationId xmlns:a16="http://schemas.microsoft.com/office/drawing/2014/main" id="{8E09D396-E9AC-4CAF-88CF-2A2DA65DA6F1}"/>
              </a:ext>
            </a:extLst>
          </p:cNvPr>
          <p:cNvSpPr>
            <a:spLocks noChangeArrowheads="1"/>
          </p:cNvSpPr>
          <p:nvPr/>
        </p:nvSpPr>
        <p:spPr bwMode="auto">
          <a:xfrm>
            <a:off x="10886" y="188468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5" name="Content Placeholder 4"/>
          <p:cNvSpPr>
            <a:spLocks noGrp="1"/>
          </p:cNvSpPr>
          <p:nvPr>
            <p:ph idx="1"/>
          </p:nvPr>
        </p:nvSpPr>
        <p:spPr>
          <a:xfrm>
            <a:off x="914400" y="1755230"/>
            <a:ext cx="8305800" cy="4797970"/>
          </a:xfrm>
        </p:spPr>
        <p:txBody>
          <a:bodyPr>
            <a:normAutofit/>
          </a:bodyPr>
          <a:lstStyle/>
          <a:p>
            <a:r>
              <a:rPr lang="en-US" sz="4400" dirty="0"/>
              <a:t>TPB: One who is not a party to a contract but who benefits from the contract.</a:t>
            </a:r>
          </a:p>
          <a:p>
            <a:pPr marL="914400" lvl="1" indent="-514350">
              <a:buFont typeface="Impact" pitchFamily="34" charset="0"/>
              <a:buAutoNum type="arabicPeriod"/>
            </a:pPr>
            <a:r>
              <a:rPr lang="en-US" dirty="0"/>
              <a:t>Intended beneficiaries.</a:t>
            </a:r>
          </a:p>
          <a:p>
            <a:pPr marL="914400" lvl="1" indent="-514350">
              <a:buFont typeface="Impact" pitchFamily="34" charset="0"/>
              <a:buAutoNum type="arabicPeriod"/>
            </a:pPr>
            <a:r>
              <a:rPr lang="en-US" dirty="0"/>
              <a:t>Incidental beneficiaries.</a:t>
            </a:r>
          </a:p>
        </p:txBody>
      </p:sp>
      <p:sp>
        <p:nvSpPr>
          <p:cNvPr id="6" name="Slide Number Placeholder 5"/>
          <p:cNvSpPr>
            <a:spLocks noGrp="1"/>
          </p:cNvSpPr>
          <p:nvPr>
            <p:ph type="sldNum" sz="quarter" idx="12"/>
          </p:nvPr>
        </p:nvSpPr>
        <p:spPr/>
        <p:txBody>
          <a:bodyPr/>
          <a:lstStyle/>
          <a:p>
            <a:fld id="{0A8C097E-128F-4FE5-8D65-B30E2BEAC51B}" type="slidenum">
              <a:rPr lang="en-US" smtClean="0"/>
              <a:pPr/>
              <a:t>19</a:t>
            </a:fld>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effectLst/>
              </a:rPr>
              <a:t>Learning Outcomes</a:t>
            </a: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06016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76200" y="4055136"/>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194229" y="4194984"/>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1" name="AutoShape 11" descr="Shape to emphasize LO4." title="Design arrow."/>
          <p:cNvSpPr>
            <a:spLocks noChangeArrowheads="1"/>
          </p:cNvSpPr>
          <p:nvPr/>
        </p:nvSpPr>
        <p:spPr bwMode="auto">
          <a:xfrm>
            <a:off x="76200" y="5309724"/>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3" name="Rectangle 12" descr="Rectangle for LO4." title="Bullet 4">
            <a:extLst>
              <a:ext uri="{FF2B5EF4-FFF2-40B4-BE49-F238E27FC236}">
                <a16:creationId xmlns:a16="http://schemas.microsoft.com/office/drawing/2014/main" id="{C3BC9B90-7054-4B7E-8E17-A093D0AACC69}"/>
              </a:ext>
            </a:extLst>
          </p:cNvPr>
          <p:cNvSpPr/>
          <p:nvPr/>
        </p:nvSpPr>
        <p:spPr>
          <a:xfrm>
            <a:off x="1194229" y="5422068"/>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152400" y="1570037"/>
            <a:ext cx="9059574" cy="4678363"/>
          </a:xfrm>
          <a:noFill/>
          <a:ln/>
        </p:spPr>
        <p:txBody>
          <a:bodyPr>
            <a:noAutofit/>
          </a:bodyPr>
          <a:lstStyle/>
          <a:p>
            <a:pPr marL="0" indent="0">
              <a:lnSpc>
                <a:spcPct val="90000"/>
              </a:lnSpc>
              <a:buClr>
                <a:srgbClr val="D5622A"/>
              </a:buClr>
              <a:buNone/>
            </a:pPr>
            <a:r>
              <a:rPr lang="en-US" sz="2400" b="1" dirty="0">
                <a:solidFill>
                  <a:schemeClr val="bg1"/>
                </a:solidFill>
              </a:rPr>
              <a:t>LO1</a:t>
            </a:r>
            <a:r>
              <a:rPr lang="en-US" sz="2600" dirty="0"/>
              <a:t>    </a:t>
            </a:r>
            <a:r>
              <a:rPr lang="en-US" dirty="0"/>
              <a:t>   </a:t>
            </a:r>
            <a:r>
              <a:rPr lang="en-US" sz="4000" dirty="0"/>
              <a:t>Describe a contract assignment.</a:t>
            </a:r>
          </a:p>
          <a:p>
            <a:pPr marL="0" indent="0">
              <a:spcBef>
                <a:spcPts val="4000"/>
              </a:spcBef>
              <a:spcAft>
                <a:spcPts val="600"/>
              </a:spcAft>
              <a:buNone/>
            </a:pPr>
            <a:r>
              <a:rPr lang="en-US" sz="2400" b="1" dirty="0">
                <a:solidFill>
                  <a:schemeClr val="bg1"/>
                </a:solidFill>
              </a:rPr>
              <a:t>LO2</a:t>
            </a:r>
            <a:r>
              <a:rPr lang="en-US" sz="2600" b="1" dirty="0">
                <a:solidFill>
                  <a:schemeClr val="bg1"/>
                </a:solidFill>
              </a:rPr>
              <a:t>         </a:t>
            </a:r>
            <a:r>
              <a:rPr lang="en-US" sz="4000" dirty="0"/>
              <a:t>Define a contract delegation.</a:t>
            </a:r>
          </a:p>
          <a:p>
            <a:pPr marL="1196975" indent="-1196975">
              <a:lnSpc>
                <a:spcPct val="90000"/>
              </a:lnSpc>
              <a:spcBef>
                <a:spcPts val="3800"/>
              </a:spcBef>
              <a:buNone/>
            </a:pPr>
            <a:r>
              <a:rPr lang="en-US" sz="2400" b="1" dirty="0">
                <a:solidFill>
                  <a:schemeClr val="bg1"/>
                </a:solidFill>
              </a:rPr>
              <a:t>LO3          </a:t>
            </a:r>
            <a:r>
              <a:rPr lang="en-US" sz="4000" dirty="0"/>
              <a:t>Identify noncontracting parties with contract rights.</a:t>
            </a:r>
          </a:p>
          <a:p>
            <a:pPr marL="1196975" indent="-1196975">
              <a:buNone/>
            </a:pPr>
            <a:r>
              <a:rPr lang="en-US" sz="2400" b="1" dirty="0">
                <a:solidFill>
                  <a:schemeClr val="bg1"/>
                </a:solidFill>
              </a:rPr>
              <a:t>LO4</a:t>
            </a:r>
            <a:r>
              <a:rPr lang="en-US" dirty="0"/>
              <a:t>     </a:t>
            </a:r>
            <a:r>
              <a:rPr lang="en-US" sz="4000" dirty="0"/>
              <a:t>Explain when a third party beneficiary’s rights in a contract vest.</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234309125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(2)</a:t>
            </a:r>
            <a:endParaRPr lang="en-US" dirty="0"/>
          </a:p>
        </p:txBody>
      </p:sp>
      <p:sp>
        <p:nvSpPr>
          <p:cNvPr id="8" name="AutoShape 6">
            <a:extLst>
              <a:ext uri="{FF2B5EF4-FFF2-40B4-BE49-F238E27FC236}">
                <a16:creationId xmlns:a16="http://schemas.microsoft.com/office/drawing/2014/main" id="{9A8959B1-88DA-40C3-A978-609E3CE35A38}"/>
              </a:ext>
            </a:extLst>
          </p:cNvPr>
          <p:cNvSpPr>
            <a:spLocks noChangeArrowheads="1"/>
          </p:cNvSpPr>
          <p:nvPr/>
        </p:nvSpPr>
        <p:spPr bwMode="auto">
          <a:xfrm>
            <a:off x="10886"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5" name="Content Placeholder 4"/>
          <p:cNvSpPr>
            <a:spLocks noGrp="1"/>
          </p:cNvSpPr>
          <p:nvPr>
            <p:ph idx="1"/>
          </p:nvPr>
        </p:nvSpPr>
        <p:spPr>
          <a:xfrm>
            <a:off x="914400" y="1755230"/>
            <a:ext cx="8153400" cy="4797970"/>
          </a:xfrm>
        </p:spPr>
        <p:txBody>
          <a:bodyPr>
            <a:normAutofit/>
          </a:bodyPr>
          <a:lstStyle/>
          <a:p>
            <a:r>
              <a:rPr lang="en-US" sz="4400" dirty="0"/>
              <a:t>Intended Beneficiaries.</a:t>
            </a:r>
          </a:p>
          <a:p>
            <a:pPr lvl="1"/>
            <a:r>
              <a:rPr lang="en-US" dirty="0"/>
              <a:t>A third party for whose benefit a contract is formed; intended beneficiaries can sue the promisor if such a contract is breached.</a:t>
            </a:r>
          </a:p>
        </p:txBody>
      </p:sp>
      <p:sp>
        <p:nvSpPr>
          <p:cNvPr id="6" name="Slide Number Placeholder 5"/>
          <p:cNvSpPr>
            <a:spLocks noGrp="1"/>
          </p:cNvSpPr>
          <p:nvPr>
            <p:ph type="sldNum" sz="quarter" idx="12"/>
          </p:nvPr>
        </p:nvSpPr>
        <p:spPr/>
        <p:txBody>
          <a:bodyPr/>
          <a:lstStyle/>
          <a:p>
            <a:fld id="{0A8C097E-128F-4FE5-8D65-B30E2BEAC51B}" type="slidenum">
              <a:rPr lang="en-US" smtClean="0"/>
              <a:pPr/>
              <a:t>20</a:t>
            </a:fld>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(3)</a:t>
            </a:r>
            <a:endParaRPr lang="en-US" dirty="0"/>
          </a:p>
        </p:txBody>
      </p:sp>
      <p:sp>
        <p:nvSpPr>
          <p:cNvPr id="8" name="AutoShape 6">
            <a:extLst>
              <a:ext uri="{FF2B5EF4-FFF2-40B4-BE49-F238E27FC236}">
                <a16:creationId xmlns:a16="http://schemas.microsoft.com/office/drawing/2014/main" id="{D6FFBF92-F9CF-45E1-AB83-768D54A0A4BD}"/>
              </a:ext>
            </a:extLst>
          </p:cNvPr>
          <p:cNvSpPr>
            <a:spLocks noChangeArrowheads="1"/>
          </p:cNvSpPr>
          <p:nvPr/>
        </p:nvSpPr>
        <p:spPr bwMode="auto">
          <a:xfrm>
            <a:off x="10886"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5" name="Content Placeholder 4"/>
          <p:cNvSpPr>
            <a:spLocks noGrp="1"/>
          </p:cNvSpPr>
          <p:nvPr>
            <p:ph idx="1"/>
          </p:nvPr>
        </p:nvSpPr>
        <p:spPr>
          <a:xfrm>
            <a:off x="914400" y="1755230"/>
            <a:ext cx="8305800" cy="4797970"/>
          </a:xfrm>
        </p:spPr>
        <p:txBody>
          <a:bodyPr>
            <a:normAutofit/>
          </a:bodyPr>
          <a:lstStyle/>
          <a:p>
            <a:r>
              <a:rPr lang="en-US" sz="4400" dirty="0"/>
              <a:t>Intended Beneficiaries.</a:t>
            </a:r>
          </a:p>
          <a:p>
            <a:pPr lvl="1"/>
            <a:r>
              <a:rPr lang="en-US" dirty="0"/>
              <a:t>Creditor: promise to pay a </a:t>
            </a:r>
            <a:r>
              <a:rPr lang="en-US" u="sng" dirty="0"/>
              <a:t>debt</a:t>
            </a:r>
            <a:r>
              <a:rPr lang="en-US" dirty="0"/>
              <a:t>, can sue the promisor directly to enforce the contract.</a:t>
            </a:r>
          </a:p>
          <a:p>
            <a:pPr lvl="1"/>
            <a:r>
              <a:rPr lang="en-US" dirty="0"/>
              <a:t>Donee: promise for a </a:t>
            </a:r>
            <a:r>
              <a:rPr lang="en-US" u="sng" dirty="0"/>
              <a:t>gift</a:t>
            </a:r>
            <a:r>
              <a:rPr lang="en-US" dirty="0"/>
              <a:t>, can sue the promisor directly to enforce the contract.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21</a:t>
            </a:fld>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(4)</a:t>
            </a:r>
            <a:endParaRPr lang="en-US" dirty="0"/>
          </a:p>
        </p:txBody>
      </p:sp>
      <p:sp>
        <p:nvSpPr>
          <p:cNvPr id="5" name="Content Placeholder 4"/>
          <p:cNvSpPr>
            <a:spLocks noGrp="1"/>
          </p:cNvSpPr>
          <p:nvPr>
            <p:ph idx="1"/>
          </p:nvPr>
        </p:nvSpPr>
        <p:spPr>
          <a:xfrm>
            <a:off x="457200" y="1755230"/>
            <a:ext cx="8458200" cy="4721770"/>
          </a:xfrm>
        </p:spPr>
        <p:txBody>
          <a:bodyPr>
            <a:normAutofit/>
          </a:bodyPr>
          <a:lstStyle/>
          <a:p>
            <a:r>
              <a:rPr lang="en-US" sz="4400" u="sng" dirty="0"/>
              <a:t>Vested</a:t>
            </a:r>
            <a:r>
              <a:rPr lang="en-US" sz="4400" dirty="0"/>
              <a:t> Intended Beneficiary Rights.</a:t>
            </a:r>
          </a:p>
          <a:p>
            <a:pPr lvl="1"/>
            <a:r>
              <a:rPr lang="en-US" dirty="0"/>
              <a:t>Intended TPB cannot enforce a contract against the original party until the TPB’s rights have </a:t>
            </a:r>
            <a:r>
              <a:rPr lang="en-US" i="1" u="sng" dirty="0"/>
              <a:t>vested</a:t>
            </a:r>
            <a:r>
              <a:rPr lang="en-US" dirty="0"/>
              <a:t>, which means</a:t>
            </a:r>
            <a:r>
              <a:rPr lang="en-US" i="1" dirty="0"/>
              <a:t> </a:t>
            </a:r>
            <a:r>
              <a:rPr lang="en-US" dirty="0"/>
              <a:t>the rights have taken effect and cannot be taken away.</a:t>
            </a:r>
          </a:p>
        </p:txBody>
      </p:sp>
      <p:sp>
        <p:nvSpPr>
          <p:cNvPr id="6" name="Slide Number Placeholder 5"/>
          <p:cNvSpPr>
            <a:spLocks noGrp="1"/>
          </p:cNvSpPr>
          <p:nvPr>
            <p:ph type="sldNum" sz="quarter" idx="12"/>
          </p:nvPr>
        </p:nvSpPr>
        <p:spPr/>
        <p:txBody>
          <a:bodyPr/>
          <a:lstStyle/>
          <a:p>
            <a:fld id="{0A8C097E-128F-4FE5-8D65-B30E2BEAC51B}" type="slidenum">
              <a:rPr lang="en-US" smtClean="0"/>
              <a:pPr/>
              <a:t>22</a:t>
            </a:fld>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(5)</a:t>
            </a:r>
            <a:endParaRPr lang="en-US" dirty="0"/>
          </a:p>
        </p:txBody>
      </p:sp>
      <p:sp>
        <p:nvSpPr>
          <p:cNvPr id="8" name="AutoShape 6">
            <a:extLst>
              <a:ext uri="{FF2B5EF4-FFF2-40B4-BE49-F238E27FC236}">
                <a16:creationId xmlns:a16="http://schemas.microsoft.com/office/drawing/2014/main" id="{8AD3DD46-DCBD-4F2D-A46F-CD2D107D292C}"/>
              </a:ext>
            </a:extLst>
          </p:cNvPr>
          <p:cNvSpPr>
            <a:spLocks noChangeArrowheads="1"/>
          </p:cNvSpPr>
          <p:nvPr/>
        </p:nvSpPr>
        <p:spPr bwMode="auto">
          <a:xfrm>
            <a:off x="10886" y="3200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5" name="Content Placeholder 4"/>
          <p:cNvSpPr>
            <a:spLocks noGrp="1"/>
          </p:cNvSpPr>
          <p:nvPr>
            <p:ph idx="1"/>
          </p:nvPr>
        </p:nvSpPr>
        <p:spPr>
          <a:xfrm>
            <a:off x="457200" y="1755230"/>
            <a:ext cx="8382000" cy="5102770"/>
          </a:xfrm>
        </p:spPr>
        <p:txBody>
          <a:bodyPr>
            <a:normAutofit/>
          </a:bodyPr>
          <a:lstStyle/>
          <a:p>
            <a:r>
              <a:rPr lang="en-US" sz="4400" u="sng" dirty="0"/>
              <a:t>Vested</a:t>
            </a:r>
            <a:r>
              <a:rPr lang="en-US" sz="4400" dirty="0"/>
              <a:t> Intended Beneficiary Rights.  When rights vest:</a:t>
            </a:r>
          </a:p>
          <a:p>
            <a:pPr marL="914400" lvl="1" indent="-514350">
              <a:buFont typeface="Impact" pitchFamily="34" charset="0"/>
              <a:buAutoNum type="arabicPeriod"/>
            </a:pPr>
            <a:r>
              <a:rPr lang="en-US" dirty="0"/>
              <a:t>When TPB demonstrates manifest assent to the contract, such as by sending a letter or note consenting to a contract formed for his or her benefit.</a:t>
            </a:r>
          </a:p>
        </p:txBody>
      </p:sp>
      <p:sp>
        <p:nvSpPr>
          <p:cNvPr id="6" name="Slide Number Placeholder 5"/>
          <p:cNvSpPr>
            <a:spLocks noGrp="1"/>
          </p:cNvSpPr>
          <p:nvPr>
            <p:ph type="sldNum" sz="quarter" idx="12"/>
          </p:nvPr>
        </p:nvSpPr>
        <p:spPr/>
        <p:txBody>
          <a:bodyPr/>
          <a:lstStyle/>
          <a:p>
            <a:fld id="{0A8C097E-128F-4FE5-8D65-B30E2BEAC51B}" type="slidenum">
              <a:rPr lang="en-US" smtClean="0"/>
              <a:pPr/>
              <a:t>23</a:t>
            </a:fld>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(6)</a:t>
            </a:r>
            <a:endParaRPr lang="en-US" dirty="0"/>
          </a:p>
        </p:txBody>
      </p:sp>
      <p:sp>
        <p:nvSpPr>
          <p:cNvPr id="8" name="AutoShape 6">
            <a:extLst>
              <a:ext uri="{FF2B5EF4-FFF2-40B4-BE49-F238E27FC236}">
                <a16:creationId xmlns:a16="http://schemas.microsoft.com/office/drawing/2014/main" id="{01314505-9220-43A4-844D-303E8F88942A}"/>
              </a:ext>
            </a:extLst>
          </p:cNvPr>
          <p:cNvSpPr>
            <a:spLocks noChangeArrowheads="1"/>
          </p:cNvSpPr>
          <p:nvPr/>
        </p:nvSpPr>
        <p:spPr bwMode="auto">
          <a:xfrm>
            <a:off x="10886" y="3200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5" name="Content Placeholder 4"/>
          <p:cNvSpPr>
            <a:spLocks noGrp="1"/>
          </p:cNvSpPr>
          <p:nvPr>
            <p:ph idx="1"/>
          </p:nvPr>
        </p:nvSpPr>
        <p:spPr>
          <a:xfrm>
            <a:off x="457200" y="1755230"/>
            <a:ext cx="8382000" cy="5102770"/>
          </a:xfrm>
        </p:spPr>
        <p:txBody>
          <a:bodyPr>
            <a:normAutofit/>
          </a:bodyPr>
          <a:lstStyle/>
          <a:p>
            <a:r>
              <a:rPr lang="en-US" sz="4400" u="sng" dirty="0"/>
              <a:t>Vested</a:t>
            </a:r>
            <a:r>
              <a:rPr lang="en-US" sz="4400" dirty="0"/>
              <a:t> Intended Beneficiary Rights.  When rights vest:</a:t>
            </a:r>
          </a:p>
          <a:p>
            <a:pPr marL="1143000" lvl="1" indent="-742950">
              <a:buFont typeface="+mj-lt"/>
              <a:buAutoNum type="arabicPeriod" startAt="2"/>
            </a:pPr>
            <a:r>
              <a:rPr lang="en-US" dirty="0"/>
              <a:t>When the third party materially alters his or her position in detrimental reliance on the contract.</a:t>
            </a:r>
          </a:p>
        </p:txBody>
      </p:sp>
      <p:sp>
        <p:nvSpPr>
          <p:cNvPr id="6" name="Slide Number Placeholder 5"/>
          <p:cNvSpPr>
            <a:spLocks noGrp="1"/>
          </p:cNvSpPr>
          <p:nvPr>
            <p:ph type="sldNum" sz="quarter" idx="12"/>
          </p:nvPr>
        </p:nvSpPr>
        <p:spPr/>
        <p:txBody>
          <a:bodyPr/>
          <a:lstStyle/>
          <a:p>
            <a:fld id="{0A8C097E-128F-4FE5-8D65-B30E2BEAC51B}" type="slidenum">
              <a:rPr lang="en-US" smtClean="0"/>
              <a:pPr/>
              <a:t>24</a:t>
            </a:fld>
            <a:endParaRPr lang="en-U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(7)</a:t>
            </a:r>
            <a:endParaRPr lang="en-US" dirty="0"/>
          </a:p>
        </p:txBody>
      </p:sp>
      <p:sp>
        <p:nvSpPr>
          <p:cNvPr id="8" name="AutoShape 6">
            <a:extLst>
              <a:ext uri="{FF2B5EF4-FFF2-40B4-BE49-F238E27FC236}">
                <a16:creationId xmlns:a16="http://schemas.microsoft.com/office/drawing/2014/main" id="{A6C6F4E8-544C-4C44-A42C-781B21894E94}"/>
              </a:ext>
            </a:extLst>
          </p:cNvPr>
          <p:cNvSpPr>
            <a:spLocks noChangeArrowheads="1"/>
          </p:cNvSpPr>
          <p:nvPr/>
        </p:nvSpPr>
        <p:spPr bwMode="auto">
          <a:xfrm>
            <a:off x="10886" y="3200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5" name="Content Placeholder 4"/>
          <p:cNvSpPr>
            <a:spLocks noGrp="1"/>
          </p:cNvSpPr>
          <p:nvPr>
            <p:ph idx="1"/>
          </p:nvPr>
        </p:nvSpPr>
        <p:spPr>
          <a:xfrm>
            <a:off x="457200" y="1755230"/>
            <a:ext cx="8382000" cy="5102770"/>
          </a:xfrm>
        </p:spPr>
        <p:txBody>
          <a:bodyPr>
            <a:normAutofit/>
          </a:bodyPr>
          <a:lstStyle/>
          <a:p>
            <a:r>
              <a:rPr lang="en-US" sz="4400" u="sng" dirty="0"/>
              <a:t>Vested</a:t>
            </a:r>
            <a:r>
              <a:rPr lang="en-US" sz="4400" dirty="0"/>
              <a:t> Intended Beneficiary Rights.  When rights vest:</a:t>
            </a:r>
          </a:p>
          <a:p>
            <a:pPr marL="1143000" lvl="1" indent="-742950">
              <a:buFont typeface="+mj-lt"/>
              <a:buAutoNum type="arabicPeriod" startAt="3"/>
            </a:pPr>
            <a:r>
              <a:rPr lang="en-US" dirty="0"/>
              <a:t>When the conditions for vesting are satisfied.</a:t>
            </a:r>
          </a:p>
        </p:txBody>
      </p:sp>
      <p:sp>
        <p:nvSpPr>
          <p:cNvPr id="6" name="Slide Number Placeholder 5"/>
          <p:cNvSpPr>
            <a:spLocks noGrp="1"/>
          </p:cNvSpPr>
          <p:nvPr>
            <p:ph type="sldNum" sz="quarter" idx="12"/>
          </p:nvPr>
        </p:nvSpPr>
        <p:spPr/>
        <p:txBody>
          <a:bodyPr/>
          <a:lstStyle/>
          <a:p>
            <a:fld id="{0A8C097E-128F-4FE5-8D65-B30E2BEAC51B}" type="slidenum">
              <a:rPr lang="en-US" smtClean="0"/>
              <a:pPr/>
              <a:t>25</a:t>
            </a:fld>
            <a:endParaRPr lang="en-US" dirty="0"/>
          </a:p>
        </p:txBody>
      </p:sp>
    </p:spTree>
    <p:extLst>
      <p:ext uri="{BB962C8B-B14F-4D97-AF65-F5344CB8AC3E}">
        <p14:creationId xmlns:p14="http://schemas.microsoft.com/office/powerpoint/2010/main" val="346686994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pc="0" dirty="0">
                <a:solidFill>
                  <a:prstClr val="white"/>
                </a:solidFill>
              </a:rPr>
              <a:t>Third Party Beneficiaries </a:t>
            </a:r>
            <a:r>
              <a:rPr lang="en-US" sz="4000" b="1" spc="0" dirty="0">
                <a:solidFill>
                  <a:prstClr val="white"/>
                </a:solidFill>
                <a:latin typeface="Calibri"/>
              </a:rPr>
              <a:t>(8)</a:t>
            </a:r>
            <a:endParaRPr lang="en-US" dirty="0"/>
          </a:p>
        </p:txBody>
      </p:sp>
      <p:pic>
        <p:nvPicPr>
          <p:cNvPr id="3" name="Picture 2" descr="This diagram illustrates the distinction between intended and incidental beneficiaries.&#10;At the top of the flowchart is the box: Contract that Benefits a Third Party. The chart then branches down to the left and to the right. To the left is a box with the title: Intended Beneficiary. It states: An intended beneficiary is a third party— ▪To whom performance is rendered directly and/or ▪Who has the right to control the details of the performance and/or ▪Who is designed a beneficiary in the contract. This box then leads to a box that states: Can Sue to Enforce the Contract. The path on the right starts with a box with the title: Incidental Beneficiary. It states: An incidental beneficiary is a third party— ▪Who benefits from a contract but whose benefit was not the reason for the contract and ▪Who has no rights in the contract. This box then leads to a box that states: Cannot Sue to Enforce the Contract.&#10;" title="Exhibit 15.3 Third Party Beneficiaries">
            <a:extLst>
              <a:ext uri="{FF2B5EF4-FFF2-40B4-BE49-F238E27FC236}">
                <a16:creationId xmlns:a16="http://schemas.microsoft.com/office/drawing/2014/main" id="{8CB0E45C-0398-4973-BC0A-A94C03AE2F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828800"/>
            <a:ext cx="6888480" cy="4441257"/>
          </a:xfrm>
          <a:prstGeom prst="rect">
            <a:avLst/>
          </a:prstGeom>
        </p:spPr>
      </p:pic>
      <p:sp>
        <p:nvSpPr>
          <p:cNvPr id="7" name="Slide Number Placeholder 6"/>
          <p:cNvSpPr>
            <a:spLocks noGrp="1"/>
          </p:cNvSpPr>
          <p:nvPr>
            <p:ph type="sldNum" sz="quarter" idx="12"/>
          </p:nvPr>
        </p:nvSpPr>
        <p:spPr/>
        <p:txBody>
          <a:bodyPr/>
          <a:lstStyle/>
          <a:p>
            <a:fld id="{0A8C097E-128F-4FE5-8D65-B30E2BEAC51B}" type="slidenum">
              <a:rPr lang="en-US" smtClean="0"/>
              <a:pPr/>
              <a:t>26</a:t>
            </a:fld>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eaLnBrk="1" hangingPunct="1">
              <a:defRPr/>
            </a:pPr>
            <a:r>
              <a:rPr lang="en-US"/>
              <a:t>Incidental Beneficiaries </a:t>
            </a:r>
            <a:r>
              <a:rPr lang="en-US" sz="4000" b="1">
                <a:latin typeface="+mn-lt"/>
              </a:rPr>
              <a:t>(1)</a:t>
            </a:r>
            <a:endParaRPr lang="en-US" sz="4000" b="1" dirty="0">
              <a:latin typeface="+mn-lt"/>
            </a:endParaRPr>
          </a:p>
        </p:txBody>
      </p:sp>
      <p:sp>
        <p:nvSpPr>
          <p:cNvPr id="4" name="Content Placeholder 3"/>
          <p:cNvSpPr>
            <a:spLocks noGrp="1"/>
          </p:cNvSpPr>
          <p:nvPr>
            <p:ph idx="1"/>
          </p:nvPr>
        </p:nvSpPr>
        <p:spPr/>
        <p:txBody>
          <a:bodyPr>
            <a:noAutofit/>
          </a:bodyPr>
          <a:lstStyle/>
          <a:p>
            <a:r>
              <a:rPr lang="en-US" sz="4400" dirty="0"/>
              <a:t>Incidental beneficiary: a third party who incidentally benefits from a contract but whose benefit was not the reason the contract was formed.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27</a:t>
            </a:fld>
            <a:endParaRPr lang="en-US"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a:t>Incidental Beneficiaries </a:t>
            </a:r>
            <a:r>
              <a:rPr lang="en-US" sz="4000" b="1">
                <a:solidFill>
                  <a:prstClr val="white"/>
                </a:solidFill>
                <a:latin typeface="Calibri"/>
              </a:rPr>
              <a:t>(2)</a:t>
            </a:r>
            <a:endParaRPr lang="en-US" dirty="0"/>
          </a:p>
        </p:txBody>
      </p:sp>
      <p:sp>
        <p:nvSpPr>
          <p:cNvPr id="4" name="Content Placeholder 3"/>
          <p:cNvSpPr>
            <a:spLocks noGrp="1"/>
          </p:cNvSpPr>
          <p:nvPr>
            <p:ph idx="1"/>
          </p:nvPr>
        </p:nvSpPr>
        <p:spPr/>
        <p:txBody>
          <a:bodyPr>
            <a:noAutofit/>
          </a:bodyPr>
          <a:lstStyle/>
          <a:p>
            <a:r>
              <a:rPr lang="en-US" sz="4400" dirty="0"/>
              <a:t>An incidental beneficiary has no rights in a contract and cannot sue the promisor if the contract is breached.</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28</a:t>
            </a:fld>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Intended or Incidental Beneficiary?</a:t>
            </a:r>
          </a:p>
        </p:txBody>
      </p:sp>
      <p:sp>
        <p:nvSpPr>
          <p:cNvPr id="20483" name="Content Placeholder 2"/>
          <p:cNvSpPr>
            <a:spLocks noGrp="1"/>
          </p:cNvSpPr>
          <p:nvPr>
            <p:ph idx="1"/>
          </p:nvPr>
        </p:nvSpPr>
        <p:spPr/>
        <p:txBody>
          <a:bodyPr>
            <a:normAutofit fontScale="92500"/>
          </a:bodyPr>
          <a:lstStyle/>
          <a:p>
            <a:r>
              <a:rPr lang="en-US" dirty="0"/>
              <a:t>Three factors to indicate an intended benefit:</a:t>
            </a:r>
          </a:p>
          <a:p>
            <a:pPr marL="914400" lvl="1" indent="-514350">
              <a:buFont typeface="Impact" pitchFamily="34" charset="0"/>
              <a:buAutoNum type="arabicPeriod"/>
            </a:pPr>
            <a:r>
              <a:rPr lang="en-US" dirty="0"/>
              <a:t>Performance rendered directly to the third party.</a:t>
            </a:r>
          </a:p>
          <a:p>
            <a:pPr marL="914400" lvl="1" indent="-514350">
              <a:buFont typeface="Impact" pitchFamily="34" charset="0"/>
              <a:buAutoNum type="arabicPeriod"/>
            </a:pPr>
            <a:r>
              <a:rPr lang="en-US" dirty="0"/>
              <a:t>The right of the third party to control the details of the performance.</a:t>
            </a:r>
          </a:p>
          <a:p>
            <a:pPr marL="914400" lvl="1" indent="-514350">
              <a:buFont typeface="Impact" pitchFamily="34" charset="0"/>
              <a:buAutoNum type="arabicPeriod"/>
            </a:pPr>
            <a:r>
              <a:rPr lang="en-US" dirty="0"/>
              <a:t>Express designation in the contract.</a:t>
            </a:r>
          </a:p>
        </p:txBody>
      </p:sp>
      <p:sp>
        <p:nvSpPr>
          <p:cNvPr id="4" name="Slide Number Placeholder 3"/>
          <p:cNvSpPr>
            <a:spLocks noGrp="1"/>
          </p:cNvSpPr>
          <p:nvPr>
            <p:ph type="sldNum" sz="quarter" idx="12"/>
          </p:nvPr>
        </p:nvSpPr>
        <p:spPr/>
        <p:txBody>
          <a:bodyPr/>
          <a:lstStyle/>
          <a:p>
            <a:fld id="{0A8C097E-128F-4FE5-8D65-B30E2BEAC51B}" type="slidenum">
              <a:rPr lang="en-US" smtClean="0"/>
              <a:pPr/>
              <a:t>29</a:t>
            </a:fld>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120"/>
            <a:ext cx="9144000" cy="1371600"/>
          </a:xfrm>
        </p:spPr>
        <p:txBody>
          <a:bodyPr/>
          <a:lstStyle/>
          <a:p>
            <a:r>
              <a:rPr lang="en-US" dirty="0"/>
              <a:t>Introduction</a:t>
            </a:r>
          </a:p>
        </p:txBody>
      </p:sp>
      <p:sp>
        <p:nvSpPr>
          <p:cNvPr id="6" name="Content Placeholder 5"/>
          <p:cNvSpPr>
            <a:spLocks noGrp="1"/>
          </p:cNvSpPr>
          <p:nvPr>
            <p:ph idx="1"/>
          </p:nvPr>
        </p:nvSpPr>
        <p:spPr/>
        <p:txBody>
          <a:bodyPr>
            <a:normAutofit/>
          </a:bodyPr>
          <a:lstStyle/>
          <a:p>
            <a:r>
              <a:rPr lang="en-US" sz="4400" dirty="0"/>
              <a:t>Privity of Contract.</a:t>
            </a:r>
          </a:p>
          <a:p>
            <a:pPr lvl="1"/>
            <a:r>
              <a:rPr lang="en-US" dirty="0"/>
              <a:t>The relationship that exists between the promisor and the promisee of a contract.</a:t>
            </a:r>
          </a:p>
        </p:txBody>
      </p:sp>
      <p:sp>
        <p:nvSpPr>
          <p:cNvPr id="4" name="Slide Number Placeholder 3"/>
          <p:cNvSpPr>
            <a:spLocks noGrp="1"/>
          </p:cNvSpPr>
          <p:nvPr>
            <p:ph type="sldNum" sz="quarter" idx="12"/>
          </p:nvPr>
        </p:nvSpPr>
        <p:spPr/>
        <p:txBody>
          <a:bodyPr/>
          <a:lstStyle/>
          <a:p>
            <a:fld id="{0A8C097E-128F-4FE5-8D65-B30E2BEAC51B}" type="slidenum">
              <a:rPr lang="en-US" smtClean="0"/>
              <a:pPr/>
              <a:t>3</a:t>
            </a:fld>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a:xfrm>
            <a:off x="0" y="0"/>
            <a:ext cx="9144000" cy="1600200"/>
          </a:xfrm>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(1)</a:t>
            </a:r>
            <a:endParaRPr lang="en-US" b="1" dirty="0">
              <a:latin typeface="Calibri" panose="020F0502020204030204" pitchFamily="34" charset="0"/>
              <a:cs typeface="Calibri" panose="020F0502020204030204" pitchFamily="34" charset="0"/>
            </a:endParaRPr>
          </a:p>
        </p:txBody>
      </p:sp>
      <p:sp>
        <p:nvSpPr>
          <p:cNvPr id="7" name="AutoShape 6">
            <a:extLst>
              <a:ext uri="{FF2B5EF4-FFF2-40B4-BE49-F238E27FC236}">
                <a16:creationId xmlns:a16="http://schemas.microsoft.com/office/drawing/2014/main" id="{75319D36-11E1-4393-8211-73CD7FAB62B6}"/>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noFill/>
        </p:spPr>
        <p:txBody>
          <a:bodyPr lIns="90488" tIns="44450" rIns="90488" bIns="44450">
            <a:normAutofit/>
          </a:bodyPr>
          <a:lstStyle/>
          <a:p>
            <a:r>
              <a:rPr lang="en-US" dirty="0"/>
              <a:t>Assignments.</a:t>
            </a:r>
          </a:p>
          <a:p>
            <a:pPr lvl="1"/>
            <a:r>
              <a:rPr lang="en-US" dirty="0"/>
              <a:t>The transfer of rights under a contract to a third party.</a:t>
            </a:r>
          </a:p>
        </p:txBody>
      </p:sp>
      <p:sp>
        <p:nvSpPr>
          <p:cNvPr id="6" name="Slide Number Placeholder 5"/>
          <p:cNvSpPr>
            <a:spLocks noGrp="1"/>
          </p:cNvSpPr>
          <p:nvPr>
            <p:ph type="sldNum" sz="quarter" idx="12"/>
          </p:nvPr>
        </p:nvSpPr>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(2)</a:t>
            </a:r>
            <a:endParaRPr lang="en-US" b="1" dirty="0">
              <a:latin typeface="Calibri" panose="020F0502020204030204" pitchFamily="34" charset="0"/>
              <a:cs typeface="Calibri" panose="020F0502020204030204" pitchFamily="34" charset="0"/>
            </a:endParaRPr>
          </a:p>
        </p:txBody>
      </p:sp>
      <p:sp>
        <p:nvSpPr>
          <p:cNvPr id="7" name="AutoShape 6">
            <a:extLst>
              <a:ext uri="{FF2B5EF4-FFF2-40B4-BE49-F238E27FC236}">
                <a16:creationId xmlns:a16="http://schemas.microsoft.com/office/drawing/2014/main" id="{2134282F-2321-41BE-AF10-A55450E63FA2}"/>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noFill/>
        </p:spPr>
        <p:txBody>
          <a:bodyPr lIns="90488" tIns="44450" rIns="90488" bIns="44450">
            <a:noAutofit/>
          </a:bodyPr>
          <a:lstStyle/>
          <a:p>
            <a:r>
              <a:rPr lang="en-US" sz="4100" dirty="0"/>
              <a:t>Parties to an Assignment.</a:t>
            </a:r>
          </a:p>
          <a:p>
            <a:pPr lvl="1"/>
            <a:r>
              <a:rPr lang="en-US" sz="3300" dirty="0"/>
              <a:t>Assignor: the person assigning the rights. </a:t>
            </a:r>
          </a:p>
          <a:p>
            <a:pPr lvl="1"/>
            <a:r>
              <a:rPr lang="en-US" sz="3300" dirty="0"/>
              <a:t>Assignee: the person to whom the rights are assigned.</a:t>
            </a:r>
          </a:p>
          <a:p>
            <a:pPr lvl="1"/>
            <a:r>
              <a:rPr lang="en-US" sz="3300"/>
              <a:t>Obligee</a:t>
            </a:r>
            <a:r>
              <a:rPr lang="en-US" sz="3300" dirty="0"/>
              <a:t>: the person to who a duty, or obligation, is owed.</a:t>
            </a:r>
          </a:p>
          <a:p>
            <a:pPr lvl="1"/>
            <a:r>
              <a:rPr lang="en-US" sz="3300" dirty="0"/>
              <a:t>Obligor: the person who is obligated to perform duty.</a:t>
            </a:r>
          </a:p>
        </p:txBody>
      </p:sp>
      <p:sp>
        <p:nvSpPr>
          <p:cNvPr id="6" name="Slide Number Placeholder 5"/>
          <p:cNvSpPr>
            <a:spLocks noGrp="1"/>
          </p:cNvSpPr>
          <p:nvPr>
            <p:ph type="sldNum" sz="quarter" idx="12"/>
          </p:nvPr>
        </p:nvSpPr>
        <p:spPr/>
        <p:txBody>
          <a:bodyPr/>
          <a:lstStyle/>
          <a:p>
            <a:fld id="{0A8C097E-128F-4FE5-8D65-B30E2BEAC51B}" type="slidenum">
              <a:rPr lang="en-US" smtClean="0"/>
              <a:pPr/>
              <a:t>5</a:t>
            </a:fld>
            <a:endParaRPr lang="en-US" dirty="0"/>
          </a:p>
        </p:txBody>
      </p:sp>
    </p:spTree>
    <p:extLst>
      <p:ext uri="{BB962C8B-B14F-4D97-AF65-F5344CB8AC3E}">
        <p14:creationId xmlns:p14="http://schemas.microsoft.com/office/powerpoint/2010/main" val="328050433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(3)</a:t>
            </a:r>
            <a:endParaRPr lang="en-US" dirty="0"/>
          </a:p>
        </p:txBody>
      </p:sp>
      <p:sp>
        <p:nvSpPr>
          <p:cNvPr id="7" name="AutoShape 6">
            <a:extLst>
              <a:ext uri="{FF2B5EF4-FFF2-40B4-BE49-F238E27FC236}">
                <a16:creationId xmlns:a16="http://schemas.microsoft.com/office/drawing/2014/main" id="{FB48698D-2B81-4A6E-B003-A7F386691180}"/>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pic>
        <p:nvPicPr>
          <p:cNvPr id="4" name="Picture 3" descr="This diagram illustrates assignment relationships.&#10;There are three different people with labels: Alex (obligee-assignor), Brent (obligor), Carmen (assignee). A double-ended arrow points between Alex and Brent and is labeled “Original Contract.” An arrow points from Alex to Carmen and is labeled “Assignment of Rights.” An arrow points from Brent to Carmen and is labeled “Duties Owed after Assignment.”&#10;" title="Exhibit 15.1 Assignment Relationships">
            <a:extLst>
              <a:ext uri="{FF2B5EF4-FFF2-40B4-BE49-F238E27FC236}">
                <a16:creationId xmlns:a16="http://schemas.microsoft.com/office/drawing/2014/main" id="{9B68F6A3-6990-4E95-B935-7C9396232D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086" y="1828800"/>
            <a:ext cx="7990114" cy="4267200"/>
          </a:xfrm>
          <a:prstGeom prst="rect">
            <a:avLst/>
          </a:prstGeom>
        </p:spPr>
      </p:pic>
      <p:sp>
        <p:nvSpPr>
          <p:cNvPr id="6" name="Slide Number Placeholder 5"/>
          <p:cNvSpPr>
            <a:spLocks noGrp="1"/>
          </p:cNvSpPr>
          <p:nvPr>
            <p:ph type="sldNum" sz="quarter" idx="12"/>
          </p:nvPr>
        </p:nvSpPr>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(4)</a:t>
            </a:r>
            <a:endParaRPr lang="en-US" dirty="0"/>
          </a:p>
        </p:txBody>
      </p:sp>
      <p:sp>
        <p:nvSpPr>
          <p:cNvPr id="6" name="AutoShape 6">
            <a:extLst>
              <a:ext uri="{FF2B5EF4-FFF2-40B4-BE49-F238E27FC236}">
                <a16:creationId xmlns:a16="http://schemas.microsoft.com/office/drawing/2014/main" id="{4A0C878E-0B0F-42D1-9652-1DE7EBC9E3D2}"/>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noFill/>
        </p:spPr>
        <p:txBody>
          <a:bodyPr lIns="90488" tIns="44450" rIns="90488" bIns="44450">
            <a:normAutofit/>
          </a:bodyPr>
          <a:lstStyle/>
          <a:p>
            <a:r>
              <a:rPr lang="en-US" dirty="0"/>
              <a:t>Extinguished Rights.</a:t>
            </a:r>
          </a:p>
          <a:p>
            <a:pPr lvl="1"/>
            <a:r>
              <a:rPr lang="en-US" dirty="0"/>
              <a:t>If unconditional, assignor’s rights are extinguished. Assignee can demand performance.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(5)</a:t>
            </a:r>
            <a:endParaRPr lang="en-US" dirty="0"/>
          </a:p>
        </p:txBody>
      </p:sp>
      <p:sp>
        <p:nvSpPr>
          <p:cNvPr id="6" name="AutoShape 6">
            <a:extLst>
              <a:ext uri="{FF2B5EF4-FFF2-40B4-BE49-F238E27FC236}">
                <a16:creationId xmlns:a16="http://schemas.microsoft.com/office/drawing/2014/main" id="{319C2FFB-AD4B-4025-A066-9EA7F58D41C1}"/>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xfrm>
            <a:off x="457200" y="1755230"/>
            <a:ext cx="8686800" cy="5102770"/>
          </a:xfrm>
          <a:noFill/>
        </p:spPr>
        <p:txBody>
          <a:bodyPr lIns="90488" tIns="44450" rIns="90488" bIns="44450">
            <a:normAutofit/>
          </a:bodyPr>
          <a:lstStyle/>
          <a:p>
            <a:r>
              <a:rPr lang="en-US" dirty="0"/>
              <a:t>Rights that Cannot be Assigned.</a:t>
            </a:r>
          </a:p>
          <a:p>
            <a:pPr marL="1322388" lvl="1" indent="-514350">
              <a:buFont typeface="Impact" pitchFamily="34" charset="0"/>
              <a:buAutoNum type="arabicPeriod"/>
            </a:pPr>
            <a:r>
              <a:rPr lang="en-US" dirty="0"/>
              <a:t>Assignment is prohibited by statute.</a:t>
            </a:r>
          </a:p>
          <a:p>
            <a:pPr marL="1322388" lvl="1" indent="-514350">
              <a:buFont typeface="Impact" pitchFamily="34" charset="0"/>
              <a:buAutoNum type="arabicPeriod"/>
            </a:pPr>
            <a:r>
              <a:rPr lang="en-US" dirty="0"/>
              <a:t>Contract is personal in nature.</a:t>
            </a:r>
          </a:p>
          <a:p>
            <a:pPr marL="1322388" lvl="1" indent="-514350">
              <a:buFont typeface="Impact" pitchFamily="34" charset="0"/>
              <a:buAutoNum type="arabicPeriod"/>
            </a:pPr>
            <a:r>
              <a:rPr lang="en-US" dirty="0"/>
              <a:t>Assignment will significantly increase or alter the risks to, or the duties of, the obligor.</a:t>
            </a:r>
          </a:p>
        </p:txBody>
      </p:sp>
      <p:sp>
        <p:nvSpPr>
          <p:cNvPr id="5" name="Slide Number Placeholder 4"/>
          <p:cNvSpPr>
            <a:spLocks noGrp="1"/>
          </p:cNvSpPr>
          <p:nvPr>
            <p:ph type="sldNum" sz="quarter" idx="12"/>
          </p:nvPr>
        </p:nvSpPr>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itle 1"/>
          <p:cNvSpPr>
            <a:spLocks noGrp="1" noChangeArrowheads="1"/>
          </p:cNvSpPr>
          <p:nvPr>
            <p:ph type="title"/>
          </p:nvPr>
        </p:nvSpPr>
        <p:spPr/>
        <p:txBody>
          <a:bodyPr/>
          <a:lstStyle/>
          <a:p>
            <a:pPr>
              <a:defRPr/>
            </a:pPr>
            <a:r>
              <a:rPr lang="en-US" sz="2000" spc="0" dirty="0">
                <a:solidFill>
                  <a:srgbClr val="8A7045"/>
                </a:solidFill>
              </a:rPr>
              <a:t>LO1         </a:t>
            </a:r>
            <a:r>
              <a:rPr lang="en-US" spc="0" dirty="0">
                <a:solidFill>
                  <a:prstClr val="white"/>
                </a:solidFill>
              </a:rPr>
              <a:t>Assignments </a:t>
            </a:r>
            <a:r>
              <a:rPr lang="en-US" sz="4000" b="1" spc="0" dirty="0">
                <a:solidFill>
                  <a:prstClr val="white"/>
                </a:solidFill>
                <a:latin typeface="Calibri"/>
              </a:rPr>
              <a:t>(6)</a:t>
            </a:r>
            <a:endParaRPr lang="en-US" dirty="0"/>
          </a:p>
        </p:txBody>
      </p:sp>
      <p:sp>
        <p:nvSpPr>
          <p:cNvPr id="6" name="AutoShape 6">
            <a:extLst>
              <a:ext uri="{FF2B5EF4-FFF2-40B4-BE49-F238E27FC236}">
                <a16:creationId xmlns:a16="http://schemas.microsoft.com/office/drawing/2014/main" id="{446DF246-7B35-4B23-BD15-FC16094B4FD1}"/>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6148" name="Rectangle 2"/>
          <p:cNvSpPr>
            <a:spLocks noGrp="1" noChangeArrowheads="1"/>
          </p:cNvSpPr>
          <p:nvPr>
            <p:ph type="body" idx="1"/>
          </p:nvPr>
        </p:nvSpPr>
        <p:spPr>
          <a:xfrm>
            <a:off x="457200" y="1755230"/>
            <a:ext cx="8686800" cy="5102770"/>
          </a:xfrm>
          <a:noFill/>
        </p:spPr>
        <p:txBody>
          <a:bodyPr lIns="90488" tIns="44450" rIns="90488" bIns="44450">
            <a:normAutofit/>
          </a:bodyPr>
          <a:lstStyle/>
          <a:p>
            <a:r>
              <a:rPr lang="en-US" dirty="0"/>
              <a:t>Rights that Cannot be Assigned.</a:t>
            </a:r>
          </a:p>
          <a:p>
            <a:pPr lvl="1"/>
            <a:r>
              <a:rPr lang="en-US" dirty="0"/>
              <a:t>Contract prohibits assignment.</a:t>
            </a:r>
          </a:p>
          <a:p>
            <a:pPr lvl="2"/>
            <a:r>
              <a:rPr lang="en-US" sz="3200" dirty="0"/>
              <a:t>A contract stating that any assignment is void effectively prohibits assignment of rights.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9</a:t>
            </a:fld>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2678</TotalTime>
  <Words>982</Words>
  <Application>Microsoft Office PowerPoint</Application>
  <PresentationFormat>On-screen Show (4:3)</PresentationFormat>
  <Paragraphs>171</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Impact</vt:lpstr>
      <vt:lpstr>Wingdings</vt:lpstr>
      <vt:lpstr>Office Theme</vt:lpstr>
      <vt:lpstr>Business Law Text &amp; Exercises Ninth Edition Roger LeRoy Miller William Eric Hollowell</vt:lpstr>
      <vt:lpstr>Learning Outcomes</vt:lpstr>
      <vt:lpstr>Introduction</vt:lpstr>
      <vt:lpstr>LO1         Assignments (1)</vt:lpstr>
      <vt:lpstr>LO1         Assignments (2)</vt:lpstr>
      <vt:lpstr>LO1         Assignments (3)</vt:lpstr>
      <vt:lpstr>LO1         Assignments (4)</vt:lpstr>
      <vt:lpstr>LO1         Assignments (5)</vt:lpstr>
      <vt:lpstr>LO1         Assignments (6)</vt:lpstr>
      <vt:lpstr>LO1         Assignments (7)</vt:lpstr>
      <vt:lpstr>LO1         Assignments (8)</vt:lpstr>
      <vt:lpstr>LO1         Assignments (9)</vt:lpstr>
      <vt:lpstr>LO2         Delegations (1)</vt:lpstr>
      <vt:lpstr>LO2         Delegations (2)</vt:lpstr>
      <vt:lpstr>LO2         Delegations (3)</vt:lpstr>
      <vt:lpstr>LO2         Delegations (4)</vt:lpstr>
      <vt:lpstr>LO2         Delegations (5)</vt:lpstr>
      <vt:lpstr>LO2         Delegations (6)</vt:lpstr>
      <vt:lpstr>Third Party Beneficiaries (1)</vt:lpstr>
      <vt:lpstr>Third Party Beneficiaries (2)</vt:lpstr>
      <vt:lpstr>Third Party Beneficiaries (3)</vt:lpstr>
      <vt:lpstr>Third Party Beneficiaries (4)</vt:lpstr>
      <vt:lpstr>Third Party Beneficiaries (5)</vt:lpstr>
      <vt:lpstr>Third Party Beneficiaries (6)</vt:lpstr>
      <vt:lpstr>Third Party Beneficiaries (7)</vt:lpstr>
      <vt:lpstr>Third Party Beneficiaries (8)</vt:lpstr>
      <vt:lpstr>Incidental Beneficiaries (1)</vt:lpstr>
      <vt:lpstr>Incidental Beneficiaries (2)</vt:lpstr>
      <vt:lpstr>Intended or Incidental Beneficiary?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230</cp:revision>
  <dcterms:created xsi:type="dcterms:W3CDTF">2012-07-24T19:26:18Z</dcterms:created>
  <dcterms:modified xsi:type="dcterms:W3CDTF">2017-10-24T20:39:25Z</dcterms:modified>
</cp:coreProperties>
</file>