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9" r:id="rId2"/>
    <p:sldId id="320" r:id="rId3"/>
    <p:sldId id="259" r:id="rId4"/>
    <p:sldId id="290" r:id="rId5"/>
    <p:sldId id="291" r:id="rId6"/>
    <p:sldId id="292" r:id="rId7"/>
    <p:sldId id="293" r:id="rId8"/>
    <p:sldId id="294" r:id="rId9"/>
    <p:sldId id="295" r:id="rId10"/>
    <p:sldId id="321" r:id="rId11"/>
    <p:sldId id="269" r:id="rId12"/>
    <p:sldId id="297" r:id="rId13"/>
    <p:sldId id="322" r:id="rId14"/>
    <p:sldId id="270" r:id="rId15"/>
    <p:sldId id="300" r:id="rId16"/>
    <p:sldId id="301" r:id="rId17"/>
    <p:sldId id="323" r:id="rId18"/>
    <p:sldId id="271" r:id="rId19"/>
    <p:sldId id="302" r:id="rId20"/>
    <p:sldId id="326" r:id="rId21"/>
    <p:sldId id="327" r:id="rId22"/>
    <p:sldId id="304" r:id="rId23"/>
    <p:sldId id="305" r:id="rId24"/>
    <p:sldId id="306" r:id="rId25"/>
    <p:sldId id="307" r:id="rId26"/>
    <p:sldId id="308" r:id="rId27"/>
    <p:sldId id="310" r:id="rId28"/>
    <p:sldId id="311" r:id="rId29"/>
    <p:sldId id="312" r:id="rId30"/>
    <p:sldId id="314" r:id="rId31"/>
    <p:sldId id="315" r:id="rId32"/>
    <p:sldId id="316" r:id="rId33"/>
    <p:sldId id="286" r:id="rId34"/>
    <p:sldId id="318" r:id="rId35"/>
    <p:sldId id="32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4" autoAdjust="0"/>
    <p:restoredTop sz="84145" autoAdjust="0"/>
  </p:normalViewPr>
  <p:slideViewPr>
    <p:cSldViewPr showGuides="1">
      <p:cViewPr varScale="1">
        <p:scale>
          <a:sx n="95" d="100"/>
          <a:sy n="95" d="100"/>
        </p:scale>
        <p:origin x="20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66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86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58519-F709-40A8-82C9-4DD193C62DE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58519-F709-40A8-82C9-4DD193C62DE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58519-F709-40A8-82C9-4DD193C62DE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21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760F3-4097-48B1-9F6D-121D099A815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760F3-4097-48B1-9F6D-121D099A815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760F3-4097-48B1-9F6D-121D099A815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760F3-4097-48B1-9F6D-121D099A815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8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7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90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89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EA2AC-3288-4B20-879A-D5E35497E51F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ADB69-8AB8-4C02-A15E-AEEDAC4CF74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ADB69-8AB8-4C02-A15E-AEEDAC4CF74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ADB69-8AB8-4C02-A15E-AEEDAC4CF74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05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CADB2-2AF8-4CB6-AB0E-AB4D69F766A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770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303522-4982-4F08-899B-0FC0539AAABC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154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21    Consumer Protection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94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>
              <a:defRPr/>
            </a:pPr>
            <a:r>
              <a:rPr lang="en-US" dirty="0"/>
              <a:t>Deceptive Advertising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False Advertising Claims under the Lanham Act.</a:t>
            </a:r>
          </a:p>
          <a:p>
            <a:pPr lvl="1"/>
            <a:r>
              <a:rPr lang="en-US" sz="3600" dirty="0"/>
              <a:t>A successful claim must establish:</a:t>
            </a:r>
          </a:p>
          <a:p>
            <a:pPr lvl="2"/>
            <a:r>
              <a:rPr lang="en-US" sz="3200" dirty="0"/>
              <a:t>Company suffered injury in reputation or sales.</a:t>
            </a:r>
          </a:p>
          <a:p>
            <a:pPr lvl="2"/>
            <a:r>
              <a:rPr lang="en-US" sz="3200" dirty="0"/>
              <a:t>Injury was directly caused by false or deceptive advertising.</a:t>
            </a:r>
          </a:p>
          <a:p>
            <a:pPr lvl="2"/>
            <a:r>
              <a:rPr lang="en-US" sz="3200" dirty="0"/>
              <a:t>Company lost business from consumers who were deceived.</a:t>
            </a:r>
          </a:p>
          <a:p>
            <a:pPr lvl="2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6762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Labeling Laws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5C320F3-9492-46E8-89DA-730500C5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Labeling and Packaging Laws.</a:t>
            </a:r>
          </a:p>
          <a:p>
            <a:pPr lvl="1"/>
            <a:r>
              <a:rPr lang="en-US" sz="3400" dirty="0"/>
              <a:t>Labels must be accurate and use words that are understood by ordinary consumers.</a:t>
            </a:r>
          </a:p>
          <a:p>
            <a:pPr lvl="1"/>
            <a:r>
              <a:rPr lang="en-US" sz="3400" dirty="0"/>
              <a:t>In some instances:</a:t>
            </a:r>
          </a:p>
          <a:p>
            <a:pPr lvl="2"/>
            <a:r>
              <a:rPr lang="en-US" sz="3000" dirty="0"/>
              <a:t>Specify raw materials.</a:t>
            </a:r>
          </a:p>
          <a:p>
            <a:pPr lvl="2"/>
            <a:r>
              <a:rPr lang="en-US" sz="3000" dirty="0"/>
              <a:t>Carry a health warning.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Labeling Laws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55EF104D-A242-49E2-8165-D26E6A574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 marL="454025" lvl="1" indent="-454025">
              <a:buFont typeface="Wingdings" pitchFamily="2" charset="2"/>
              <a:buChar char="§"/>
            </a:pPr>
            <a:r>
              <a:rPr lang="en-US" dirty="0"/>
              <a:t>The Fair Packaging and Labeling Act.</a:t>
            </a:r>
          </a:p>
          <a:p>
            <a:pPr marL="681037" lvl="2" indent="-454025">
              <a:buFont typeface="Wingdings" pitchFamily="2" charset="2"/>
              <a:buChar char="§"/>
            </a:pPr>
            <a:r>
              <a:rPr lang="en-US" dirty="0"/>
              <a:t>Food product labels must identify:</a:t>
            </a:r>
          </a:p>
          <a:p>
            <a:pPr marL="1138237" lvl="3" indent="-454025">
              <a:buFont typeface="Wingdings" pitchFamily="2" charset="2"/>
              <a:buChar char="§"/>
            </a:pPr>
            <a:r>
              <a:rPr lang="en-US" dirty="0"/>
              <a:t>The product.</a:t>
            </a:r>
          </a:p>
          <a:p>
            <a:pPr marL="1138237" lvl="3" indent="-454025">
              <a:buFont typeface="Wingdings" pitchFamily="2" charset="2"/>
              <a:buChar char="§"/>
            </a:pPr>
            <a:r>
              <a:rPr lang="en-US" dirty="0"/>
              <a:t>The net quantity of the contents, size of a serving.</a:t>
            </a:r>
          </a:p>
          <a:p>
            <a:pPr marL="1138237" lvl="3" indent="-454025">
              <a:buFont typeface="Wingdings" pitchFamily="2" charset="2"/>
              <a:buChar char="§"/>
            </a:pPr>
            <a:r>
              <a:rPr lang="en-US" dirty="0"/>
              <a:t>The manufacturer.</a:t>
            </a:r>
          </a:p>
          <a:p>
            <a:pPr marL="1138237" lvl="3" indent="-454025">
              <a:buFont typeface="Wingdings" pitchFamily="2" charset="2"/>
              <a:buChar char="§"/>
            </a:pPr>
            <a:r>
              <a:rPr lang="en-US" dirty="0"/>
              <a:t>The packager or distributor.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Labeling Laws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1CB6F52-BCA5-4297-BFB7-4CECDDED5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000" dirty="0"/>
              <a:t>The Energy Policy and Conservation Act.</a:t>
            </a:r>
          </a:p>
          <a:p>
            <a:pPr lvl="1"/>
            <a:r>
              <a:rPr lang="en-US" sz="3200" dirty="0"/>
              <a:t>Information label on new cars must include EPA’s fuel economy estimate.</a:t>
            </a:r>
          </a:p>
          <a:p>
            <a:r>
              <a:rPr lang="en-US" sz="4000" dirty="0"/>
              <a:t>The Nutrition Labeling and Education Act. </a:t>
            </a:r>
          </a:p>
          <a:p>
            <a:pPr lvl="1"/>
            <a:r>
              <a:rPr lang="en-US" sz="3200" dirty="0"/>
              <a:t>Food labels must include standard nutrition facts.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1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Consumer Sales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56937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4200" dirty="0"/>
              <a:t>Statutes for disclosures, the regulation of door-to-door sales, mail order.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Consumer Sales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Telephone and Mail-Order Sales.</a:t>
            </a:r>
          </a:p>
          <a:p>
            <a:pPr lvl="1"/>
            <a:r>
              <a:rPr lang="en-US" sz="3600" dirty="0"/>
              <a:t>FTC provides specific protections for consumers.</a:t>
            </a:r>
          </a:p>
          <a:p>
            <a:pPr lvl="2"/>
            <a:r>
              <a:rPr lang="en-US" sz="3200" dirty="0"/>
              <a:t>Merchants required to ship within time promised.</a:t>
            </a:r>
          </a:p>
          <a:p>
            <a:pPr lvl="2"/>
            <a:r>
              <a:rPr lang="en-US" sz="3200" dirty="0"/>
              <a:t>Merchants must issue a refund within a specified period of time for cancelled orders.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Consumer Sales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Online Sales.</a:t>
            </a:r>
          </a:p>
          <a:p>
            <a:pPr lvl="1"/>
            <a:r>
              <a:rPr lang="en-US" dirty="0"/>
              <a:t>FTC protects consumers from fraudulent and deceptive sales practices conducted online.</a:t>
            </a:r>
          </a:p>
          <a:p>
            <a:pPr lvl="1"/>
            <a:r>
              <a:rPr lang="en-US" dirty="0"/>
              <a:t>FTC has brought a number of enforcement actions against those who perpetrate online fraud.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Consumer Sales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Content Placeholder 5" descr="This diagram illustrates many of the areas of consumer law, including consumer sales, which are regulated by federal statutes. &#10;The box in the center is labeled: Consumer Law. Arrows point outward from this box to six separate boxes. 1) Labeling and Packaging: Example–The Fair Packaging and Labeling Act 2) Sales: Example—The FTC’s Mail-Order Rule 3) Credit Protection: Example—The Fair Credit Reporting Act 4) Product Safety: Example—The Consumer Product Safety Act 5) Food and Drugs: Example—The Federal Food, Drug, and Cosmetic Act 6) Advertising: Example—The Federal Trade and Commission Act&#10;" title="Exhibit 21.1 Selected Areas of Consumer Law Regulated by Statutes">
            <a:extLst>
              <a:ext uri="{FF2B5EF4-FFF2-40B4-BE49-F238E27FC236}">
                <a16:creationId xmlns:a16="http://schemas.microsoft.com/office/drawing/2014/main" id="{ABC3CEF8-AAA6-4F1A-92BE-2C5B8B8A9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03" y="1752600"/>
            <a:ext cx="6873297" cy="4540730"/>
          </a:xfrm>
        </p:spPr>
      </p:pic>
    </p:spTree>
    <p:extLst>
      <p:ext uri="{BB962C8B-B14F-4D97-AF65-F5344CB8AC3E}">
        <p14:creationId xmlns:p14="http://schemas.microsoft.com/office/powerpoint/2010/main" val="37185552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43191BB-D00A-4A71-A8E8-1F0EB5033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55230"/>
            <a:ext cx="8229600" cy="4525963"/>
          </a:xfrm>
        </p:spPr>
        <p:txBody>
          <a:bodyPr/>
          <a:lstStyle/>
          <a:p>
            <a:r>
              <a:rPr lang="en-US" dirty="0"/>
              <a:t>Truth-in-Lending Act.</a:t>
            </a:r>
          </a:p>
          <a:p>
            <a:pPr lvl="1"/>
            <a:r>
              <a:rPr lang="en-US" dirty="0"/>
              <a:t>Title 1 of the Consumer Credit Protection Act (CCPA), 1974.</a:t>
            </a:r>
          </a:p>
          <a:p>
            <a:pPr lvl="1"/>
            <a:r>
              <a:rPr lang="en-US" dirty="0"/>
              <a:t>TILA: essentially a full disclosure law, found under Regulation Z.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EC9536A2-FEBA-4B07-BE63-77AF5BD0D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55230"/>
            <a:ext cx="8229600" cy="4525963"/>
          </a:xfrm>
        </p:spPr>
        <p:txBody>
          <a:bodyPr/>
          <a:lstStyle/>
          <a:p>
            <a:r>
              <a:rPr lang="en-US" dirty="0"/>
              <a:t>Truth in Lending Act.</a:t>
            </a:r>
          </a:p>
          <a:p>
            <a:pPr lvl="1"/>
            <a:r>
              <a:rPr lang="en-US" dirty="0"/>
              <a:t>Application.</a:t>
            </a:r>
          </a:p>
          <a:p>
            <a:pPr lvl="2"/>
            <a:r>
              <a:rPr lang="en-US" dirty="0"/>
              <a:t>TILA requirements apply only to those who, in the ordinary course of their business, lend money, sell on credit, or arrange for the extension of credit.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Define deceptive advertising.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Recognize what information must be included on labels.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State the Truth-in-Lending Act requirements.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Describe health and safety protection.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2693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96814FA-A6AB-421C-A850-390DD0F0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55230"/>
            <a:ext cx="8229600" cy="4525963"/>
          </a:xfrm>
        </p:spPr>
        <p:txBody>
          <a:bodyPr/>
          <a:lstStyle/>
          <a:p>
            <a:r>
              <a:rPr lang="en-US" dirty="0"/>
              <a:t>Truth in Lending Act.</a:t>
            </a:r>
          </a:p>
          <a:p>
            <a:pPr lvl="1"/>
            <a:r>
              <a:rPr lang="en-US" dirty="0"/>
              <a:t>Disclosure Requirements.</a:t>
            </a:r>
          </a:p>
          <a:p>
            <a:pPr lvl="2"/>
            <a:r>
              <a:rPr lang="en-US" dirty="0"/>
              <a:t>Regulation Z: a set of rules that implements the Truth-in-Lending Act.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1776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Equal Credit Opportunity Act.</a:t>
            </a:r>
          </a:p>
          <a:p>
            <a:pPr lvl="1"/>
            <a:r>
              <a:rPr lang="en-US" dirty="0"/>
              <a:t>Prohibits the denial of credit solely on the basis of race, religion, national origin, color, gender, marital status, or 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7161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Credit Cardholder Protection.</a:t>
            </a:r>
          </a:p>
          <a:p>
            <a:pPr lvl="1"/>
            <a:r>
              <a:rPr lang="en-US" dirty="0"/>
              <a:t>Liability of card holder who solicited the card is $50 for unauthorized charges made before the bank is notified.</a:t>
            </a:r>
          </a:p>
          <a:p>
            <a:pPr lvl="1"/>
            <a:r>
              <a:rPr lang="en-US" dirty="0"/>
              <a:t>If unsolicited, card holder is not liable for unauthorized charges.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(6)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TILA Amendments (2010).</a:t>
            </a:r>
          </a:p>
          <a:p>
            <a:pPr lvl="1">
              <a:buFont typeface="+mj-lt"/>
              <a:buAutoNum type="arabicPeriod"/>
            </a:pPr>
            <a:r>
              <a:rPr lang="en-US" sz="3600" dirty="0"/>
              <a:t>Cardholders protected from retroactive interest rate increases on existing card balances, unless the account is sixty days delinquent.</a:t>
            </a:r>
          </a:p>
          <a:p>
            <a:pPr lvl="1">
              <a:buFont typeface="+mj-lt"/>
              <a:buAutoNum type="arabicPeriod"/>
            </a:pPr>
            <a:r>
              <a:rPr lang="en-US" sz="3200" dirty="0"/>
              <a:t>Cardholders must be notified at least forty-five days before changes are made to their credit-card terms.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 fontScale="92500"/>
          </a:bodyPr>
          <a:lstStyle/>
          <a:p>
            <a:r>
              <a:rPr lang="en-US" dirty="0"/>
              <a:t>TILA Amendments (2010).</a:t>
            </a:r>
          </a:p>
          <a:p>
            <a:pPr marL="920750" lvl="1" indent="-463550">
              <a:buFont typeface="Impact" pitchFamily="34" charset="0"/>
              <a:buAutoNum type="arabicPeriod" startAt="3"/>
            </a:pPr>
            <a:r>
              <a:rPr lang="en-US" sz="3900" dirty="0"/>
              <a:t>A monthly bill must be sent to a cardholder at least twenty-one days before the due date.</a:t>
            </a:r>
          </a:p>
          <a:p>
            <a:pPr marL="920750" lvl="1" indent="-463550">
              <a:buFont typeface="Impact" pitchFamily="34" charset="0"/>
              <a:buAutoNum type="arabicPeriod" startAt="3"/>
            </a:pPr>
            <a:r>
              <a:rPr lang="en-US" sz="3900" dirty="0"/>
              <a:t>The interest rate charged on a cardholder’s balance can be increased only in specific situations, such as when a promotional rate ends.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(8)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TILA Amendments (2010).</a:t>
            </a:r>
          </a:p>
          <a:p>
            <a:pPr marL="1200150" lvl="1" indent="-742950">
              <a:buFont typeface="+mj-lt"/>
              <a:buAutoNum type="arabicPeriod" startAt="5"/>
            </a:pPr>
            <a:r>
              <a:rPr lang="en-US" sz="3600" dirty="0"/>
              <a:t>Over-limit fees can be charged only in specific situations.</a:t>
            </a:r>
          </a:p>
          <a:p>
            <a:pPr marL="1200150" lvl="1" indent="-742950">
              <a:buFont typeface="+mj-lt"/>
              <a:buAutoNum type="arabicPeriod" startAt="5"/>
            </a:pPr>
            <a:r>
              <a:rPr lang="en-US" sz="3600" dirty="0"/>
              <a:t>Cardholders’ payments in excess of the minimum amount due must be applied to the higher-interest balances first.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(9)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TILA Amendments (2010).</a:t>
            </a:r>
          </a:p>
          <a:p>
            <a:pPr marL="971550" lvl="1" indent="-514350">
              <a:buFont typeface="Impact" pitchFamily="34" charset="0"/>
              <a:buAutoNum type="arabicPeriod" startAt="7"/>
            </a:pPr>
            <a:r>
              <a:rPr lang="en-US" sz="3600" dirty="0"/>
              <a:t>Finance charges cannot be based on a previous billing cycle (known as double-cycle billing, under which a cardholder is charged interest on the balance from a previous cycle even when it has been paid in full).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(10)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The Fair Credit Reporting Act.</a:t>
            </a:r>
          </a:p>
          <a:p>
            <a:pPr lvl="1"/>
            <a:r>
              <a:rPr lang="en-US" dirty="0"/>
              <a:t>The FCRA covers all credit bureaus, investigative reporting companies, detective and collection agencies, and computerized information reporting companies.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Fair and Accurate Credit Transactions Act (FACT).</a:t>
            </a:r>
          </a:p>
          <a:p>
            <a:pPr lvl="1"/>
            <a:r>
              <a:rPr lang="en-US" sz="3800" dirty="0"/>
              <a:t>Established a national fraud alert system for identity theft. </a:t>
            </a:r>
          </a:p>
          <a:p>
            <a:pPr lvl="1"/>
            <a:r>
              <a:rPr lang="en-US" sz="3800" dirty="0"/>
              <a:t>Requires credit reporting agencies to provide consumers with free copies of credit reports every twelve months</a:t>
            </a:r>
            <a:r>
              <a:rPr lang="en-US" sz="39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Fair and Accurate Credit Transactions Act (FACT).</a:t>
            </a:r>
          </a:p>
          <a:p>
            <a:pPr lvl="1"/>
            <a:r>
              <a:rPr lang="en-US" sz="3800" dirty="0"/>
              <a:t>Requires account numbers on credit-card receipts to be truncated.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8A7045"/>
                </a:solidFill>
              </a:rPr>
              <a:t> LO1            </a:t>
            </a:r>
            <a:r>
              <a:rPr lang="en-US" dirty="0"/>
              <a:t>Deceptive Advertising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1696BBCA-871C-43E8-827F-819AE942F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Deceptive advertising: advertising that misleads consumers.</a:t>
            </a:r>
          </a:p>
          <a:p>
            <a:pPr lvl="1"/>
            <a:r>
              <a:rPr lang="en-US" dirty="0"/>
              <a:t>Federal Trade Commission investigates deceptive ads, and determines what constitutes a deceptive practice.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Fair Debt Collection Practices Act.</a:t>
            </a:r>
            <a:endParaRPr lang="en-US" dirty="0"/>
          </a:p>
          <a:p>
            <a:pPr lvl="1"/>
            <a:r>
              <a:rPr lang="en-US" dirty="0"/>
              <a:t>In 1977, Congress passed the Fair Debt Collection Practices Act (FDCPA) in an attempt to curb what were perceived to be abuses by collection agencies.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Fair Debt Collection Practices Act, prohibits:</a:t>
            </a:r>
          </a:p>
          <a:p>
            <a:pPr marL="908050" lvl="1" indent="-450850">
              <a:buFont typeface="Impact" pitchFamily="34" charset="0"/>
              <a:buAutoNum type="arabicPeriod"/>
            </a:pPr>
            <a:r>
              <a:rPr lang="en-US" dirty="0"/>
              <a:t>Contacting the consumer at his place of employment.</a:t>
            </a:r>
          </a:p>
          <a:p>
            <a:pPr marL="908050" lvl="1" indent="-450850">
              <a:buFont typeface="Impact" pitchFamily="34" charset="0"/>
              <a:buAutoNum type="arabicPeriod"/>
            </a:pPr>
            <a:r>
              <a:rPr lang="en-US" dirty="0"/>
              <a:t>Contacting third parties.</a:t>
            </a:r>
          </a:p>
          <a:p>
            <a:pPr marL="908050" lvl="1" indent="-450850">
              <a:buFont typeface="Impact" pitchFamily="34" charset="0"/>
              <a:buAutoNum type="arabicPeriod"/>
            </a:pPr>
            <a:r>
              <a:rPr lang="en-US" dirty="0"/>
              <a:t>Using harassment and intimidation.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Credit Protection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Fair Debt Collection Practices Act, prohibits:</a:t>
            </a:r>
          </a:p>
          <a:p>
            <a:pPr lvl="1">
              <a:buFont typeface="+mj-lt"/>
              <a:buAutoNum type="arabicPeriod" startAt="4"/>
            </a:pPr>
            <a:r>
              <a:rPr lang="en-US" dirty="0"/>
              <a:t>Further communication with a consumer after receipt of a notice of refusal to pay the debt.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/>
              <a:t>Protection of </a:t>
            </a:r>
            <a:br>
              <a:rPr lang="en-US" dirty="0"/>
            </a:br>
            <a:r>
              <a:rPr lang="en-US" dirty="0"/>
              <a:t>Health and Safety 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C2C8B59-899E-40D5-A428-BCF09050D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Federal Food, Drug, and Cosmetic Act.</a:t>
            </a:r>
          </a:p>
          <a:p>
            <a:pPr lvl="1"/>
            <a:r>
              <a:rPr lang="en-US" dirty="0"/>
              <a:t>Establishes food standards, specifies safe levels of potentially hazardous food activities, and provides classifications of food and food advertising.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/>
              <a:t>Protection of </a:t>
            </a:r>
            <a:br>
              <a:rPr lang="en-US" dirty="0"/>
            </a:br>
            <a:r>
              <a:rPr lang="en-US" dirty="0"/>
              <a:t>Health and Safety 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F46FF10-32F9-4640-A0FE-D02EB588F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Health-Care Reforms.</a:t>
            </a:r>
          </a:p>
          <a:p>
            <a:pPr lvl="1"/>
            <a:r>
              <a:rPr lang="en-US" dirty="0"/>
              <a:t>Patient Protection and Affordable Care Act of 2010.</a:t>
            </a:r>
          </a:p>
          <a:p>
            <a:pPr lvl="1"/>
            <a:r>
              <a:rPr lang="en-US" dirty="0"/>
              <a:t>After 2014, PPACA prohibits certain insurance company practices, helps more children get health coverage.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/>
              <a:t>Protection of </a:t>
            </a:r>
            <a:br>
              <a:rPr lang="en-US" dirty="0"/>
            </a:br>
            <a:r>
              <a:rPr lang="en-US" dirty="0"/>
              <a:t>Health and Safety 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289E6957-F50D-463D-A5EC-8A56370B9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Consumer Product Safety Act.</a:t>
            </a:r>
          </a:p>
          <a:p>
            <a:pPr lvl="1"/>
            <a:r>
              <a:rPr lang="en-US" sz="3200" dirty="0"/>
              <a:t>Protects consumers from unreasonable risk of injury from hazardous products.</a:t>
            </a:r>
          </a:p>
          <a:p>
            <a:pPr lvl="1"/>
            <a:r>
              <a:rPr lang="en-US" sz="3200" dirty="0"/>
              <a:t>Consumer Product Safety Commission: sets standards for consumer products and can ban the manufacture and sale of products that pose unreasonable risk.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99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8A7045"/>
                </a:solidFill>
              </a:rPr>
              <a:t> LO1            </a:t>
            </a:r>
            <a:r>
              <a:rPr lang="en-US" dirty="0"/>
              <a:t>Deceptive Advertising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5694AE9-C162-4050-8F7C-2B03F957F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6455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/>
              <a:t>Deceptive advertising:</a:t>
            </a:r>
          </a:p>
          <a:p>
            <a:pPr lvl="1"/>
            <a:r>
              <a:rPr lang="en-US" dirty="0"/>
              <a:t>As defined by FTC, generally means the advertisement may be interpreted in more than one way and that one of those interpretations is false or misleading.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8A7045"/>
                </a:solidFill>
              </a:rPr>
              <a:t> LO1            </a:t>
            </a:r>
            <a:r>
              <a:rPr lang="en-US" dirty="0"/>
              <a:t>Deceptive Advertising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0C9B098D-3E3B-4838-9613-62BE56243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False statements or claims.</a:t>
            </a:r>
          </a:p>
          <a:p>
            <a:r>
              <a:rPr lang="en-US" dirty="0"/>
              <a:t>Statements about a product’s quality, effects, price, origin, or availability.</a:t>
            </a:r>
          </a:p>
          <a:p>
            <a:r>
              <a:rPr lang="en-US" dirty="0"/>
              <a:t>Omission of important information.</a:t>
            </a:r>
          </a:p>
          <a:p>
            <a:r>
              <a:rPr lang="en-US" dirty="0"/>
              <a:t>Half-truths.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Deceptive Advertising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Bait and Switch Advertising.</a:t>
            </a:r>
          </a:p>
          <a:p>
            <a:pPr lvl="1"/>
            <a:r>
              <a:rPr lang="en-US" sz="3800" dirty="0"/>
              <a:t>Advertising a product at a very attractive price (bait) and informing the consumer the product is not available or is poor quality. The customer is then urged to purchase (switch) a more expensive item.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Deceptive Advertising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Online Deceptive Advertising.</a:t>
            </a:r>
          </a:p>
          <a:p>
            <a:pPr lvl="1"/>
            <a:r>
              <a:rPr lang="en-US" dirty="0"/>
              <a:t>Claims made must be substantiated.</a:t>
            </a:r>
          </a:p>
          <a:p>
            <a:pPr lvl="1"/>
            <a:r>
              <a:rPr lang="en-US" dirty="0"/>
              <a:t>FTC guidelines on Internet marketing also call for “clear and conspicuous” disclosure of any qualifying information.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Deceptive Advertising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FTC Actions against Deceptive Advertising.</a:t>
            </a:r>
          </a:p>
          <a:p>
            <a:pPr lvl="1"/>
            <a:r>
              <a:rPr lang="en-US" sz="3600" dirty="0"/>
              <a:t>If complaints are widespread, the FTC will investigate and perhaps take action. </a:t>
            </a:r>
          </a:p>
          <a:p>
            <a:pPr lvl="1"/>
            <a:r>
              <a:rPr lang="en-US" sz="3600" dirty="0"/>
              <a:t>If, after its investigations, the FTC believes a given advertisement is unfair or deceptive, it drafts a formal complaint, which is sent to the offender.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Deceptive Advertising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FTC Actions against Deceptive Advertising.</a:t>
            </a:r>
          </a:p>
          <a:p>
            <a:pPr lvl="1"/>
            <a:r>
              <a:rPr lang="en-US" sz="3600" dirty="0"/>
              <a:t>Cease and desist order: administrative or judicial order prohibiting a person or business firm from conducting activities that an agency or court has deemed illegal.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5246</TotalTime>
  <Words>1362</Words>
  <Application>Microsoft Office PowerPoint</Application>
  <PresentationFormat>On-screen Show (4:3)</PresentationFormat>
  <Paragraphs>216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LO1            Deceptive Advertising (1)</vt:lpstr>
      <vt:lpstr> LO1            Deceptive Advertising (2)</vt:lpstr>
      <vt:lpstr> LO1            Deceptive Advertising (3)</vt:lpstr>
      <vt:lpstr>Deceptive Advertising (1)</vt:lpstr>
      <vt:lpstr>Deceptive Advertising (2)</vt:lpstr>
      <vt:lpstr>Deceptive Advertising (3)</vt:lpstr>
      <vt:lpstr>Deceptive Advertising (4)</vt:lpstr>
      <vt:lpstr>Deceptive Advertising (5)</vt:lpstr>
      <vt:lpstr>LO2                                                                                                                           Labeling Laws (1)</vt:lpstr>
      <vt:lpstr>LO2                                                                                                                           Labeling Laws (2)</vt:lpstr>
      <vt:lpstr>LO2                                                                                                                           Labeling Laws (3)</vt:lpstr>
      <vt:lpstr>   Consumer Sales (1)</vt:lpstr>
      <vt:lpstr>   Consumer Sales (2)</vt:lpstr>
      <vt:lpstr>   Consumer Sales (3)</vt:lpstr>
      <vt:lpstr>   Consumer Sales (4)</vt:lpstr>
      <vt:lpstr>   Credit Protection (1)</vt:lpstr>
      <vt:lpstr>   Credit Protection (2)</vt:lpstr>
      <vt:lpstr>   Credit Protection (3)</vt:lpstr>
      <vt:lpstr>   Credit Protection (4)</vt:lpstr>
      <vt:lpstr>   Credit Protection (5)</vt:lpstr>
      <vt:lpstr>   Credit Protection (6)</vt:lpstr>
      <vt:lpstr>   Credit Protection (7)</vt:lpstr>
      <vt:lpstr>   Credit Protection (8)</vt:lpstr>
      <vt:lpstr>   Credit Protection (9)</vt:lpstr>
      <vt:lpstr>   Credit Protection (10)</vt:lpstr>
      <vt:lpstr>   Credit Protection (11)</vt:lpstr>
      <vt:lpstr>   Credit Protection (12)</vt:lpstr>
      <vt:lpstr>   Credit Protection (13)</vt:lpstr>
      <vt:lpstr>   Credit Protection (14)</vt:lpstr>
      <vt:lpstr>   Credit Protection (15)</vt:lpstr>
      <vt:lpstr> LO4 Protection of  Health and Safety (1)</vt:lpstr>
      <vt:lpstr> LO4 Protection of  Health and Safety (2)</vt:lpstr>
      <vt:lpstr> LO4 Protection of  Health and Safety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374</cp:revision>
  <dcterms:created xsi:type="dcterms:W3CDTF">2012-07-24T19:26:18Z</dcterms:created>
  <dcterms:modified xsi:type="dcterms:W3CDTF">2017-10-25T12:38:15Z</dcterms:modified>
</cp:coreProperties>
</file>