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14" r:id="rId2"/>
    <p:sldId id="315" r:id="rId3"/>
    <p:sldId id="316" r:id="rId4"/>
    <p:sldId id="259" r:id="rId5"/>
    <p:sldId id="260" r:id="rId6"/>
    <p:sldId id="262" r:id="rId7"/>
    <p:sldId id="288" r:id="rId8"/>
    <p:sldId id="263" r:id="rId9"/>
    <p:sldId id="317" r:id="rId10"/>
    <p:sldId id="264" r:id="rId11"/>
    <p:sldId id="265" r:id="rId12"/>
    <p:sldId id="289" r:id="rId13"/>
    <p:sldId id="318" r:id="rId14"/>
    <p:sldId id="319" r:id="rId15"/>
    <p:sldId id="266" r:id="rId16"/>
    <p:sldId id="320" r:id="rId17"/>
    <p:sldId id="321" r:id="rId18"/>
    <p:sldId id="269" r:id="rId19"/>
    <p:sldId id="291" r:id="rId20"/>
    <p:sldId id="292" r:id="rId21"/>
    <p:sldId id="322" r:id="rId22"/>
    <p:sldId id="271" r:id="rId23"/>
    <p:sldId id="323" r:id="rId24"/>
    <p:sldId id="293" r:id="rId25"/>
    <p:sldId id="294" r:id="rId26"/>
    <p:sldId id="267" r:id="rId27"/>
    <p:sldId id="324" r:id="rId28"/>
    <p:sldId id="29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045"/>
    <a:srgbClr val="E4B71F"/>
    <a:srgbClr val="0066A4"/>
    <a:srgbClr val="00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14" autoAdjust="0"/>
    <p:restoredTop sz="84841" autoAdjust="0"/>
  </p:normalViewPr>
  <p:slideViewPr>
    <p:cSldViewPr showGuides="1">
      <p:cViewPr varScale="1">
        <p:scale>
          <a:sx n="96" d="100"/>
          <a:sy n="96" d="100"/>
        </p:scale>
        <p:origin x="2028" y="52"/>
      </p:cViewPr>
      <p:guideLst>
        <p:guide orient="horz" pos="2160"/>
        <p:guide pos="2880"/>
      </p:guideLst>
    </p:cSldViewPr>
  </p:slideViewPr>
  <p:outlineViewPr>
    <p:cViewPr>
      <p:scale>
        <a:sx n="33" d="100"/>
        <a:sy n="33" d="100"/>
      </p:scale>
      <p:origin x="0" y="-1880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8718-41FD-42B2-A1E0-5A1B107DE40B}" type="datetimeFigureOut">
              <a:rPr lang="en-US" smtClean="0"/>
              <a:pPr/>
              <a:t>10/30/2017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4E7F-74F9-4424-B466-94E6FC2777F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a:t>
            </a:fld>
            <a:endParaRPr lang="en-US" dirty="0"/>
          </a:p>
        </p:txBody>
      </p:sp>
    </p:spTree>
    <p:extLst>
      <p:ext uri="{BB962C8B-B14F-4D97-AF65-F5344CB8AC3E}">
        <p14:creationId xmlns:p14="http://schemas.microsoft.com/office/powerpoint/2010/main" val="4229593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13</a:t>
            </a:fld>
            <a:endParaRPr lang="en-US" dirty="0"/>
          </a:p>
        </p:txBody>
      </p:sp>
    </p:spTree>
    <p:extLst>
      <p:ext uri="{BB962C8B-B14F-4D97-AF65-F5344CB8AC3E}">
        <p14:creationId xmlns:p14="http://schemas.microsoft.com/office/powerpoint/2010/main" val="3840698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14</a:t>
            </a:fld>
            <a:endParaRPr lang="en-US" dirty="0"/>
          </a:p>
        </p:txBody>
      </p:sp>
    </p:spTree>
    <p:extLst>
      <p:ext uri="{BB962C8B-B14F-4D97-AF65-F5344CB8AC3E}">
        <p14:creationId xmlns:p14="http://schemas.microsoft.com/office/powerpoint/2010/main" val="226610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16</a:t>
            </a:fld>
            <a:endParaRPr lang="en-US" dirty="0"/>
          </a:p>
        </p:txBody>
      </p:sp>
    </p:spTree>
    <p:extLst>
      <p:ext uri="{BB962C8B-B14F-4D97-AF65-F5344CB8AC3E}">
        <p14:creationId xmlns:p14="http://schemas.microsoft.com/office/powerpoint/2010/main" val="90182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17</a:t>
            </a:fld>
            <a:endParaRPr lang="en-US" dirty="0"/>
          </a:p>
        </p:txBody>
      </p:sp>
    </p:spTree>
    <p:extLst>
      <p:ext uri="{BB962C8B-B14F-4D97-AF65-F5344CB8AC3E}">
        <p14:creationId xmlns:p14="http://schemas.microsoft.com/office/powerpoint/2010/main" val="461864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2</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57465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21</a:t>
            </a:fld>
            <a:endParaRPr lang="en-US" dirty="0"/>
          </a:p>
        </p:txBody>
      </p:sp>
    </p:spTree>
    <p:extLst>
      <p:ext uri="{BB962C8B-B14F-4D97-AF65-F5344CB8AC3E}">
        <p14:creationId xmlns:p14="http://schemas.microsoft.com/office/powerpoint/2010/main" val="2434887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23</a:t>
            </a:fld>
            <a:endParaRPr lang="en-US" dirty="0"/>
          </a:p>
        </p:txBody>
      </p:sp>
    </p:spTree>
    <p:extLst>
      <p:ext uri="{BB962C8B-B14F-4D97-AF65-F5344CB8AC3E}">
        <p14:creationId xmlns:p14="http://schemas.microsoft.com/office/powerpoint/2010/main" val="3833789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27</a:t>
            </a:fld>
            <a:endParaRPr lang="en-US" dirty="0"/>
          </a:p>
        </p:txBody>
      </p:sp>
    </p:spTree>
    <p:extLst>
      <p:ext uri="{BB962C8B-B14F-4D97-AF65-F5344CB8AC3E}">
        <p14:creationId xmlns:p14="http://schemas.microsoft.com/office/powerpoint/2010/main" val="3459542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3</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69368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A8C287E-E3D8-4E10-A332-7006F529173E}" type="slidenum">
              <a:rPr lang="en-US" smtClean="0"/>
              <a:pPr/>
              <a:t>5</a:t>
            </a:fld>
            <a:endParaRPr lang="en-US" dirty="0"/>
          </a:p>
        </p:txBody>
      </p:sp>
      <p:sp>
        <p:nvSpPr>
          <p:cNvPr id="4608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608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BC8F1-0368-4D90-9071-AD226DA0BE16}" type="slidenum">
              <a:rPr lang="en-US" smtClean="0"/>
              <a:pPr>
                <a:defRPr/>
              </a:pPr>
              <a:t>9</a:t>
            </a:fld>
            <a:endParaRPr lang="en-US" dirty="0"/>
          </a:p>
        </p:txBody>
      </p:sp>
    </p:spTree>
    <p:extLst>
      <p:ext uri="{BB962C8B-B14F-4D97-AF65-F5344CB8AC3E}">
        <p14:creationId xmlns:p14="http://schemas.microsoft.com/office/powerpoint/2010/main" val="634575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extLst>
      <p:ext uri="{BB962C8B-B14F-4D97-AF65-F5344CB8AC3E}">
        <p14:creationId xmlns:p14="http://schemas.microsoft.com/office/powerpoint/2010/main" val="2586921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D5622A"/>
              </a:buClr>
              <a:buFont typeface="Wingdings" pitchFamily="2" charset="2"/>
              <a:buChar char="§"/>
              <a:defRPr b="0">
                <a:solidFill>
                  <a:schemeClr val="tx1"/>
                </a:solidFill>
                <a:effectLst/>
              </a:defRPr>
            </a:lvl1pPr>
            <a:lvl2pPr>
              <a:spcBef>
                <a:spcPts val="600"/>
              </a:spcBef>
              <a:buClr>
                <a:srgbClr val="D5622A"/>
              </a:buClr>
              <a:defRPr sz="4000">
                <a:solidFill>
                  <a:schemeClr val="tx1"/>
                </a:solidFill>
                <a:effectLst/>
              </a:defRPr>
            </a:lvl2pPr>
            <a:lvl3pPr>
              <a:buClr>
                <a:srgbClr val="D5622A"/>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4770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effectLst/>
                <a:latin typeface="Impact" panose="020B0806030902050204" pitchFamily="34" charset="0"/>
              </a:defRPr>
            </a:lvl1pPr>
          </a:lstStyle>
          <a:p>
            <a:pPr lvl="0"/>
            <a:endParaRPr lang="en-US"/>
          </a:p>
        </p:txBody>
      </p:sp>
    </p:spTree>
    <p:extLst>
      <p:ext uri="{BB962C8B-B14F-4D97-AF65-F5344CB8AC3E}">
        <p14:creationId xmlns:p14="http://schemas.microsoft.com/office/powerpoint/2010/main" val="379555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lvl1pPr>
              <a:defRPr spc="200" baseline="0"/>
            </a:lvl1pPr>
          </a:lstStyle>
          <a:p>
            <a:r>
              <a:rPr lang="en-US" dirty="0"/>
              <a:t>Click to edit Master title style</a:t>
            </a:r>
          </a:p>
        </p:txBody>
      </p:sp>
      <p:sp>
        <p:nvSpPr>
          <p:cNvPr id="3" name="Content Placeholder 2"/>
          <p:cNvSpPr>
            <a:spLocks noGrp="1"/>
          </p:cNvSpPr>
          <p:nvPr>
            <p:ph idx="1"/>
          </p:nvPr>
        </p:nvSpPr>
        <p:spPr>
          <a:xfrm>
            <a:off x="457200" y="1755230"/>
            <a:ext cx="8229600" cy="4797970"/>
          </a:xfrm>
        </p:spPr>
        <p:txBody>
          <a:bodyPr/>
          <a:lstStyle>
            <a:lvl1pPr marL="454025" indent="-454025">
              <a:spcBef>
                <a:spcPts val="0"/>
              </a:spcBef>
              <a:buClr>
                <a:schemeClr val="accent6">
                  <a:lumMod val="75000"/>
                </a:schemeClr>
              </a:buClr>
              <a:buFont typeface="Wingdings" pitchFamily="2" charset="2"/>
              <a:buChar char="§"/>
              <a:defRPr b="0">
                <a:solidFill>
                  <a:schemeClr val="tx1"/>
                </a:solidFill>
                <a:effectLst/>
              </a:defRPr>
            </a:lvl1pPr>
            <a:lvl2pPr marL="915988" indent="-458788">
              <a:spcBef>
                <a:spcPts val="0"/>
              </a:spcBef>
              <a:buClr>
                <a:schemeClr val="accent6">
                  <a:lumMod val="75000"/>
                </a:schemeClr>
              </a:buClr>
              <a:defRPr sz="4000">
                <a:solidFill>
                  <a:schemeClr val="tx1"/>
                </a:solidFill>
                <a:effectLst/>
              </a:defRPr>
            </a:lvl2pPr>
            <a:lvl3pPr>
              <a:spcBef>
                <a:spcPts val="0"/>
              </a:spcBef>
              <a:buClr>
                <a:schemeClr val="accent6">
                  <a:lumMod val="75000"/>
                </a:schemeClr>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4">
            <a:extLst>
              <a:ext uri="{FF2B5EF4-FFF2-40B4-BE49-F238E27FC236}">
                <a16:creationId xmlns:a16="http://schemas.microsoft.com/office/drawing/2014/main" id="{03732363-F281-4BCF-A984-BE755A8BA923}"/>
              </a:ext>
            </a:extLst>
          </p:cNvPr>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Slide Number Placeholder 5">
            <a:extLst>
              <a:ext uri="{FF2B5EF4-FFF2-40B4-BE49-F238E27FC236}">
                <a16:creationId xmlns:a16="http://schemas.microsoft.com/office/drawing/2014/main" id="{52477F9F-4E92-48DE-966A-D55F6F82135D}"/>
              </a:ext>
            </a:extLst>
          </p:cNvPr>
          <p:cNvSpPr>
            <a:spLocks noGrp="1"/>
          </p:cNvSpPr>
          <p:nvPr>
            <p:ph type="sldNum" sz="quarter" idx="12"/>
          </p:nvPr>
        </p:nvSpPr>
        <p:spPr>
          <a:xfrm>
            <a:off x="6771568" y="64770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9" name="Slide Number Placeholder 8"/>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4" name="Slide Number Placeholder 3"/>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A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600200"/>
          </a:xfrm>
          <a:prstGeom prst="rect">
            <a:avLst/>
          </a:prstGeom>
          <a:solidFill>
            <a:srgbClr val="8A7045"/>
          </a:solidFill>
          <a:ln w="19050">
            <a:solidFill>
              <a:srgbClr val="8A7045"/>
            </a:solidFill>
          </a:ln>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C097E-128F-4FE5-8D65-B30E2BEAC51B}" type="slidenum">
              <a:rPr lang="en-US" smtClean="0"/>
              <a:pPr/>
              <a:t>‹#›</a:t>
            </a:fld>
            <a:endParaRPr lang="en-US" dirty="0"/>
          </a:p>
        </p:txBody>
      </p:sp>
      <p:sp>
        <p:nvSpPr>
          <p:cNvPr id="7" name="Rectangle 6"/>
          <p:cNvSpPr/>
          <p:nvPr userDrawn="1"/>
        </p:nvSpPr>
        <p:spPr>
          <a:xfrm>
            <a:off x="0" y="6400800"/>
            <a:ext cx="9144000" cy="457200"/>
          </a:xfrm>
          <a:prstGeom prst="rect">
            <a:avLst/>
          </a:prstGeom>
          <a:solidFill>
            <a:srgbClr val="8A7045"/>
          </a:solidFill>
          <a:ln w="12700">
            <a:solidFill>
              <a:srgbClr val="8A704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800" kern="1200">
          <a:solidFill>
            <a:schemeClr val="bg1"/>
          </a:solidFill>
          <a:effectLst/>
          <a:latin typeface="Impact" pitchFamily="34" charset="0"/>
          <a:ea typeface="+mj-ea"/>
          <a:cs typeface="+mj-cs"/>
        </a:defRPr>
      </a:lvl1pPr>
    </p:titleStyle>
    <p:bodyStyle>
      <a:lvl1pPr marL="342900" indent="-342900" algn="l" defTabSz="914400" rtl="0" eaLnBrk="1" latinLnBrk="0" hangingPunct="1">
        <a:spcBef>
          <a:spcPts val="0"/>
        </a:spcBef>
        <a:buFont typeface="Arial" pitchFamily="34" charset="0"/>
        <a:buChar char="•"/>
        <a:defRPr sz="4800" kern="1200">
          <a:solidFill>
            <a:schemeClr val="bg1"/>
          </a:solidFill>
          <a:effectLst>
            <a:outerShdw blurRad="50800" dist="38100" dir="2700000" algn="tl" rotWithShape="0">
              <a:prstClr val="black">
                <a:alpha val="80000"/>
              </a:prstClr>
            </a:outerShdw>
          </a:effectLst>
          <a:latin typeface="+mn-lt"/>
          <a:ea typeface="+mn-ea"/>
          <a:cs typeface="+mn-cs"/>
        </a:defRPr>
      </a:lvl1pPr>
      <a:lvl2pPr marL="742950" indent="-285750" algn="l" defTabSz="914400" rtl="0" eaLnBrk="1" latinLnBrk="0" hangingPunct="1">
        <a:spcBef>
          <a:spcPts val="0"/>
        </a:spcBef>
        <a:buFont typeface="Arial" pitchFamily="34" charset="0"/>
        <a:buChar char="–"/>
        <a:defRPr sz="4400" kern="1200">
          <a:solidFill>
            <a:schemeClr val="bg1"/>
          </a:solidFill>
          <a:effectLst>
            <a:outerShdw blurRad="50800" dist="38100" dir="2700000" algn="tl" rotWithShape="0">
              <a:prstClr val="black">
                <a:alpha val="80000"/>
              </a:prstClr>
            </a:outerShdw>
          </a:effectLst>
          <a:latin typeface="+mn-lt"/>
          <a:ea typeface="+mn-ea"/>
          <a:cs typeface="+mn-cs"/>
        </a:defRPr>
      </a:lvl2pPr>
      <a:lvl3pPr marL="1143000" indent="-228600" algn="l" defTabSz="914400" rtl="0" eaLnBrk="1" latinLnBrk="0" hangingPunct="1">
        <a:spcBef>
          <a:spcPts val="0"/>
        </a:spcBef>
        <a:buFont typeface="Arial" pitchFamily="34" charset="0"/>
        <a:buChar char="•"/>
        <a:defRPr sz="4000" kern="1200">
          <a:solidFill>
            <a:schemeClr val="bg1"/>
          </a:solidFill>
          <a:effectLst>
            <a:outerShdw blurRad="50800" dist="38100" dir="2700000" algn="tl" rotWithShape="0">
              <a:prstClr val="black">
                <a:alpha val="80000"/>
              </a:prstClr>
            </a:outerShdw>
          </a:effectLst>
          <a:latin typeface="+mn-lt"/>
          <a:ea typeface="+mn-ea"/>
          <a:cs typeface="+mn-cs"/>
        </a:defRPr>
      </a:lvl3pPr>
      <a:lvl4pPr marL="16002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4pPr>
      <a:lvl5pPr marL="20574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93AABA-F1B5-4B95-84DB-C4EA7B73DD63}"/>
              </a:ext>
            </a:extLst>
          </p:cNvPr>
          <p:cNvSpPr>
            <a:spLocks noGrp="1"/>
          </p:cNvSpPr>
          <p:nvPr>
            <p:ph type="title" idx="4294967295"/>
          </p:nvPr>
        </p:nvSpPr>
        <p:spPr>
          <a:xfrm>
            <a:off x="76200" y="533400"/>
            <a:ext cx="8991600" cy="1600200"/>
          </a:xfrm>
        </p:spPr>
        <p:txBody>
          <a:bodyPr>
            <a:normAutofit/>
          </a:bodyPr>
          <a:lstStyle/>
          <a:p>
            <a:r>
              <a:rPr lang="en-US" sz="1200" dirty="0">
                <a:latin typeface="Calibri" panose="020F0502020204030204" pitchFamily="34" charset="0"/>
                <a:cs typeface="Calibri" panose="020F0502020204030204" pitchFamily="34" charset="0"/>
              </a:rPr>
              <a:t>Business</a:t>
            </a:r>
            <a:r>
              <a:rPr lang="en-US" sz="1200" baseline="0" dirty="0">
                <a:latin typeface="Calibri" panose="020F0502020204030204" pitchFamily="34" charset="0"/>
                <a:cs typeface="Calibri" panose="020F0502020204030204" pitchFamily="34" charset="0"/>
              </a:rPr>
              <a:t> Law</a:t>
            </a:r>
            <a:br>
              <a:rPr lang="en-US" sz="1200" baseline="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Text &amp; Exercises</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Ninth Edition</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Roger LeRoy Miller</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William Eric Hollowell</a:t>
            </a:r>
          </a:p>
        </p:txBody>
      </p:sp>
      <p:sp>
        <p:nvSpPr>
          <p:cNvPr id="3" name="Subtitle 2"/>
          <p:cNvSpPr>
            <a:spLocks noGrp="1"/>
          </p:cNvSpPr>
          <p:nvPr>
            <p:ph type="subTitle" idx="1"/>
          </p:nvPr>
        </p:nvSpPr>
        <p:spPr>
          <a:xfrm>
            <a:off x="0" y="5029200"/>
            <a:ext cx="9144000" cy="1828800"/>
          </a:xfrm>
          <a:solidFill>
            <a:srgbClr val="8A7045"/>
          </a:solidFill>
          <a:ln w="38100">
            <a:solidFill>
              <a:srgbClr val="8A7045"/>
            </a:solidFill>
          </a:ln>
          <a:effectLst/>
        </p:spPr>
        <p:txBody>
          <a:bodyPr anchor="ctr" anchorCtr="0">
            <a:noAutofit/>
          </a:bodyPr>
          <a:lstStyle/>
          <a:p>
            <a:pPr>
              <a:spcBef>
                <a:spcPts val="0"/>
              </a:spcBef>
            </a:pPr>
            <a:r>
              <a:rPr lang="en-US" cap="small" dirty="0">
                <a:solidFill>
                  <a:schemeClr val="bg1"/>
                </a:solidFill>
                <a:effectLst>
                  <a:outerShdw blurRad="50800" dist="63500" dir="2700000" algn="tl" rotWithShape="0">
                    <a:srgbClr val="000000"/>
                  </a:outerShdw>
                </a:effectLst>
                <a:latin typeface="Impact" pitchFamily="34" charset="0"/>
              </a:rPr>
              <a:t>Chapter 27 Employment Discrimination</a:t>
            </a:r>
          </a:p>
        </p:txBody>
      </p:sp>
      <p:pic>
        <p:nvPicPr>
          <p:cNvPr id="4" name="Picture 3" descr="This is the cover image for Business Law Text &amp; Exercises, Ninth Edition. Men and women in business suits are pictured walking in front of a cityscape." title="Cover Image">
            <a:extLst>
              <a:ext uri="{FF2B5EF4-FFF2-40B4-BE49-F238E27FC236}">
                <a16:creationId xmlns:a16="http://schemas.microsoft.com/office/drawing/2014/main" id="{DB3A8E3E-B757-4FAC-A228-6B19335B2BC9}"/>
              </a:ext>
            </a:extLst>
          </p:cNvPr>
          <p:cNvPicPr>
            <a:picLocks noChangeAspect="1"/>
          </p:cNvPicPr>
          <p:nvPr/>
        </p:nvPicPr>
        <p:blipFill>
          <a:blip r:embed="rId3"/>
          <a:stretch>
            <a:fillRect/>
          </a:stretch>
        </p:blipFill>
        <p:spPr>
          <a:xfrm>
            <a:off x="0" y="0"/>
            <a:ext cx="9148384" cy="5407306"/>
          </a:xfrm>
          <a:prstGeom prst="rect">
            <a:avLst/>
          </a:prstGeom>
        </p:spPr>
      </p:pic>
    </p:spTree>
    <p:extLst>
      <p:ext uri="{BB962C8B-B14F-4D97-AF65-F5344CB8AC3E}">
        <p14:creationId xmlns:p14="http://schemas.microsoft.com/office/powerpoint/2010/main" val="346173495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Title VII of the </a:t>
            </a:r>
            <a:br>
              <a:rPr lang="en-US" dirty="0"/>
            </a:br>
            <a:r>
              <a:rPr lang="en-US" dirty="0"/>
              <a:t>Civil Rights Act of 1964</a:t>
            </a:r>
            <a:r>
              <a:rPr lang="en-US" sz="4000" b="1" dirty="0">
                <a:solidFill>
                  <a:prstClr val="white"/>
                </a:solidFill>
                <a:latin typeface="Calibri"/>
              </a:rPr>
              <a:t> (6)</a:t>
            </a:r>
            <a:endParaRPr lang="en-US" dirty="0"/>
          </a:p>
        </p:txBody>
      </p:sp>
      <p:sp>
        <p:nvSpPr>
          <p:cNvPr id="4" name="Content Placeholder 3"/>
          <p:cNvSpPr>
            <a:spLocks noGrp="1"/>
          </p:cNvSpPr>
          <p:nvPr>
            <p:ph idx="1"/>
          </p:nvPr>
        </p:nvSpPr>
        <p:spPr/>
        <p:txBody>
          <a:bodyPr>
            <a:normAutofit/>
          </a:bodyPr>
          <a:lstStyle/>
          <a:p>
            <a:r>
              <a:rPr lang="en-US" sz="4400" dirty="0"/>
              <a:t>Constructive Discharge.</a:t>
            </a:r>
          </a:p>
          <a:p>
            <a:pPr lvl="1"/>
            <a:r>
              <a:rPr lang="en-US" sz="3600" dirty="0"/>
              <a:t>A termination of employment brought about by making the employee’s working conditions so intolerable that the employee reasonably feels compelled to leave.</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10</a:t>
            </a:fld>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VII of the </a:t>
            </a:r>
            <a:br>
              <a:rPr lang="en-US" dirty="0"/>
            </a:br>
            <a:r>
              <a:rPr lang="en-US" dirty="0"/>
              <a:t>Civil Rights Act of 1964</a:t>
            </a:r>
            <a:r>
              <a:rPr lang="en-US" sz="4000" b="1" dirty="0">
                <a:solidFill>
                  <a:prstClr val="white"/>
                </a:solidFill>
                <a:latin typeface="Calibri"/>
              </a:rPr>
              <a:t> (7)</a:t>
            </a:r>
            <a:endParaRPr lang="en-US" dirty="0"/>
          </a:p>
        </p:txBody>
      </p:sp>
      <p:sp>
        <p:nvSpPr>
          <p:cNvPr id="4" name="Content Placeholder 3"/>
          <p:cNvSpPr>
            <a:spLocks noGrp="1"/>
          </p:cNvSpPr>
          <p:nvPr>
            <p:ph idx="1"/>
          </p:nvPr>
        </p:nvSpPr>
        <p:spPr>
          <a:xfrm>
            <a:off x="457200" y="1755230"/>
            <a:ext cx="8382000" cy="5102770"/>
          </a:xfrm>
        </p:spPr>
        <p:txBody>
          <a:bodyPr>
            <a:normAutofit/>
          </a:bodyPr>
          <a:lstStyle/>
          <a:p>
            <a:r>
              <a:rPr lang="en-US" sz="4400" dirty="0"/>
              <a:t>Harassment in the Workplace.</a:t>
            </a:r>
          </a:p>
          <a:p>
            <a:pPr lvl="1"/>
            <a:r>
              <a:rPr lang="en-US" dirty="0"/>
              <a:t>Sexual Harassment.</a:t>
            </a:r>
          </a:p>
          <a:p>
            <a:pPr lvl="1"/>
            <a:r>
              <a:rPr lang="en-US" dirty="0"/>
              <a:t>Online Harassment.</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11</a:t>
            </a:fld>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VII of the </a:t>
            </a:r>
            <a:br>
              <a:rPr lang="en-US" dirty="0"/>
            </a:br>
            <a:r>
              <a:rPr lang="en-US" dirty="0"/>
              <a:t>Civil Rights Act of 1964</a:t>
            </a:r>
            <a:r>
              <a:rPr lang="en-US" sz="4000" b="1" dirty="0">
                <a:solidFill>
                  <a:prstClr val="white"/>
                </a:solidFill>
                <a:latin typeface="Calibri"/>
              </a:rPr>
              <a:t> (8)</a:t>
            </a:r>
            <a:endParaRPr lang="en-US" dirty="0"/>
          </a:p>
        </p:txBody>
      </p:sp>
      <p:sp>
        <p:nvSpPr>
          <p:cNvPr id="4" name="Content Placeholder 3"/>
          <p:cNvSpPr>
            <a:spLocks noGrp="1"/>
          </p:cNvSpPr>
          <p:nvPr>
            <p:ph idx="1"/>
          </p:nvPr>
        </p:nvSpPr>
        <p:spPr>
          <a:xfrm>
            <a:off x="457200" y="1755230"/>
            <a:ext cx="8382000" cy="5102770"/>
          </a:xfrm>
        </p:spPr>
        <p:txBody>
          <a:bodyPr>
            <a:normAutofit/>
          </a:bodyPr>
          <a:lstStyle/>
          <a:p>
            <a:r>
              <a:rPr lang="en-US" sz="4400" dirty="0"/>
              <a:t>Sexual Harassment.</a:t>
            </a:r>
          </a:p>
          <a:p>
            <a:pPr lvl="1"/>
            <a:r>
              <a:rPr lang="en-US" dirty="0"/>
              <a:t>Quid pro quo.</a:t>
            </a:r>
          </a:p>
          <a:p>
            <a:pPr lvl="1"/>
            <a:r>
              <a:rPr lang="en-US" dirty="0"/>
              <a:t>Hostile work environment. </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12</a:t>
            </a:fld>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VII of the </a:t>
            </a:r>
            <a:br>
              <a:rPr lang="en-US" dirty="0"/>
            </a:br>
            <a:r>
              <a:rPr lang="en-US" dirty="0"/>
              <a:t>Civil Rights Act of 1964</a:t>
            </a:r>
            <a:r>
              <a:rPr lang="en-US" sz="4000" b="1" dirty="0">
                <a:solidFill>
                  <a:prstClr val="white"/>
                </a:solidFill>
                <a:latin typeface="Calibri"/>
              </a:rPr>
              <a:t> (9)</a:t>
            </a:r>
            <a:endParaRPr lang="en-US" dirty="0"/>
          </a:p>
        </p:txBody>
      </p:sp>
      <p:sp>
        <p:nvSpPr>
          <p:cNvPr id="4" name="Content Placeholder 3"/>
          <p:cNvSpPr>
            <a:spLocks noGrp="1"/>
          </p:cNvSpPr>
          <p:nvPr>
            <p:ph idx="1"/>
          </p:nvPr>
        </p:nvSpPr>
        <p:spPr>
          <a:xfrm>
            <a:off x="457200" y="1755230"/>
            <a:ext cx="8382000" cy="5102770"/>
          </a:xfrm>
        </p:spPr>
        <p:txBody>
          <a:bodyPr>
            <a:normAutofit/>
          </a:bodyPr>
          <a:lstStyle/>
          <a:p>
            <a:r>
              <a:rPr lang="en-US" sz="4400" dirty="0"/>
              <a:t>Sexual Harassment.</a:t>
            </a:r>
          </a:p>
          <a:p>
            <a:pPr lvl="1"/>
            <a:r>
              <a:rPr lang="en-US" dirty="0"/>
              <a:t>For an employer to be liable, offender must have taken a tangible employment action.</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13</a:t>
            </a:fld>
            <a:endParaRPr lang="en-US" dirty="0"/>
          </a:p>
        </p:txBody>
      </p:sp>
    </p:spTree>
    <p:extLst>
      <p:ext uri="{BB962C8B-B14F-4D97-AF65-F5344CB8AC3E}">
        <p14:creationId xmlns:p14="http://schemas.microsoft.com/office/powerpoint/2010/main" val="11163475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VII of the </a:t>
            </a:r>
            <a:br>
              <a:rPr lang="en-US" dirty="0"/>
            </a:br>
            <a:r>
              <a:rPr lang="en-US" dirty="0"/>
              <a:t>Civil Rights Act of 1964</a:t>
            </a:r>
            <a:r>
              <a:rPr lang="en-US" sz="4000" b="1" dirty="0">
                <a:solidFill>
                  <a:prstClr val="white"/>
                </a:solidFill>
                <a:latin typeface="Calibri"/>
              </a:rPr>
              <a:t> (10)</a:t>
            </a:r>
            <a:endParaRPr lang="en-US" dirty="0"/>
          </a:p>
        </p:txBody>
      </p:sp>
      <p:sp>
        <p:nvSpPr>
          <p:cNvPr id="4" name="Content Placeholder 3"/>
          <p:cNvSpPr>
            <a:spLocks noGrp="1"/>
          </p:cNvSpPr>
          <p:nvPr>
            <p:ph idx="1"/>
          </p:nvPr>
        </p:nvSpPr>
        <p:spPr>
          <a:xfrm>
            <a:off x="304800" y="1679030"/>
            <a:ext cx="8534400" cy="5102770"/>
          </a:xfrm>
        </p:spPr>
        <p:txBody>
          <a:bodyPr>
            <a:normAutofit lnSpcReduction="10000"/>
          </a:bodyPr>
          <a:lstStyle/>
          <a:p>
            <a:r>
              <a:rPr lang="en-US" sz="4400" dirty="0"/>
              <a:t>Sexual Harassment.</a:t>
            </a:r>
          </a:p>
          <a:p>
            <a:pPr lvl="1"/>
            <a:r>
              <a:rPr lang="en-US" dirty="0"/>
              <a:t>In order to avoid liability, employer must show both of the following:</a:t>
            </a:r>
          </a:p>
          <a:p>
            <a:pPr marL="1657350" lvl="2" indent="-742950">
              <a:buFont typeface="+mj-lt"/>
              <a:buAutoNum type="arabicPeriod"/>
            </a:pPr>
            <a:r>
              <a:rPr lang="en-US" dirty="0"/>
              <a:t>Employer has taken reasonable care to prevent and promptly correct.</a:t>
            </a:r>
          </a:p>
          <a:p>
            <a:pPr marL="1657350" lvl="2" indent="-742950">
              <a:buFont typeface="+mj-lt"/>
              <a:buAutoNum type="arabicPeriod"/>
            </a:pPr>
            <a:r>
              <a:rPr lang="en-US" dirty="0"/>
              <a:t>Plaintiff-employee has unreasonably failed to take advantage of preventative or corrective opportunities. </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14</a:t>
            </a:fld>
            <a:endParaRPr lang="en-US" dirty="0"/>
          </a:p>
        </p:txBody>
      </p:sp>
    </p:spTree>
    <p:extLst>
      <p:ext uri="{BB962C8B-B14F-4D97-AF65-F5344CB8AC3E}">
        <p14:creationId xmlns:p14="http://schemas.microsoft.com/office/powerpoint/2010/main" val="251075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ln/>
        </p:spPr>
        <p:txBody>
          <a:bodyPr/>
          <a:lstStyle/>
          <a:p>
            <a:r>
              <a:rPr lang="en-US" dirty="0"/>
              <a:t>Title VII of the </a:t>
            </a:r>
            <a:br>
              <a:rPr lang="en-US" dirty="0"/>
            </a:br>
            <a:r>
              <a:rPr lang="en-US" dirty="0"/>
              <a:t>Civil Rights Act of 1964</a:t>
            </a:r>
            <a:r>
              <a:rPr lang="en-US" sz="4000" b="1" dirty="0">
                <a:solidFill>
                  <a:prstClr val="white"/>
                </a:solidFill>
                <a:latin typeface="Calibri"/>
              </a:rPr>
              <a:t> (11)</a:t>
            </a:r>
            <a:endParaRPr lang="en-US" dirty="0"/>
          </a:p>
        </p:txBody>
      </p:sp>
      <p:sp>
        <p:nvSpPr>
          <p:cNvPr id="63491" name="Rectangle 3"/>
          <p:cNvSpPr>
            <a:spLocks noGrp="1" noChangeArrowheads="1"/>
          </p:cNvSpPr>
          <p:nvPr>
            <p:ph type="body" idx="1"/>
          </p:nvPr>
        </p:nvSpPr>
        <p:spPr/>
        <p:txBody>
          <a:bodyPr>
            <a:normAutofit/>
          </a:bodyPr>
          <a:lstStyle/>
          <a:p>
            <a:r>
              <a:rPr lang="en-US" sz="4400" dirty="0"/>
              <a:t>Retaliation by Employers. </a:t>
            </a:r>
          </a:p>
          <a:p>
            <a:pPr lvl="1"/>
            <a:r>
              <a:rPr lang="en-US" sz="3600" dirty="0"/>
              <a:t>Prohibited by Title VII.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15</a:t>
            </a:fld>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ln/>
        </p:spPr>
        <p:txBody>
          <a:bodyPr/>
          <a:lstStyle/>
          <a:p>
            <a:r>
              <a:rPr lang="en-US" dirty="0"/>
              <a:t>Title VII of the </a:t>
            </a:r>
            <a:br>
              <a:rPr lang="en-US" dirty="0"/>
            </a:br>
            <a:r>
              <a:rPr lang="en-US" dirty="0"/>
              <a:t>Civil Rights Act of 1964</a:t>
            </a:r>
            <a:r>
              <a:rPr lang="en-US" sz="4000" b="1" dirty="0">
                <a:solidFill>
                  <a:prstClr val="white"/>
                </a:solidFill>
                <a:latin typeface="Calibri"/>
              </a:rPr>
              <a:t> (12)</a:t>
            </a:r>
            <a:endParaRPr lang="en-US" dirty="0"/>
          </a:p>
        </p:txBody>
      </p:sp>
      <p:sp>
        <p:nvSpPr>
          <p:cNvPr id="63491" name="Rectangle 3"/>
          <p:cNvSpPr>
            <a:spLocks noGrp="1" noChangeArrowheads="1"/>
          </p:cNvSpPr>
          <p:nvPr>
            <p:ph type="body" idx="1"/>
          </p:nvPr>
        </p:nvSpPr>
        <p:spPr/>
        <p:txBody>
          <a:bodyPr>
            <a:normAutofit/>
          </a:bodyPr>
          <a:lstStyle/>
          <a:p>
            <a:r>
              <a:rPr lang="en-US" sz="4400" dirty="0"/>
              <a:t>Retaliation by Employers. </a:t>
            </a:r>
          </a:p>
          <a:p>
            <a:pPr lvl="1"/>
            <a:r>
              <a:rPr lang="en-US" sz="3600" dirty="0"/>
              <a:t>Employer may demote, fire, or otherwise change terms of employment.</a:t>
            </a:r>
          </a:p>
          <a:p>
            <a:pPr lvl="1"/>
            <a:r>
              <a:rPr lang="en-US" sz="3600" dirty="0"/>
              <a:t>Prohibited by Title VII.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16</a:t>
            </a:fld>
            <a:endParaRPr lang="en-US" dirty="0"/>
          </a:p>
        </p:txBody>
      </p:sp>
    </p:spTree>
    <p:extLst>
      <p:ext uri="{BB962C8B-B14F-4D97-AF65-F5344CB8AC3E}">
        <p14:creationId xmlns:p14="http://schemas.microsoft.com/office/powerpoint/2010/main" val="124252604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ln/>
        </p:spPr>
        <p:txBody>
          <a:bodyPr/>
          <a:lstStyle/>
          <a:p>
            <a:r>
              <a:rPr lang="en-US" dirty="0"/>
              <a:t>Title VII of the </a:t>
            </a:r>
            <a:br>
              <a:rPr lang="en-US" dirty="0"/>
            </a:br>
            <a:r>
              <a:rPr lang="en-US" dirty="0"/>
              <a:t>Civil Rights Act of 1964</a:t>
            </a:r>
            <a:r>
              <a:rPr lang="en-US" sz="4000" b="1" dirty="0">
                <a:solidFill>
                  <a:prstClr val="white"/>
                </a:solidFill>
                <a:latin typeface="Calibri"/>
              </a:rPr>
              <a:t> (13)</a:t>
            </a:r>
            <a:endParaRPr lang="en-US" dirty="0"/>
          </a:p>
        </p:txBody>
      </p:sp>
      <p:sp>
        <p:nvSpPr>
          <p:cNvPr id="63491" name="Rectangle 3"/>
          <p:cNvSpPr>
            <a:spLocks noGrp="1" noChangeArrowheads="1"/>
          </p:cNvSpPr>
          <p:nvPr>
            <p:ph type="body" idx="1"/>
          </p:nvPr>
        </p:nvSpPr>
        <p:spPr/>
        <p:txBody>
          <a:bodyPr>
            <a:normAutofit/>
          </a:bodyPr>
          <a:lstStyle/>
          <a:p>
            <a:r>
              <a:rPr lang="en-US" sz="4400" dirty="0"/>
              <a:t>Remedies under Title VII.</a:t>
            </a:r>
          </a:p>
          <a:p>
            <a:pPr lvl="1"/>
            <a:r>
              <a:rPr lang="en-US" sz="3600" dirty="0"/>
              <a:t>Successful plaintiff could be awarded job reinstatement, back pay, retroactive promotions, and damages.</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17</a:t>
            </a:fld>
            <a:endParaRPr lang="en-US" dirty="0"/>
          </a:p>
        </p:txBody>
      </p:sp>
    </p:spTree>
    <p:extLst>
      <p:ext uri="{BB962C8B-B14F-4D97-AF65-F5344CB8AC3E}">
        <p14:creationId xmlns:p14="http://schemas.microsoft.com/office/powerpoint/2010/main" val="333967807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ln/>
        </p:spPr>
        <p:txBody>
          <a:bodyPr/>
          <a:lstStyle/>
          <a:p>
            <a:r>
              <a:rPr lang="en-US" dirty="0"/>
              <a:t>Discrimination Based on Age</a:t>
            </a:r>
            <a:r>
              <a:rPr lang="en-US" sz="4000" b="1" dirty="0">
                <a:solidFill>
                  <a:prstClr val="white"/>
                </a:solidFill>
                <a:latin typeface="Calibri"/>
              </a:rPr>
              <a:t> (1)</a:t>
            </a:r>
            <a:endParaRPr lang="en-US" dirty="0"/>
          </a:p>
        </p:txBody>
      </p:sp>
      <p:sp>
        <p:nvSpPr>
          <p:cNvPr id="6" name="AutoShape 4">
            <a:extLst>
              <a:ext uri="{FF2B5EF4-FFF2-40B4-BE49-F238E27FC236}">
                <a16:creationId xmlns:a16="http://schemas.microsoft.com/office/drawing/2014/main" id="{FBAFD8E9-7AA6-4E94-A375-82F434870F48}"/>
              </a:ext>
            </a:extLst>
          </p:cNvPr>
          <p:cNvSpPr>
            <a:spLocks noChangeArrowheads="1"/>
          </p:cNvSpPr>
          <p:nvPr/>
        </p:nvSpPr>
        <p:spPr bwMode="auto">
          <a:xfrm>
            <a:off x="54428" y="1905000"/>
            <a:ext cx="783772"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4" name="Content Placeholder 3"/>
          <p:cNvSpPr>
            <a:spLocks noGrp="1"/>
          </p:cNvSpPr>
          <p:nvPr>
            <p:ph idx="1"/>
          </p:nvPr>
        </p:nvSpPr>
        <p:spPr>
          <a:xfrm>
            <a:off x="762000" y="1755230"/>
            <a:ext cx="8143168" cy="4797970"/>
          </a:xfrm>
        </p:spPr>
        <p:txBody>
          <a:bodyPr/>
          <a:lstStyle/>
          <a:p>
            <a:r>
              <a:rPr lang="en-US" sz="4400" dirty="0"/>
              <a:t>Age Discrimination in Employment Act (ADEA) of 1967.</a:t>
            </a:r>
          </a:p>
          <a:p>
            <a:pPr lvl="1"/>
            <a:r>
              <a:rPr lang="en-US" dirty="0"/>
              <a:t>Prohibits employment discrimination on the basis of age against individuals forty years of age or older. </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18</a:t>
            </a:fld>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ln/>
        </p:spPr>
        <p:txBody>
          <a:bodyPr/>
          <a:lstStyle/>
          <a:p>
            <a:r>
              <a:rPr lang="en-US" dirty="0"/>
              <a:t>Discrimination Based on Age</a:t>
            </a:r>
            <a:r>
              <a:rPr lang="en-US" sz="4000" b="1" dirty="0">
                <a:solidFill>
                  <a:prstClr val="white"/>
                </a:solidFill>
                <a:latin typeface="Calibri"/>
              </a:rPr>
              <a:t> (2)</a:t>
            </a:r>
            <a:endParaRPr lang="en-US" dirty="0"/>
          </a:p>
        </p:txBody>
      </p:sp>
      <p:sp>
        <p:nvSpPr>
          <p:cNvPr id="4" name="Content Placeholder 3"/>
          <p:cNvSpPr>
            <a:spLocks noGrp="1"/>
          </p:cNvSpPr>
          <p:nvPr>
            <p:ph idx="1"/>
          </p:nvPr>
        </p:nvSpPr>
        <p:spPr>
          <a:xfrm>
            <a:off x="457200" y="1755230"/>
            <a:ext cx="8686800" cy="5102770"/>
          </a:xfrm>
        </p:spPr>
        <p:txBody>
          <a:bodyPr>
            <a:normAutofit/>
          </a:bodyPr>
          <a:lstStyle/>
          <a:p>
            <a:r>
              <a:rPr lang="en-US" sz="4400" dirty="0"/>
              <a:t>Which Employers are Covered?</a:t>
            </a:r>
          </a:p>
          <a:p>
            <a:pPr lvl="1"/>
            <a:r>
              <a:rPr lang="en-US" sz="3800" dirty="0"/>
              <a:t>Employer must have 20 or more employees. </a:t>
            </a:r>
          </a:p>
          <a:p>
            <a:pPr lvl="1"/>
            <a:r>
              <a:rPr lang="en-US" sz="3800" dirty="0"/>
              <a:t>Business activities must affect interstate commerce.</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19</a:t>
            </a:fld>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dirty="0"/>
              <a:t>Learning Outcomes </a:t>
            </a:r>
            <a:r>
              <a:rPr lang="en-US" sz="4000" b="1" dirty="0">
                <a:latin typeface="+mj-lt"/>
              </a:rPr>
              <a:t>(1)</a:t>
            </a:r>
          </a:p>
        </p:txBody>
      </p:sp>
      <p:sp>
        <p:nvSpPr>
          <p:cNvPr id="71688" name="AutoShape 8" descr="Shape to emphasize LO1." title="Design arrow"/>
          <p:cNvSpPr>
            <a:spLocks noChangeArrowheads="1"/>
          </p:cNvSpPr>
          <p:nvPr/>
        </p:nvSpPr>
        <p:spPr bwMode="auto">
          <a:xfrm>
            <a:off x="1524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34440" y="192517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0" name="AutoShape 10" descr="Shape to emphasize LO3." title="Design arrow"/>
          <p:cNvSpPr>
            <a:spLocks noChangeArrowheads="1"/>
          </p:cNvSpPr>
          <p:nvPr/>
        </p:nvSpPr>
        <p:spPr bwMode="auto">
          <a:xfrm>
            <a:off x="152400" y="372396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2" name="Rectangle 11" descr="Bullet for LO3." title="Rectangle 3">
            <a:extLst>
              <a:ext uri="{FF2B5EF4-FFF2-40B4-BE49-F238E27FC236}">
                <a16:creationId xmlns:a16="http://schemas.microsoft.com/office/drawing/2014/main" id="{3CB43A43-A1AA-4C04-8CA6-AE0D5BFCDAA8}"/>
              </a:ext>
            </a:extLst>
          </p:cNvPr>
          <p:cNvSpPr/>
          <p:nvPr/>
        </p:nvSpPr>
        <p:spPr>
          <a:xfrm>
            <a:off x="1310640" y="388620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3" name="Rectangle 3"/>
          <p:cNvSpPr>
            <a:spLocks noGrp="1" noChangeArrowheads="1"/>
          </p:cNvSpPr>
          <p:nvPr>
            <p:ph type="body" idx="1"/>
          </p:nvPr>
        </p:nvSpPr>
        <p:spPr>
          <a:xfrm>
            <a:off x="228600" y="1600199"/>
            <a:ext cx="8915400" cy="4678363"/>
          </a:xfrm>
          <a:noFill/>
          <a:ln/>
        </p:spPr>
        <p:txBody>
          <a:bodyPr>
            <a:noAutofit/>
          </a:bodyPr>
          <a:lstStyle/>
          <a:p>
            <a:pPr marL="1198563" indent="-1198563">
              <a:lnSpc>
                <a:spcPct val="90000"/>
              </a:lnSpc>
              <a:buNone/>
            </a:pPr>
            <a:r>
              <a:rPr lang="en-US" sz="2400" b="1" dirty="0">
                <a:solidFill>
                  <a:schemeClr val="bg1"/>
                </a:solidFill>
              </a:rPr>
              <a:t>LO1</a:t>
            </a:r>
            <a:r>
              <a:rPr lang="en-US" sz="2600" dirty="0"/>
              <a:t>    </a:t>
            </a:r>
            <a:r>
              <a:rPr lang="en-US" dirty="0"/>
              <a:t>   </a:t>
            </a:r>
            <a:r>
              <a:rPr lang="en-US" sz="4000" dirty="0"/>
              <a:t>Distinguish between disparate-treatment and disparate-impact discrimination.</a:t>
            </a:r>
          </a:p>
          <a:p>
            <a:pPr marL="1198563" indent="-1198563">
              <a:lnSpc>
                <a:spcPct val="90000"/>
              </a:lnSpc>
              <a:spcBef>
                <a:spcPts val="1800"/>
              </a:spcBef>
              <a:buNone/>
            </a:pPr>
            <a:r>
              <a:rPr lang="en-US" sz="2400" b="1" dirty="0">
                <a:solidFill>
                  <a:schemeClr val="bg1"/>
                </a:solidFill>
              </a:rPr>
              <a:t>LO2</a:t>
            </a:r>
            <a:r>
              <a:rPr lang="en-US" sz="2600" b="1" dirty="0">
                <a:solidFill>
                  <a:schemeClr val="bg1"/>
                </a:solidFill>
              </a:rPr>
              <a:t>          </a:t>
            </a:r>
            <a:r>
              <a:rPr lang="en-US" sz="4000" dirty="0"/>
              <a:t>Identify the federal act that prohibits age discrimination.</a:t>
            </a:r>
          </a:p>
        </p:txBody>
      </p:sp>
      <p:sp>
        <p:nvSpPr>
          <p:cNvPr id="10" name="Slide Number Placeholder 9"/>
          <p:cNvSpPr>
            <a:spLocks noGrp="1"/>
          </p:cNvSpPr>
          <p:nvPr>
            <p:ph type="sldNum" sz="quarter" idx="12"/>
          </p:nvPr>
        </p:nvSpPr>
        <p:spPr/>
        <p:txBody>
          <a:bodyPr/>
          <a:lstStyle/>
          <a:p>
            <a:fld id="{0A8C097E-128F-4FE5-8D65-B30E2BEAC51B}" type="slidenum">
              <a:rPr lang="en-US" smtClean="0"/>
              <a:pPr/>
              <a:t>2</a:t>
            </a:fld>
            <a:endParaRPr lang="en-US" dirty="0"/>
          </a:p>
        </p:txBody>
      </p:sp>
    </p:spTree>
    <p:extLst>
      <p:ext uri="{BB962C8B-B14F-4D97-AF65-F5344CB8AC3E}">
        <p14:creationId xmlns:p14="http://schemas.microsoft.com/office/powerpoint/2010/main" val="122148285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ln/>
        </p:spPr>
        <p:txBody>
          <a:bodyPr/>
          <a:lstStyle/>
          <a:p>
            <a:r>
              <a:rPr lang="en-US" dirty="0"/>
              <a:t>Discrimination Based on Age</a:t>
            </a:r>
            <a:r>
              <a:rPr lang="en-US" sz="4000" b="1" dirty="0">
                <a:solidFill>
                  <a:prstClr val="white"/>
                </a:solidFill>
                <a:latin typeface="Calibri"/>
              </a:rPr>
              <a:t> (3)</a:t>
            </a:r>
            <a:endParaRPr lang="en-US" dirty="0"/>
          </a:p>
        </p:txBody>
      </p:sp>
      <p:sp>
        <p:nvSpPr>
          <p:cNvPr id="4" name="Content Placeholder 3"/>
          <p:cNvSpPr>
            <a:spLocks noGrp="1"/>
          </p:cNvSpPr>
          <p:nvPr>
            <p:ph idx="1"/>
          </p:nvPr>
        </p:nvSpPr>
        <p:spPr>
          <a:xfrm>
            <a:off x="457200" y="1755230"/>
            <a:ext cx="8305800" cy="5102770"/>
          </a:xfrm>
        </p:spPr>
        <p:txBody>
          <a:bodyPr>
            <a:normAutofit/>
          </a:bodyPr>
          <a:lstStyle/>
          <a:p>
            <a:r>
              <a:rPr lang="en-US" sz="4400" dirty="0"/>
              <a:t>Prima Facie Case.</a:t>
            </a:r>
          </a:p>
          <a:p>
            <a:pPr lvl="1"/>
            <a:r>
              <a:rPr lang="en-US" dirty="0"/>
              <a:t>To establish, plaintiff must show he or she met the following: </a:t>
            </a:r>
          </a:p>
          <a:p>
            <a:pPr lvl="2"/>
            <a:r>
              <a:rPr lang="en-US" dirty="0"/>
              <a:t>At least forty years old. </a:t>
            </a:r>
          </a:p>
          <a:p>
            <a:pPr lvl="2"/>
            <a:r>
              <a:rPr lang="en-US" dirty="0"/>
              <a:t>Qualified for the job.</a:t>
            </a:r>
          </a:p>
          <a:p>
            <a:pPr lvl="2"/>
            <a:r>
              <a:rPr lang="en-US" dirty="0"/>
              <a:t>Discharged because of age discrimination.</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20</a:t>
            </a:fld>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ln/>
        </p:spPr>
        <p:txBody>
          <a:bodyPr/>
          <a:lstStyle/>
          <a:p>
            <a:r>
              <a:rPr lang="en-US" dirty="0"/>
              <a:t>Discrimination Based on Age</a:t>
            </a:r>
            <a:r>
              <a:rPr lang="en-US" sz="4000" b="1" dirty="0">
                <a:solidFill>
                  <a:prstClr val="white"/>
                </a:solidFill>
                <a:latin typeface="Calibri"/>
              </a:rPr>
              <a:t> (4)</a:t>
            </a:r>
            <a:endParaRPr lang="en-US" dirty="0"/>
          </a:p>
        </p:txBody>
      </p:sp>
      <p:sp>
        <p:nvSpPr>
          <p:cNvPr id="4" name="Content Placeholder 3"/>
          <p:cNvSpPr>
            <a:spLocks noGrp="1"/>
          </p:cNvSpPr>
          <p:nvPr>
            <p:ph idx="1"/>
          </p:nvPr>
        </p:nvSpPr>
        <p:spPr>
          <a:xfrm>
            <a:off x="457200" y="1755230"/>
            <a:ext cx="8305800" cy="5102770"/>
          </a:xfrm>
        </p:spPr>
        <p:txBody>
          <a:bodyPr>
            <a:normAutofit/>
          </a:bodyPr>
          <a:lstStyle/>
          <a:p>
            <a:r>
              <a:rPr lang="en-US" sz="4400" dirty="0"/>
              <a:t>Employer burden. </a:t>
            </a:r>
          </a:p>
          <a:p>
            <a:pPr lvl="1"/>
            <a:r>
              <a:rPr lang="en-US" dirty="0"/>
              <a:t>Once a prima facie cast has been established, burden shifts to employer. </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21</a:t>
            </a:fld>
            <a:endParaRPr lang="en-US" dirty="0"/>
          </a:p>
        </p:txBody>
      </p:sp>
    </p:spTree>
    <p:extLst>
      <p:ext uri="{BB962C8B-B14F-4D97-AF65-F5344CB8AC3E}">
        <p14:creationId xmlns:p14="http://schemas.microsoft.com/office/powerpoint/2010/main" val="354790235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Discrimination Based </a:t>
            </a:r>
            <a:br>
              <a:rPr lang="en-US" dirty="0"/>
            </a:br>
            <a:r>
              <a:rPr lang="en-US" dirty="0"/>
              <a:t>on Disability</a:t>
            </a:r>
            <a:r>
              <a:rPr lang="en-US" sz="4000" b="1" dirty="0">
                <a:solidFill>
                  <a:prstClr val="white"/>
                </a:solidFill>
                <a:latin typeface="Calibri"/>
              </a:rPr>
              <a:t> (1)</a:t>
            </a:r>
            <a:endParaRPr lang="en-US" dirty="0"/>
          </a:p>
        </p:txBody>
      </p:sp>
      <p:sp>
        <p:nvSpPr>
          <p:cNvPr id="17411" name="Content Placeholder 2"/>
          <p:cNvSpPr>
            <a:spLocks noGrp="1"/>
          </p:cNvSpPr>
          <p:nvPr>
            <p:ph idx="1"/>
          </p:nvPr>
        </p:nvSpPr>
        <p:spPr>
          <a:xfrm>
            <a:off x="457200" y="1602830"/>
            <a:ext cx="8610600" cy="4797970"/>
          </a:xfrm>
        </p:spPr>
        <p:txBody>
          <a:bodyPr>
            <a:noAutofit/>
          </a:bodyPr>
          <a:lstStyle/>
          <a:p>
            <a:r>
              <a:rPr lang="en-US" sz="3800" dirty="0"/>
              <a:t>The Americans with Disabilities Act (ADA) of 1990.</a:t>
            </a:r>
          </a:p>
          <a:p>
            <a:pPr lvl="1"/>
            <a:r>
              <a:rPr lang="en-US" sz="3400" dirty="0"/>
              <a:t>The ADA defines disability to include any of the following:</a:t>
            </a:r>
          </a:p>
          <a:p>
            <a:pPr marL="1200150" lvl="1" indent="-742950">
              <a:buFont typeface="+mj-lt"/>
              <a:buAutoNum type="arabicPeriod"/>
            </a:pPr>
            <a:r>
              <a:rPr lang="en-US" sz="3000" dirty="0"/>
              <a:t>Physical or mental impairment that substantially limits one or more major-life activities.</a:t>
            </a:r>
          </a:p>
          <a:p>
            <a:pPr marL="1200150" lvl="1" indent="-742950">
              <a:buFont typeface="+mj-lt"/>
              <a:buAutoNum type="arabicPeriod"/>
            </a:pPr>
            <a:r>
              <a:rPr lang="en-US" sz="3000" dirty="0"/>
              <a:t>A record of such impairment.</a:t>
            </a:r>
          </a:p>
          <a:p>
            <a:pPr marL="1200150" lvl="1" indent="-742950">
              <a:buFont typeface="+mj-lt"/>
              <a:buAutoNum type="arabicPeriod"/>
            </a:pPr>
            <a:r>
              <a:rPr lang="en-US" sz="3000" dirty="0"/>
              <a:t>Being regarded as having such an impairment.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22</a:t>
            </a:fld>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Discrimination Based </a:t>
            </a:r>
            <a:br>
              <a:rPr lang="en-US" dirty="0"/>
            </a:br>
            <a:r>
              <a:rPr lang="en-US" dirty="0"/>
              <a:t>on Disability</a:t>
            </a:r>
            <a:r>
              <a:rPr lang="en-US" sz="4000" b="1" dirty="0">
                <a:solidFill>
                  <a:prstClr val="white"/>
                </a:solidFill>
                <a:latin typeface="Calibri"/>
              </a:rPr>
              <a:t> (2)</a:t>
            </a:r>
            <a:endParaRPr lang="en-US" dirty="0"/>
          </a:p>
        </p:txBody>
      </p:sp>
      <p:sp>
        <p:nvSpPr>
          <p:cNvPr id="17411" name="Content Placeholder 2"/>
          <p:cNvSpPr>
            <a:spLocks noGrp="1"/>
          </p:cNvSpPr>
          <p:nvPr>
            <p:ph idx="1"/>
          </p:nvPr>
        </p:nvSpPr>
        <p:spPr>
          <a:xfrm>
            <a:off x="304800" y="1602830"/>
            <a:ext cx="8686800" cy="4797970"/>
          </a:xfrm>
        </p:spPr>
        <p:txBody>
          <a:bodyPr>
            <a:noAutofit/>
          </a:bodyPr>
          <a:lstStyle/>
          <a:p>
            <a:r>
              <a:rPr lang="en-US" sz="4400" dirty="0"/>
              <a:t>Claims under ADA.</a:t>
            </a:r>
          </a:p>
          <a:p>
            <a:pPr lvl="1"/>
            <a:r>
              <a:rPr lang="en-US" dirty="0"/>
              <a:t>Plaintiff must show he or she:</a:t>
            </a:r>
          </a:p>
          <a:p>
            <a:pPr marL="1200150" lvl="1" indent="-742950">
              <a:buFont typeface="+mj-lt"/>
              <a:buAutoNum type="arabicPeriod"/>
            </a:pPr>
            <a:r>
              <a:rPr lang="en-US" sz="3600" dirty="0"/>
              <a:t>Has a disability.</a:t>
            </a:r>
          </a:p>
          <a:p>
            <a:pPr marL="1200150" lvl="1" indent="-742950">
              <a:buFont typeface="+mj-lt"/>
              <a:buAutoNum type="arabicPeriod"/>
            </a:pPr>
            <a:r>
              <a:rPr lang="en-US" sz="3600" dirty="0"/>
              <a:t>Otherwise qualified for the employment.</a:t>
            </a:r>
          </a:p>
          <a:p>
            <a:pPr marL="1200150" lvl="1" indent="-742950">
              <a:buFont typeface="+mj-lt"/>
              <a:buAutoNum type="arabicPeriod"/>
            </a:pPr>
            <a:r>
              <a:rPr lang="en-US" sz="3600" dirty="0"/>
              <a:t>Was excluded solely because of the disability. </a:t>
            </a:r>
            <a:endParaRPr lang="en-US" dirty="0"/>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23</a:t>
            </a:fld>
            <a:endParaRPr lang="en-US" dirty="0"/>
          </a:p>
        </p:txBody>
      </p:sp>
    </p:spTree>
    <p:extLst>
      <p:ext uri="{BB962C8B-B14F-4D97-AF65-F5344CB8AC3E}">
        <p14:creationId xmlns:p14="http://schemas.microsoft.com/office/powerpoint/2010/main" val="1387541076"/>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Discrimination Based </a:t>
            </a:r>
            <a:br>
              <a:rPr lang="en-US" dirty="0"/>
            </a:br>
            <a:r>
              <a:rPr lang="en-US" dirty="0"/>
              <a:t>on Disability</a:t>
            </a:r>
            <a:r>
              <a:rPr lang="en-US" sz="4000" b="1" dirty="0">
                <a:solidFill>
                  <a:prstClr val="white"/>
                </a:solidFill>
                <a:latin typeface="Calibri"/>
              </a:rPr>
              <a:t> (3)</a:t>
            </a:r>
            <a:endParaRPr lang="en-US" dirty="0"/>
          </a:p>
        </p:txBody>
      </p:sp>
      <p:sp>
        <p:nvSpPr>
          <p:cNvPr id="5" name="AutoShape 4">
            <a:extLst>
              <a:ext uri="{FF2B5EF4-FFF2-40B4-BE49-F238E27FC236}">
                <a16:creationId xmlns:a16="http://schemas.microsoft.com/office/drawing/2014/main" id="{938FD3E9-7551-492D-8B66-416875674239}"/>
              </a:ext>
            </a:extLst>
          </p:cNvPr>
          <p:cNvSpPr>
            <a:spLocks noChangeArrowheads="1"/>
          </p:cNvSpPr>
          <p:nvPr/>
        </p:nvSpPr>
        <p:spPr bwMode="auto">
          <a:xfrm flipH="1">
            <a:off x="7826828" y="1752600"/>
            <a:ext cx="783772"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17411" name="Content Placeholder 2"/>
          <p:cNvSpPr>
            <a:spLocks noGrp="1"/>
          </p:cNvSpPr>
          <p:nvPr>
            <p:ph idx="1"/>
          </p:nvPr>
        </p:nvSpPr>
        <p:spPr>
          <a:xfrm>
            <a:off x="457200" y="1600200"/>
            <a:ext cx="8382000" cy="4797970"/>
          </a:xfrm>
        </p:spPr>
        <p:txBody>
          <a:bodyPr>
            <a:normAutofit/>
          </a:bodyPr>
          <a:lstStyle/>
          <a:p>
            <a:r>
              <a:rPr lang="en-US" sz="4400" dirty="0"/>
              <a:t>Reasonable Accommodation.</a:t>
            </a:r>
          </a:p>
          <a:p>
            <a:pPr lvl="1"/>
            <a:r>
              <a:rPr lang="en-US" dirty="0"/>
              <a:t>May include installing ramps for a wheelchair, establishing flexible working hours, creating or modifying job assignments, and creating or improving training procedures.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24</a:t>
            </a:fld>
            <a:endParaRPr lang="en-US"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Discrimination Based </a:t>
            </a:r>
            <a:br>
              <a:rPr lang="en-US" dirty="0"/>
            </a:br>
            <a:r>
              <a:rPr lang="en-US" dirty="0"/>
              <a:t>on Disability</a:t>
            </a:r>
            <a:r>
              <a:rPr lang="en-US" sz="4000" b="1" dirty="0">
                <a:solidFill>
                  <a:prstClr val="white"/>
                </a:solidFill>
                <a:latin typeface="Calibri"/>
              </a:rPr>
              <a:t> (4)</a:t>
            </a:r>
            <a:endParaRPr lang="en-US" dirty="0"/>
          </a:p>
        </p:txBody>
      </p:sp>
      <p:sp>
        <p:nvSpPr>
          <p:cNvPr id="17411" name="Content Placeholder 2"/>
          <p:cNvSpPr>
            <a:spLocks noGrp="1"/>
          </p:cNvSpPr>
          <p:nvPr>
            <p:ph idx="1"/>
          </p:nvPr>
        </p:nvSpPr>
        <p:spPr/>
        <p:txBody>
          <a:bodyPr>
            <a:normAutofit/>
          </a:bodyPr>
          <a:lstStyle/>
          <a:p>
            <a:r>
              <a:rPr lang="en-US" sz="4400" dirty="0"/>
              <a:t>Reasonable accommodation.</a:t>
            </a:r>
          </a:p>
          <a:p>
            <a:pPr lvl="1"/>
            <a:r>
              <a:rPr lang="en-US" dirty="0"/>
              <a:t>Such accommodations can be avoided only if they will cause “undue hardship.”</a:t>
            </a:r>
          </a:p>
        </p:txBody>
      </p:sp>
      <p:sp>
        <p:nvSpPr>
          <p:cNvPr id="4" name="Slide Number Placeholder 3"/>
          <p:cNvSpPr>
            <a:spLocks noGrp="1"/>
          </p:cNvSpPr>
          <p:nvPr>
            <p:ph type="sldNum" sz="quarter" idx="12"/>
          </p:nvPr>
        </p:nvSpPr>
        <p:spPr/>
        <p:txBody>
          <a:bodyPr/>
          <a:lstStyle/>
          <a:p>
            <a:fld id="{0A8C097E-128F-4FE5-8D65-B30E2BEAC51B}" type="slidenum">
              <a:rPr lang="en-US" smtClean="0"/>
              <a:pPr/>
              <a:t>25</a:t>
            </a:fld>
            <a:endParaRPr lang="en-U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800" dirty="0">
                <a:solidFill>
                  <a:srgbClr val="8A7045"/>
                </a:solidFill>
              </a:rPr>
              <a:t>LO4 </a:t>
            </a:r>
            <a:r>
              <a:rPr lang="en-US" dirty="0"/>
              <a:t>Defenses to Employment Discrimination </a:t>
            </a:r>
            <a:r>
              <a:rPr lang="en-US" sz="4000" b="1" dirty="0">
                <a:latin typeface="+mn-lt"/>
              </a:rPr>
              <a:t>(1)</a:t>
            </a:r>
          </a:p>
        </p:txBody>
      </p:sp>
      <p:sp>
        <p:nvSpPr>
          <p:cNvPr id="7" name="AutoShape 4">
            <a:extLst>
              <a:ext uri="{FF2B5EF4-FFF2-40B4-BE49-F238E27FC236}">
                <a16:creationId xmlns:a16="http://schemas.microsoft.com/office/drawing/2014/main" id="{38238864-00C1-4C9A-AE49-87497387D392}"/>
              </a:ext>
            </a:extLst>
          </p:cNvPr>
          <p:cNvSpPr>
            <a:spLocks noChangeArrowheads="1"/>
          </p:cNvSpPr>
          <p:nvPr/>
        </p:nvSpPr>
        <p:spPr bwMode="auto">
          <a:xfrm>
            <a:off x="228600" y="51221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5" name="Content Placeholder 4"/>
          <p:cNvSpPr>
            <a:spLocks noGrp="1"/>
          </p:cNvSpPr>
          <p:nvPr>
            <p:ph idx="1"/>
          </p:nvPr>
        </p:nvSpPr>
        <p:spPr/>
        <p:txBody>
          <a:bodyPr>
            <a:normAutofit/>
          </a:bodyPr>
          <a:lstStyle/>
          <a:p>
            <a:r>
              <a:rPr lang="en-US" sz="4400" dirty="0"/>
              <a:t>Possible defenses.</a:t>
            </a:r>
          </a:p>
          <a:p>
            <a:pPr lvl="1"/>
            <a:r>
              <a:rPr lang="en-US" dirty="0"/>
              <a:t>Business Necessity.</a:t>
            </a:r>
          </a:p>
          <a:p>
            <a:pPr lvl="1"/>
            <a:r>
              <a:rPr lang="en-US" dirty="0"/>
              <a:t>Bona Fide Occupational Qualification (BFOQ).</a:t>
            </a:r>
          </a:p>
        </p:txBody>
      </p:sp>
      <p:sp>
        <p:nvSpPr>
          <p:cNvPr id="6" name="Slide Number Placeholder 5"/>
          <p:cNvSpPr>
            <a:spLocks noGrp="1"/>
          </p:cNvSpPr>
          <p:nvPr>
            <p:ph type="sldNum" sz="quarter" idx="12"/>
          </p:nvPr>
        </p:nvSpPr>
        <p:spPr>
          <a:xfrm>
            <a:off x="6771568" y="6553200"/>
            <a:ext cx="2133600" cy="263856"/>
          </a:xfrm>
        </p:spPr>
        <p:txBody>
          <a:bodyPr/>
          <a:lstStyle/>
          <a:p>
            <a:fld id="{0A8C097E-128F-4FE5-8D65-B30E2BEAC51B}" type="slidenum">
              <a:rPr lang="en-US" smtClean="0"/>
              <a:pPr/>
              <a:t>26</a:t>
            </a:fld>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 </a:t>
            </a:r>
            <a:r>
              <a:rPr lang="en-US" sz="800" dirty="0">
                <a:solidFill>
                  <a:srgbClr val="8A7045"/>
                </a:solidFill>
              </a:rPr>
              <a:t>LO4 </a:t>
            </a:r>
            <a:r>
              <a:rPr lang="en-US" dirty="0">
                <a:solidFill>
                  <a:prstClr val="white"/>
                </a:solidFill>
              </a:rPr>
              <a:t>Defenses to Employment Discrimination </a:t>
            </a:r>
            <a:r>
              <a:rPr lang="en-US" sz="4000" b="1" dirty="0">
                <a:solidFill>
                  <a:prstClr val="white"/>
                </a:solidFill>
                <a:latin typeface="Calibri"/>
              </a:rPr>
              <a:t>(2)</a:t>
            </a:r>
            <a:endParaRPr lang="en-US" dirty="0"/>
          </a:p>
        </p:txBody>
      </p:sp>
      <p:sp>
        <p:nvSpPr>
          <p:cNvPr id="7" name="AutoShape 4">
            <a:extLst>
              <a:ext uri="{FF2B5EF4-FFF2-40B4-BE49-F238E27FC236}">
                <a16:creationId xmlns:a16="http://schemas.microsoft.com/office/drawing/2014/main" id="{DD2BD180-762A-4AAD-A62F-3BDE6C45DE24}"/>
              </a:ext>
            </a:extLst>
          </p:cNvPr>
          <p:cNvSpPr>
            <a:spLocks noChangeArrowheads="1"/>
          </p:cNvSpPr>
          <p:nvPr/>
        </p:nvSpPr>
        <p:spPr bwMode="auto">
          <a:xfrm>
            <a:off x="228600" y="51221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5" name="Content Placeholder 4"/>
          <p:cNvSpPr>
            <a:spLocks noGrp="1"/>
          </p:cNvSpPr>
          <p:nvPr>
            <p:ph idx="1"/>
          </p:nvPr>
        </p:nvSpPr>
        <p:spPr/>
        <p:txBody>
          <a:bodyPr/>
          <a:lstStyle/>
          <a:p>
            <a:r>
              <a:rPr lang="en-US" sz="4400" dirty="0"/>
              <a:t>Business Necessity.</a:t>
            </a:r>
          </a:p>
          <a:p>
            <a:pPr lvl="1"/>
            <a:r>
              <a:rPr lang="en-US" dirty="0"/>
              <a:t>Based on genuine requirements of the business. </a:t>
            </a:r>
          </a:p>
        </p:txBody>
      </p:sp>
      <p:sp>
        <p:nvSpPr>
          <p:cNvPr id="6" name="Slide Number Placeholder 5"/>
          <p:cNvSpPr>
            <a:spLocks noGrp="1"/>
          </p:cNvSpPr>
          <p:nvPr>
            <p:ph type="sldNum" sz="quarter" idx="12"/>
          </p:nvPr>
        </p:nvSpPr>
        <p:spPr>
          <a:xfrm>
            <a:off x="6771568" y="6553200"/>
            <a:ext cx="2133600" cy="263856"/>
          </a:xfrm>
        </p:spPr>
        <p:txBody>
          <a:bodyPr/>
          <a:lstStyle/>
          <a:p>
            <a:fld id="{0A8C097E-128F-4FE5-8D65-B30E2BEAC51B}" type="slidenum">
              <a:rPr lang="en-US" smtClean="0"/>
              <a:pPr/>
              <a:t>27</a:t>
            </a:fld>
            <a:endParaRPr lang="en-US" dirty="0"/>
          </a:p>
        </p:txBody>
      </p:sp>
    </p:spTree>
    <p:extLst>
      <p:ext uri="{BB962C8B-B14F-4D97-AF65-F5344CB8AC3E}">
        <p14:creationId xmlns:p14="http://schemas.microsoft.com/office/powerpoint/2010/main" val="2538586403"/>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 </a:t>
            </a:r>
            <a:r>
              <a:rPr lang="en-US" sz="800" dirty="0">
                <a:solidFill>
                  <a:srgbClr val="8A7045"/>
                </a:solidFill>
              </a:rPr>
              <a:t>LO4 </a:t>
            </a:r>
            <a:r>
              <a:rPr lang="en-US" dirty="0">
                <a:solidFill>
                  <a:prstClr val="white"/>
                </a:solidFill>
              </a:rPr>
              <a:t>Defenses to Employment Discrimination </a:t>
            </a:r>
            <a:r>
              <a:rPr lang="en-US" sz="4000" b="1" dirty="0">
                <a:solidFill>
                  <a:prstClr val="white"/>
                </a:solidFill>
                <a:latin typeface="Calibri"/>
              </a:rPr>
              <a:t>(3)</a:t>
            </a:r>
            <a:endParaRPr lang="en-US" dirty="0"/>
          </a:p>
        </p:txBody>
      </p:sp>
      <p:sp>
        <p:nvSpPr>
          <p:cNvPr id="5" name="Content Placeholder 4"/>
          <p:cNvSpPr>
            <a:spLocks noGrp="1"/>
          </p:cNvSpPr>
          <p:nvPr>
            <p:ph idx="1"/>
          </p:nvPr>
        </p:nvSpPr>
        <p:spPr/>
        <p:txBody>
          <a:bodyPr>
            <a:normAutofit/>
          </a:bodyPr>
          <a:lstStyle/>
          <a:p>
            <a:r>
              <a:rPr lang="en-US" sz="4400" dirty="0"/>
              <a:t>BFOQ.</a:t>
            </a:r>
          </a:p>
          <a:p>
            <a:pPr lvl="1"/>
            <a:r>
              <a:rPr lang="en-US" dirty="0"/>
              <a:t>Identifiable characteristics reasonably necessary to the normal operation of a particular business (</a:t>
            </a:r>
            <a:r>
              <a:rPr lang="en-US" i="1" dirty="0"/>
              <a:t>e.g.,</a:t>
            </a:r>
            <a:r>
              <a:rPr lang="en-US" dirty="0"/>
              <a:t> gender, national origin, and religion, but not race.)</a:t>
            </a:r>
          </a:p>
        </p:txBody>
      </p:sp>
      <p:sp>
        <p:nvSpPr>
          <p:cNvPr id="7" name="AutoShape 4">
            <a:extLst>
              <a:ext uri="{FF2B5EF4-FFF2-40B4-BE49-F238E27FC236}">
                <a16:creationId xmlns:a16="http://schemas.microsoft.com/office/drawing/2014/main" id="{0D827AF2-BFDF-447F-AAD5-AD4A1E5B9605}"/>
              </a:ext>
            </a:extLst>
          </p:cNvPr>
          <p:cNvSpPr>
            <a:spLocks noChangeArrowheads="1"/>
          </p:cNvSpPr>
          <p:nvPr/>
        </p:nvSpPr>
        <p:spPr bwMode="auto">
          <a:xfrm>
            <a:off x="228600" y="51221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6" name="Slide Number Placeholder 5"/>
          <p:cNvSpPr>
            <a:spLocks noGrp="1"/>
          </p:cNvSpPr>
          <p:nvPr>
            <p:ph type="sldNum" sz="quarter" idx="12"/>
          </p:nvPr>
        </p:nvSpPr>
        <p:spPr>
          <a:xfrm>
            <a:off x="6771568" y="6553200"/>
            <a:ext cx="2133600" cy="263856"/>
          </a:xfrm>
        </p:spPr>
        <p:txBody>
          <a:bodyPr/>
          <a:lstStyle/>
          <a:p>
            <a:fld id="{0A8C097E-128F-4FE5-8D65-B30E2BEAC51B}" type="slidenum">
              <a:rPr lang="en-US" smtClean="0"/>
              <a:pPr/>
              <a:t>28</a:t>
            </a:fld>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dirty="0"/>
              <a:t>Learning Outcomes</a:t>
            </a:r>
            <a:r>
              <a:rPr lang="en-US" sz="4000" b="1" dirty="0">
                <a:solidFill>
                  <a:prstClr val="white"/>
                </a:solidFill>
                <a:latin typeface="Calibri"/>
              </a:rPr>
              <a:t> (2)</a:t>
            </a:r>
            <a:endParaRPr lang="en-US" dirty="0"/>
          </a:p>
        </p:txBody>
      </p:sp>
      <p:sp>
        <p:nvSpPr>
          <p:cNvPr id="71688" name="AutoShape 8" descr="Shape to emphasize LO1." title="Design arrow"/>
          <p:cNvSpPr>
            <a:spLocks noChangeArrowheads="1"/>
          </p:cNvSpPr>
          <p:nvPr/>
        </p:nvSpPr>
        <p:spPr bwMode="auto">
          <a:xfrm>
            <a:off x="152400" y="1696572"/>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20029" y="184404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9" name="AutoShape 9" descr="Shape to emphasize LO2." title="Design arrow"/>
          <p:cNvSpPr>
            <a:spLocks noChangeArrowheads="1"/>
          </p:cNvSpPr>
          <p:nvPr/>
        </p:nvSpPr>
        <p:spPr bwMode="auto">
          <a:xfrm>
            <a:off x="152400" y="360844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194966" y="374904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3" name="Rectangle 3"/>
          <p:cNvSpPr>
            <a:spLocks noGrp="1" noChangeArrowheads="1"/>
          </p:cNvSpPr>
          <p:nvPr>
            <p:ph type="body" idx="1"/>
          </p:nvPr>
        </p:nvSpPr>
        <p:spPr>
          <a:xfrm>
            <a:off x="228600" y="1600200"/>
            <a:ext cx="8915400" cy="4678363"/>
          </a:xfrm>
          <a:noFill/>
          <a:ln/>
        </p:spPr>
        <p:txBody>
          <a:bodyPr>
            <a:noAutofit/>
          </a:bodyPr>
          <a:lstStyle/>
          <a:p>
            <a:pPr marL="1198563" indent="-1198563">
              <a:lnSpc>
                <a:spcPct val="90000"/>
              </a:lnSpc>
              <a:buNone/>
            </a:pPr>
            <a:r>
              <a:rPr lang="en-US" sz="2400" b="1" dirty="0">
                <a:solidFill>
                  <a:schemeClr val="bg1"/>
                </a:solidFill>
              </a:rPr>
              <a:t>LO3          </a:t>
            </a:r>
            <a:r>
              <a:rPr lang="en-US" sz="4000" dirty="0"/>
              <a:t>Explain how employers can avoid liability for disability-based discrimination.</a:t>
            </a:r>
          </a:p>
          <a:p>
            <a:pPr marL="1198563" indent="-1198563">
              <a:lnSpc>
                <a:spcPct val="90000"/>
              </a:lnSpc>
              <a:spcBef>
                <a:spcPts val="1200"/>
              </a:spcBef>
              <a:buNone/>
            </a:pPr>
            <a:r>
              <a:rPr lang="en-US" sz="2400" b="1" dirty="0">
                <a:solidFill>
                  <a:schemeClr val="bg1"/>
                </a:solidFill>
              </a:rPr>
              <a:t>LO4</a:t>
            </a:r>
            <a:r>
              <a:rPr lang="en-US" dirty="0"/>
              <a:t>     </a:t>
            </a:r>
            <a:r>
              <a:rPr lang="en-US" sz="4000" dirty="0"/>
              <a:t>Identify the defenses to employment discrimination claims.</a:t>
            </a:r>
          </a:p>
        </p:txBody>
      </p:sp>
      <p:sp>
        <p:nvSpPr>
          <p:cNvPr id="10" name="Slide Number Placeholder 9"/>
          <p:cNvSpPr>
            <a:spLocks noGrp="1"/>
          </p:cNvSpPr>
          <p:nvPr>
            <p:ph type="sldNum" sz="quarter" idx="12"/>
          </p:nvPr>
        </p:nvSpPr>
        <p:spPr/>
        <p:txBody>
          <a:bodyPr/>
          <a:lstStyle/>
          <a:p>
            <a:fld id="{0A8C097E-128F-4FE5-8D65-B30E2BEAC51B}" type="slidenum">
              <a:rPr lang="en-US" smtClean="0"/>
              <a:pPr/>
              <a:t>3</a:t>
            </a:fld>
            <a:endParaRPr lang="en-US" dirty="0"/>
          </a:p>
        </p:txBody>
      </p:sp>
    </p:spTree>
    <p:extLst>
      <p:ext uri="{BB962C8B-B14F-4D97-AF65-F5344CB8AC3E}">
        <p14:creationId xmlns:p14="http://schemas.microsoft.com/office/powerpoint/2010/main" val="97431605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Introduction</a:t>
            </a:r>
          </a:p>
        </p:txBody>
      </p:sp>
      <p:sp>
        <p:nvSpPr>
          <p:cNvPr id="6" name="Content Placeholder 5"/>
          <p:cNvSpPr>
            <a:spLocks noGrp="1"/>
          </p:cNvSpPr>
          <p:nvPr>
            <p:ph idx="1"/>
          </p:nvPr>
        </p:nvSpPr>
        <p:spPr/>
        <p:txBody>
          <a:bodyPr>
            <a:normAutofit fontScale="92500" lnSpcReduction="10000"/>
          </a:bodyPr>
          <a:lstStyle/>
          <a:p>
            <a:r>
              <a:rPr lang="en-US" sz="4400" dirty="0"/>
              <a:t>Protected class: a group of persons protected by specific laws because of its defining characteristics.</a:t>
            </a:r>
          </a:p>
          <a:p>
            <a:r>
              <a:rPr lang="en-US" sz="4400" dirty="0"/>
              <a:t>Employment discrimination: treating employees or job applicants unequally on the basis of race, color, gender, national origin, religion, age, or disability.</a:t>
            </a:r>
            <a:endParaRPr lang="en-US" dirty="0"/>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4</a:t>
            </a:fld>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normAutofit/>
          </a:bodyPr>
          <a:lstStyle/>
          <a:p>
            <a:r>
              <a:rPr lang="en-US" dirty="0"/>
              <a:t>Title VII of the </a:t>
            </a:r>
            <a:br>
              <a:rPr lang="en-US" dirty="0"/>
            </a:br>
            <a:r>
              <a:rPr lang="en-US" dirty="0"/>
              <a:t>Civil Rights Act of 1964</a:t>
            </a:r>
            <a:r>
              <a:rPr lang="en-US" sz="4000" b="1" dirty="0">
                <a:solidFill>
                  <a:prstClr val="white"/>
                </a:solidFill>
                <a:latin typeface="Calibri"/>
              </a:rPr>
              <a:t> (1)</a:t>
            </a:r>
            <a:endParaRPr lang="en-US" dirty="0"/>
          </a:p>
        </p:txBody>
      </p:sp>
      <p:sp>
        <p:nvSpPr>
          <p:cNvPr id="7" name="Content Placeholder 6"/>
          <p:cNvSpPr>
            <a:spLocks noGrp="1"/>
          </p:cNvSpPr>
          <p:nvPr>
            <p:ph idx="1"/>
          </p:nvPr>
        </p:nvSpPr>
        <p:spPr>
          <a:xfrm>
            <a:off x="304800" y="1600200"/>
            <a:ext cx="8686800" cy="5102770"/>
          </a:xfrm>
        </p:spPr>
        <p:txBody>
          <a:bodyPr>
            <a:normAutofit/>
          </a:bodyPr>
          <a:lstStyle/>
          <a:p>
            <a:r>
              <a:rPr lang="en-US" sz="4400" dirty="0"/>
              <a:t>Most important statute relating to employment discrimination. </a:t>
            </a:r>
          </a:p>
          <a:p>
            <a:pPr lvl="1"/>
            <a:r>
              <a:rPr lang="en-US" sz="3600" dirty="0"/>
              <a:t>Prohibits job discrimination against any “class” of people, including employees, job applicants, and union members on the basis of race, color, national origin, religion, and gender at any stage of employment.</a:t>
            </a:r>
          </a:p>
        </p:txBody>
      </p:sp>
      <p:sp>
        <p:nvSpPr>
          <p:cNvPr id="8" name="Slide Number Placeholder 7"/>
          <p:cNvSpPr>
            <a:spLocks noGrp="1"/>
          </p:cNvSpPr>
          <p:nvPr>
            <p:ph type="sldNum" sz="quarter" idx="12"/>
          </p:nvPr>
        </p:nvSpPr>
        <p:spPr>
          <a:xfrm>
            <a:off x="6771568" y="6553200"/>
            <a:ext cx="2133600" cy="263856"/>
          </a:xfrm>
        </p:spPr>
        <p:txBody>
          <a:bodyPr/>
          <a:lstStyle/>
          <a:p>
            <a:fld id="{0A8C097E-128F-4FE5-8D65-B30E2BEAC51B}" type="slidenum">
              <a:rPr lang="en-US" smtClean="0"/>
              <a:pPr/>
              <a:t>5</a:t>
            </a:fld>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ln/>
        </p:spPr>
        <p:txBody>
          <a:bodyPr/>
          <a:lstStyle/>
          <a:p>
            <a:r>
              <a:rPr lang="en-US" dirty="0"/>
              <a:t>Title VII of the </a:t>
            </a:r>
            <a:br>
              <a:rPr lang="en-US" dirty="0"/>
            </a:br>
            <a:r>
              <a:rPr lang="en-US" dirty="0"/>
              <a:t>Civil Rights Act of 1964</a:t>
            </a:r>
            <a:r>
              <a:rPr lang="en-US" sz="4000" b="1" dirty="0">
                <a:solidFill>
                  <a:prstClr val="white"/>
                </a:solidFill>
                <a:latin typeface="Calibri"/>
              </a:rPr>
              <a:t> (2)</a:t>
            </a:r>
            <a:endParaRPr lang="en-US" dirty="0"/>
          </a:p>
        </p:txBody>
      </p:sp>
      <p:sp>
        <p:nvSpPr>
          <p:cNvPr id="6" name="AutoShape 4">
            <a:extLst>
              <a:ext uri="{FF2B5EF4-FFF2-40B4-BE49-F238E27FC236}">
                <a16:creationId xmlns:a16="http://schemas.microsoft.com/office/drawing/2014/main" id="{C5A41677-8A28-4312-9FCE-A76BB669EF88}"/>
              </a:ext>
            </a:extLst>
          </p:cNvPr>
          <p:cNvSpPr>
            <a:spLocks noChangeArrowheads="1"/>
          </p:cNvSpPr>
          <p:nvPr/>
        </p:nvSpPr>
        <p:spPr bwMode="auto">
          <a:xfrm>
            <a:off x="54428" y="2590800"/>
            <a:ext cx="783772"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4" name="Content Placeholder 3"/>
          <p:cNvSpPr>
            <a:spLocks noGrp="1"/>
          </p:cNvSpPr>
          <p:nvPr>
            <p:ph idx="1"/>
          </p:nvPr>
        </p:nvSpPr>
        <p:spPr>
          <a:xfrm>
            <a:off x="391232" y="1755230"/>
            <a:ext cx="8524168" cy="4797970"/>
          </a:xfrm>
        </p:spPr>
        <p:txBody>
          <a:bodyPr>
            <a:normAutofit/>
          </a:bodyPr>
          <a:lstStyle/>
          <a:p>
            <a:r>
              <a:rPr lang="en-US" sz="4400" dirty="0"/>
              <a:t>Intentional Discrimination.</a:t>
            </a:r>
          </a:p>
          <a:p>
            <a:pPr lvl="1"/>
            <a:r>
              <a:rPr lang="en-US" dirty="0"/>
              <a:t>Disparate-treatment discrimination.</a:t>
            </a:r>
          </a:p>
          <a:p>
            <a:pPr lvl="2"/>
            <a:r>
              <a:rPr lang="en-US" dirty="0"/>
              <a:t>Intentional discrimination against individuals on the basis of color, gender, national origin, race, or religion. </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6</a:t>
            </a:fld>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ln/>
        </p:spPr>
        <p:txBody>
          <a:bodyPr/>
          <a:lstStyle/>
          <a:p>
            <a:r>
              <a:rPr lang="en-US" dirty="0"/>
              <a:t>Title VII of the </a:t>
            </a:r>
            <a:br>
              <a:rPr lang="en-US" dirty="0"/>
            </a:br>
            <a:r>
              <a:rPr lang="en-US" dirty="0"/>
              <a:t>Civil Rights Act of 1964</a:t>
            </a:r>
            <a:r>
              <a:rPr lang="en-US" sz="4000" b="1" dirty="0">
                <a:solidFill>
                  <a:prstClr val="white"/>
                </a:solidFill>
                <a:latin typeface="Calibri"/>
              </a:rPr>
              <a:t> (3)</a:t>
            </a:r>
            <a:endParaRPr lang="en-US" dirty="0"/>
          </a:p>
        </p:txBody>
      </p:sp>
      <p:sp>
        <p:nvSpPr>
          <p:cNvPr id="4" name="Content Placeholder 3"/>
          <p:cNvSpPr>
            <a:spLocks noGrp="1"/>
          </p:cNvSpPr>
          <p:nvPr>
            <p:ph idx="1"/>
          </p:nvPr>
        </p:nvSpPr>
        <p:spPr>
          <a:xfrm>
            <a:off x="228600" y="1755230"/>
            <a:ext cx="8686800" cy="4797970"/>
          </a:xfrm>
        </p:spPr>
        <p:txBody>
          <a:bodyPr>
            <a:normAutofit/>
          </a:bodyPr>
          <a:lstStyle/>
          <a:p>
            <a:pPr>
              <a:lnSpc>
                <a:spcPct val="110000"/>
              </a:lnSpc>
            </a:pPr>
            <a:r>
              <a:rPr lang="en-US" sz="4400" dirty="0"/>
              <a:t>Intentional Discrimination.</a:t>
            </a:r>
          </a:p>
          <a:p>
            <a:pPr lvl="1">
              <a:lnSpc>
                <a:spcPct val="110000"/>
              </a:lnSpc>
            </a:pPr>
            <a:r>
              <a:rPr lang="en-US" sz="3600" i="1" dirty="0"/>
              <a:t>Prima facie </a:t>
            </a:r>
            <a:r>
              <a:rPr lang="en-US" sz="3600" dirty="0"/>
              <a:t>case, plaintiff must show she or he:</a:t>
            </a:r>
          </a:p>
          <a:p>
            <a:pPr marL="1376363" lvl="1" indent="-461963">
              <a:buFont typeface="+mj-lt"/>
              <a:buAutoNum type="arabicPeriod"/>
            </a:pPr>
            <a:r>
              <a:rPr lang="en-US" sz="2800" dirty="0"/>
              <a:t>Is a member of a protected class.</a:t>
            </a:r>
          </a:p>
          <a:p>
            <a:pPr marL="1376363" lvl="1" indent="-461963">
              <a:buFont typeface="+mj-lt"/>
              <a:buAutoNum type="arabicPeriod"/>
            </a:pPr>
            <a:r>
              <a:rPr lang="en-US" sz="2800" dirty="0"/>
              <a:t>Applied and was qualified for the job.</a:t>
            </a:r>
          </a:p>
          <a:p>
            <a:pPr marL="1376363" lvl="1" indent="-461963">
              <a:buFont typeface="+mj-lt"/>
              <a:buAutoNum type="arabicPeriod"/>
            </a:pPr>
            <a:r>
              <a:rPr lang="en-US" sz="2800" dirty="0"/>
              <a:t>Was rejected by the employer.</a:t>
            </a:r>
          </a:p>
          <a:p>
            <a:pPr marL="1376363" lvl="1" indent="-461963">
              <a:buFont typeface="+mj-lt"/>
              <a:buAutoNum type="arabicPeriod"/>
            </a:pPr>
            <a:r>
              <a:rPr lang="en-US" sz="2800" dirty="0"/>
              <a:t>Position was filled with non-protected person.</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7</a:t>
            </a:fld>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Title VII of the </a:t>
            </a:r>
            <a:br>
              <a:rPr lang="en-US" dirty="0"/>
            </a:br>
            <a:r>
              <a:rPr lang="en-US" dirty="0"/>
              <a:t>Civil Rights Act of 1964</a:t>
            </a:r>
            <a:r>
              <a:rPr lang="en-US" sz="4000" b="1" dirty="0">
                <a:solidFill>
                  <a:prstClr val="white"/>
                </a:solidFill>
                <a:latin typeface="Calibri"/>
              </a:rPr>
              <a:t> (4)</a:t>
            </a:r>
            <a:endParaRPr lang="en-US" dirty="0"/>
          </a:p>
        </p:txBody>
      </p:sp>
      <p:sp>
        <p:nvSpPr>
          <p:cNvPr id="6" name="AutoShape 4">
            <a:extLst>
              <a:ext uri="{FF2B5EF4-FFF2-40B4-BE49-F238E27FC236}">
                <a16:creationId xmlns:a16="http://schemas.microsoft.com/office/drawing/2014/main" id="{43ABBE00-D855-4483-AECA-32CD3D79E422}"/>
              </a:ext>
            </a:extLst>
          </p:cNvPr>
          <p:cNvSpPr>
            <a:spLocks noChangeArrowheads="1"/>
          </p:cNvSpPr>
          <p:nvPr/>
        </p:nvSpPr>
        <p:spPr bwMode="auto">
          <a:xfrm>
            <a:off x="54428" y="2514600"/>
            <a:ext cx="783772"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4" name="Content Placeholder 3"/>
          <p:cNvSpPr>
            <a:spLocks noGrp="1"/>
          </p:cNvSpPr>
          <p:nvPr>
            <p:ph idx="1"/>
          </p:nvPr>
        </p:nvSpPr>
        <p:spPr>
          <a:xfrm>
            <a:off x="381000" y="1676400"/>
            <a:ext cx="8447968" cy="5102770"/>
          </a:xfrm>
        </p:spPr>
        <p:txBody>
          <a:bodyPr>
            <a:noAutofit/>
          </a:bodyPr>
          <a:lstStyle/>
          <a:p>
            <a:r>
              <a:rPr lang="en-US" sz="4400" dirty="0"/>
              <a:t>Unintentional Discrimination</a:t>
            </a:r>
          </a:p>
          <a:p>
            <a:pPr lvl="1"/>
            <a:r>
              <a:rPr lang="en-US" dirty="0"/>
              <a:t> Disparate-impact discrimination.</a:t>
            </a:r>
          </a:p>
          <a:p>
            <a:pPr lvl="2"/>
            <a:r>
              <a:rPr lang="en-US" dirty="0"/>
              <a:t>Discrimination resulting from employer practices or procedures that, although not discriminatory on their face, have a discriminatory effect.</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8</a:t>
            </a:fld>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Title VII of the </a:t>
            </a:r>
            <a:br>
              <a:rPr lang="en-US" dirty="0"/>
            </a:br>
            <a:r>
              <a:rPr lang="en-US" dirty="0"/>
              <a:t>Civil Rights Act of 1964</a:t>
            </a:r>
            <a:r>
              <a:rPr lang="en-US" sz="4000" b="1" dirty="0">
                <a:solidFill>
                  <a:prstClr val="white"/>
                </a:solidFill>
                <a:latin typeface="Calibri"/>
              </a:rPr>
              <a:t> (5)</a:t>
            </a:r>
            <a:endParaRPr lang="en-US" dirty="0"/>
          </a:p>
        </p:txBody>
      </p:sp>
      <p:sp>
        <p:nvSpPr>
          <p:cNvPr id="4" name="Content Placeholder 3"/>
          <p:cNvSpPr>
            <a:spLocks noGrp="1"/>
          </p:cNvSpPr>
          <p:nvPr>
            <p:ph idx="1"/>
          </p:nvPr>
        </p:nvSpPr>
        <p:spPr>
          <a:xfrm>
            <a:off x="381000" y="1755230"/>
            <a:ext cx="8686800" cy="5102770"/>
          </a:xfrm>
        </p:spPr>
        <p:txBody>
          <a:bodyPr>
            <a:normAutofit/>
          </a:bodyPr>
          <a:lstStyle/>
          <a:p>
            <a:r>
              <a:rPr lang="en-US" dirty="0"/>
              <a:t>Unintentional Discrimination</a:t>
            </a:r>
          </a:p>
          <a:p>
            <a:pPr lvl="1"/>
            <a:r>
              <a:rPr lang="en-US" dirty="0"/>
              <a:t> Disparate-impact discrimination</a:t>
            </a:r>
          </a:p>
          <a:p>
            <a:pPr lvl="2"/>
            <a:r>
              <a:rPr lang="en-US" dirty="0"/>
              <a:t>Proving intent not necessary.</a:t>
            </a:r>
          </a:p>
          <a:p>
            <a:pPr lvl="2"/>
            <a:r>
              <a:rPr lang="en-US" dirty="0"/>
              <a:t>Plaintiff must show connection between the practice and disparity.</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9</a:t>
            </a:fld>
            <a:endParaRPr lang="en-US" dirty="0"/>
          </a:p>
        </p:txBody>
      </p:sp>
    </p:spTree>
    <p:extLst>
      <p:ext uri="{BB962C8B-B14F-4D97-AF65-F5344CB8AC3E}">
        <p14:creationId xmlns:p14="http://schemas.microsoft.com/office/powerpoint/2010/main" val="2056965195"/>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6443</TotalTime>
  <Words>882</Words>
  <Application>Microsoft Office PowerPoint</Application>
  <PresentationFormat>On-screen Show (4:3)</PresentationFormat>
  <Paragraphs>169</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Impact</vt:lpstr>
      <vt:lpstr>Wingdings</vt:lpstr>
      <vt:lpstr>Office Theme</vt:lpstr>
      <vt:lpstr>Business Law Text &amp; Exercises Ninth Edition Roger LeRoy Miller William Eric Hollowell</vt:lpstr>
      <vt:lpstr>Learning Outcomes (1)</vt:lpstr>
      <vt:lpstr>Learning Outcomes (2)</vt:lpstr>
      <vt:lpstr>Introduction</vt:lpstr>
      <vt:lpstr>Title VII of the  Civil Rights Act of 1964 (1)</vt:lpstr>
      <vt:lpstr>Title VII of the  Civil Rights Act of 1964 (2)</vt:lpstr>
      <vt:lpstr>Title VII of the  Civil Rights Act of 1964 (3)</vt:lpstr>
      <vt:lpstr>Title VII of the  Civil Rights Act of 1964 (4)</vt:lpstr>
      <vt:lpstr>Title VII of the  Civil Rights Act of 1964 (5)</vt:lpstr>
      <vt:lpstr>Title VII of the  Civil Rights Act of 1964 (6)</vt:lpstr>
      <vt:lpstr>Title VII of the  Civil Rights Act of 1964 (7)</vt:lpstr>
      <vt:lpstr>Title VII of the  Civil Rights Act of 1964 (8)</vt:lpstr>
      <vt:lpstr>Title VII of the  Civil Rights Act of 1964 (9)</vt:lpstr>
      <vt:lpstr>Title VII of the  Civil Rights Act of 1964 (10)</vt:lpstr>
      <vt:lpstr>Title VII of the  Civil Rights Act of 1964 (11)</vt:lpstr>
      <vt:lpstr>Title VII of the  Civil Rights Act of 1964 (12)</vt:lpstr>
      <vt:lpstr>Title VII of the  Civil Rights Act of 1964 (13)</vt:lpstr>
      <vt:lpstr>Discrimination Based on Age (1)</vt:lpstr>
      <vt:lpstr>Discrimination Based on Age (2)</vt:lpstr>
      <vt:lpstr>Discrimination Based on Age (3)</vt:lpstr>
      <vt:lpstr>Discrimination Based on Age (4)</vt:lpstr>
      <vt:lpstr>Discrimination Based  on Disability (1)</vt:lpstr>
      <vt:lpstr>Discrimination Based  on Disability (2)</vt:lpstr>
      <vt:lpstr>Discrimination Based  on Disability (3)</vt:lpstr>
      <vt:lpstr>Discrimination Based  on Disability (4)</vt:lpstr>
      <vt:lpstr> LO4 Defenses to Employment Discrimination (1)</vt:lpstr>
      <vt:lpstr> LO4 Defenses to Employment Discrimination (2)</vt:lpstr>
      <vt:lpstr> LO4 Defenses to Employment Discrimination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Texts and Exercises 7e</dc:title>
  <dc:creator>Joseph Zavaletta</dc:creator>
  <cp:lastModifiedBy>Mandy</cp:lastModifiedBy>
  <cp:revision>478</cp:revision>
  <dcterms:created xsi:type="dcterms:W3CDTF">2012-07-24T19:26:18Z</dcterms:created>
  <dcterms:modified xsi:type="dcterms:W3CDTF">2017-10-30T13:25:38Z</dcterms:modified>
</cp:coreProperties>
</file>